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4087" r:id="rId2"/>
  </p:sldMasterIdLst>
  <p:notesMasterIdLst>
    <p:notesMasterId r:id="rId57"/>
  </p:notesMasterIdLst>
  <p:handoutMasterIdLst>
    <p:handoutMasterId r:id="rId58"/>
  </p:handoutMasterIdLst>
  <p:sldIdLst>
    <p:sldId id="319" r:id="rId3"/>
    <p:sldId id="320" r:id="rId4"/>
    <p:sldId id="387" r:id="rId5"/>
    <p:sldId id="388" r:id="rId6"/>
    <p:sldId id="448" r:id="rId7"/>
    <p:sldId id="389" r:id="rId8"/>
    <p:sldId id="391" r:id="rId9"/>
    <p:sldId id="437" r:id="rId10"/>
    <p:sldId id="447" r:id="rId11"/>
    <p:sldId id="449" r:id="rId12"/>
    <p:sldId id="396" r:id="rId13"/>
    <p:sldId id="450" r:id="rId14"/>
    <p:sldId id="397" r:id="rId15"/>
    <p:sldId id="400" r:id="rId16"/>
    <p:sldId id="451" r:id="rId17"/>
    <p:sldId id="452" r:id="rId18"/>
    <p:sldId id="453" r:id="rId19"/>
    <p:sldId id="405" r:id="rId20"/>
    <p:sldId id="406" r:id="rId21"/>
    <p:sldId id="408" r:id="rId22"/>
    <p:sldId id="409" r:id="rId23"/>
    <p:sldId id="438" r:id="rId24"/>
    <p:sldId id="407" r:id="rId25"/>
    <p:sldId id="454" r:id="rId26"/>
    <p:sldId id="411" r:id="rId27"/>
    <p:sldId id="412" r:id="rId28"/>
    <p:sldId id="413" r:id="rId29"/>
    <p:sldId id="415" r:id="rId30"/>
    <p:sldId id="417" r:id="rId31"/>
    <p:sldId id="440" r:id="rId32"/>
    <p:sldId id="455" r:id="rId33"/>
    <p:sldId id="419" r:id="rId34"/>
    <p:sldId id="441" r:id="rId35"/>
    <p:sldId id="420" r:id="rId36"/>
    <p:sldId id="456" r:id="rId37"/>
    <p:sldId id="422" r:id="rId38"/>
    <p:sldId id="442" r:id="rId39"/>
    <p:sldId id="457" r:id="rId40"/>
    <p:sldId id="424" r:id="rId41"/>
    <p:sldId id="443" r:id="rId42"/>
    <p:sldId id="458" r:id="rId43"/>
    <p:sldId id="426" r:id="rId44"/>
    <p:sldId id="459" r:id="rId45"/>
    <p:sldId id="428" r:id="rId46"/>
    <p:sldId id="460" r:id="rId47"/>
    <p:sldId id="431" r:id="rId48"/>
    <p:sldId id="444" r:id="rId49"/>
    <p:sldId id="432" r:id="rId50"/>
    <p:sldId id="461" r:id="rId51"/>
    <p:sldId id="445" r:id="rId52"/>
    <p:sldId id="434" r:id="rId53"/>
    <p:sldId id="446" r:id="rId54"/>
    <p:sldId id="462" r:id="rId55"/>
    <p:sldId id="386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30" autoAdjust="0"/>
  </p:normalViewPr>
  <p:slideViewPr>
    <p:cSldViewPr>
      <p:cViewPr>
        <p:scale>
          <a:sx n="70" d="100"/>
          <a:sy n="70" d="100"/>
        </p:scale>
        <p:origin x="-7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897EA3C6-527C-4E17-A5FA-648BBBCF5D16}" type="datetimeFigureOut">
              <a:rPr lang="en-US"/>
              <a:pPr>
                <a:defRPr/>
              </a:pPr>
              <a:t>5/9/2012</a:t>
            </a:fld>
            <a:endParaRPr lang="en-US" dirty="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6CA9AF87-3601-48AB-82CB-81C0AFFA3F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13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9CF89A3-2760-4053-AF59-23F5F67138A6}" type="datetimeFigureOut">
              <a:rPr lang="en-US"/>
              <a:pPr>
                <a:defRPr/>
              </a:pPr>
              <a:t>5/9/2012</a:t>
            </a:fld>
            <a:endParaRPr lang="en-US" dirty="0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5970A2C-A47A-4F1F-BA5E-380D5C7AEB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23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275E186-DA28-4F11-AAD5-BE401BC687A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80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20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32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77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11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88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54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31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68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76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47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13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96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179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02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146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658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271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544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73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489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679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44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116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45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850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263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858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333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557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10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983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248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836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47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274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80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21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241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216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67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12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873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077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651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918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106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02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89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15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34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970A2C-A47A-4F1F-BA5E-380D5C7AEB4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35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E0954-3109-4650-A2C2-3701FFB75C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7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B25EA-9694-41E3-A5FD-BC4C784FCC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2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84B79-CC10-4562-8B3D-7EF6C1A261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48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5DADF5E9-5FE6-44E2-8069-AAFF88C4F44D}" type="slidenum">
              <a:rPr lang="en-US" smtClean="0"/>
              <a:pPr>
                <a:buFontTx/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60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63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74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43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D0A122DD-8648-4F1C-AB2F-1F352CDC9080}" type="slidenum">
              <a:rPr lang="en-US" smtClean="0"/>
              <a:pPr>
                <a:buFontTx/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79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4567590F-96FF-43E6-925F-D493421F5E06}" type="slidenum">
              <a:rPr lang="en-US" smtClean="0"/>
              <a:pPr>
                <a:buFontTx/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70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2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76E71-C105-4903-A0D3-298748FE14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26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8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00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3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18609-D7F6-4370-BFCA-677C195C2D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4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9B13A-9D6B-4C4D-9B55-D848B0044C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6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E77A9-F947-4DE6-A96F-334901F264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2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52349-7B81-4686-93FC-C47471D180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1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24000-E95F-4393-A5B2-955827ED03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5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5D24C-44F3-4B41-8A92-B5DA5268BA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9562A-B66F-4E78-8680-0885C7A859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7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F7095A4-0500-41E6-8FE7-36BFC4BEE6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buFontTx/>
              <a:buNone/>
            </a:pPr>
            <a:fld id="{766EC800-BA44-4B0A-8078-57FE42CCC4AE}" type="slidenum">
              <a:rPr lang="en-US" smtClean="0"/>
              <a:pPr>
                <a:buFontTx/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13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Troubleshooting Network Problems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1" y="2590799"/>
            <a:ext cx="3460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13-2 Identifying the chronological scope of a problem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29823" y="3309937"/>
            <a:ext cx="3099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87" y="221105"/>
            <a:ext cx="4805364" cy="590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39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Identify the Problem and Its Symptoms (cont’d.)</a:t>
            </a:r>
            <a:endParaRPr lang="en-US" dirty="0" smtClean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Question users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Ensure human error is not source of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Watch the user if possible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Use remote desktop </a:t>
            </a:r>
            <a:r>
              <a:rPr lang="en-US" dirty="0" smtClean="0"/>
              <a:t>software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Ask what appears on the screen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Use methodical approach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Determine if anything has changed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Be </a:t>
            </a:r>
            <a:r>
              <a:rPr lang="en-US" dirty="0"/>
              <a:t>aware of recent network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Ask questions pinpointing problem resulting from network change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EE5BC6-27CB-4025-A621-FF55A2BC0203}" type="slidenum">
              <a:rPr lang="en-US"/>
              <a:pPr eaLnBrk="1" hangingPunct="1"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Identify the Problem and Its Symptoms (cont’d.)</a:t>
            </a:r>
            <a:endParaRPr lang="en-US" dirty="0" smtClean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Possible actions if network change created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Correct problem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Sometimes the best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Reverse change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Less risky, less time consuming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Network change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Track what has changed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Make records available to staff members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EE5BC6-27CB-4025-A621-FF55A2BC0203}" type="slidenum">
              <a:rPr lang="en-US"/>
              <a:pPr eaLnBrk="1" hangingPunct="1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0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Establish a Theory of Probable Cause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Re-create the symptoms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Follow same steps as person reporting symptom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Verify Physical layer connectivity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Cabling and network adapters a common source of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Symptoms of physical layer problems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Segment, network lengths exceed standards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Noise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Improper terminations, </a:t>
            </a:r>
            <a:r>
              <a:rPr lang="en-US" dirty="0" smtClean="0"/>
              <a:t>faulty, loose, or poorly </a:t>
            </a:r>
            <a:r>
              <a:rPr lang="en-US" dirty="0"/>
              <a:t>crimped </a:t>
            </a:r>
            <a:r>
              <a:rPr lang="en-US" dirty="0" smtClean="0"/>
              <a:t>connectors</a:t>
            </a:r>
            <a:endParaRPr lang="en-US" dirty="0"/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Damaged cables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Faulty </a:t>
            </a:r>
            <a:r>
              <a:rPr lang="en-US" dirty="0" smtClean="0"/>
              <a:t>NICs, GBICs, SFPs</a:t>
            </a:r>
            <a:endParaRPr lang="en-US" dirty="0"/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00D2D3-C8BD-4EC2-8CA4-BF2A3CBA7575}" type="slidenum">
              <a:rPr lang="en-US"/>
              <a:pPr eaLnBrk="1" hangingPunct="1"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Establish a Theory of Probable Cause</a:t>
            </a:r>
            <a:endParaRPr lang="en-US" dirty="0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Verify Physical layer connectivity (cont’d.)</a:t>
            </a:r>
          </a:p>
          <a:p>
            <a:pPr lvl="1" eaLnBrk="1" hangingPunct="1"/>
            <a:r>
              <a:rPr lang="en-US" dirty="0"/>
              <a:t>Diagnosing Physical layer </a:t>
            </a:r>
            <a:r>
              <a:rPr lang="en-US" dirty="0" smtClean="0"/>
              <a:t>problems</a:t>
            </a:r>
            <a:endParaRPr lang="en-US" dirty="0"/>
          </a:p>
          <a:p>
            <a:pPr lvl="2" eaLnBrk="1" hangingPunct="1"/>
            <a:r>
              <a:rPr lang="en-US" dirty="0"/>
              <a:t>Ask questions</a:t>
            </a:r>
          </a:p>
          <a:p>
            <a:pPr lvl="2" eaLnBrk="1" hangingPunct="1"/>
            <a:r>
              <a:rPr lang="en-US" dirty="0"/>
              <a:t>Verify connections between devices</a:t>
            </a:r>
          </a:p>
          <a:p>
            <a:pPr lvl="2" eaLnBrk="1" hangingPunct="1"/>
            <a:r>
              <a:rPr lang="en-US" dirty="0"/>
              <a:t>Verify soundness of connection hardware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Verify logical connectivity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Consider error messages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Note changes in operating system or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Determine if the problem is repeatable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Find out who is affected by the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Narrow down possibilities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DA6A45-2786-4044-A700-4F56A608A4FC}" type="slidenum">
              <a:rPr lang="en-US"/>
              <a:pPr eaLnBrk="1" hangingPunct="1"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1" y="2590799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13-3 Verifying physical connectivity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29823" y="3309937"/>
            <a:ext cx="3099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57" y="300342"/>
            <a:ext cx="4733925" cy="601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2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Theory to Determine Cause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Physical layer theories</a:t>
            </a:r>
            <a:endParaRPr lang="en-US" dirty="0"/>
          </a:p>
          <a:p>
            <a:pPr lvl="1"/>
            <a:r>
              <a:rPr lang="en-US" dirty="0" smtClean="0"/>
              <a:t>Complicated problems require effort and analysis</a:t>
            </a:r>
          </a:p>
          <a:p>
            <a:r>
              <a:rPr lang="en-US" dirty="0" smtClean="0"/>
              <a:t>Example approaches</a:t>
            </a:r>
          </a:p>
          <a:p>
            <a:pPr lvl="1"/>
            <a:r>
              <a:rPr lang="en-US" dirty="0" smtClean="0"/>
              <a:t>Use a cable testing tool</a:t>
            </a:r>
          </a:p>
          <a:p>
            <a:pPr lvl="1"/>
            <a:r>
              <a:rPr lang="en-US" dirty="0" smtClean="0"/>
              <a:t>Check to make sure NIC is seated firmly in slot</a:t>
            </a:r>
          </a:p>
          <a:p>
            <a:pPr lvl="1"/>
            <a:r>
              <a:rPr lang="en-US" dirty="0" smtClean="0"/>
              <a:t>Use wireless analyzer</a:t>
            </a:r>
          </a:p>
          <a:p>
            <a:pPr lvl="1"/>
            <a:r>
              <a:rPr lang="en-US" dirty="0" smtClean="0"/>
              <a:t>Follow cables to verify physical connectivity</a:t>
            </a:r>
          </a:p>
          <a:p>
            <a:pPr lvl="1"/>
            <a:r>
              <a:rPr lang="en-US" dirty="0" smtClean="0"/>
              <a:t>Exchange suspect component with a known good one</a:t>
            </a:r>
          </a:p>
          <a:p>
            <a:pPr lvl="1"/>
            <a:r>
              <a:rPr lang="en-US" dirty="0" smtClean="0"/>
              <a:t>Try different port, data jack, or SFP module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Theory to Determine Cause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logical connectivity theories</a:t>
            </a:r>
          </a:p>
          <a:p>
            <a:pPr lvl="1"/>
            <a:r>
              <a:rPr lang="en-US" dirty="0" smtClean="0"/>
              <a:t>Testing theory may end up solving the problem</a:t>
            </a:r>
          </a:p>
          <a:p>
            <a:r>
              <a:rPr lang="en-US" dirty="0" smtClean="0"/>
              <a:t>Example approaches</a:t>
            </a:r>
          </a:p>
          <a:p>
            <a:pPr lvl="1"/>
            <a:r>
              <a:rPr lang="en-US" dirty="0" smtClean="0"/>
              <a:t>View switch configuration to determine which nodes are included in VLANs</a:t>
            </a:r>
          </a:p>
          <a:p>
            <a:pPr lvl="1"/>
            <a:r>
              <a:rPr lang="en-US" dirty="0" smtClean="0"/>
              <a:t>Investigate user permissions</a:t>
            </a:r>
          </a:p>
          <a:p>
            <a:pPr lvl="1"/>
            <a:r>
              <a:rPr lang="en-US" dirty="0" smtClean="0"/>
              <a:t>Examine NIC configuration</a:t>
            </a:r>
            <a:endParaRPr lang="en-US" dirty="0"/>
          </a:p>
          <a:p>
            <a:pPr lvl="1"/>
            <a:r>
              <a:rPr lang="en-US" dirty="0" smtClean="0"/>
              <a:t>Ensure routing table includes valid entries</a:t>
            </a:r>
          </a:p>
          <a:p>
            <a:pPr lvl="1"/>
            <a:r>
              <a:rPr lang="en-US" dirty="0" smtClean="0"/>
              <a:t>Use tools such as ping, netstat, route, traceroute</a:t>
            </a:r>
          </a:p>
          <a:p>
            <a:pPr lvl="1"/>
            <a:r>
              <a:rPr lang="en-US" dirty="0" smtClean="0"/>
              <a:t>Check wireless client settings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7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Test the Theory to Determine Cause (cont’d.)</a:t>
            </a:r>
            <a:endParaRPr lang="en-US" dirty="0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Escalate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Ask colleague with more experience or knowledge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Help desk analysts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Proficient in basic workstation, network troubleshooting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First-level support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Network specialist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Second-level support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Help desk coordinator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Third-level support personnel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Follow escalation procedures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A200F2-93FC-4011-B24D-052190DC5220}" type="slidenum">
              <a:rPr lang="en-US"/>
              <a:pPr eaLnBrk="1" hangingPunct="1"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Establish a Plan of Action to Resolve the Problem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Consider how solution affects users, network functionality</a:t>
            </a:r>
            <a:endParaRPr lang="en-US" b="1" dirty="0" smtClean="0"/>
          </a:p>
          <a:p>
            <a:pPr eaLnBrk="1" hangingPunct="1"/>
            <a:r>
              <a:rPr lang="en-US" dirty="0" smtClean="0"/>
              <a:t>Scope</a:t>
            </a:r>
          </a:p>
          <a:p>
            <a:pPr lvl="1" eaLnBrk="1" hangingPunct="1"/>
            <a:r>
              <a:rPr lang="en-US" dirty="0" smtClean="0"/>
              <a:t>Assess solution’s scope before implementing</a:t>
            </a:r>
          </a:p>
          <a:p>
            <a:pPr lvl="1" eaLnBrk="1" hangingPunct="1"/>
            <a:r>
              <a:rPr lang="en-US" dirty="0" smtClean="0"/>
              <a:t>Wait if not an emergency</a:t>
            </a:r>
          </a:p>
          <a:p>
            <a:pPr eaLnBrk="1" hangingPunct="1"/>
            <a:r>
              <a:rPr lang="en-US" dirty="0" smtClean="0"/>
              <a:t>Trade-offs</a:t>
            </a:r>
          </a:p>
          <a:p>
            <a:pPr lvl="1" eaLnBrk="1" hangingPunct="1"/>
            <a:r>
              <a:rPr lang="en-US" dirty="0" smtClean="0"/>
              <a:t>Solution may restore functionality for one user group</a:t>
            </a:r>
          </a:p>
          <a:p>
            <a:pPr lvl="2" eaLnBrk="1" hangingPunct="1"/>
            <a:r>
              <a:rPr lang="en-US" dirty="0" smtClean="0"/>
              <a:t>But may remove functionality for others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EA3530-C668-4568-90FE-D2866A7861E7}" type="slidenum">
              <a:rPr lang="en-US"/>
              <a:pPr eaLnBrk="1" hangingPunct="1"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Describe the steps involved in an effective troubleshooting methodology</a:t>
            </a:r>
          </a:p>
          <a:p>
            <a:pPr eaLnBrk="1" hangingPunct="1"/>
            <a:r>
              <a:rPr lang="en-US" dirty="0" smtClean="0"/>
              <a:t>Follow a systematic troubleshooting process to identify and resolve networking problems</a:t>
            </a:r>
          </a:p>
          <a:p>
            <a:pPr eaLnBrk="1" hangingPunct="1"/>
            <a:r>
              <a:rPr lang="en-US" dirty="0" smtClean="0"/>
              <a:t>Document symptoms, solutions, and results when troubleshooting network problems</a:t>
            </a:r>
          </a:p>
          <a:p>
            <a:pPr eaLnBrk="1" hangingPunct="1"/>
            <a:r>
              <a:rPr lang="en-US" dirty="0" smtClean="0"/>
              <a:t>Use a variety of software and hardware tools to diagnose problems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C4C7C6-8586-49D0-BBB8-EF8295ADC45D}" type="slidenum">
              <a:rPr lang="en-US"/>
              <a:pPr eaLnBrk="1" hangingPunct="1"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Establish a Plan of Action to Resolve the </a:t>
            </a:r>
            <a:r>
              <a:rPr lang="en-US" dirty="0" smtClean="0"/>
              <a:t>Problem (</a:t>
            </a:r>
            <a:r>
              <a:rPr lang="en-US" dirty="0"/>
              <a:t>cont’d</a:t>
            </a:r>
            <a:r>
              <a:rPr lang="en-US" dirty="0" smtClean="0"/>
              <a:t>.)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Security</a:t>
            </a:r>
          </a:p>
          <a:p>
            <a:pPr lvl="1" eaLnBrk="1" hangingPunct="1"/>
            <a:r>
              <a:rPr lang="en-US" dirty="0" smtClean="0"/>
              <a:t>Be aware of security implications</a:t>
            </a:r>
          </a:p>
          <a:p>
            <a:pPr lvl="2" eaLnBrk="1" hangingPunct="1"/>
            <a:r>
              <a:rPr lang="en-US" dirty="0" smtClean="0"/>
              <a:t>Inadvertent removal of network access, resource privileges</a:t>
            </a:r>
            <a:endParaRPr lang="en-US" dirty="0" smtClean="0">
              <a:solidFill>
                <a:schemeClr val="folHlink"/>
              </a:solidFill>
            </a:endParaRPr>
          </a:p>
          <a:p>
            <a:pPr lvl="1" eaLnBrk="1" hangingPunct="1"/>
            <a:r>
              <a:rPr lang="en-US" dirty="0" smtClean="0"/>
              <a:t>Before upgrade, patch installation</a:t>
            </a:r>
          </a:p>
          <a:p>
            <a:pPr lvl="2" eaLnBrk="1" hangingPunct="1"/>
            <a:r>
              <a:rPr lang="en-US" dirty="0" smtClean="0"/>
              <a:t>Understand access changes for authorized, unauthorized users</a:t>
            </a:r>
            <a:endParaRPr lang="en-US" b="1" dirty="0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0B28C4-257A-4628-B7A9-12B762867736}" type="slidenum">
              <a:rPr lang="en-US"/>
              <a:pPr eaLnBrk="1" hangingPunct="1"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Establish a Plan of Action to Resolve the Problem (cont’d.)</a:t>
            </a:r>
            <a:endParaRPr lang="en-US" dirty="0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Scalability of solution</a:t>
            </a:r>
          </a:p>
          <a:p>
            <a:pPr lvl="1" eaLnBrk="1" hangingPunct="1"/>
            <a:r>
              <a:rPr lang="en-US" dirty="0" smtClean="0"/>
              <a:t>Position network for future additions, enhancements</a:t>
            </a:r>
          </a:p>
          <a:p>
            <a:pPr lvl="1" eaLnBrk="1" hangingPunct="1"/>
            <a:r>
              <a:rPr lang="en-US" dirty="0" smtClean="0"/>
              <a:t>Temporary fix organization will outgrow</a:t>
            </a:r>
          </a:p>
          <a:p>
            <a:pPr eaLnBrk="1" hangingPunct="1"/>
            <a:r>
              <a:rPr lang="en-US" dirty="0" smtClean="0"/>
              <a:t>Cost</a:t>
            </a:r>
          </a:p>
          <a:p>
            <a:pPr lvl="1" eaLnBrk="1" hangingPunct="1"/>
            <a:r>
              <a:rPr lang="en-US" dirty="0" smtClean="0"/>
              <a:t>Weigh options carefully</a:t>
            </a:r>
          </a:p>
          <a:p>
            <a:pPr lvl="1" eaLnBrk="1" hangingPunct="1"/>
            <a:r>
              <a:rPr lang="en-US" dirty="0" smtClean="0"/>
              <a:t>Consider addressing poor network performance areas separately</a:t>
            </a:r>
            <a:endParaRPr lang="en-US" b="1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EDFBC3-93DF-4580-9D97-4117645176CD}" type="slidenum">
              <a:rPr lang="en-US"/>
              <a:pPr eaLnBrk="1" hangingPunct="1"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Establish a Plan of Action to Resolve the Problem (cont’d.)</a:t>
            </a:r>
            <a:endParaRPr lang="en-US" dirty="0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vendor information</a:t>
            </a:r>
          </a:p>
          <a:p>
            <a:pPr lvl="1" eaLnBrk="1" hangingPunct="1"/>
            <a:r>
              <a:rPr lang="en-US" dirty="0" smtClean="0"/>
              <a:t>Manufacturer documentation</a:t>
            </a:r>
          </a:p>
          <a:p>
            <a:pPr lvl="1" eaLnBrk="1" hangingPunct="1"/>
            <a:r>
              <a:rPr lang="en-US" dirty="0" smtClean="0"/>
              <a:t>Free online troubleshooting information</a:t>
            </a:r>
          </a:p>
          <a:p>
            <a:pPr lvl="2" eaLnBrk="1" hangingPunct="1"/>
            <a:r>
              <a:rPr lang="en-US" dirty="0" smtClean="0"/>
              <a:t>Searchable databases</a:t>
            </a:r>
          </a:p>
          <a:p>
            <a:pPr lvl="2" eaLnBrk="1" hangingPunct="1"/>
            <a:r>
              <a:rPr lang="en-US" dirty="0" smtClean="0"/>
              <a:t>Sophisticated web interfaces for troubleshooting equipment</a:t>
            </a:r>
          </a:p>
          <a:p>
            <a:pPr lvl="2" eaLnBrk="1" hangingPunct="1"/>
            <a:r>
              <a:rPr lang="en-US" dirty="0" smtClean="0"/>
              <a:t>Vendor’s technical phone support </a:t>
            </a:r>
          </a:p>
          <a:p>
            <a:pPr lvl="1" eaLnBrk="1" hangingPunct="1"/>
            <a:r>
              <a:rPr lang="en-US" dirty="0" smtClean="0"/>
              <a:t>Consult with others within, outside your organization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97DB00-FAAE-4788-94DF-0EBA6FF8E6D9}" type="slidenum">
              <a:rPr lang="en-US"/>
              <a:pPr eaLnBrk="1" hangingPunct="1"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 the Solution or Escalate as Necessary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Solution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Time required may be minimal or long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Requires foresight, patience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 methodical and logical approach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Leads to efficient correction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Problem causing catastrophic outages should be solved as quickly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Follow series of steps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Implement a safe, reliable solution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Large-scale fixes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Roll out changes in stages</a:t>
            </a: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2F73B0-4866-47AF-BDD0-A6A784CD29A7}" type="slidenum">
              <a:rPr lang="en-US"/>
              <a:pPr eaLnBrk="1" hangingPunct="1"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Full System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problem solution is complete</a:t>
            </a:r>
          </a:p>
          <a:p>
            <a:pPr lvl="1"/>
            <a:r>
              <a:rPr lang="en-US" dirty="0" smtClean="0"/>
              <a:t>Type of testing depends on solution</a:t>
            </a:r>
          </a:p>
          <a:p>
            <a:pPr lvl="2"/>
            <a:r>
              <a:rPr lang="en-US" dirty="0" smtClean="0"/>
              <a:t>Also area affected by problem</a:t>
            </a:r>
          </a:p>
          <a:p>
            <a:pPr lvl="1"/>
            <a:r>
              <a:rPr lang="en-US" dirty="0" smtClean="0"/>
              <a:t>May not be able to test solution immediately</a:t>
            </a:r>
          </a:p>
          <a:p>
            <a:r>
              <a:rPr lang="en-US" dirty="0" smtClean="0"/>
              <a:t>Determine how and why solution is successful</a:t>
            </a:r>
          </a:p>
          <a:p>
            <a:r>
              <a:rPr lang="en-US" dirty="0" smtClean="0"/>
              <a:t>Evaluate effects on users and functionality</a:t>
            </a:r>
          </a:p>
          <a:p>
            <a:r>
              <a:rPr lang="en-US" dirty="0" smtClean="0"/>
              <a:t>Consider how similar problems may be prevented in the future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4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Document </a:t>
            </a:r>
            <a:r>
              <a:rPr lang="en-US" dirty="0"/>
              <a:t>F</a:t>
            </a:r>
            <a:r>
              <a:rPr lang="en-US" dirty="0" smtClean="0"/>
              <a:t>indings, Actions, and Outcomes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Necessary to record:</a:t>
            </a:r>
          </a:p>
          <a:p>
            <a:pPr lvl="1" eaLnBrk="1" hangingPunct="1"/>
            <a:r>
              <a:rPr lang="en-US" dirty="0" smtClean="0"/>
              <a:t>Problem symptoms and cause(s)</a:t>
            </a:r>
          </a:p>
          <a:p>
            <a:pPr lvl="1" eaLnBrk="1" hangingPunct="1"/>
            <a:r>
              <a:rPr lang="en-US" dirty="0" smtClean="0"/>
              <a:t>Solution(s)</a:t>
            </a:r>
          </a:p>
          <a:p>
            <a:pPr eaLnBrk="1" hangingPunct="1"/>
            <a:r>
              <a:rPr lang="en-US" dirty="0" smtClean="0"/>
              <a:t>Justification for recording</a:t>
            </a:r>
          </a:p>
          <a:p>
            <a:pPr lvl="1" eaLnBrk="1" hangingPunct="1"/>
            <a:r>
              <a:rPr lang="en-US" dirty="0" smtClean="0"/>
              <a:t>Impossible to remember each incident’s circumstances</a:t>
            </a:r>
          </a:p>
          <a:p>
            <a:pPr lvl="1" eaLnBrk="1" hangingPunct="1"/>
            <a:r>
              <a:rPr lang="en-US" dirty="0" smtClean="0"/>
              <a:t>Job changes</a:t>
            </a:r>
          </a:p>
          <a:p>
            <a:pPr eaLnBrk="1" hangingPunct="1"/>
            <a:r>
              <a:rPr lang="en-US" dirty="0" smtClean="0"/>
              <a:t>Use centrally located database</a:t>
            </a:r>
          </a:p>
          <a:p>
            <a:pPr lvl="1" eaLnBrk="1" hangingPunct="1"/>
            <a:r>
              <a:rPr lang="en-US" dirty="0" smtClean="0"/>
              <a:t>Accessible to all networking personnel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9A112E-CEEA-447D-91B4-D9F63AAF9D03}" type="slidenum">
              <a:rPr lang="en-US"/>
              <a:pPr eaLnBrk="1" hangingPunct="1"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Document Findings, Actions, and </a:t>
            </a:r>
            <a:r>
              <a:rPr lang="en-US" dirty="0" smtClean="0"/>
              <a:t>Outcomes (</a:t>
            </a:r>
            <a:r>
              <a:rPr lang="en-US" dirty="0"/>
              <a:t>cont’d</a:t>
            </a:r>
            <a:r>
              <a:rPr lang="en-US" dirty="0" smtClean="0"/>
              <a:t>.)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Call tracking system (help desk software)</a:t>
            </a:r>
          </a:p>
          <a:p>
            <a:pPr lvl="1" eaLnBrk="1" hangingPunct="1"/>
            <a:r>
              <a:rPr lang="en-US" dirty="0" smtClean="0"/>
              <a:t>User-friendly, graphical </a:t>
            </a:r>
          </a:p>
          <a:p>
            <a:pPr lvl="1" eaLnBrk="1" hangingPunct="1"/>
            <a:r>
              <a:rPr lang="en-US" dirty="0" smtClean="0"/>
              <a:t>Prompts for problem information</a:t>
            </a:r>
          </a:p>
          <a:p>
            <a:pPr lvl="1" eaLnBrk="1" hangingPunct="1"/>
            <a:r>
              <a:rPr lang="en-US" dirty="0" smtClean="0"/>
              <a:t>Assigns unique problem number</a:t>
            </a:r>
          </a:p>
          <a:p>
            <a:pPr lvl="1" eaLnBrk="1" hangingPunct="1"/>
            <a:r>
              <a:rPr lang="en-US" dirty="0" smtClean="0"/>
              <a:t>Highly customizable</a:t>
            </a:r>
          </a:p>
          <a:p>
            <a:pPr lvl="1" eaLnBrk="1" hangingPunct="1"/>
            <a:r>
              <a:rPr lang="en-US" dirty="0" smtClean="0"/>
              <a:t>If not available, use simple electronic form</a:t>
            </a:r>
          </a:p>
          <a:p>
            <a:pPr eaLnBrk="1" hangingPunct="1"/>
            <a:r>
              <a:rPr lang="en-US" dirty="0" smtClean="0"/>
              <a:t>Supported services list document</a:t>
            </a:r>
          </a:p>
          <a:p>
            <a:pPr lvl="1" eaLnBrk="1" hangingPunct="1"/>
            <a:r>
              <a:rPr lang="en-US" dirty="0" smtClean="0"/>
              <a:t>Lists all supported service, software and contacts</a:t>
            </a:r>
          </a:p>
          <a:p>
            <a:pPr eaLnBrk="1" hangingPunct="1"/>
            <a:r>
              <a:rPr lang="en-US" dirty="0" smtClean="0"/>
              <a:t>Follow-up with user who reported problem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08E23B-BA6C-47F9-8FE3-E50B025CF6ED}" type="slidenum">
              <a:rPr lang="en-US"/>
              <a:pPr eaLnBrk="1" hangingPunct="1"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Document Findings, Actions, and Outcomes (cont’d.)</a:t>
            </a:r>
            <a:endParaRPr lang="en-US" dirty="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Notify others of changes</a:t>
            </a:r>
          </a:p>
          <a:p>
            <a:pPr lvl="1" eaLnBrk="1" hangingPunct="1"/>
            <a:r>
              <a:rPr lang="en-US" dirty="0" smtClean="0"/>
              <a:t>Record resolution in call tracking system</a:t>
            </a:r>
          </a:p>
          <a:p>
            <a:pPr lvl="1" eaLnBrk="1" hangingPunct="1"/>
            <a:r>
              <a:rPr lang="en-US" dirty="0" smtClean="0"/>
              <a:t>Alert others about problem, solution</a:t>
            </a:r>
          </a:p>
          <a:p>
            <a:pPr lvl="1" eaLnBrk="1" hangingPunct="1"/>
            <a:r>
              <a:rPr lang="en-US" dirty="0" smtClean="0"/>
              <a:t>Notify others of network changes made</a:t>
            </a:r>
          </a:p>
          <a:p>
            <a:pPr eaLnBrk="1" hangingPunct="1"/>
            <a:r>
              <a:rPr lang="en-US" dirty="0" smtClean="0"/>
              <a:t>Change management system</a:t>
            </a:r>
          </a:p>
          <a:p>
            <a:pPr lvl="1" eaLnBrk="1" hangingPunct="1"/>
            <a:r>
              <a:rPr lang="en-US" dirty="0" smtClean="0"/>
              <a:t>Process or program</a:t>
            </a:r>
          </a:p>
          <a:p>
            <a:pPr lvl="1" eaLnBrk="1" hangingPunct="1"/>
            <a:r>
              <a:rPr lang="en-US" dirty="0" smtClean="0"/>
              <a:t>Means of documenting network changes</a:t>
            </a:r>
          </a:p>
          <a:p>
            <a:pPr eaLnBrk="1" hangingPunct="1"/>
            <a:r>
              <a:rPr lang="en-US" dirty="0" smtClean="0"/>
              <a:t>Minor modifications need not be recorded</a:t>
            </a:r>
          </a:p>
          <a:p>
            <a:pPr lvl="1" eaLnBrk="1" hangingPunct="1"/>
            <a:r>
              <a:rPr lang="en-US" dirty="0" smtClean="0"/>
              <a:t>Example: user password reset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F23DAF-8996-46C6-97A9-D07389FDC12D}" type="slidenum">
              <a:rPr lang="en-US"/>
              <a:pPr eaLnBrk="1" hangingPunct="1"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Troubleshooting Tools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Utilities help troubleshoot network problems</a:t>
            </a:r>
          </a:p>
          <a:p>
            <a:pPr lvl="1" eaLnBrk="1" hangingPunct="1"/>
            <a:r>
              <a:rPr lang="en-US" dirty="0" smtClean="0"/>
              <a:t>Ping</a:t>
            </a:r>
          </a:p>
          <a:p>
            <a:pPr lvl="1" eaLnBrk="1" hangingPunct="1"/>
            <a:r>
              <a:rPr lang="en-US" dirty="0" smtClean="0"/>
              <a:t>Specialized tools </a:t>
            </a:r>
          </a:p>
          <a:p>
            <a:pPr lvl="2" eaLnBrk="1" hangingPunct="1"/>
            <a:r>
              <a:rPr lang="en-US" dirty="0" smtClean="0"/>
              <a:t>Specifically designed to analyze, isolate network problems</a:t>
            </a:r>
          </a:p>
          <a:p>
            <a:pPr lvl="2" eaLnBrk="1" hangingPunct="1"/>
            <a:r>
              <a:rPr lang="en-US" dirty="0" smtClean="0"/>
              <a:t>Simple continuity testers</a:t>
            </a:r>
          </a:p>
          <a:p>
            <a:pPr lvl="2" eaLnBrk="1" hangingPunct="1"/>
            <a:r>
              <a:rPr lang="en-US" dirty="0" smtClean="0"/>
              <a:t>Protocol analyzers</a:t>
            </a:r>
          </a:p>
          <a:p>
            <a:pPr eaLnBrk="1" hangingPunct="1"/>
            <a:r>
              <a:rPr lang="en-US" dirty="0" smtClean="0"/>
              <a:t>Tool selection dependencies</a:t>
            </a:r>
          </a:p>
          <a:p>
            <a:pPr lvl="1" eaLnBrk="1" hangingPunct="1"/>
            <a:r>
              <a:rPr lang="en-US" dirty="0" smtClean="0"/>
              <a:t>Problem being investigated</a:t>
            </a:r>
          </a:p>
          <a:p>
            <a:pPr lvl="1" eaLnBrk="1" hangingPunct="1"/>
            <a:r>
              <a:rPr lang="en-US" dirty="0" smtClean="0"/>
              <a:t>Network characteristics</a:t>
            </a: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7A4D4E-376B-47BB-9958-CB2A82B5BE8A}" type="slidenum">
              <a:rPr lang="en-US"/>
              <a:pPr eaLnBrk="1" hangingPunct="1"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Tone Generator and Tone Locator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Ideal situation</a:t>
            </a:r>
          </a:p>
          <a:p>
            <a:pPr lvl="1" eaLnBrk="1" hangingPunct="1"/>
            <a:r>
              <a:rPr lang="en-US" dirty="0" smtClean="0"/>
              <a:t>Telecommunications closet ports, wire terminations labeled properly</a:t>
            </a:r>
          </a:p>
          <a:p>
            <a:pPr eaLnBrk="1" hangingPunct="1"/>
            <a:r>
              <a:rPr lang="en-US" dirty="0" smtClean="0"/>
              <a:t>Reality</a:t>
            </a:r>
          </a:p>
          <a:p>
            <a:pPr lvl="1" eaLnBrk="1" hangingPunct="1"/>
            <a:r>
              <a:rPr lang="en-US" dirty="0" smtClean="0"/>
              <a:t>Telecommunications closet disorganized, poorly documented</a:t>
            </a:r>
          </a:p>
          <a:p>
            <a:pPr eaLnBrk="1" hangingPunct="1"/>
            <a:r>
              <a:rPr lang="en-US" dirty="0" smtClean="0"/>
              <a:t>Tone generator (toner)</a:t>
            </a:r>
          </a:p>
          <a:p>
            <a:pPr lvl="1" eaLnBrk="1" hangingPunct="1"/>
            <a:r>
              <a:rPr lang="en-US" dirty="0" smtClean="0"/>
              <a:t>Small electronic device</a:t>
            </a:r>
          </a:p>
          <a:p>
            <a:pPr lvl="1" eaLnBrk="1" hangingPunct="1"/>
            <a:r>
              <a:rPr lang="en-US" dirty="0" smtClean="0"/>
              <a:t>Issues signal on wire pair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DDDF19-3BC4-46E5-B07F-D83FA83F341D}" type="slidenum">
              <a:rPr lang="en-US"/>
              <a:pPr eaLnBrk="1" hangingPunct="1"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Troubleshooting Methodology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Proceed logically and methodically</a:t>
            </a:r>
          </a:p>
          <a:p>
            <a:pPr eaLnBrk="1" hangingPunct="1"/>
            <a:r>
              <a:rPr lang="en-US" dirty="0" smtClean="0"/>
              <a:t>Follow recommended steps</a:t>
            </a:r>
          </a:p>
          <a:p>
            <a:pPr eaLnBrk="1" hangingPunct="1"/>
            <a:r>
              <a:rPr lang="en-US" dirty="0" smtClean="0"/>
              <a:t>Use experience when necessary</a:t>
            </a:r>
          </a:p>
          <a:p>
            <a:pPr eaLnBrk="1" hangingPunct="1"/>
            <a:r>
              <a:rPr lang="en-US" dirty="0" smtClean="0"/>
              <a:t>Logical approach benefits</a:t>
            </a:r>
          </a:p>
          <a:p>
            <a:pPr lvl="1" eaLnBrk="1" hangingPunct="1"/>
            <a:r>
              <a:rPr lang="en-US" dirty="0" smtClean="0"/>
              <a:t>Prevents wasteful, time-consuming efforts</a:t>
            </a:r>
          </a:p>
          <a:p>
            <a:pPr lvl="2" eaLnBrk="1" hangingPunct="1"/>
            <a:r>
              <a:rPr lang="en-US" dirty="0" smtClean="0"/>
              <a:t>Unnecessary software, hardware replacements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E2BB25-C971-4E17-A2A2-AC0C3A250810}" type="slidenum">
              <a:rPr lang="en-US"/>
              <a:pPr eaLnBrk="1" hangingPunct="1"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Tone Generator and Tone Locator (cont’d.)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Tone locator (probe)</a:t>
            </a:r>
          </a:p>
          <a:p>
            <a:pPr lvl="1" eaLnBrk="1" hangingPunct="1"/>
            <a:r>
              <a:rPr lang="en-US" dirty="0" smtClean="0"/>
              <a:t>Emits tone when electrical activity detected</a:t>
            </a:r>
          </a:p>
          <a:p>
            <a:pPr eaLnBrk="1" hangingPunct="1"/>
            <a:r>
              <a:rPr lang="en-US" dirty="0" smtClean="0"/>
              <a:t>Probe kit</a:t>
            </a:r>
          </a:p>
          <a:p>
            <a:pPr lvl="1" eaLnBrk="1" hangingPunct="1"/>
            <a:r>
              <a:rPr lang="en-US" dirty="0" smtClean="0"/>
              <a:t>Generator and locator combination</a:t>
            </a:r>
          </a:p>
          <a:p>
            <a:pPr eaLnBrk="1" hangingPunct="1"/>
            <a:r>
              <a:rPr lang="en-US" dirty="0" smtClean="0"/>
              <a:t>Testing requires trial and error</a:t>
            </a:r>
          </a:p>
          <a:p>
            <a:pPr eaLnBrk="1" hangingPunct="1"/>
            <a:r>
              <a:rPr lang="en-US" dirty="0" smtClean="0"/>
              <a:t>Used to determine where wire pair terminates</a:t>
            </a:r>
          </a:p>
          <a:p>
            <a:pPr eaLnBrk="1" hangingPunct="1"/>
            <a:r>
              <a:rPr lang="en-US" dirty="0" smtClean="0"/>
              <a:t>Not used to determine cable characteristics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A53D66-CDB3-40E9-9E15-36D79712E048}" type="slidenum">
              <a:rPr lang="en-US"/>
              <a:pPr eaLnBrk="1" hangingPunct="1"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31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5275776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13-4 Use of a tone generator and tone locator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5621154"/>
            <a:ext cx="449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23" y="685800"/>
            <a:ext cx="761950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9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Multimeter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Specialized tools used to test cables for faults</a:t>
            </a:r>
          </a:p>
          <a:p>
            <a:pPr lvl="1" eaLnBrk="1" hangingPunct="1"/>
            <a:r>
              <a:rPr lang="en-US" dirty="0" smtClean="0"/>
              <a:t>Isolate problems with network cables</a:t>
            </a:r>
          </a:p>
          <a:p>
            <a:pPr eaLnBrk="1" hangingPunct="1"/>
            <a:r>
              <a:rPr lang="en-US" dirty="0" smtClean="0"/>
              <a:t>Multimeter</a:t>
            </a:r>
          </a:p>
          <a:p>
            <a:pPr lvl="1" eaLnBrk="1" hangingPunct="1"/>
            <a:r>
              <a:rPr lang="en-US" dirty="0" smtClean="0"/>
              <a:t>Measures electric circuit characteristics</a:t>
            </a:r>
          </a:p>
          <a:p>
            <a:pPr lvl="2" eaLnBrk="1" hangingPunct="1"/>
            <a:r>
              <a:rPr lang="en-US" dirty="0" smtClean="0"/>
              <a:t>Resistance and voltage</a:t>
            </a:r>
          </a:p>
          <a:p>
            <a:pPr eaLnBrk="1" hangingPunct="1"/>
            <a:r>
              <a:rPr lang="en-US" dirty="0" smtClean="0"/>
              <a:t>Voltmeter</a:t>
            </a:r>
          </a:p>
          <a:p>
            <a:pPr lvl="1" eaLnBrk="1" hangingPunct="1"/>
            <a:r>
              <a:rPr lang="en-US" dirty="0" smtClean="0"/>
              <a:t>Measures voltage of an electric current</a:t>
            </a:r>
          </a:p>
          <a:p>
            <a:pPr lvl="2" eaLnBrk="1" hangingPunct="1"/>
            <a:r>
              <a:rPr lang="en-US" dirty="0" smtClean="0"/>
              <a:t>Voltage creates signals over network wire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F90DBD-1405-49F6-A793-3576CC7DB47D}" type="slidenum">
              <a:rPr lang="en-US"/>
              <a:pPr eaLnBrk="1" hangingPunct="1"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Multimeter (cont’d.)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Resistance</a:t>
            </a:r>
          </a:p>
          <a:p>
            <a:pPr lvl="1" eaLnBrk="1" hangingPunct="1"/>
            <a:r>
              <a:rPr lang="en-US" dirty="0" smtClean="0"/>
              <a:t>Fundamental wire property </a:t>
            </a:r>
          </a:p>
          <a:p>
            <a:pPr lvl="1" eaLnBrk="1" hangingPunct="1"/>
            <a:r>
              <a:rPr lang="en-US" dirty="0" smtClean="0"/>
              <a:t>Depends on wire’s molecular structure, size</a:t>
            </a:r>
          </a:p>
          <a:p>
            <a:pPr lvl="1" eaLnBrk="1" hangingPunct="1"/>
            <a:r>
              <a:rPr lang="en-US" dirty="0" smtClean="0"/>
              <a:t>Measured in ohms using ohmmeter</a:t>
            </a:r>
          </a:p>
          <a:p>
            <a:pPr eaLnBrk="1" hangingPunct="1"/>
            <a:r>
              <a:rPr lang="en-US" dirty="0" smtClean="0"/>
              <a:t>Impedance</a:t>
            </a:r>
          </a:p>
          <a:p>
            <a:pPr lvl="1" eaLnBrk="1" hangingPunct="1"/>
            <a:r>
              <a:rPr lang="en-US" dirty="0" smtClean="0"/>
              <a:t>Resistance contributing to controlling signal</a:t>
            </a:r>
          </a:p>
          <a:p>
            <a:pPr lvl="1" eaLnBrk="1" hangingPunct="1"/>
            <a:r>
              <a:rPr lang="en-US" dirty="0" smtClean="0"/>
              <a:t>Measured in ohms</a:t>
            </a:r>
          </a:p>
          <a:p>
            <a:pPr lvl="1" eaLnBrk="1" hangingPunct="1"/>
            <a:r>
              <a:rPr lang="en-US" dirty="0" smtClean="0"/>
              <a:t>Telltale factor for ascertaining where cable faults lie</a:t>
            </a:r>
          </a:p>
          <a:p>
            <a:pPr lvl="1" eaLnBrk="1" hangingPunct="1"/>
            <a:r>
              <a:rPr lang="en-US" dirty="0" smtClean="0"/>
              <a:t>Some required for proper signal transmission and interpretation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6C36F9-D646-455A-B8E6-EB1047833479}" type="slidenum">
              <a:rPr lang="en-US"/>
              <a:pPr eaLnBrk="1" hangingPunct="1"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Multimeter (cont’d.)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Multimeter</a:t>
            </a:r>
          </a:p>
          <a:p>
            <a:pPr lvl="1" eaLnBrk="1" hangingPunct="1"/>
            <a:r>
              <a:rPr lang="en-US" dirty="0" smtClean="0"/>
              <a:t>Single instrument for measuring impedance, resistance, voltage on a wire</a:t>
            </a:r>
          </a:p>
          <a:p>
            <a:pPr lvl="1" eaLnBrk="1" hangingPunct="1"/>
            <a:r>
              <a:rPr lang="en-US" dirty="0" smtClean="0"/>
              <a:t>Has several uses</a:t>
            </a:r>
          </a:p>
          <a:p>
            <a:pPr lvl="1" eaLnBrk="1" hangingPunct="1"/>
            <a:r>
              <a:rPr lang="en-US" dirty="0" smtClean="0"/>
              <a:t>Sophistication, features, and costs vary</a:t>
            </a: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AC03B0-7324-41A6-B308-A15D041906D0}" type="slidenum">
              <a:rPr lang="en-US"/>
              <a:pPr eaLnBrk="1" hangingPunct="1"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35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62300" y="5621154"/>
            <a:ext cx="2890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13-5 A </a:t>
            </a:r>
            <a:r>
              <a:rPr lang="en-US" sz="1600" dirty="0"/>
              <a:t>m</a:t>
            </a:r>
            <a:r>
              <a:rPr lang="en-US" sz="1600" dirty="0" smtClean="0"/>
              <a:t>ultimeter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162300" y="5941697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</a:t>
            </a:r>
            <a:r>
              <a:rPr lang="en-US" sz="1400" i="1" dirty="0"/>
              <a:t>F</a:t>
            </a:r>
            <a:r>
              <a:rPr lang="en-US" sz="1400" i="1" dirty="0" smtClean="0"/>
              <a:t>luke Networks</a:t>
            </a:r>
            <a:endParaRPr lang="en-US" sz="1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96082"/>
            <a:ext cx="2509838" cy="484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84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Cable Continuity Testers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Cable checkers (continuity testers, cable testers)</a:t>
            </a:r>
          </a:p>
          <a:p>
            <a:pPr lvl="1" eaLnBrk="1" hangingPunct="1"/>
            <a:r>
              <a:rPr lang="en-US" dirty="0" smtClean="0"/>
              <a:t>Tests whether cable carries signal to destination</a:t>
            </a:r>
          </a:p>
          <a:p>
            <a:pPr eaLnBrk="1" hangingPunct="1"/>
            <a:r>
              <a:rPr lang="en-US" dirty="0" smtClean="0"/>
              <a:t>Copper-based cable tester</a:t>
            </a:r>
          </a:p>
          <a:p>
            <a:pPr lvl="1" eaLnBrk="1" hangingPunct="1"/>
            <a:r>
              <a:rPr lang="en-US" dirty="0" smtClean="0"/>
              <a:t>Consists of two parts</a:t>
            </a:r>
          </a:p>
          <a:p>
            <a:pPr lvl="2" eaLnBrk="1" hangingPunct="1"/>
            <a:r>
              <a:rPr lang="en-US" dirty="0" smtClean="0"/>
              <a:t>Base unit generates voltage</a:t>
            </a:r>
          </a:p>
          <a:p>
            <a:pPr lvl="2" eaLnBrk="1" hangingPunct="1"/>
            <a:r>
              <a:rPr lang="en-US" dirty="0" smtClean="0"/>
              <a:t>Remote unit detects voltage</a:t>
            </a:r>
          </a:p>
          <a:p>
            <a:pPr eaLnBrk="1" hangingPunct="1"/>
            <a:r>
              <a:rPr lang="en-US" dirty="0" smtClean="0"/>
              <a:t>Series of lights, audible tone</a:t>
            </a:r>
          </a:p>
          <a:p>
            <a:pPr lvl="1" eaLnBrk="1" hangingPunct="1"/>
            <a:r>
              <a:rPr lang="en-US" dirty="0" smtClean="0"/>
              <a:t>Used to signal pass/fail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BAD8BD-DE8C-4452-B30B-5E28B766023A}" type="slidenum">
              <a:rPr lang="en-US"/>
              <a:pPr eaLnBrk="1" hangingPunct="1"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Cable Continuity Testers (cont’d.)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 continuity testers verify UTP, STP wires paired correctly</a:t>
            </a:r>
          </a:p>
          <a:p>
            <a:pPr lvl="1" eaLnBrk="1" hangingPunct="1"/>
            <a:r>
              <a:rPr lang="en-US" dirty="0" smtClean="0"/>
              <a:t>Not shorted, exposed, crossed</a:t>
            </a:r>
          </a:p>
          <a:p>
            <a:pPr eaLnBrk="1" hangingPunct="1"/>
            <a:r>
              <a:rPr lang="en-US" dirty="0" smtClean="0"/>
              <a:t>Fiber optic continuity tester</a:t>
            </a:r>
          </a:p>
          <a:p>
            <a:pPr lvl="1" eaLnBrk="1" hangingPunct="1"/>
            <a:r>
              <a:rPr lang="en-US" dirty="0" smtClean="0"/>
              <a:t>Issues light pulses on fiber</a:t>
            </a:r>
          </a:p>
          <a:p>
            <a:pPr lvl="1" eaLnBrk="1" hangingPunct="1"/>
            <a:r>
              <a:rPr lang="en-US" dirty="0" smtClean="0"/>
              <a:t>Determines whether pulses reach other end</a:t>
            </a:r>
          </a:p>
          <a:p>
            <a:pPr eaLnBrk="1" hangingPunct="1"/>
            <a:r>
              <a:rPr lang="en-US" dirty="0" smtClean="0"/>
              <a:t>Test all cables to ensure meeting network’s required standards</a:t>
            </a:r>
          </a:p>
          <a:p>
            <a:pPr lvl="1" eaLnBrk="1" hangingPunct="1"/>
            <a:r>
              <a:rPr lang="en-US" dirty="0" smtClean="0"/>
              <a:t>Homemade or purchased</a:t>
            </a:r>
          </a:p>
          <a:p>
            <a:pPr eaLnBrk="1" hangingPunct="1"/>
            <a:r>
              <a:rPr lang="en-US" dirty="0" smtClean="0"/>
              <a:t>Offer convenience: portable, lightweight, low cost</a:t>
            </a: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8E4979-1E4A-45DB-8C2C-F48B00858450}" type="slidenum">
              <a:rPr lang="en-US"/>
              <a:pPr eaLnBrk="1" hangingPunct="1"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38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62300" y="5621154"/>
            <a:ext cx="3314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13-6 Cable continuity tester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162300" y="5941697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</a:t>
            </a:r>
            <a:r>
              <a:rPr lang="en-US" sz="1400" i="1" dirty="0"/>
              <a:t>F</a:t>
            </a:r>
            <a:r>
              <a:rPr lang="en-US" sz="1400" i="1" dirty="0" smtClean="0"/>
              <a:t>luke Networks</a:t>
            </a:r>
            <a:endParaRPr lang="en-US" sz="14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762000"/>
            <a:ext cx="2399723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11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Cable Performance Testers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Determines if cable carrying current</a:t>
            </a:r>
          </a:p>
          <a:p>
            <a:pPr eaLnBrk="1" hangingPunct="1"/>
            <a:r>
              <a:rPr lang="en-US" dirty="0" smtClean="0"/>
              <a:t>Continuity testers versus performance testers</a:t>
            </a:r>
          </a:p>
          <a:p>
            <a:pPr lvl="1" eaLnBrk="1" hangingPunct="1"/>
            <a:r>
              <a:rPr lang="en-US" dirty="0" smtClean="0"/>
              <a:t>Differ in </a:t>
            </a:r>
            <a:r>
              <a:rPr lang="en-US" dirty="0"/>
              <a:t>s</a:t>
            </a:r>
            <a:r>
              <a:rPr lang="en-US" dirty="0" smtClean="0"/>
              <a:t>ophistication and price</a:t>
            </a:r>
          </a:p>
          <a:p>
            <a:pPr lvl="1" eaLnBrk="1" hangingPunct="1"/>
            <a:r>
              <a:rPr lang="en-US" dirty="0" smtClean="0"/>
              <a:t>Performance tester accomplishes same tests</a:t>
            </a:r>
          </a:p>
          <a:p>
            <a:pPr lvl="2" eaLnBrk="1" hangingPunct="1"/>
            <a:r>
              <a:rPr lang="en-US" dirty="0" smtClean="0"/>
              <a:t>Can also perform additional tasks</a:t>
            </a:r>
          </a:p>
          <a:p>
            <a:pPr eaLnBrk="1" hangingPunct="1"/>
            <a:r>
              <a:rPr lang="en-US" dirty="0" smtClean="0"/>
              <a:t>TDR (time domain reflectometer)</a:t>
            </a:r>
          </a:p>
          <a:p>
            <a:pPr lvl="1" eaLnBrk="1" hangingPunct="1"/>
            <a:r>
              <a:rPr lang="en-US" dirty="0" smtClean="0"/>
              <a:t>Included with sophisticated </a:t>
            </a:r>
            <a:r>
              <a:rPr lang="en-US" dirty="0"/>
              <a:t>performance </a:t>
            </a:r>
            <a:r>
              <a:rPr lang="en-US" dirty="0" smtClean="0"/>
              <a:t>testers</a:t>
            </a:r>
          </a:p>
          <a:p>
            <a:pPr lvl="1" eaLnBrk="1" hangingPunct="1"/>
            <a:r>
              <a:rPr lang="en-US" dirty="0" smtClean="0"/>
              <a:t>Issue signal, measures signal bounce back</a:t>
            </a:r>
          </a:p>
          <a:p>
            <a:pPr lvl="1" eaLnBrk="1" hangingPunct="1"/>
            <a:r>
              <a:rPr lang="en-US" dirty="0" smtClean="0"/>
              <a:t>Indicates distance between nodes</a:t>
            </a:r>
          </a:p>
          <a:p>
            <a:pPr lvl="1" eaLnBrk="1" hangingPunct="1"/>
            <a:r>
              <a:rPr lang="en-US" dirty="0" smtClean="0"/>
              <a:t>Indicates whether terminators properly installed, functional</a:t>
            </a: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936897-A592-4CEB-8C46-267BDAD06DF6}" type="slidenum">
              <a:rPr lang="en-US"/>
              <a:pPr eaLnBrk="1" hangingPunct="1"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Troubleshooting Methodology (cont’d.)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Troubleshooting steps</a:t>
            </a:r>
          </a:p>
          <a:p>
            <a:pPr lvl="1" eaLnBrk="1" hangingPunct="1"/>
            <a:r>
              <a:rPr lang="en-US" dirty="0" smtClean="0"/>
              <a:t>Identify problem</a:t>
            </a:r>
          </a:p>
          <a:p>
            <a:pPr lvl="2" eaLnBrk="1" hangingPunct="1"/>
            <a:r>
              <a:rPr lang="en-US" dirty="0" smtClean="0"/>
              <a:t>Gather information</a:t>
            </a:r>
          </a:p>
          <a:p>
            <a:pPr lvl="2" eaLnBrk="1" hangingPunct="1"/>
            <a:r>
              <a:rPr lang="en-US" dirty="0" smtClean="0"/>
              <a:t>Identify symptoms</a:t>
            </a:r>
          </a:p>
          <a:p>
            <a:pPr lvl="2" eaLnBrk="1" hangingPunct="1"/>
            <a:r>
              <a:rPr lang="en-US" dirty="0" smtClean="0"/>
              <a:t>Question users</a:t>
            </a:r>
          </a:p>
          <a:p>
            <a:pPr lvl="2" eaLnBrk="1" hangingPunct="1"/>
            <a:r>
              <a:rPr lang="en-US" dirty="0" smtClean="0"/>
              <a:t>Determine if anything has changed</a:t>
            </a:r>
          </a:p>
          <a:p>
            <a:pPr lvl="1" eaLnBrk="1" hangingPunct="1"/>
            <a:r>
              <a:rPr lang="en-US" dirty="0" smtClean="0"/>
              <a:t>Establish theory of probable cause</a:t>
            </a:r>
          </a:p>
          <a:p>
            <a:pPr lvl="2" eaLnBrk="1" hangingPunct="1"/>
            <a:r>
              <a:rPr lang="en-US" dirty="0" smtClean="0"/>
              <a:t>Question the obvious</a:t>
            </a: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4AEA83-A716-48A0-B327-B8654DD82AB1}" type="slidenum">
              <a:rPr lang="en-US"/>
              <a:pPr eaLnBrk="1" hangingPunct="1"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Cable Performance Testers (cont’d.)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Fiber-optic connections testers	</a:t>
            </a:r>
          </a:p>
          <a:p>
            <a:pPr lvl="1" eaLnBrk="1" hangingPunct="1"/>
            <a:r>
              <a:rPr lang="en-US" dirty="0" smtClean="0"/>
              <a:t>Use OTDRs (optical time domain reflectometers)</a:t>
            </a:r>
          </a:p>
          <a:p>
            <a:pPr lvl="1" eaLnBrk="1" hangingPunct="1"/>
            <a:r>
              <a:rPr lang="en-US" dirty="0" smtClean="0"/>
              <a:t>Transmit light-based signals of different wavelengths over fiber</a:t>
            </a:r>
          </a:p>
          <a:p>
            <a:pPr eaLnBrk="1" hangingPunct="1"/>
            <a:r>
              <a:rPr lang="en-US" dirty="0" smtClean="0"/>
              <a:t>OTDRs</a:t>
            </a:r>
          </a:p>
          <a:p>
            <a:pPr lvl="1" eaLnBrk="1" hangingPunct="1"/>
            <a:r>
              <a:rPr lang="en-US" dirty="0" smtClean="0"/>
              <a:t>Measure fiber length</a:t>
            </a:r>
          </a:p>
          <a:p>
            <a:pPr lvl="1" eaLnBrk="1" hangingPunct="1"/>
            <a:r>
              <a:rPr lang="en-US" dirty="0" smtClean="0"/>
              <a:t>Determine faulty splice locations, breaks, connectors, bends</a:t>
            </a:r>
          </a:p>
          <a:p>
            <a:pPr lvl="1" eaLnBrk="1" hangingPunct="1"/>
            <a:r>
              <a:rPr lang="en-US" dirty="0" smtClean="0"/>
              <a:t>Measure attenuation over cable</a:t>
            </a:r>
          </a:p>
          <a:p>
            <a:pPr lvl="1" eaLnBrk="1" hangingPunct="1"/>
            <a:r>
              <a:rPr lang="en-US" dirty="0" smtClean="0"/>
              <a:t>Expensive</a:t>
            </a:r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B63613-EF86-4F66-BDDA-F557D9474CFD}" type="slidenum">
              <a:rPr lang="en-US"/>
              <a:pPr eaLnBrk="1" hangingPunct="1"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41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5621154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13-7 A high-end cable performance tester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518012" y="5941697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</a:t>
            </a:r>
            <a:r>
              <a:rPr lang="en-US" sz="1400" i="1" dirty="0"/>
              <a:t>F</a:t>
            </a:r>
            <a:r>
              <a:rPr lang="en-US" sz="1400" i="1" dirty="0" smtClean="0"/>
              <a:t>luke Networks</a:t>
            </a:r>
            <a:endParaRPr lang="en-US" sz="1400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33400"/>
            <a:ext cx="2867025" cy="488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49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Voltage Event Recorders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Voltage event</a:t>
            </a:r>
          </a:p>
          <a:p>
            <a:pPr lvl="1" eaLnBrk="1" hangingPunct="1"/>
            <a:r>
              <a:rPr lang="en-US" dirty="0" smtClean="0"/>
              <a:t>Any condition where voltage exceeds or drops below predefined levels</a:t>
            </a:r>
          </a:p>
          <a:p>
            <a:pPr eaLnBrk="1" hangingPunct="1"/>
            <a:r>
              <a:rPr lang="en-US" dirty="0" smtClean="0"/>
              <a:t>Voltage event recorder</a:t>
            </a:r>
          </a:p>
          <a:p>
            <a:pPr lvl="1" eaLnBrk="1" hangingPunct="1"/>
            <a:r>
              <a:rPr lang="en-US" dirty="0" smtClean="0"/>
              <a:t>Collects data about power quality</a:t>
            </a:r>
          </a:p>
          <a:p>
            <a:pPr lvl="1" eaLnBrk="1" hangingPunct="1"/>
            <a:r>
              <a:rPr lang="en-US" dirty="0" smtClean="0"/>
              <a:t>Downloads data to workstation</a:t>
            </a:r>
          </a:p>
          <a:p>
            <a:pPr lvl="2" eaLnBrk="1" hangingPunct="1"/>
            <a:r>
              <a:rPr lang="en-US" dirty="0" smtClean="0"/>
              <a:t>Analyzed by software</a:t>
            </a:r>
          </a:p>
          <a:p>
            <a:pPr lvl="1" eaLnBrk="1" hangingPunct="1"/>
            <a:r>
              <a:rPr lang="en-US" dirty="0" smtClean="0"/>
              <a:t>Cost: up to $5000</a:t>
            </a:r>
          </a:p>
        </p:txBody>
      </p:sp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6A8FA5-AB6F-48D1-AAA4-8CF6470B3734}" type="slidenum">
              <a:rPr lang="en-US"/>
              <a:pPr eaLnBrk="1" hangingPunct="1"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43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5621154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13-8 Voltage event recorder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518012" y="5941696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</a:t>
            </a:r>
            <a:r>
              <a:rPr lang="en-US" sz="1400" i="1" dirty="0"/>
              <a:t>F</a:t>
            </a:r>
            <a:r>
              <a:rPr lang="en-US" sz="1400" i="1" dirty="0" smtClean="0"/>
              <a:t>luke Networks</a:t>
            </a:r>
            <a:endParaRPr lang="en-US" sz="1400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66299"/>
            <a:ext cx="3729038" cy="4965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0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Butt Set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Lineman’s handset, telephone test set</a:t>
            </a:r>
          </a:p>
          <a:p>
            <a:pPr lvl="1" eaLnBrk="1" hangingPunct="1"/>
            <a:r>
              <a:rPr lang="en-US" dirty="0" smtClean="0"/>
              <a:t>Butt into telephone conversation</a:t>
            </a:r>
          </a:p>
          <a:p>
            <a:pPr lvl="1" eaLnBrk="1" hangingPunct="1"/>
            <a:r>
              <a:rPr lang="en-US" dirty="0" smtClean="0"/>
              <a:t>Rugged, sophisticated telephone</a:t>
            </a:r>
          </a:p>
          <a:p>
            <a:pPr eaLnBrk="1" hangingPunct="1"/>
            <a:r>
              <a:rPr lang="en-US" dirty="0" smtClean="0"/>
              <a:t>Uses</a:t>
            </a:r>
          </a:p>
          <a:p>
            <a:pPr lvl="1" eaLnBrk="1" hangingPunct="1"/>
            <a:r>
              <a:rPr lang="en-US" dirty="0" smtClean="0"/>
              <a:t>Determine if line functioning (detects dial tone)</a:t>
            </a:r>
          </a:p>
          <a:p>
            <a:pPr lvl="1" eaLnBrk="1" hangingPunct="1"/>
            <a:r>
              <a:rPr lang="en-US" dirty="0" smtClean="0"/>
              <a:t>Receives signal</a:t>
            </a:r>
          </a:p>
          <a:p>
            <a:pPr lvl="1" eaLnBrk="1" hangingPunct="1"/>
            <a:r>
              <a:rPr lang="en-US" dirty="0" smtClean="0"/>
              <a:t>Picks up noise affecting signal</a:t>
            </a:r>
          </a:p>
          <a:p>
            <a:pPr eaLnBrk="1" hangingPunct="1"/>
            <a:r>
              <a:rPr lang="en-US" dirty="0" smtClean="0"/>
              <a:t>Sophisticated butt sets</a:t>
            </a:r>
          </a:p>
          <a:p>
            <a:pPr lvl="1" eaLnBrk="1" hangingPunct="1"/>
            <a:r>
              <a:rPr lang="en-US" dirty="0" smtClean="0"/>
              <a:t>Perform rudimentary cable testing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D2A9C4-B3C3-4649-92AC-5B9A65429879}" type="slidenum">
              <a:rPr lang="en-US"/>
              <a:pPr eaLnBrk="1" hangingPunct="1"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45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5440525"/>
            <a:ext cx="251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13-9 Butt set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5779079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</a:t>
            </a:r>
            <a:r>
              <a:rPr lang="en-US" sz="1400" i="1" dirty="0"/>
              <a:t>F</a:t>
            </a:r>
            <a:r>
              <a:rPr lang="en-US" sz="1400" i="1" dirty="0" smtClean="0"/>
              <a:t>luke Networks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33400"/>
            <a:ext cx="3444638" cy="446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14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Monitors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Software-based tool</a:t>
            </a:r>
          </a:p>
          <a:p>
            <a:pPr lvl="1" eaLnBrk="1" hangingPunct="1"/>
            <a:r>
              <a:rPr lang="en-US" dirty="0" smtClean="0"/>
              <a:t>Continually monitors network traffic from server, workstation attached to network</a:t>
            </a:r>
          </a:p>
          <a:p>
            <a:pPr lvl="1" eaLnBrk="1" hangingPunct="1"/>
            <a:r>
              <a:rPr lang="en-US" dirty="0" smtClean="0"/>
              <a:t>Interprets up to Layer 3</a:t>
            </a:r>
          </a:p>
          <a:p>
            <a:pPr lvl="1" eaLnBrk="1" hangingPunct="1"/>
            <a:r>
              <a:rPr lang="en-US" dirty="0" smtClean="0"/>
              <a:t>Determines protocols passed by each frame</a:t>
            </a:r>
          </a:p>
          <a:p>
            <a:pPr lvl="1" eaLnBrk="1" hangingPunct="1"/>
            <a:r>
              <a:rPr lang="en-US" dirty="0" smtClean="0"/>
              <a:t>Cannot interpret frame data</a:t>
            </a:r>
          </a:p>
          <a:p>
            <a:pPr eaLnBrk="1" hangingPunct="1"/>
            <a:r>
              <a:rPr lang="en-US" dirty="0" smtClean="0"/>
              <a:t>Included in NOS</a:t>
            </a:r>
          </a:p>
          <a:p>
            <a:pPr lvl="1" eaLnBrk="1" hangingPunct="1"/>
            <a:r>
              <a:rPr lang="en-US" dirty="0" smtClean="0"/>
              <a:t>Microsoft’s Network Monitor</a:t>
            </a:r>
          </a:p>
          <a:p>
            <a:pPr eaLnBrk="1" hangingPunct="1"/>
            <a:r>
              <a:rPr lang="en-US" dirty="0" smtClean="0"/>
              <a:t>Tools developed by other software companies</a:t>
            </a:r>
          </a:p>
          <a:p>
            <a:pPr lvl="1" eaLnBrk="1" hangingPunct="1"/>
            <a:r>
              <a:rPr lang="en-US" dirty="0"/>
              <a:t>Purchase or free download</a:t>
            </a:r>
            <a:endParaRPr lang="en-US" dirty="0" smtClean="0"/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9B7C2F-7FB0-4EEE-B40A-132348628E20}" type="slidenum">
              <a:rPr lang="en-US"/>
              <a:pPr eaLnBrk="1" hangingPunct="1"/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Monitors (cont’d.)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adapter</a:t>
            </a:r>
          </a:p>
          <a:p>
            <a:pPr lvl="1" eaLnBrk="1" hangingPunct="1"/>
            <a:r>
              <a:rPr lang="en-US" dirty="0" smtClean="0"/>
              <a:t>Must support promiscuous mode</a:t>
            </a:r>
          </a:p>
          <a:p>
            <a:pPr eaLnBrk="1" hangingPunct="1"/>
            <a:r>
              <a:rPr lang="en-US" dirty="0" smtClean="0"/>
              <a:t>Common terms for abnormal data patterns, packets</a:t>
            </a:r>
          </a:p>
          <a:p>
            <a:pPr lvl="1" eaLnBrk="1" hangingPunct="1"/>
            <a:r>
              <a:rPr lang="en-US" dirty="0" smtClean="0"/>
              <a:t>Local collisions</a:t>
            </a:r>
          </a:p>
          <a:p>
            <a:pPr lvl="1" eaLnBrk="1" hangingPunct="1"/>
            <a:r>
              <a:rPr lang="en-US" dirty="0" smtClean="0"/>
              <a:t>Late collisions</a:t>
            </a:r>
          </a:p>
          <a:p>
            <a:pPr lvl="1" eaLnBrk="1" hangingPunct="1"/>
            <a:r>
              <a:rPr lang="en-US" dirty="0" smtClean="0"/>
              <a:t>Runts</a:t>
            </a:r>
          </a:p>
          <a:p>
            <a:pPr lvl="1" eaLnBrk="1" hangingPunct="1"/>
            <a:r>
              <a:rPr lang="en-US" dirty="0" smtClean="0"/>
              <a:t>Giants</a:t>
            </a:r>
          </a:p>
          <a:p>
            <a:pPr lvl="1" eaLnBrk="1" hangingPunct="1"/>
            <a:r>
              <a:rPr lang="en-US" dirty="0" smtClean="0"/>
              <a:t>Jabber</a:t>
            </a:r>
          </a:p>
          <a:p>
            <a:pPr lvl="1" eaLnBrk="1" hangingPunct="1"/>
            <a:r>
              <a:rPr lang="en-US" dirty="0" smtClean="0"/>
              <a:t>Negative frame sequence checks</a:t>
            </a:r>
          </a:p>
          <a:p>
            <a:pPr lvl="1" eaLnBrk="1" hangingPunct="1"/>
            <a:r>
              <a:rPr lang="en-US" dirty="0" smtClean="0"/>
              <a:t>Ghosts</a:t>
            </a:r>
          </a:p>
        </p:txBody>
      </p:sp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8F4073-0442-4DA0-B385-0A5766728B83}" type="slidenum">
              <a:rPr lang="en-US"/>
              <a:pPr eaLnBrk="1" hangingPunct="1"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Protocol Analyzers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Protocol analyzer (network analyzer)</a:t>
            </a:r>
          </a:p>
          <a:p>
            <a:pPr lvl="1" eaLnBrk="1" hangingPunct="1"/>
            <a:r>
              <a:rPr lang="en-US" dirty="0" smtClean="0"/>
              <a:t>Captures traffic, analyzes frames</a:t>
            </a:r>
          </a:p>
          <a:p>
            <a:pPr lvl="2" eaLnBrk="1" hangingPunct="1"/>
            <a:r>
              <a:rPr lang="en-US" dirty="0" smtClean="0"/>
              <a:t>Typically to Layer 7</a:t>
            </a:r>
          </a:p>
          <a:p>
            <a:pPr eaLnBrk="1" hangingPunct="1"/>
            <a:r>
              <a:rPr lang="en-US" dirty="0" smtClean="0"/>
              <a:t>Variety of protocol analyzer software available</a:t>
            </a:r>
          </a:p>
          <a:p>
            <a:pPr lvl="1" eaLnBrk="1" hangingPunct="1"/>
            <a:r>
              <a:rPr lang="en-US" dirty="0" smtClean="0"/>
              <a:t>Wireshark</a:t>
            </a:r>
          </a:p>
          <a:p>
            <a:pPr eaLnBrk="1" hangingPunct="1"/>
            <a:r>
              <a:rPr lang="en-US" dirty="0" smtClean="0"/>
              <a:t>Same features as network monitor</a:t>
            </a:r>
          </a:p>
          <a:p>
            <a:pPr lvl="1" eaLnBrk="1" hangingPunct="1"/>
            <a:r>
              <a:rPr lang="en-US" dirty="0" smtClean="0"/>
              <a:t>Includes additional features</a:t>
            </a:r>
          </a:p>
          <a:p>
            <a:pPr lvl="1" eaLnBrk="1" hangingPunct="1"/>
            <a:r>
              <a:rPr lang="en-US" dirty="0" smtClean="0"/>
              <a:t>Generates traffic to reproduce network problem</a:t>
            </a:r>
          </a:p>
          <a:p>
            <a:pPr eaLnBrk="1" hangingPunct="1"/>
            <a:r>
              <a:rPr lang="en-US" dirty="0" smtClean="0"/>
              <a:t>Sniffer (packet sniffer)</a:t>
            </a:r>
          </a:p>
          <a:p>
            <a:pPr lvl="1" eaLnBrk="1" hangingPunct="1"/>
            <a:r>
              <a:rPr lang="en-US" dirty="0" smtClean="0"/>
              <a:t>Older term referring to hardware device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7F1B21-B03C-4126-A978-248D52A92A20}" type="slidenum">
              <a:rPr lang="en-US"/>
              <a:pPr eaLnBrk="1" hangingPunct="1"/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49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5419304"/>
            <a:ext cx="495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13-10 Traffic captured by a protocol analyzer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5729065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</a:t>
            </a:r>
            <a:r>
              <a:rPr lang="en-US" sz="1400" i="1" dirty="0"/>
              <a:t>F</a:t>
            </a:r>
            <a:r>
              <a:rPr lang="en-US" sz="1400" i="1" dirty="0" smtClean="0"/>
              <a:t>luke Networks</a:t>
            </a:r>
            <a:endParaRPr lang="en-US" sz="1400" i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33400"/>
            <a:ext cx="6262616" cy="4660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38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Troubleshooting Methodology (cont’d.)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Troubleshooting steps (cont’d.)</a:t>
            </a:r>
          </a:p>
          <a:p>
            <a:pPr lvl="1" eaLnBrk="1" hangingPunct="1"/>
            <a:r>
              <a:rPr lang="en-US" dirty="0" smtClean="0"/>
              <a:t>Test theory to determine cause</a:t>
            </a:r>
          </a:p>
          <a:p>
            <a:pPr lvl="2" eaLnBrk="1" hangingPunct="1"/>
            <a:r>
              <a:rPr lang="en-US" dirty="0" smtClean="0"/>
              <a:t>If theory confirmed, determine next steps</a:t>
            </a:r>
          </a:p>
          <a:p>
            <a:pPr lvl="2" eaLnBrk="1" hangingPunct="1"/>
            <a:r>
              <a:rPr lang="en-US" dirty="0" smtClean="0"/>
              <a:t>If theory not confirmed, establish new theory or escalate</a:t>
            </a:r>
          </a:p>
          <a:p>
            <a:pPr lvl="1" eaLnBrk="1" hangingPunct="1"/>
            <a:r>
              <a:rPr lang="en-US" dirty="0" smtClean="0"/>
              <a:t>Establish action plan</a:t>
            </a:r>
          </a:p>
          <a:p>
            <a:pPr lvl="1" eaLnBrk="1" hangingPunct="1"/>
            <a:r>
              <a:rPr lang="en-US" dirty="0" smtClean="0"/>
              <a:t>Implement solution or escalate</a:t>
            </a:r>
          </a:p>
          <a:p>
            <a:pPr lvl="1" eaLnBrk="1" hangingPunct="1"/>
            <a:r>
              <a:rPr lang="en-US" dirty="0" smtClean="0"/>
              <a:t>Verify full functionality</a:t>
            </a:r>
          </a:p>
          <a:p>
            <a:pPr lvl="1" eaLnBrk="1" hangingPunct="1"/>
            <a:r>
              <a:rPr lang="en-US" dirty="0" smtClean="0"/>
              <a:t>Implement preventative measures if applicable</a:t>
            </a:r>
          </a:p>
          <a:p>
            <a:pPr lvl="1" eaLnBrk="1" hangingPunct="1"/>
            <a:r>
              <a:rPr lang="en-US" dirty="0" smtClean="0"/>
              <a:t>Document findings, actions, outcomes</a:t>
            </a: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4AEA83-A716-48A0-B327-B8654DD82AB1}" type="slidenum">
              <a:rPr lang="en-US"/>
              <a:pPr eaLnBrk="1" hangingPunct="1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Protocol Analyzers (cont’d.)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Offers versatility in information type, depth</a:t>
            </a:r>
          </a:p>
          <a:p>
            <a:pPr lvl="1" eaLnBrk="1" hangingPunct="1"/>
            <a:r>
              <a:rPr lang="en-US" dirty="0" smtClean="0"/>
              <a:t>Can collect more information than can be reasonably processed</a:t>
            </a:r>
          </a:p>
          <a:p>
            <a:pPr lvl="1" eaLnBrk="1" hangingPunct="1"/>
            <a:r>
              <a:rPr lang="en-US" dirty="0" smtClean="0"/>
              <a:t>Set filters on gathered data</a:t>
            </a:r>
          </a:p>
          <a:p>
            <a:pPr eaLnBrk="1" hangingPunct="1"/>
            <a:r>
              <a:rPr lang="en-US" dirty="0" smtClean="0"/>
              <a:t>Before using network monitor or protocol analyzer:</a:t>
            </a:r>
          </a:p>
          <a:p>
            <a:pPr lvl="1" eaLnBrk="1" hangingPunct="1"/>
            <a:r>
              <a:rPr lang="en-US" dirty="0" smtClean="0"/>
              <a:t>Learn what network traffic normally looks like</a:t>
            </a:r>
          </a:p>
          <a:p>
            <a:pPr lvl="1" eaLnBrk="1" hangingPunct="1"/>
            <a:r>
              <a:rPr lang="en-US" dirty="0" smtClean="0"/>
              <a:t>Capture data for time period on regular basis</a:t>
            </a:r>
          </a:p>
          <a:p>
            <a:pPr lvl="2" eaLnBrk="1" hangingPunct="1"/>
            <a:r>
              <a:rPr lang="en-US" dirty="0" smtClean="0"/>
              <a:t>Establish a baseline to compare with future analyses</a:t>
            </a:r>
          </a:p>
        </p:txBody>
      </p:sp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96A636-92A9-421B-80FA-595753B85BCD}" type="slidenum">
              <a:rPr lang="en-US"/>
              <a:pPr eaLnBrk="1" hangingPunct="1"/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Wireless Network Testers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Tools containing wireless NICs, running wireless protocols</a:t>
            </a:r>
          </a:p>
          <a:p>
            <a:pPr eaLnBrk="1" hangingPunct="1"/>
            <a:r>
              <a:rPr lang="en-US" dirty="0" smtClean="0"/>
              <a:t>Workstation wireless network connection properties</a:t>
            </a:r>
          </a:p>
          <a:p>
            <a:pPr lvl="1" eaLnBrk="1" hangingPunct="1"/>
            <a:r>
              <a:rPr lang="en-US" dirty="0" smtClean="0"/>
              <a:t>Shows little about wireless environment</a:t>
            </a:r>
          </a:p>
          <a:p>
            <a:pPr lvl="2" eaLnBrk="1" hangingPunct="1"/>
            <a:r>
              <a:rPr lang="en-US" dirty="0" smtClean="0"/>
              <a:t>Connection duration, signal speed and strength, number of packets exchanged</a:t>
            </a:r>
          </a:p>
          <a:p>
            <a:pPr lvl="1" eaLnBrk="1" hangingPunct="1"/>
            <a:r>
              <a:rPr lang="en-US" dirty="0" smtClean="0"/>
              <a:t>Only applies to one workstation</a:t>
            </a:r>
          </a:p>
          <a:p>
            <a:pPr eaLnBrk="1" hangingPunct="1"/>
            <a:r>
              <a:rPr lang="en-US" dirty="0" smtClean="0"/>
              <a:t>Programs scan for wireless signals </a:t>
            </a:r>
          </a:p>
          <a:p>
            <a:pPr lvl="1" eaLnBrk="1" hangingPunct="1"/>
            <a:r>
              <a:rPr lang="en-US" dirty="0" smtClean="0"/>
              <a:t>Discover access points, wireless stations transmitting</a:t>
            </a:r>
          </a:p>
        </p:txBody>
      </p:sp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E85CDF-2646-46B7-84FD-D71A77D97B05}" type="slidenum">
              <a:rPr lang="en-US"/>
              <a:pPr eaLnBrk="1" hangingPunct="1"/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Wireless Network Testers (cont’d.)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Spectrum analyzer</a:t>
            </a:r>
          </a:p>
          <a:p>
            <a:pPr lvl="1" eaLnBrk="1" hangingPunct="1"/>
            <a:r>
              <a:rPr lang="en-US" dirty="0" smtClean="0"/>
              <a:t>Tool to assess wireless signal quality</a:t>
            </a:r>
          </a:p>
          <a:p>
            <a:pPr eaLnBrk="1" hangingPunct="1"/>
            <a:r>
              <a:rPr lang="en-US" dirty="0" smtClean="0"/>
              <a:t>Hardware instruments for wireless network testing</a:t>
            </a:r>
          </a:p>
          <a:p>
            <a:pPr lvl="1" eaLnBrk="1" hangingPunct="1"/>
            <a:r>
              <a:rPr lang="en-US" dirty="0" smtClean="0"/>
              <a:t>Typically more portable than workstation with software tools</a:t>
            </a:r>
          </a:p>
          <a:p>
            <a:pPr lvl="1" eaLnBrk="1" hangingPunct="1"/>
            <a:r>
              <a:rPr lang="en-US" dirty="0" smtClean="0"/>
              <a:t>Preinstalled with network analysis tools</a:t>
            </a:r>
          </a:p>
          <a:p>
            <a:pPr lvl="1" eaLnBrk="1" hangingPunct="1"/>
            <a:r>
              <a:rPr lang="en-US" dirty="0" smtClean="0"/>
              <a:t>Accessible from simple, graphical interface</a:t>
            </a:r>
          </a:p>
          <a:p>
            <a:pPr lvl="1" eaLnBrk="1" hangingPunct="1"/>
            <a:r>
              <a:rPr lang="en-US" dirty="0" smtClean="0"/>
              <a:t>Contain powerful antennas</a:t>
            </a:r>
          </a:p>
        </p:txBody>
      </p:sp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E34A80-F981-4080-8100-0D43DEBF9D5A}" type="slidenum">
              <a:rPr lang="en-US"/>
              <a:pPr eaLnBrk="1" hangingPunct="1"/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53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5432953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13-11 Wireless network testing tool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577001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</a:t>
            </a:r>
            <a:r>
              <a:rPr lang="en-US" sz="1400" i="1" dirty="0"/>
              <a:t>F</a:t>
            </a:r>
            <a:r>
              <a:rPr lang="en-US" sz="1400" i="1" dirty="0" smtClean="0"/>
              <a:t>luke Networks</a:t>
            </a:r>
            <a:endParaRPr lang="en-US" sz="1400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26305"/>
            <a:ext cx="2533650" cy="5114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3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Methodical, logical troubleshooting methodology</a:t>
            </a:r>
          </a:p>
          <a:p>
            <a:pPr lvl="1" eaLnBrk="1" hangingPunct="1"/>
            <a:r>
              <a:rPr lang="en-US" dirty="0" smtClean="0"/>
              <a:t>Key to solving network problems</a:t>
            </a:r>
          </a:p>
          <a:p>
            <a:pPr eaLnBrk="1" hangingPunct="1"/>
            <a:r>
              <a:rPr lang="en-US" dirty="0" smtClean="0"/>
              <a:t>Troubleshooting tools</a:t>
            </a:r>
          </a:p>
          <a:p>
            <a:pPr lvl="1" eaLnBrk="1" hangingPunct="1"/>
            <a:r>
              <a:rPr lang="en-US" dirty="0" smtClean="0"/>
              <a:t>Tone generator, tone locator</a:t>
            </a:r>
          </a:p>
          <a:p>
            <a:pPr lvl="1" eaLnBrk="1" hangingPunct="1"/>
            <a:r>
              <a:rPr lang="en-US" dirty="0" smtClean="0"/>
              <a:t>Multimeters</a:t>
            </a:r>
          </a:p>
          <a:p>
            <a:pPr lvl="1" eaLnBrk="1" hangingPunct="1"/>
            <a:r>
              <a:rPr lang="en-US" dirty="0" smtClean="0"/>
              <a:t>Cable continuity testers</a:t>
            </a:r>
          </a:p>
          <a:p>
            <a:pPr lvl="1" eaLnBrk="1" hangingPunct="1"/>
            <a:r>
              <a:rPr lang="en-US" dirty="0" smtClean="0"/>
              <a:t>Cable performance tester</a:t>
            </a:r>
          </a:p>
          <a:p>
            <a:pPr lvl="1" eaLnBrk="1" hangingPunct="1"/>
            <a:r>
              <a:rPr lang="en-US" dirty="0" smtClean="0"/>
              <a:t>Voltage event recorder</a:t>
            </a:r>
          </a:p>
          <a:p>
            <a:pPr lvl="1" eaLnBrk="1" hangingPunct="1"/>
            <a:r>
              <a:rPr lang="en-US" dirty="0" smtClean="0"/>
              <a:t>Butt set</a:t>
            </a:r>
          </a:p>
          <a:p>
            <a:pPr lvl="1" eaLnBrk="1" hangingPunct="1"/>
            <a:r>
              <a:rPr lang="en-US" dirty="0" smtClean="0"/>
              <a:t>Network monitors and protocol analyzers</a:t>
            </a:r>
          </a:p>
          <a:p>
            <a:pPr lvl="1" eaLnBrk="1" hangingPunct="1"/>
            <a:r>
              <a:rPr lang="en-US" dirty="0" smtClean="0"/>
              <a:t>Wireless network testing tools</a:t>
            </a:r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63EE63-6444-4D28-AF5E-68A5A0AC6BDE}" type="slidenum">
              <a:rPr lang="en-US"/>
              <a:pPr eaLnBrk="1" hangingPunct="1"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 the Problem and Its Symptoms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Ask questions</a:t>
            </a:r>
          </a:p>
          <a:p>
            <a:pPr lvl="1" eaLnBrk="1" hangingPunct="1"/>
            <a:r>
              <a:rPr lang="en-US" dirty="0" smtClean="0"/>
              <a:t>Answers help identify network problem symptoms</a:t>
            </a:r>
          </a:p>
          <a:p>
            <a:pPr eaLnBrk="1" hangingPunct="1"/>
            <a:r>
              <a:rPr lang="en-US" dirty="0" smtClean="0"/>
              <a:t>Avoid jumping to conclusions about symptoms</a:t>
            </a:r>
          </a:p>
          <a:p>
            <a:pPr eaLnBrk="1" hangingPunct="1"/>
            <a:r>
              <a:rPr lang="en-US" dirty="0" smtClean="0"/>
              <a:t>Pay attention to:</a:t>
            </a:r>
          </a:p>
          <a:p>
            <a:pPr lvl="1" eaLnBrk="1" hangingPunct="1"/>
            <a:r>
              <a:rPr lang="en-US" dirty="0" smtClean="0"/>
              <a:t>Users</a:t>
            </a:r>
          </a:p>
          <a:p>
            <a:pPr lvl="1" eaLnBrk="1" hangingPunct="1"/>
            <a:r>
              <a:rPr lang="en-US" dirty="0" smtClean="0"/>
              <a:t>System and network behaviors</a:t>
            </a:r>
          </a:p>
          <a:p>
            <a:pPr lvl="1" eaLnBrk="1" hangingPunct="1"/>
            <a:r>
              <a:rPr lang="en-US" dirty="0" smtClean="0"/>
              <a:t>Error messages</a:t>
            </a:r>
          </a:p>
          <a:p>
            <a:pPr eaLnBrk="1" hangingPunct="1"/>
            <a:r>
              <a:rPr lang="en-US" dirty="0" smtClean="0"/>
              <a:t>Treat each symptom uniquely</a:t>
            </a: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8B5F4A-6B32-4605-83E4-2D48A51BB60F}" type="slidenum">
              <a:rPr lang="en-US"/>
              <a:pPr eaLnBrk="1" hangingPunct="1"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Identify the Problem and Its </a:t>
            </a:r>
            <a:r>
              <a:rPr lang="en-US" dirty="0" smtClean="0"/>
              <a:t>Symptoms (cont’d.)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Determine the problem’s scope</a:t>
            </a:r>
          </a:p>
          <a:p>
            <a:pPr lvl="1" eaLnBrk="1" hangingPunct="1"/>
            <a:r>
              <a:rPr lang="en-US" dirty="0" smtClean="0"/>
              <a:t>Find out how many users or network segments are affected</a:t>
            </a:r>
          </a:p>
          <a:p>
            <a:pPr lvl="1" eaLnBrk="1" hangingPunct="1"/>
            <a:r>
              <a:rPr lang="en-US" dirty="0" smtClean="0"/>
              <a:t>Narrow down time frame during which problem occurred</a:t>
            </a:r>
          </a:p>
          <a:p>
            <a:pPr eaLnBrk="1" hangingPunct="1"/>
            <a:r>
              <a:rPr lang="en-US" dirty="0" smtClean="0"/>
              <a:t>Benefits of narrowing scope</a:t>
            </a:r>
          </a:p>
          <a:p>
            <a:pPr lvl="1" eaLnBrk="1" hangingPunct="1"/>
            <a:r>
              <a:rPr lang="en-US" dirty="0" smtClean="0"/>
              <a:t>Eliminate causes, point to others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0CDA71-3861-4E0B-8E08-A943B50F9B42}" type="slidenum">
              <a:rPr lang="en-US"/>
              <a:pPr eaLnBrk="1" hangingPunct="1"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Identify the Problem and Its Symptoms (cont’d.)</a:t>
            </a:r>
            <a:endParaRPr lang="en-US" dirty="0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Take time to troubleshoot correctly</a:t>
            </a:r>
          </a:p>
          <a:p>
            <a:pPr lvl="1" eaLnBrk="1" hangingPunct="1"/>
            <a:r>
              <a:rPr lang="en-US" dirty="0" smtClean="0"/>
              <a:t>Ask specific questions</a:t>
            </a:r>
          </a:p>
          <a:p>
            <a:pPr lvl="1" eaLnBrk="1" hangingPunct="1"/>
            <a:r>
              <a:rPr lang="en-US" dirty="0" smtClean="0"/>
              <a:t>Filter unrelated user information</a:t>
            </a:r>
          </a:p>
          <a:p>
            <a:pPr eaLnBrk="1" hangingPunct="1"/>
            <a:r>
              <a:rPr lang="en-US" dirty="0" smtClean="0"/>
              <a:t>Discover time and frequency of problem </a:t>
            </a:r>
          </a:p>
          <a:p>
            <a:pPr lvl="1" eaLnBrk="1" hangingPunct="1"/>
            <a:r>
              <a:rPr lang="en-US" dirty="0" smtClean="0"/>
              <a:t>May reveal more subtle network problems</a:t>
            </a:r>
          </a:p>
          <a:p>
            <a:pPr eaLnBrk="1" hangingPunct="1"/>
            <a:r>
              <a:rPr lang="en-US" dirty="0" smtClean="0"/>
              <a:t>Identify affected problem area</a:t>
            </a:r>
          </a:p>
          <a:p>
            <a:pPr lvl="1" eaLnBrk="1" hangingPunct="1"/>
            <a:r>
              <a:rPr lang="en-US" dirty="0" smtClean="0"/>
              <a:t>Leads to next troubleshooting steps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8BBC01-DD11-4FB8-9999-FB6A7C24ADBB}" type="slidenum">
              <a:rPr lang="en-US"/>
              <a:pPr eaLnBrk="1" hangingPunct="1"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1" y="2590799"/>
            <a:ext cx="3460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13-1 Identifying the area affected by a problem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29823" y="3309937"/>
            <a:ext cx="3099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2090"/>
            <a:ext cx="4636203" cy="610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1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</TotalTime>
  <Words>2492</Words>
  <Application>Microsoft Office PowerPoint</Application>
  <PresentationFormat>On-screen Show (4:3)</PresentationFormat>
  <Paragraphs>562</Paragraphs>
  <Slides>54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3_Default Design</vt:lpstr>
      <vt:lpstr>1_Default Design</vt:lpstr>
      <vt:lpstr>Network+ Guide to Networks 6th Edition</vt:lpstr>
      <vt:lpstr>Objectives</vt:lpstr>
      <vt:lpstr>Troubleshooting Methodology</vt:lpstr>
      <vt:lpstr>Troubleshooting Methodology (cont’d.)</vt:lpstr>
      <vt:lpstr>Troubleshooting Methodology (cont’d.)</vt:lpstr>
      <vt:lpstr>Identify the Problem and Its Symptoms</vt:lpstr>
      <vt:lpstr>Identify the Problem and Its Symptoms (cont’d.)</vt:lpstr>
      <vt:lpstr>Identify the Problem and Its Symptoms (cont’d.)</vt:lpstr>
      <vt:lpstr>PowerPoint Presentation</vt:lpstr>
      <vt:lpstr>PowerPoint Presentation</vt:lpstr>
      <vt:lpstr>Identify the Problem and Its Symptoms (cont’d.)</vt:lpstr>
      <vt:lpstr>Identify the Problem and Its Symptoms (cont’d.)</vt:lpstr>
      <vt:lpstr>Establish a Theory of Probable Cause</vt:lpstr>
      <vt:lpstr>Establish a Theory of Probable Cause</vt:lpstr>
      <vt:lpstr>PowerPoint Presentation</vt:lpstr>
      <vt:lpstr>Test the Theory to Determine Cause</vt:lpstr>
      <vt:lpstr>Test the Theory to Determine Cause (cont’d.)</vt:lpstr>
      <vt:lpstr>Test the Theory to Determine Cause (cont’d.)</vt:lpstr>
      <vt:lpstr>Establish a Plan of Action to Resolve the Problem</vt:lpstr>
      <vt:lpstr>Establish a Plan of Action to Resolve the Problem (cont’d.)</vt:lpstr>
      <vt:lpstr>Establish a Plan of Action to Resolve the Problem (cont’d.)</vt:lpstr>
      <vt:lpstr>Establish a Plan of Action to Resolve the Problem (cont’d.)</vt:lpstr>
      <vt:lpstr>Implement the Solution or Escalate as Necessary</vt:lpstr>
      <vt:lpstr>Verify Full System Functionality</vt:lpstr>
      <vt:lpstr>Document Findings, Actions, and Outcomes</vt:lpstr>
      <vt:lpstr>Document Findings, Actions, and Outcomes (cont’d.)</vt:lpstr>
      <vt:lpstr>Document Findings, Actions, and Outcomes (cont’d.)</vt:lpstr>
      <vt:lpstr>Troubleshooting Tools</vt:lpstr>
      <vt:lpstr>Tone Generator and Tone Locator</vt:lpstr>
      <vt:lpstr>Tone Generator and Tone Locator (cont’d.)</vt:lpstr>
      <vt:lpstr>PowerPoint Presentation</vt:lpstr>
      <vt:lpstr>Multimeter</vt:lpstr>
      <vt:lpstr>Multimeter (cont’d.)</vt:lpstr>
      <vt:lpstr>Multimeter (cont’d.)</vt:lpstr>
      <vt:lpstr>PowerPoint Presentation</vt:lpstr>
      <vt:lpstr>Cable Continuity Testers</vt:lpstr>
      <vt:lpstr>Cable Continuity Testers (cont’d.)</vt:lpstr>
      <vt:lpstr>PowerPoint Presentation</vt:lpstr>
      <vt:lpstr>Cable Performance Testers</vt:lpstr>
      <vt:lpstr>Cable Performance Testers (cont’d.)</vt:lpstr>
      <vt:lpstr>PowerPoint Presentation</vt:lpstr>
      <vt:lpstr>Voltage Event Recorders</vt:lpstr>
      <vt:lpstr>PowerPoint Presentation</vt:lpstr>
      <vt:lpstr>Butt Set</vt:lpstr>
      <vt:lpstr>PowerPoint Presentation</vt:lpstr>
      <vt:lpstr>Network Monitors</vt:lpstr>
      <vt:lpstr>Network Monitors (cont’d.)</vt:lpstr>
      <vt:lpstr>Protocol Analyzers</vt:lpstr>
      <vt:lpstr>PowerPoint Presentation</vt:lpstr>
      <vt:lpstr>Protocol Analyzers (cont’d.)</vt:lpstr>
      <vt:lpstr>Wireless Network Testers</vt:lpstr>
      <vt:lpstr>Wireless Network Testers (cont’d.)</vt:lpstr>
      <vt:lpstr>PowerPoint Presentation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Network+ Guide to Networks 6th Edition</dc:title>
  <dc:creator/>
  <cp:lastModifiedBy>Rita</cp:lastModifiedBy>
  <cp:revision>605</cp:revision>
  <dcterms:created xsi:type="dcterms:W3CDTF">2007-07-09T21:56:01Z</dcterms:created>
  <dcterms:modified xsi:type="dcterms:W3CDTF">2012-05-10T02:51:28Z</dcterms:modified>
</cp:coreProperties>
</file>