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</p:sldMasterIdLst>
  <p:notesMasterIdLst>
    <p:notesMasterId r:id="rId73"/>
  </p:notesMasterIdLst>
  <p:handoutMasterIdLst>
    <p:handoutMasterId r:id="rId74"/>
  </p:handoutMasterIdLst>
  <p:sldIdLst>
    <p:sldId id="319" r:id="rId3"/>
    <p:sldId id="320" r:id="rId4"/>
    <p:sldId id="387" r:id="rId5"/>
    <p:sldId id="478" r:id="rId6"/>
    <p:sldId id="479" r:id="rId7"/>
    <p:sldId id="388" r:id="rId8"/>
    <p:sldId id="493" r:id="rId9"/>
    <p:sldId id="390" r:id="rId10"/>
    <p:sldId id="392" r:id="rId11"/>
    <p:sldId id="454" r:id="rId12"/>
    <p:sldId id="394" r:id="rId13"/>
    <p:sldId id="400" r:id="rId14"/>
    <p:sldId id="456" r:id="rId15"/>
    <p:sldId id="457" r:id="rId16"/>
    <p:sldId id="455" r:id="rId17"/>
    <p:sldId id="397" r:id="rId18"/>
    <p:sldId id="458" r:id="rId19"/>
    <p:sldId id="399" r:id="rId20"/>
    <p:sldId id="401" r:id="rId21"/>
    <p:sldId id="407" r:id="rId22"/>
    <p:sldId id="408" r:id="rId23"/>
    <p:sldId id="459" r:id="rId24"/>
    <p:sldId id="460" r:id="rId25"/>
    <p:sldId id="480" r:id="rId26"/>
    <p:sldId id="409" r:id="rId27"/>
    <p:sldId id="481" r:id="rId28"/>
    <p:sldId id="412" r:id="rId29"/>
    <p:sldId id="482" r:id="rId30"/>
    <p:sldId id="461" r:id="rId31"/>
    <p:sldId id="462" r:id="rId32"/>
    <p:sldId id="483" r:id="rId33"/>
    <p:sldId id="463" r:id="rId34"/>
    <p:sldId id="464" r:id="rId35"/>
    <p:sldId id="485" r:id="rId36"/>
    <p:sldId id="402" r:id="rId37"/>
    <p:sldId id="486" r:id="rId38"/>
    <p:sldId id="494" r:id="rId39"/>
    <p:sldId id="487" r:id="rId40"/>
    <p:sldId id="495" r:id="rId41"/>
    <p:sldId id="488" r:id="rId42"/>
    <p:sldId id="496" r:id="rId43"/>
    <p:sldId id="489" r:id="rId44"/>
    <p:sldId id="415" r:id="rId45"/>
    <p:sldId id="466" r:id="rId46"/>
    <p:sldId id="417" r:id="rId47"/>
    <p:sldId id="467" r:id="rId48"/>
    <p:sldId id="477" r:id="rId49"/>
    <p:sldId id="406" r:id="rId50"/>
    <p:sldId id="418" r:id="rId51"/>
    <p:sldId id="421" r:id="rId52"/>
    <p:sldId id="490" r:id="rId53"/>
    <p:sldId id="470" r:id="rId54"/>
    <p:sldId id="471" r:id="rId55"/>
    <p:sldId id="472" r:id="rId56"/>
    <p:sldId id="491" r:id="rId57"/>
    <p:sldId id="438" r:id="rId58"/>
    <p:sldId id="439" r:id="rId59"/>
    <p:sldId id="474" r:id="rId60"/>
    <p:sldId id="475" r:id="rId61"/>
    <p:sldId id="443" r:id="rId62"/>
    <p:sldId id="444" r:id="rId63"/>
    <p:sldId id="445" r:id="rId64"/>
    <p:sldId id="446" r:id="rId65"/>
    <p:sldId id="447" r:id="rId66"/>
    <p:sldId id="492" r:id="rId67"/>
    <p:sldId id="448" r:id="rId68"/>
    <p:sldId id="450" r:id="rId69"/>
    <p:sldId id="451" r:id="rId70"/>
    <p:sldId id="452" r:id="rId71"/>
    <p:sldId id="386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8" autoAdjust="0"/>
    <p:restoredTop sz="94730" autoAdjust="0"/>
  </p:normalViewPr>
  <p:slideViewPr>
    <p:cSldViewPr>
      <p:cViewPr>
        <p:scale>
          <a:sx n="71" d="100"/>
          <a:sy n="71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4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36324EF8-F8F3-4D2A-919E-28B5D994E0D1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D8545C7F-713B-4CAD-A8E3-6FB08E39BE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2B6C8DEA-3144-4198-8AA5-FB7805432ADB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C5332156-9E5C-4C60-A694-40A9154B2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28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23CFE0-21AE-4779-9BE3-8B29E9AF3E31}" type="slidenum">
              <a:rPr lang="en-US" b="0" smtClean="0"/>
              <a:pPr/>
              <a:t>1</a:t>
            </a:fld>
            <a:endParaRPr lang="en-US" b="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0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8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3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24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8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32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09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5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86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01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04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42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7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37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4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7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6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5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4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07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53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5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4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96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3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6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55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3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111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84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93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00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79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367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0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6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83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54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485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91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332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047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56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85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7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41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988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02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0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180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04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110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312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3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9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296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017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710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646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548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32156-9E5C-4C60-A694-40A9154B24A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7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22F5D-4001-4521-AA7A-CC0C1070C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5187-B56B-4A59-8129-B3BBB3D1E0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59EEC-1773-400C-8CCB-D202B874C1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86E56-451F-4BF2-A033-D004FE6885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5DADF5E9-5FE6-44E2-8069-AAFF88C4F44D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3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66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20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D0A122DD-8648-4F1C-AB2F-1F352CDC9080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8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4567590F-96FF-43E6-925F-D493421F5E06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76380-962F-407D-87DE-F2835C09C1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00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6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4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97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1C8A5-C347-4FE0-997B-398BE635C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2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0630A-8969-42B4-8026-4A320F4EAA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5D20F-A953-4D65-8F35-E993447E2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E2005-303C-48CD-8C15-9DD09ED1A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6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2D988-36BD-4D02-91EC-D52975975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403F4-92B3-4056-97BF-DCE786D2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4138-C962-420E-B53C-81AB7DB5C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00AAB66-F82E-441D-B876-8A262EE81C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buFontTx/>
              <a:buNone/>
            </a:pPr>
            <a:fld id="{766EC800-BA44-4B0A-8078-57FE42CCC4AE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4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14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Ensuring Integrity and Availability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Types and </a:t>
            </a:r>
            <a:r>
              <a:rPr lang="en-US" dirty="0" smtClean="0"/>
              <a:t>Characteristics (cont’d.)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characteristics (cont’d.)</a:t>
            </a:r>
          </a:p>
          <a:p>
            <a:pPr lvl="1" eaLnBrk="1" hangingPunct="1"/>
            <a:r>
              <a:rPr lang="en-US" dirty="0" smtClean="0"/>
              <a:t>Time dependence</a:t>
            </a:r>
          </a:p>
          <a:p>
            <a:pPr lvl="2" eaLnBrk="1" hangingPunct="1"/>
            <a:r>
              <a:rPr lang="en-US" dirty="0" smtClean="0"/>
              <a:t>Programmed to activate on particular date</a:t>
            </a:r>
          </a:p>
          <a:p>
            <a:pPr lvl="2" eaLnBrk="1" hangingPunct="1"/>
            <a:r>
              <a:rPr lang="en-US" dirty="0" smtClean="0"/>
              <a:t>Can remain </a:t>
            </a:r>
            <a:r>
              <a:rPr lang="en-US" dirty="0" smtClean="0"/>
              <a:t>dormant and </a:t>
            </a:r>
            <a:r>
              <a:rPr lang="en-US" dirty="0" smtClean="0"/>
              <a:t>harmless until date arrives</a:t>
            </a:r>
          </a:p>
          <a:p>
            <a:pPr lvl="2" eaLnBrk="1" hangingPunct="1"/>
            <a:r>
              <a:rPr lang="en-US" dirty="0" smtClean="0"/>
              <a:t>Logic bombs: programs designed to start when certain conditions met</a:t>
            </a:r>
          </a:p>
          <a:p>
            <a:pPr eaLnBrk="1" hangingPunct="1"/>
            <a:r>
              <a:rPr lang="en-US" dirty="0" smtClean="0"/>
              <a:t>Malware can exhibit more than one characteristic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9FF447-E19B-4FAB-8DC6-9630F5EA9CFD}" type="slidenum">
              <a:rPr lang="en-US" b="0"/>
              <a:pPr eaLnBrk="1" hangingPunct="1"/>
              <a:t>10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Protection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Effective malware protection</a:t>
            </a:r>
            <a:r>
              <a:rPr lang="en-US" dirty="0"/>
              <a:t> </a:t>
            </a:r>
            <a:r>
              <a:rPr lang="en-US" dirty="0" smtClean="0"/>
              <a:t>requires:</a:t>
            </a:r>
          </a:p>
          <a:p>
            <a:pPr lvl="1" eaLnBrk="1" hangingPunct="1"/>
            <a:r>
              <a:rPr lang="en-US" dirty="0" smtClean="0"/>
              <a:t>Choosing appropriate anti-malware program</a:t>
            </a:r>
          </a:p>
          <a:p>
            <a:pPr lvl="1" eaLnBrk="1" hangingPunct="1"/>
            <a:r>
              <a:rPr lang="en-US" dirty="0" smtClean="0"/>
              <a:t>Monitoring network</a:t>
            </a:r>
          </a:p>
          <a:p>
            <a:pPr lvl="1" eaLnBrk="1" hangingPunct="1"/>
            <a:r>
              <a:rPr lang="en-US" dirty="0" smtClean="0"/>
              <a:t>Continually updating anti-malware program</a:t>
            </a:r>
          </a:p>
          <a:p>
            <a:pPr lvl="1" eaLnBrk="1" hangingPunct="1"/>
            <a:r>
              <a:rPr lang="en-US" dirty="0" smtClean="0"/>
              <a:t>Educating users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9F949C-3816-40C0-8EB2-BB553A828A97}" type="slidenum">
              <a:rPr lang="en-US" b="0"/>
              <a:pPr eaLnBrk="1" hangingPunct="1"/>
              <a:t>11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Protection (cont’d.)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leaves evidence</a:t>
            </a:r>
          </a:p>
          <a:p>
            <a:pPr lvl="1" eaLnBrk="1" hangingPunct="1"/>
            <a:r>
              <a:rPr lang="en-US" dirty="0" smtClean="0"/>
              <a:t>Some detectable only by anti-malware software</a:t>
            </a:r>
          </a:p>
          <a:p>
            <a:pPr lvl="1" eaLnBrk="1" hangingPunct="1"/>
            <a:r>
              <a:rPr lang="en-US" dirty="0" smtClean="0"/>
              <a:t>User symptoms</a:t>
            </a:r>
          </a:p>
          <a:p>
            <a:pPr lvl="2" eaLnBrk="1" hangingPunct="1"/>
            <a:r>
              <a:rPr lang="en-US" dirty="0" smtClean="0"/>
              <a:t>Unexplained file size increases</a:t>
            </a:r>
          </a:p>
          <a:p>
            <a:pPr lvl="2" eaLnBrk="1" hangingPunct="1"/>
            <a:r>
              <a:rPr lang="en-US" dirty="0" smtClean="0"/>
              <a:t>Significant, unexplained system performance decline</a:t>
            </a:r>
          </a:p>
          <a:p>
            <a:pPr lvl="2" eaLnBrk="1" hangingPunct="1"/>
            <a:r>
              <a:rPr lang="en-US" dirty="0" smtClean="0"/>
              <a:t>Unusual error messages</a:t>
            </a:r>
          </a:p>
          <a:p>
            <a:pPr lvl="2" eaLnBrk="1" hangingPunct="1"/>
            <a:r>
              <a:rPr lang="en-US" dirty="0" smtClean="0"/>
              <a:t>Significant, unexpected system memory loss</a:t>
            </a:r>
          </a:p>
          <a:p>
            <a:pPr lvl="2" eaLnBrk="1" hangingPunct="1"/>
            <a:r>
              <a:rPr lang="en-US" dirty="0" smtClean="0"/>
              <a:t>Periodic, unexpected rebooting</a:t>
            </a:r>
          </a:p>
          <a:p>
            <a:pPr lvl="2" eaLnBrk="1" hangingPunct="1"/>
            <a:r>
              <a:rPr lang="en-US" dirty="0" smtClean="0"/>
              <a:t>Display quality fluctuations</a:t>
            </a:r>
          </a:p>
          <a:p>
            <a:pPr eaLnBrk="1" hangingPunct="1"/>
            <a:r>
              <a:rPr lang="en-US" dirty="0" smtClean="0"/>
              <a:t>Malware often discovered after damage done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2FB7EE-472E-4BAF-B1F6-25457F6DF945}" type="slidenum">
              <a:rPr lang="en-US" b="0"/>
              <a:pPr eaLnBrk="1" hangingPunct="1"/>
              <a:t>12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Protection (cont’d.)</a:t>
            </a:r>
            <a:endParaRPr lang="en-US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Anti-malware key software functions</a:t>
            </a:r>
          </a:p>
          <a:p>
            <a:pPr lvl="1" eaLnBrk="1" hangingPunct="1"/>
            <a:r>
              <a:rPr lang="en-US" dirty="0" smtClean="0"/>
              <a:t>Signature scanning</a:t>
            </a:r>
          </a:p>
          <a:p>
            <a:pPr lvl="2" eaLnBrk="1" hangingPunct="1"/>
            <a:r>
              <a:rPr lang="en-US" dirty="0" smtClean="0"/>
              <a:t>Compares file’s content with known malware signatures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ntegrity checking</a:t>
            </a:r>
          </a:p>
          <a:p>
            <a:pPr lvl="2" eaLnBrk="1" hangingPunct="1"/>
            <a:r>
              <a:rPr lang="en-US" dirty="0" smtClean="0"/>
              <a:t>Compares current file characteristics against archived version</a:t>
            </a:r>
          </a:p>
          <a:p>
            <a:pPr lvl="1" eaLnBrk="1" hangingPunct="1"/>
            <a:r>
              <a:rPr lang="en-US" dirty="0" smtClean="0"/>
              <a:t>Monitoring unexpected file changes</a:t>
            </a:r>
          </a:p>
          <a:p>
            <a:pPr lvl="1" eaLnBrk="1" hangingPunct="1"/>
            <a:r>
              <a:rPr lang="en-US" dirty="0" smtClean="0"/>
              <a:t>Receive regular updates from central network console</a:t>
            </a:r>
          </a:p>
          <a:p>
            <a:pPr lvl="1" eaLnBrk="1" hangingPunct="1"/>
            <a:r>
              <a:rPr lang="en-US" dirty="0" smtClean="0"/>
              <a:t>Consistently report valid instances of malware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C8DCA0-7918-4FF8-90D5-43E2846C2EBA}" type="slidenum">
              <a:rPr lang="en-US" b="0"/>
              <a:pPr eaLnBrk="1" hangingPunct="1"/>
              <a:t>13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Protection (cont’d.)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Anti-malware software implementation</a:t>
            </a:r>
          </a:p>
          <a:p>
            <a:pPr lvl="1" eaLnBrk="1" hangingPunct="1"/>
            <a:r>
              <a:rPr lang="en-US" dirty="0" smtClean="0"/>
              <a:t>Dependent upon environment’s needs</a:t>
            </a:r>
          </a:p>
          <a:p>
            <a:pPr eaLnBrk="1" hangingPunct="1"/>
            <a:r>
              <a:rPr lang="en-US" dirty="0" smtClean="0"/>
              <a:t>Key: deciding where to install software</a:t>
            </a:r>
          </a:p>
          <a:p>
            <a:pPr lvl="1" eaLnBrk="1" hangingPunct="1"/>
            <a:r>
              <a:rPr lang="en-US" dirty="0" smtClean="0"/>
              <a:t>Desktop machines</a:t>
            </a:r>
          </a:p>
          <a:p>
            <a:pPr lvl="1" eaLnBrk="1" hangingPunct="1"/>
            <a:r>
              <a:rPr lang="en-US" dirty="0" smtClean="0"/>
              <a:t>Server</a:t>
            </a:r>
          </a:p>
          <a:p>
            <a:pPr eaLnBrk="1" hangingPunct="1"/>
            <a:r>
              <a:rPr lang="en-US" dirty="0" smtClean="0"/>
              <a:t>Balance protection with performance impact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95F6E3-CE31-4B94-8277-C2B38F3CB654}" type="slidenum">
              <a:rPr lang="en-US" b="0"/>
              <a:pPr eaLnBrk="1" hangingPunct="1"/>
              <a:t>14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Protection (cont’d.)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Anti-malware policies</a:t>
            </a:r>
          </a:p>
          <a:p>
            <a:pPr lvl="1" eaLnBrk="1" hangingPunct="1"/>
            <a:r>
              <a:rPr lang="en-US" dirty="0" smtClean="0"/>
              <a:t>Rules for using anti-malware software</a:t>
            </a:r>
          </a:p>
          <a:p>
            <a:pPr lvl="1" eaLnBrk="1" hangingPunct="1"/>
            <a:r>
              <a:rPr lang="en-US" dirty="0" smtClean="0"/>
              <a:t>Rules for installing programs, sharing files, using external disks</a:t>
            </a:r>
          </a:p>
          <a:p>
            <a:pPr eaLnBrk="1" hangingPunct="1"/>
            <a:r>
              <a:rPr lang="en-US" dirty="0" smtClean="0"/>
              <a:t>Management should authorize and support policy</a:t>
            </a:r>
          </a:p>
          <a:p>
            <a:pPr eaLnBrk="1" hangingPunct="1"/>
            <a:r>
              <a:rPr lang="en-US" dirty="0" smtClean="0"/>
              <a:t>Anti-malware policy guidelines</a:t>
            </a:r>
          </a:p>
          <a:p>
            <a:pPr lvl="1" eaLnBrk="1" hangingPunct="1"/>
            <a:r>
              <a:rPr lang="en-US" dirty="0" smtClean="0"/>
              <a:t>See Pages 651-652 of text</a:t>
            </a:r>
          </a:p>
          <a:p>
            <a:pPr eaLnBrk="1" hangingPunct="1"/>
            <a:r>
              <a:rPr lang="en-US" dirty="0" smtClean="0"/>
              <a:t>Measures designed to protect network from damage, downtime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590774-008A-42DA-952F-2B5EDAA32374}" type="slidenum">
              <a:rPr lang="en-US" b="0"/>
              <a:pPr eaLnBrk="1" hangingPunct="1"/>
              <a:t>15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 Tolerance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Capacity for system to continue performing</a:t>
            </a:r>
          </a:p>
          <a:p>
            <a:pPr lvl="1" eaLnBrk="1" hangingPunct="1"/>
            <a:r>
              <a:rPr lang="en-US" dirty="0" smtClean="0"/>
              <a:t>Despite unexpected hardware, software malfunction</a:t>
            </a:r>
          </a:p>
          <a:p>
            <a:pPr eaLnBrk="1" hangingPunct="1"/>
            <a:r>
              <a:rPr lang="en-US" dirty="0" smtClean="0"/>
              <a:t>Failure</a:t>
            </a:r>
          </a:p>
          <a:p>
            <a:pPr lvl="1" eaLnBrk="1" hangingPunct="1"/>
            <a:r>
              <a:rPr lang="en-US" dirty="0" smtClean="0"/>
              <a:t>Deviation from specified system performance level</a:t>
            </a:r>
          </a:p>
          <a:p>
            <a:pPr lvl="2" eaLnBrk="1" hangingPunct="1"/>
            <a:r>
              <a:rPr lang="en-US" dirty="0" smtClean="0"/>
              <a:t>Given time period</a:t>
            </a:r>
          </a:p>
          <a:p>
            <a:pPr eaLnBrk="1" hangingPunct="1"/>
            <a:r>
              <a:rPr lang="en-US" dirty="0" smtClean="0"/>
              <a:t>Fault</a:t>
            </a:r>
          </a:p>
          <a:p>
            <a:pPr lvl="1" eaLnBrk="1" hangingPunct="1"/>
            <a:r>
              <a:rPr lang="en-US" dirty="0" smtClean="0"/>
              <a:t>Malfunction of one system component</a:t>
            </a:r>
          </a:p>
          <a:p>
            <a:pPr lvl="1" eaLnBrk="1" hangingPunct="1"/>
            <a:r>
              <a:rPr lang="en-US" dirty="0" smtClean="0"/>
              <a:t>Can result in failure</a:t>
            </a:r>
          </a:p>
          <a:p>
            <a:pPr eaLnBrk="1" hangingPunct="1"/>
            <a:r>
              <a:rPr lang="en-US" dirty="0" smtClean="0"/>
              <a:t>Fault-tolerant system goal</a:t>
            </a:r>
          </a:p>
          <a:p>
            <a:pPr lvl="1" eaLnBrk="1" hangingPunct="1"/>
            <a:r>
              <a:rPr lang="en-US" dirty="0" smtClean="0"/>
              <a:t>Prevent faults from progressing to failures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66C98B-4F1E-4D7A-B950-AC92EF043FB0}" type="slidenum">
              <a:rPr lang="en-US" b="0"/>
              <a:pPr eaLnBrk="1" hangingPunct="1"/>
              <a:t>16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 Tolerance (cont’d.)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Degrees of fault tolerance</a:t>
            </a:r>
          </a:p>
          <a:p>
            <a:pPr lvl="1" eaLnBrk="1" hangingPunct="1"/>
            <a:r>
              <a:rPr lang="en-US" dirty="0" smtClean="0"/>
              <a:t>Optimal level depends on</a:t>
            </a:r>
            <a:r>
              <a:rPr lang="en-US" dirty="0"/>
              <a:t> </a:t>
            </a:r>
            <a:r>
              <a:rPr lang="en-US" dirty="0" smtClean="0"/>
              <a:t>file or service criticality</a:t>
            </a:r>
          </a:p>
          <a:p>
            <a:pPr lvl="1" eaLnBrk="1" hangingPunct="1"/>
            <a:r>
              <a:rPr lang="en-US" dirty="0" smtClean="0"/>
              <a:t>Highest level</a:t>
            </a:r>
          </a:p>
          <a:p>
            <a:pPr lvl="2" eaLnBrk="1" hangingPunct="1"/>
            <a:r>
              <a:rPr lang="en-US" dirty="0" smtClean="0"/>
              <a:t>System remains unaffected by most drastic problem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440BF6-4591-4A2D-8186-97CAC0DF45E5}" type="slidenum">
              <a:rPr lang="en-US" b="0"/>
              <a:pPr eaLnBrk="1" hangingPunct="1"/>
              <a:t>17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Environment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network device environment</a:t>
            </a:r>
          </a:p>
          <a:p>
            <a:pPr eaLnBrk="1" hangingPunct="1"/>
            <a:r>
              <a:rPr lang="en-US" dirty="0" smtClean="0"/>
              <a:t>Protect devices from:</a:t>
            </a:r>
          </a:p>
          <a:p>
            <a:pPr lvl="1" eaLnBrk="1" hangingPunct="1"/>
            <a:r>
              <a:rPr lang="en-US" dirty="0" smtClean="0"/>
              <a:t>Excessive heat, moisture</a:t>
            </a:r>
          </a:p>
          <a:p>
            <a:pPr lvl="2" eaLnBrk="1" hangingPunct="1"/>
            <a:r>
              <a:rPr lang="en-US" dirty="0" smtClean="0"/>
              <a:t>Use temperature, humidity monitors</a:t>
            </a:r>
          </a:p>
          <a:p>
            <a:pPr lvl="1" eaLnBrk="1" hangingPunct="1"/>
            <a:r>
              <a:rPr lang="en-US" dirty="0" smtClean="0"/>
              <a:t>Break-ins</a:t>
            </a:r>
          </a:p>
          <a:p>
            <a:pPr lvl="1" eaLnBrk="1" hangingPunct="1"/>
            <a:r>
              <a:rPr lang="en-US" dirty="0" smtClean="0"/>
              <a:t>Natural disasters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DE49FB-CB39-4937-9C87-5495AAD55686}" type="slidenum">
              <a:rPr lang="en-US" b="0"/>
              <a:pPr eaLnBrk="1" hangingPunct="1"/>
              <a:t>18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Power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Blackout</a:t>
            </a:r>
          </a:p>
          <a:p>
            <a:pPr lvl="1" eaLnBrk="1" hangingPunct="1"/>
            <a:r>
              <a:rPr lang="en-US" dirty="0" smtClean="0"/>
              <a:t>Complete power loss</a:t>
            </a:r>
          </a:p>
          <a:p>
            <a:pPr eaLnBrk="1" hangingPunct="1"/>
            <a:r>
              <a:rPr lang="en-US" dirty="0" smtClean="0"/>
              <a:t>Brownout</a:t>
            </a:r>
          </a:p>
          <a:p>
            <a:pPr lvl="1" eaLnBrk="1" hangingPunct="1"/>
            <a:r>
              <a:rPr lang="en-US" dirty="0" smtClean="0"/>
              <a:t>Temporary dimming of lights</a:t>
            </a:r>
          </a:p>
          <a:p>
            <a:pPr eaLnBrk="1" hangingPunct="1"/>
            <a:r>
              <a:rPr lang="en-US" dirty="0" smtClean="0"/>
              <a:t>Causes</a:t>
            </a:r>
          </a:p>
          <a:p>
            <a:pPr lvl="1" eaLnBrk="1" hangingPunct="1"/>
            <a:r>
              <a:rPr lang="en-US" dirty="0" smtClean="0"/>
              <a:t>Forces of nature</a:t>
            </a:r>
          </a:p>
          <a:p>
            <a:pPr lvl="1" eaLnBrk="1" hangingPunct="1"/>
            <a:r>
              <a:rPr lang="en-US" dirty="0" smtClean="0"/>
              <a:t>Utility company maintenance, construction</a:t>
            </a:r>
          </a:p>
          <a:p>
            <a:pPr eaLnBrk="1" hangingPunct="1"/>
            <a:r>
              <a:rPr lang="en-US" dirty="0" smtClean="0"/>
              <a:t>Solution</a:t>
            </a:r>
          </a:p>
          <a:p>
            <a:pPr lvl="1" eaLnBrk="1" hangingPunct="1"/>
            <a:r>
              <a:rPr lang="en-US" dirty="0" smtClean="0"/>
              <a:t>Alternate power sources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62E98A-04E1-4E5C-B335-91A17B640CF8}" type="slidenum">
              <a:rPr lang="en-US" b="0"/>
              <a:pPr eaLnBrk="1" hangingPunct="1"/>
              <a:t>19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Identify the characteristics of a network that keep data safe from loss or damage</a:t>
            </a:r>
          </a:p>
          <a:p>
            <a:r>
              <a:rPr lang="en-US" dirty="0" smtClean="0"/>
              <a:t>Protect an enterprise-wide network from malware</a:t>
            </a:r>
          </a:p>
          <a:p>
            <a:r>
              <a:rPr lang="en-US" dirty="0" smtClean="0"/>
              <a:t>Explain fault-tolerance techniques for storage, network design, connectivity devices, naming and addressing services, and servers</a:t>
            </a:r>
          </a:p>
          <a:p>
            <a:r>
              <a:rPr lang="en-US" dirty="0" smtClean="0"/>
              <a:t>Discuss best practices for network backup and recovery</a:t>
            </a:r>
          </a:p>
          <a:p>
            <a:r>
              <a:rPr lang="en-US" dirty="0" smtClean="0"/>
              <a:t>Describe the components of a useful disaster recovery plan and the options for disaster contingencies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0A9925-60EE-4C10-8CDE-306893AA566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Power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Power flaws not tolerated by networks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Types of power flaws that create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Surge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Momentary increase in voltage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Fluctuation in voltage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Brownout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Momentary voltage decrease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Blackout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Complete power loss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925AE7-1872-4539-886E-303314552143}" type="slidenum">
              <a:rPr lang="en-US" b="0"/>
              <a:pPr eaLnBrk="1" hangingPunct="1"/>
              <a:t>20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Power (cont’d.)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Uninterruptible power supplies (UPSs)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Battery-operated power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Directly attached to one or more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Attached to a power supply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Prevents harm to device, service interruption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UPS 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Standby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Online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75C3EB-3A36-4F7B-88EE-8B100AC81D1D}" type="slidenum">
              <a:rPr lang="en-US" b="0"/>
              <a:pPr eaLnBrk="1" hangingPunct="1"/>
              <a:t>21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Power (cont’d.)</a:t>
            </a:r>
            <a:endParaRPr 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Standby UPS (offline UPS)</a:t>
            </a:r>
          </a:p>
          <a:p>
            <a:pPr lvl="1" eaLnBrk="1" hangingPunct="1"/>
            <a:r>
              <a:rPr lang="en-US" dirty="0" smtClean="0"/>
              <a:t>Provides continuous voltage</a:t>
            </a:r>
          </a:p>
          <a:p>
            <a:pPr lvl="1" eaLnBrk="1" hangingPunct="1"/>
            <a:r>
              <a:rPr lang="en-US" dirty="0" smtClean="0"/>
              <a:t>Switches instantaneously to battery upon power loss</a:t>
            </a:r>
          </a:p>
          <a:p>
            <a:pPr lvl="1" eaLnBrk="1" hangingPunct="1"/>
            <a:r>
              <a:rPr lang="en-US" dirty="0" smtClean="0"/>
              <a:t>Restores power</a:t>
            </a:r>
          </a:p>
          <a:p>
            <a:pPr lvl="1" eaLnBrk="1" hangingPunct="1"/>
            <a:r>
              <a:rPr lang="en-US" dirty="0" smtClean="0"/>
              <a:t>Problems</a:t>
            </a:r>
          </a:p>
          <a:p>
            <a:pPr lvl="2" eaLnBrk="1" hangingPunct="1"/>
            <a:r>
              <a:rPr lang="en-US" dirty="0" smtClean="0"/>
              <a:t>Time to detect power loss</a:t>
            </a:r>
          </a:p>
          <a:p>
            <a:pPr lvl="2" eaLnBrk="1" hangingPunct="1"/>
            <a:r>
              <a:rPr lang="en-US" dirty="0" smtClean="0"/>
              <a:t>Device may have shut down or restarted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FAD4BE-92E8-443A-9734-AADB43468D09}" type="slidenum">
              <a:rPr lang="en-US" b="0"/>
              <a:pPr eaLnBrk="1" hangingPunct="1"/>
              <a:t>22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Power (cont’d.)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Online UPS</a:t>
            </a:r>
          </a:p>
          <a:p>
            <a:pPr lvl="1" eaLnBrk="1" hangingPunct="1"/>
            <a:r>
              <a:rPr lang="en-US" dirty="0" smtClean="0"/>
              <a:t>A/C power continuously charges battery</a:t>
            </a:r>
          </a:p>
          <a:p>
            <a:pPr lvl="1" eaLnBrk="1" hangingPunct="1"/>
            <a:r>
              <a:rPr lang="en-US" dirty="0" smtClean="0"/>
              <a:t>No momentary service loss risk</a:t>
            </a:r>
          </a:p>
          <a:p>
            <a:pPr lvl="1" eaLnBrk="1" hangingPunct="1"/>
            <a:r>
              <a:rPr lang="en-US" dirty="0" smtClean="0"/>
              <a:t>Handles noise, surges, sags</a:t>
            </a:r>
          </a:p>
          <a:p>
            <a:pPr lvl="2" eaLnBrk="1" hangingPunct="1"/>
            <a:r>
              <a:rPr lang="en-US" dirty="0" smtClean="0"/>
              <a:t>Before power reaches attached device</a:t>
            </a:r>
          </a:p>
          <a:p>
            <a:pPr lvl="1" eaLnBrk="1" hangingPunct="1"/>
            <a:r>
              <a:rPr lang="en-US" dirty="0" smtClean="0"/>
              <a:t>More expensive than standby UPSs</a:t>
            </a:r>
          </a:p>
          <a:p>
            <a:pPr eaLnBrk="1" hangingPunct="1"/>
            <a:r>
              <a:rPr lang="en-US" dirty="0" smtClean="0"/>
              <a:t>Factors to consider when choosing UPS</a:t>
            </a:r>
          </a:p>
          <a:p>
            <a:pPr lvl="1" eaLnBrk="1" hangingPunct="1"/>
            <a:r>
              <a:rPr lang="en-US" dirty="0" smtClean="0"/>
              <a:t>Amount of power needed</a:t>
            </a:r>
          </a:p>
          <a:p>
            <a:pPr lvl="1" eaLnBrk="1" hangingPunct="1"/>
            <a:r>
              <a:rPr lang="en-US" dirty="0" smtClean="0"/>
              <a:t>Period of time to keep device running</a:t>
            </a:r>
          </a:p>
          <a:p>
            <a:pPr lvl="1" eaLnBrk="1" hangingPunct="1"/>
            <a:r>
              <a:rPr lang="en-US" dirty="0" smtClean="0"/>
              <a:t>Line conditioning</a:t>
            </a:r>
          </a:p>
          <a:p>
            <a:pPr lvl="1" eaLnBrk="1" hangingPunct="1"/>
            <a:r>
              <a:rPr lang="en-US" dirty="0" smtClean="0"/>
              <a:t>Cost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C0BD8-58FC-4427-A970-4AEDC139CCA1}" type="slidenum">
              <a:rPr lang="en-US" b="0"/>
              <a:pPr eaLnBrk="1" hangingPunct="1"/>
              <a:t>23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24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989835" y="5397874"/>
            <a:ext cx="362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14-1 Standby and online UPSs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998800" y="5711486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of Schneider Electric</a:t>
            </a:r>
            <a:endParaRPr lang="en-US" sz="1400" b="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39588"/>
            <a:ext cx="7924800" cy="453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2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Power (cont’d.)</a:t>
            </a:r>
            <a:endParaRPr lang="en-US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Generators</a:t>
            </a:r>
          </a:p>
          <a:p>
            <a:pPr lvl="1" eaLnBrk="1" hangingPunct="1"/>
            <a:r>
              <a:rPr lang="en-US" dirty="0" smtClean="0"/>
              <a:t>Powered by diesel, liquid propane, gas, natural gas, or steam</a:t>
            </a:r>
          </a:p>
          <a:p>
            <a:pPr lvl="1" eaLnBrk="1" hangingPunct="1"/>
            <a:r>
              <a:rPr lang="en-US" dirty="0" smtClean="0"/>
              <a:t>Do not provide surge protection</a:t>
            </a:r>
          </a:p>
          <a:p>
            <a:pPr lvl="1" eaLnBrk="1" hangingPunct="1"/>
            <a:r>
              <a:rPr lang="en-US" dirty="0" smtClean="0"/>
              <a:t>Provide electricity free from noise</a:t>
            </a:r>
          </a:p>
          <a:p>
            <a:pPr lvl="1" eaLnBrk="1" hangingPunct="1"/>
            <a:r>
              <a:rPr lang="en-US" dirty="0" smtClean="0"/>
              <a:t>Used in highly available environments</a:t>
            </a:r>
          </a:p>
          <a:p>
            <a:pPr eaLnBrk="1" hangingPunct="1"/>
            <a:r>
              <a:rPr lang="en-US" dirty="0" smtClean="0"/>
              <a:t>Generator choice</a:t>
            </a:r>
          </a:p>
          <a:p>
            <a:pPr lvl="1" eaLnBrk="1" hangingPunct="1"/>
            <a:r>
              <a:rPr lang="en-US" dirty="0" smtClean="0"/>
              <a:t>Calculate organization’s crucial electrical demands</a:t>
            </a:r>
          </a:p>
          <a:p>
            <a:pPr lvl="1" eaLnBrk="1" hangingPunct="1"/>
            <a:r>
              <a:rPr lang="en-US" dirty="0" smtClean="0"/>
              <a:t>Determine generator’s optimal size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AAD4E1-AC83-43B1-81A3-E1318513F7F7}" type="slidenum">
              <a:rPr lang="en-US" b="0"/>
              <a:pPr eaLnBrk="1" hangingPunct="1"/>
              <a:t>25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26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07694" y="2895600"/>
            <a:ext cx="299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14-2 UPSs and a generator in a network design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36270" y="3543300"/>
            <a:ext cx="259398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06" y="194381"/>
            <a:ext cx="5592724" cy="598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Design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Supply multiple paths for data travel</a:t>
            </a:r>
          </a:p>
          <a:p>
            <a:pPr eaLnBrk="1" hangingPunct="1"/>
            <a:r>
              <a:rPr lang="en-US" dirty="0" smtClean="0"/>
              <a:t>Topology</a:t>
            </a:r>
          </a:p>
          <a:p>
            <a:pPr lvl="1" eaLnBrk="1" hangingPunct="1"/>
            <a:r>
              <a:rPr lang="en-US" dirty="0" smtClean="0"/>
              <a:t>LAN: star topology and parallel backbone provide greatest fault tolerance</a:t>
            </a:r>
          </a:p>
          <a:p>
            <a:pPr lvl="1" eaLnBrk="1" hangingPunct="1"/>
            <a:r>
              <a:rPr lang="en-US" dirty="0" smtClean="0"/>
              <a:t>WAN: full-mesh topology</a:t>
            </a:r>
          </a:p>
          <a:p>
            <a:pPr lvl="1" eaLnBrk="1" hangingPunct="1"/>
            <a:r>
              <a:rPr lang="en-US" dirty="0" smtClean="0"/>
              <a:t>SONET technology</a:t>
            </a:r>
          </a:p>
          <a:p>
            <a:pPr lvl="2" eaLnBrk="1" hangingPunct="1"/>
            <a:r>
              <a:rPr lang="en-US" dirty="0" smtClean="0"/>
              <a:t>Uses two fiber rings for every  connection</a:t>
            </a:r>
          </a:p>
          <a:p>
            <a:pPr lvl="2" eaLnBrk="1" hangingPunct="1"/>
            <a:r>
              <a:rPr lang="en-US" dirty="0" smtClean="0"/>
              <a:t>Can easily recover from fault in one of its links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023F25-DEF5-4EBA-8E10-F37D3B87D8E4}" type="slidenum">
              <a:rPr lang="en-US" b="0"/>
              <a:pPr eaLnBrk="1" hangingPunct="1"/>
              <a:t>27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28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5486400"/>
            <a:ext cx="299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14-3 Full-mesh WAN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805904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3" y="457200"/>
            <a:ext cx="6477000" cy="484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7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</a:t>
            </a:r>
            <a:r>
              <a:rPr lang="en-US" dirty="0" smtClean="0"/>
              <a:t>Design (</a:t>
            </a:r>
            <a:r>
              <a:rPr lang="en-US" dirty="0"/>
              <a:t>cont’d</a:t>
            </a:r>
            <a:r>
              <a:rPr lang="en-US" dirty="0" smtClean="0"/>
              <a:t>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PayNTime example on Pages 657-658</a:t>
            </a:r>
          </a:p>
          <a:p>
            <a:pPr eaLnBrk="1" hangingPunct="1"/>
            <a:r>
              <a:rPr lang="en-US" dirty="0" smtClean="0"/>
              <a:t>Possible solutions: supply duplicate connection</a:t>
            </a:r>
          </a:p>
          <a:p>
            <a:pPr lvl="1" eaLnBrk="1" hangingPunct="1"/>
            <a:r>
              <a:rPr lang="en-US" dirty="0" smtClean="0"/>
              <a:t>Use different service carriers</a:t>
            </a:r>
          </a:p>
          <a:p>
            <a:pPr lvl="1" eaLnBrk="1" hangingPunct="1"/>
            <a:r>
              <a:rPr lang="en-US" dirty="0" smtClean="0"/>
              <a:t>Use two different routes</a:t>
            </a:r>
          </a:p>
          <a:p>
            <a:pPr lvl="2" eaLnBrk="1" hangingPunct="1"/>
            <a:r>
              <a:rPr lang="en-US" dirty="0" smtClean="0"/>
              <a:t>Critical data transactions follow more than one path</a:t>
            </a:r>
          </a:p>
          <a:p>
            <a:pPr eaLnBrk="1" hangingPunct="1"/>
            <a:r>
              <a:rPr lang="en-US" dirty="0" smtClean="0"/>
              <a:t>Network redundancy advantages</a:t>
            </a:r>
          </a:p>
          <a:p>
            <a:pPr lvl="1" eaLnBrk="1" hangingPunct="1"/>
            <a:r>
              <a:rPr lang="en-US" dirty="0" smtClean="0"/>
              <a:t>Reduces network fault risk</a:t>
            </a:r>
          </a:p>
          <a:p>
            <a:pPr lvl="2" eaLnBrk="1" hangingPunct="1"/>
            <a:r>
              <a:rPr lang="en-US" dirty="0" smtClean="0"/>
              <a:t>Lost functionality, profits</a:t>
            </a:r>
          </a:p>
          <a:p>
            <a:pPr eaLnBrk="1" hangingPunct="1"/>
            <a:r>
              <a:rPr lang="en-US" dirty="0" smtClean="0"/>
              <a:t>Disadvantage: cost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772D22-95B2-48B1-9AF6-6F3A86E08514}" type="slidenum">
              <a:rPr lang="en-US" b="0"/>
              <a:pPr eaLnBrk="1" hangingPunct="1"/>
              <a:t>29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Integrity and Availability?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Integrity</a:t>
            </a:r>
          </a:p>
          <a:p>
            <a:pPr lvl="1" eaLnBrk="1" hangingPunct="1"/>
            <a:r>
              <a:rPr lang="en-US" dirty="0" smtClean="0"/>
              <a:t>Soundness of  network’s programs, data, services, devices, connections</a:t>
            </a:r>
          </a:p>
          <a:p>
            <a:pPr eaLnBrk="1" hangingPunct="1"/>
            <a:r>
              <a:rPr lang="en-US" dirty="0" smtClean="0"/>
              <a:t>Availability</a:t>
            </a:r>
          </a:p>
          <a:p>
            <a:pPr lvl="1" eaLnBrk="1" hangingPunct="1"/>
            <a:r>
              <a:rPr lang="en-US" dirty="0" smtClean="0"/>
              <a:t>How </a:t>
            </a:r>
            <a:r>
              <a:rPr lang="en-US" dirty="0" smtClean="0"/>
              <a:t>consistently and </a:t>
            </a:r>
            <a:r>
              <a:rPr lang="en-US" dirty="0" smtClean="0"/>
              <a:t>reliably a file or system can be accessed</a:t>
            </a:r>
          </a:p>
          <a:p>
            <a:pPr eaLnBrk="1" hangingPunct="1"/>
            <a:r>
              <a:rPr lang="en-US" dirty="0" smtClean="0"/>
              <a:t>Uptime</a:t>
            </a:r>
          </a:p>
          <a:p>
            <a:pPr lvl="1" eaLnBrk="1" hangingPunct="1"/>
            <a:r>
              <a:rPr lang="en-US" dirty="0" smtClean="0"/>
              <a:t>Measure of time functioning normally between failures</a:t>
            </a:r>
          </a:p>
          <a:p>
            <a:pPr lvl="1" eaLnBrk="1" hangingPunct="1"/>
            <a:r>
              <a:rPr lang="en-US" dirty="0" smtClean="0"/>
              <a:t>Often expressed as percent uptime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AD1ACB-0E04-4419-920D-97ABF26DED88}" type="slidenum">
              <a:rPr lang="en-US" b="0"/>
              <a:pPr eaLnBrk="1" hangingPunct="1"/>
              <a:t>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</a:t>
            </a:r>
            <a:r>
              <a:rPr lang="en-US" dirty="0" smtClean="0"/>
              <a:t>Design (</a:t>
            </a:r>
            <a:r>
              <a:rPr lang="en-US" dirty="0"/>
              <a:t>cont’d</a:t>
            </a:r>
            <a:r>
              <a:rPr lang="en-US" dirty="0" smtClean="0"/>
              <a:t>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Scenario: two critical links</a:t>
            </a:r>
          </a:p>
          <a:p>
            <a:pPr lvl="1" eaLnBrk="1" hangingPunct="1"/>
            <a:r>
              <a:rPr lang="en-US" dirty="0" smtClean="0"/>
              <a:t>Capacity, scalability concerns</a:t>
            </a:r>
          </a:p>
          <a:p>
            <a:pPr lvl="1" eaLnBrk="1" hangingPunct="1"/>
            <a:r>
              <a:rPr lang="en-US" dirty="0" smtClean="0"/>
              <a:t>Solution</a:t>
            </a:r>
          </a:p>
          <a:p>
            <a:pPr lvl="2" eaLnBrk="1" hangingPunct="1"/>
            <a:r>
              <a:rPr lang="en-US" dirty="0" smtClean="0"/>
              <a:t>Partner with ISP</a:t>
            </a:r>
          </a:p>
          <a:p>
            <a:pPr lvl="2" eaLnBrk="1" hangingPunct="1"/>
            <a:r>
              <a:rPr lang="en-US" dirty="0" smtClean="0"/>
              <a:t>Establish secure VPNs</a:t>
            </a:r>
          </a:p>
          <a:p>
            <a:pPr lvl="1" eaLnBrk="1" hangingPunct="1"/>
            <a:r>
              <a:rPr lang="en-US" dirty="0" smtClean="0"/>
              <a:t>See Figure 14-4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8495D3-C9C8-43E7-890D-A9C7D64DEEA8}" type="slidenum">
              <a:rPr lang="en-US" b="0"/>
              <a:pPr eaLnBrk="1" hangingPunct="1"/>
              <a:t>30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31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595562" y="533057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14-4 VPNs linking multiple customers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595562" y="5652015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867525" cy="458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</a:t>
            </a:r>
            <a:r>
              <a:rPr lang="en-US" dirty="0" smtClean="0"/>
              <a:t>Design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</a:t>
            </a:r>
          </a:p>
          <a:p>
            <a:pPr lvl="1" eaLnBrk="1" hangingPunct="1"/>
            <a:r>
              <a:rPr lang="en-US" dirty="0" smtClean="0"/>
              <a:t>Devices connect one LAN, WAN segment to another</a:t>
            </a:r>
          </a:p>
          <a:p>
            <a:pPr lvl="2" eaLnBrk="1" hangingPunct="1"/>
            <a:r>
              <a:rPr lang="en-US" dirty="0" smtClean="0"/>
              <a:t>Experience a fault</a:t>
            </a:r>
          </a:p>
          <a:p>
            <a:pPr lvl="1" eaLnBrk="1" hangingPunct="1"/>
            <a:r>
              <a:rPr lang="en-US" dirty="0" smtClean="0"/>
              <a:t>VPN agreement with national ISP</a:t>
            </a:r>
          </a:p>
          <a:p>
            <a:pPr lvl="2" eaLnBrk="1" hangingPunct="1"/>
            <a:r>
              <a:rPr lang="en-US" dirty="0" smtClean="0"/>
              <a:t>Single T1 link supports five customers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A1F899-3F17-4FF3-AF9C-D83794E5907E}" type="slidenum">
              <a:rPr lang="en-US" b="0"/>
              <a:pPr eaLnBrk="1" hangingPunct="1"/>
              <a:t>32</a:t>
            </a:fld>
            <a:endParaRPr lang="en-US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8" y="3962400"/>
            <a:ext cx="7848600" cy="165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5639534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14-5 Single T1 connectivity</a:t>
            </a:r>
            <a:endParaRPr lang="en-US" sz="16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5947605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Design (cont’d.)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with arrangement of Figure 14-5</a:t>
            </a:r>
          </a:p>
          <a:p>
            <a:pPr lvl="1" eaLnBrk="1" hangingPunct="1"/>
            <a:r>
              <a:rPr lang="en-US" dirty="0" smtClean="0"/>
              <a:t>Many single points of failure</a:t>
            </a:r>
          </a:p>
          <a:p>
            <a:pPr lvl="2" eaLnBrk="1" hangingPunct="1"/>
            <a:r>
              <a:rPr lang="en-US" dirty="0" smtClean="0"/>
              <a:t>T1 link failure</a:t>
            </a:r>
          </a:p>
          <a:p>
            <a:pPr lvl="2" eaLnBrk="1" hangingPunct="1"/>
            <a:r>
              <a:rPr lang="en-US" dirty="0" smtClean="0"/>
              <a:t>Firewall, router, CSU/DSU, multiplexer, or switch </a:t>
            </a:r>
          </a:p>
          <a:p>
            <a:pPr eaLnBrk="1" hangingPunct="1"/>
            <a:r>
              <a:rPr lang="en-US" dirty="0" smtClean="0"/>
              <a:t>Solution</a:t>
            </a:r>
          </a:p>
          <a:p>
            <a:pPr lvl="1" eaLnBrk="1" hangingPunct="1"/>
            <a:r>
              <a:rPr lang="en-US" dirty="0" smtClean="0"/>
              <a:t>Redundant devices with automatic failover</a:t>
            </a:r>
          </a:p>
          <a:p>
            <a:pPr lvl="1" eaLnBrk="1" hangingPunct="1"/>
            <a:r>
              <a:rPr lang="en-US" dirty="0" smtClean="0"/>
              <a:t>Hot swappable devices</a:t>
            </a:r>
          </a:p>
          <a:p>
            <a:pPr lvl="2" eaLnBrk="1" hangingPunct="1"/>
            <a:r>
              <a:rPr lang="en-US" dirty="0" smtClean="0"/>
              <a:t>Immediately </a:t>
            </a:r>
            <a:r>
              <a:rPr lang="en-US" dirty="0"/>
              <a:t>assume identical component </a:t>
            </a:r>
            <a:r>
              <a:rPr lang="en-US" dirty="0" smtClean="0"/>
              <a:t>duties</a:t>
            </a:r>
          </a:p>
          <a:p>
            <a:pPr eaLnBrk="1" hangingPunct="1"/>
            <a:r>
              <a:rPr lang="en-US" dirty="0" smtClean="0"/>
              <a:t>Cold spare</a:t>
            </a:r>
          </a:p>
          <a:p>
            <a:pPr lvl="1" eaLnBrk="1" hangingPunct="1"/>
            <a:r>
              <a:rPr lang="en-US" dirty="0" smtClean="0"/>
              <a:t>Duplicate device on hand, not installed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1C7183-784E-4391-9D68-0993B3C1F81A}" type="slidenum">
              <a:rPr lang="en-US" b="0"/>
              <a:pPr eaLnBrk="1" hangingPunct="1"/>
              <a:t>33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34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30024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14-6 Fully redundant T1 connectivity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56388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38200"/>
            <a:ext cx="8458200" cy="410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9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Design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Failover capable or hot swappable components</a:t>
            </a:r>
          </a:p>
          <a:p>
            <a:pPr lvl="1" eaLnBrk="1" hangingPunct="1"/>
            <a:r>
              <a:rPr lang="en-US" dirty="0" smtClean="0"/>
              <a:t>Desired for switches or routers supporting critical links</a:t>
            </a:r>
          </a:p>
          <a:p>
            <a:pPr lvl="1" eaLnBrk="1" hangingPunct="1"/>
            <a:r>
              <a:rPr lang="en-US" dirty="0" smtClean="0"/>
              <a:t>Adds to device cost</a:t>
            </a:r>
          </a:p>
          <a:p>
            <a:pPr eaLnBrk="1" hangingPunct="1"/>
            <a:r>
              <a:rPr lang="en-US" dirty="0" smtClean="0"/>
              <a:t>Link aggregation (bonding)</a:t>
            </a:r>
          </a:p>
          <a:p>
            <a:pPr lvl="1" eaLnBrk="1" hangingPunct="1"/>
            <a:r>
              <a:rPr lang="en-US" dirty="0" smtClean="0"/>
              <a:t>Combination of multiple network interfaces to act as one logical interface</a:t>
            </a:r>
          </a:p>
          <a:p>
            <a:pPr lvl="1" eaLnBrk="1" hangingPunct="1"/>
            <a:r>
              <a:rPr lang="en-US" dirty="0" smtClean="0"/>
              <a:t>Example: NIC teaming</a:t>
            </a:r>
          </a:p>
          <a:p>
            <a:pPr eaLnBrk="1" hangingPunct="1"/>
            <a:r>
              <a:rPr lang="en-US" dirty="0" smtClean="0"/>
              <a:t>Load balancing</a:t>
            </a:r>
          </a:p>
          <a:p>
            <a:pPr lvl="1" eaLnBrk="1" hangingPunct="1"/>
            <a:r>
              <a:rPr lang="en-US" dirty="0" smtClean="0"/>
              <a:t>Automatic traffic distribution over multiple components or links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D0B9C1-00E7-4039-BAAA-C6B7548757FE}" type="slidenum">
              <a:rPr lang="en-US" b="0"/>
              <a:pPr eaLnBrk="1" hangingPunct="1"/>
              <a:t>35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36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088497" y="5291281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14-7 Link aggregation between a switch and server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088497" y="5625352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777038" cy="36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6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Design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Naming and addressing services</a:t>
            </a:r>
          </a:p>
          <a:p>
            <a:pPr lvl="1" eaLnBrk="1" hangingPunct="1"/>
            <a:r>
              <a:rPr lang="en-US" dirty="0" smtClean="0"/>
              <a:t>Failure causes nearly all traffic to come to a halt</a:t>
            </a:r>
          </a:p>
          <a:p>
            <a:pPr eaLnBrk="1" hangingPunct="1"/>
            <a:r>
              <a:rPr lang="en-US" dirty="0" smtClean="0"/>
              <a:t>Solution: maintain redundant name servers</a:t>
            </a:r>
          </a:p>
          <a:p>
            <a:pPr eaLnBrk="1" hangingPunct="1"/>
            <a:r>
              <a:rPr lang="en-US" dirty="0" smtClean="0"/>
              <a:t>DNS caching servers</a:t>
            </a:r>
          </a:p>
          <a:p>
            <a:pPr lvl="1" eaLnBrk="1" hangingPunct="1"/>
            <a:r>
              <a:rPr lang="en-US" dirty="0" smtClean="0"/>
              <a:t>Allows local name resolution</a:t>
            </a:r>
          </a:p>
          <a:p>
            <a:pPr lvl="1" eaLnBrk="1" hangingPunct="1"/>
            <a:r>
              <a:rPr lang="en-US" dirty="0" smtClean="0"/>
              <a:t>Faster performance</a:t>
            </a:r>
          </a:p>
          <a:p>
            <a:pPr lvl="1" eaLnBrk="1" hangingPunct="1"/>
            <a:r>
              <a:rPr lang="en-US" dirty="0" smtClean="0"/>
              <a:t>Reduces burden on master name server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D0B9C1-00E7-4039-BAAA-C6B7548757FE}" type="slidenum">
              <a:rPr lang="en-US" b="0"/>
              <a:pPr eaLnBrk="1" hangingPunct="1"/>
              <a:t>37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852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38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544516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14-8 Redundant name servers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783722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19" y="663389"/>
            <a:ext cx="6883762" cy="460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4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Design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can point to redundant locations for each host name</a:t>
            </a:r>
          </a:p>
          <a:p>
            <a:pPr lvl="1" eaLnBrk="1" hangingPunct="1"/>
            <a:r>
              <a:rPr lang="en-US" dirty="0" smtClean="0"/>
              <a:t>Use different IP addresses that all point to identical Web servers</a:t>
            </a:r>
          </a:p>
          <a:p>
            <a:pPr eaLnBrk="1" hangingPunct="1"/>
            <a:r>
              <a:rPr lang="en-US" dirty="0" smtClean="0"/>
              <a:t>Round-robin DNS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se each IP address sequentially</a:t>
            </a:r>
          </a:p>
          <a:p>
            <a:pPr eaLnBrk="1" hangingPunct="1"/>
            <a:r>
              <a:rPr lang="en-US" dirty="0" smtClean="0"/>
              <a:t>Load balancer</a:t>
            </a:r>
          </a:p>
          <a:p>
            <a:pPr lvl="1" eaLnBrk="1" hangingPunct="1"/>
            <a:r>
              <a:rPr lang="en-US" dirty="0" smtClean="0"/>
              <a:t>Dedicated device for intelligent traffic distribution</a:t>
            </a:r>
          </a:p>
          <a:p>
            <a:pPr lvl="1" eaLnBrk="1" hangingPunct="1"/>
            <a:r>
              <a:rPr lang="en-US" dirty="0" smtClean="0"/>
              <a:t>Considers traffic levels when forwarding requests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D0B9C1-00E7-4039-BAAA-C6B7548757FE}" type="slidenum">
              <a:rPr lang="en-US" b="0"/>
              <a:pPr eaLnBrk="1" hangingPunct="1"/>
              <a:t>39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028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4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284031" y="3962400"/>
            <a:ext cx="4575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0" dirty="0"/>
              <a:t>T</a:t>
            </a:r>
            <a:r>
              <a:rPr lang="en-US" sz="1600" b="0" dirty="0" smtClean="0"/>
              <a:t>able 14-1 Availability and downtime equivalents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84031" y="4300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50" y="1905000"/>
            <a:ext cx="8450297" cy="165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1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40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966038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14-9 Redundant entries in a DNS zone file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295066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65412"/>
            <a:ext cx="7162800" cy="339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Design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CARP (Common Address Redundancy Protocol)</a:t>
            </a:r>
          </a:p>
          <a:p>
            <a:pPr lvl="1" eaLnBrk="1" hangingPunct="1"/>
            <a:r>
              <a:rPr lang="en-US" dirty="0" smtClean="0"/>
              <a:t>Allows pool of computers to share IP addresses</a:t>
            </a:r>
          </a:p>
          <a:p>
            <a:pPr lvl="1" eaLnBrk="1" hangingPunct="1"/>
            <a:r>
              <a:rPr lang="en-US" dirty="0" smtClean="0"/>
              <a:t>Master computer receives request</a:t>
            </a:r>
          </a:p>
          <a:p>
            <a:pPr lvl="2" eaLnBrk="1" hangingPunct="1"/>
            <a:r>
              <a:rPr lang="en-US" dirty="0" smtClean="0"/>
              <a:t>Parcels out request to one of several group computers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D0B9C1-00E7-4039-BAAA-C6B7548757FE}" type="slidenum">
              <a:rPr lang="en-US" b="0"/>
              <a:pPr eaLnBrk="1" hangingPunct="1"/>
              <a:t>41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26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42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7432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14-10 Round-robin DNS with CARP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429000"/>
            <a:ext cx="259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18" y="381000"/>
            <a:ext cx="6029324" cy="570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Critical servers</a:t>
            </a:r>
          </a:p>
          <a:p>
            <a:pPr lvl="1" eaLnBrk="1" hangingPunct="1"/>
            <a:r>
              <a:rPr lang="en-US" dirty="0" smtClean="0"/>
              <a:t>Contain redundant components</a:t>
            </a:r>
          </a:p>
          <a:p>
            <a:pPr lvl="2" eaLnBrk="1" hangingPunct="1"/>
            <a:r>
              <a:rPr lang="en-US" dirty="0" smtClean="0"/>
              <a:t>Provide fault tolerance, load balancing</a:t>
            </a:r>
          </a:p>
          <a:p>
            <a:pPr eaLnBrk="1" hangingPunct="1"/>
            <a:r>
              <a:rPr lang="en-US" dirty="0"/>
              <a:t>Server mirroring</a:t>
            </a:r>
          </a:p>
          <a:p>
            <a:pPr lvl="1" eaLnBrk="1" hangingPunct="1"/>
            <a:r>
              <a:rPr lang="en-US" dirty="0"/>
              <a:t>Fault-tolerance technique</a:t>
            </a:r>
          </a:p>
          <a:p>
            <a:pPr lvl="1" eaLnBrk="1" hangingPunct="1"/>
            <a:r>
              <a:rPr lang="en-US" dirty="0"/>
              <a:t>One device, component duplicates another's </a:t>
            </a:r>
            <a:r>
              <a:rPr lang="en-US" dirty="0" smtClean="0"/>
              <a:t>activities</a:t>
            </a:r>
          </a:p>
          <a:p>
            <a:pPr lvl="1" eaLnBrk="1" hangingPunct="1"/>
            <a:r>
              <a:rPr lang="en-US" dirty="0"/>
              <a:t>Uses identical servers, components</a:t>
            </a:r>
          </a:p>
          <a:p>
            <a:pPr lvl="1" eaLnBrk="1" hangingPunct="1"/>
            <a:r>
              <a:rPr lang="en-US" dirty="0"/>
              <a:t>High-speed link between servers</a:t>
            </a:r>
          </a:p>
          <a:p>
            <a:pPr lvl="1" eaLnBrk="1" hangingPunct="1"/>
            <a:r>
              <a:rPr lang="en-US" dirty="0"/>
              <a:t>Synchronization software</a:t>
            </a:r>
          </a:p>
          <a:p>
            <a:pPr lvl="1" eaLnBrk="1" hangingPunct="1"/>
            <a:r>
              <a:rPr lang="en-US" dirty="0"/>
              <a:t>Form of replication</a:t>
            </a:r>
          </a:p>
          <a:p>
            <a:pPr lvl="2" eaLnBrk="1" hangingPunct="1"/>
            <a:r>
              <a:rPr lang="en-US" dirty="0"/>
              <a:t>Dynamic copying of data from one location to another</a:t>
            </a:r>
          </a:p>
          <a:p>
            <a:pPr lvl="1" eaLnBrk="1" hangingPunct="1"/>
            <a:endParaRPr lang="en-US" dirty="0"/>
          </a:p>
          <a:p>
            <a:pPr lvl="2" eaLnBrk="1" hangingPunct="1"/>
            <a:endParaRPr lang="en-US" dirty="0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A00B88-7658-4031-934B-C132D0D3FC4A}" type="slidenum">
              <a:rPr lang="en-US" b="0"/>
              <a:pPr eaLnBrk="1" hangingPunct="1"/>
              <a:t>43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mirroring </a:t>
            </a:r>
            <a:r>
              <a:rPr lang="en-US" dirty="0"/>
              <a:t>a</a:t>
            </a:r>
            <a:r>
              <a:rPr lang="en-US" dirty="0" smtClean="0"/>
              <a:t>dvantage</a:t>
            </a:r>
          </a:p>
          <a:p>
            <a:pPr lvl="1" eaLnBrk="1" hangingPunct="1"/>
            <a:r>
              <a:rPr lang="en-US" dirty="0" smtClean="0"/>
              <a:t>Flexibility in server location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Time delay for mirrored server to assume functionality</a:t>
            </a:r>
          </a:p>
          <a:p>
            <a:pPr lvl="1" eaLnBrk="1" hangingPunct="1"/>
            <a:r>
              <a:rPr lang="en-US" dirty="0" smtClean="0"/>
              <a:t>Toll on network as data copied between sites</a:t>
            </a:r>
          </a:p>
          <a:p>
            <a:pPr eaLnBrk="1" hangingPunct="1"/>
            <a:r>
              <a:rPr lang="en-US" dirty="0" smtClean="0"/>
              <a:t>Hardware and software costs</a:t>
            </a:r>
          </a:p>
          <a:p>
            <a:pPr lvl="1" eaLnBrk="1" hangingPunct="1"/>
            <a:r>
              <a:rPr lang="en-US" dirty="0" smtClean="0"/>
              <a:t>May be justifiable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4F8865-A5F1-40CC-8A69-54CE5B6B5E09}" type="slidenum">
              <a:rPr lang="en-US" b="0"/>
              <a:pPr eaLnBrk="1" hangingPunct="1"/>
              <a:t>44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Servers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Clustering</a:t>
            </a:r>
          </a:p>
          <a:p>
            <a:pPr lvl="1" eaLnBrk="1" hangingPunct="1"/>
            <a:r>
              <a:rPr lang="en-US" dirty="0" smtClean="0"/>
              <a:t>Links multiple servers together</a:t>
            </a:r>
          </a:p>
          <a:p>
            <a:pPr lvl="2" eaLnBrk="1" hangingPunct="1"/>
            <a:r>
              <a:rPr lang="en-US" dirty="0" smtClean="0"/>
              <a:t>Act as single server</a:t>
            </a:r>
          </a:p>
          <a:p>
            <a:pPr eaLnBrk="1" hangingPunct="1"/>
            <a:r>
              <a:rPr lang="en-US" dirty="0" smtClean="0"/>
              <a:t>Clustered servers share processing duties</a:t>
            </a:r>
          </a:p>
          <a:p>
            <a:pPr lvl="1" eaLnBrk="1" hangingPunct="1"/>
            <a:r>
              <a:rPr lang="en-US" dirty="0" smtClean="0"/>
              <a:t>Appear as single server to users</a:t>
            </a:r>
          </a:p>
          <a:p>
            <a:pPr eaLnBrk="1" hangingPunct="1"/>
            <a:r>
              <a:rPr lang="en-US" dirty="0" smtClean="0"/>
              <a:t>Failure of one server</a:t>
            </a:r>
          </a:p>
          <a:p>
            <a:pPr lvl="1" eaLnBrk="1" hangingPunct="1"/>
            <a:r>
              <a:rPr lang="en-US" dirty="0" smtClean="0"/>
              <a:t>Others take over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/>
              <a:t>More cost-effective than mirroring</a:t>
            </a:r>
          </a:p>
          <a:p>
            <a:pPr lvl="1" eaLnBrk="1" hangingPunct="1"/>
            <a:r>
              <a:rPr lang="en-US" dirty="0" smtClean="0"/>
              <a:t>For large networks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0940BC-9D3F-4ED5-BAF2-F6775CC42C50}" type="slidenum">
              <a:rPr lang="en-US" b="0"/>
              <a:pPr eaLnBrk="1" hangingPunct="1"/>
              <a:t>45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Servers (cont’d.)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Clustering advantages over mirroring</a:t>
            </a:r>
          </a:p>
          <a:p>
            <a:pPr lvl="1" eaLnBrk="1" hangingPunct="1"/>
            <a:r>
              <a:rPr lang="en-US" dirty="0" smtClean="0"/>
              <a:t>Each clustered server</a:t>
            </a:r>
          </a:p>
          <a:p>
            <a:pPr lvl="2" eaLnBrk="1" hangingPunct="1"/>
            <a:r>
              <a:rPr lang="en-US" dirty="0" smtClean="0"/>
              <a:t>Performs data processing</a:t>
            </a:r>
          </a:p>
          <a:p>
            <a:pPr lvl="2" eaLnBrk="1" hangingPunct="1"/>
            <a:r>
              <a:rPr lang="en-US" dirty="0" smtClean="0"/>
              <a:t>Always ready to take over</a:t>
            </a:r>
          </a:p>
          <a:p>
            <a:pPr lvl="1" eaLnBrk="1" hangingPunct="1"/>
            <a:r>
              <a:rPr lang="en-US" dirty="0" smtClean="0"/>
              <a:t>Reduces ownership costs</a:t>
            </a:r>
          </a:p>
          <a:p>
            <a:pPr lvl="1" eaLnBrk="1" hangingPunct="1"/>
            <a:r>
              <a:rPr lang="en-US" dirty="0" smtClean="0"/>
              <a:t>Improves performance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FAC7F2-A8F1-41C4-89D0-6E6D89F078D8}" type="slidenum">
              <a:rPr lang="en-US" b="0"/>
              <a:pPr eaLnBrk="1" hangingPunct="1"/>
              <a:t>46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storage</a:t>
            </a:r>
          </a:p>
          <a:p>
            <a:pPr lvl="1" eaLnBrk="1" hangingPunct="1">
              <a:defRPr/>
            </a:pPr>
            <a:r>
              <a:rPr lang="en-US" dirty="0"/>
              <a:t>I</a:t>
            </a:r>
            <a:r>
              <a:rPr lang="en-US" dirty="0" smtClean="0"/>
              <a:t>ssues of availability and fault tolerance apply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Various methods available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Ensure shared data and applications never lost or irretrievable</a:t>
            </a:r>
          </a:p>
          <a:p>
            <a:pPr eaLnBrk="1" hangingPunct="1"/>
            <a:r>
              <a:rPr lang="en-US" dirty="0"/>
              <a:t>RAID (Redundant Array of Independent [or Inexpensive] Disks)</a:t>
            </a:r>
          </a:p>
          <a:p>
            <a:pPr lvl="1" eaLnBrk="1" hangingPunct="1"/>
            <a:r>
              <a:rPr lang="en-US" dirty="0"/>
              <a:t>Collection of disks</a:t>
            </a:r>
          </a:p>
          <a:p>
            <a:pPr lvl="1" eaLnBrk="1" hangingPunct="1"/>
            <a:r>
              <a:rPr lang="en-US" dirty="0"/>
              <a:t>Provide shared data, application fault tolerance</a:t>
            </a:r>
          </a:p>
          <a:p>
            <a:pPr marL="457200" lvl="1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2DDEDD-7DEF-42AA-B851-BD973F350094}" type="slidenum">
              <a:rPr lang="en-US" b="0"/>
              <a:pPr eaLnBrk="1" hangingPunct="1"/>
              <a:t>47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(cont’d.)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Disk array (drive)</a:t>
            </a:r>
          </a:p>
          <a:p>
            <a:pPr lvl="1" eaLnBrk="1" hangingPunct="1"/>
            <a:r>
              <a:rPr lang="en-US" dirty="0" smtClean="0"/>
              <a:t>Group of hard disks</a:t>
            </a:r>
          </a:p>
          <a:p>
            <a:pPr eaLnBrk="1" hangingPunct="1"/>
            <a:r>
              <a:rPr lang="en-US" dirty="0" smtClean="0"/>
              <a:t>RAID drive (RAID array)</a:t>
            </a:r>
          </a:p>
          <a:p>
            <a:pPr lvl="1" eaLnBrk="1" hangingPunct="1"/>
            <a:r>
              <a:rPr lang="en-US" dirty="0" smtClean="0"/>
              <a:t>Collection of disks working in a RAID configuration</a:t>
            </a:r>
          </a:p>
          <a:p>
            <a:pPr lvl="1" eaLnBrk="1" hangingPunct="1"/>
            <a:r>
              <a:rPr lang="en-US" dirty="0" smtClean="0"/>
              <a:t>Single logical drive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A96576-7B91-4DE5-B497-1EAFE1CF12FF}" type="slidenum">
              <a:rPr lang="en-US" b="0"/>
              <a:pPr eaLnBrk="1" hangingPunct="1"/>
              <a:t>48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(cont’d.)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Hardware 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Set of disks, separate disk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RAID array managed exclusively by RAID disk controller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Attached to server through server’s controller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Software 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Software </a:t>
            </a:r>
            <a:r>
              <a:rPr lang="en-US" dirty="0" smtClean="0"/>
              <a:t>implements and </a:t>
            </a:r>
            <a:r>
              <a:rPr lang="en-US" dirty="0" smtClean="0"/>
              <a:t>controls RAID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Any hard disk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Less expensive (no controller, disk array)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Performance rivals hardware RAID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Several different types of RAID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4F5E45-CCC7-4F5A-BCD0-F65B9D0AA565}" type="slidenum">
              <a:rPr lang="en-US" b="0"/>
              <a:pPr eaLnBrk="1" hangingPunct="1"/>
              <a:t>49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Integrity and Availability? (cont’d.)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Integrity and availability compromised by:</a:t>
            </a:r>
          </a:p>
          <a:p>
            <a:pPr lvl="1" eaLnBrk="1" hangingPunct="1"/>
            <a:r>
              <a:rPr lang="en-US" dirty="0" smtClean="0"/>
              <a:t>Security breaches</a:t>
            </a:r>
          </a:p>
          <a:p>
            <a:pPr lvl="1" eaLnBrk="1" hangingPunct="1"/>
            <a:r>
              <a:rPr lang="en-US" dirty="0" smtClean="0"/>
              <a:t>Natural disasters</a:t>
            </a:r>
          </a:p>
          <a:p>
            <a:pPr lvl="1" eaLnBrk="1" hangingPunct="1"/>
            <a:r>
              <a:rPr lang="en-US" dirty="0" smtClean="0"/>
              <a:t>Malicious intruders</a:t>
            </a:r>
          </a:p>
          <a:p>
            <a:pPr lvl="1" eaLnBrk="1" hangingPunct="1"/>
            <a:r>
              <a:rPr lang="en-US" dirty="0" smtClean="0"/>
              <a:t>Power flaws</a:t>
            </a:r>
          </a:p>
          <a:p>
            <a:pPr lvl="1" eaLnBrk="1" hangingPunct="1"/>
            <a:r>
              <a:rPr lang="en-US" dirty="0" smtClean="0"/>
              <a:t>Human error</a:t>
            </a:r>
          </a:p>
          <a:p>
            <a:pPr eaLnBrk="1" hangingPunct="1"/>
            <a:r>
              <a:rPr lang="en-US" dirty="0" smtClean="0"/>
              <a:t>Follow guidelines to keep network highly available</a:t>
            </a:r>
          </a:p>
          <a:p>
            <a:pPr lvl="1" eaLnBrk="1" hangingPunct="1"/>
            <a:r>
              <a:rPr lang="en-US" dirty="0" smtClean="0"/>
              <a:t>See Pages 646-647 of text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AD1ACB-0E04-4419-920D-97ABF26DED88}" type="slidenum">
              <a:rPr lang="en-US" b="0"/>
              <a:pPr eaLnBrk="1" hangingPunct="1"/>
              <a:t>5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327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NAS (Network Attached Storage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Specialized storage device, storage device group</a:t>
            </a:r>
          </a:p>
          <a:p>
            <a:pPr lvl="1" eaLnBrk="1" hangingPunct="1"/>
            <a:r>
              <a:rPr lang="en-US" dirty="0" smtClean="0"/>
              <a:t>Provides centralized fault-tolerant data storage</a:t>
            </a:r>
          </a:p>
          <a:p>
            <a:pPr eaLnBrk="1" hangingPunct="1"/>
            <a:r>
              <a:rPr lang="en-US" dirty="0" smtClean="0"/>
              <a:t>Difference from RAID</a:t>
            </a:r>
          </a:p>
          <a:p>
            <a:pPr lvl="1" eaLnBrk="1" hangingPunct="1"/>
            <a:r>
              <a:rPr lang="en-US" dirty="0" smtClean="0"/>
              <a:t>Maintains own interface to LAN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NAS device contains own file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Optimized for saving, serving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Easily </a:t>
            </a:r>
            <a:r>
              <a:rPr lang="en-US" dirty="0"/>
              <a:t>expandable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 service interruption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C41746-9F1C-4205-B3BF-8FC90B0563E5}" type="slidenum">
              <a:rPr lang="en-US" b="0"/>
              <a:pPr eaLnBrk="1" hangingPunct="1"/>
              <a:t>50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51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474259" y="5588771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14-11 Network attached storage on a LAN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447365" y="5944119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899"/>
            <a:ext cx="8086725" cy="504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(cont’d.)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Disadvantage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direct communication with network clients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NAS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Enterprises requiring fault tolerance, fast data access</a:t>
            </a:r>
          </a:p>
          <a:p>
            <a:pPr eaLnBrk="1" hangingPunct="1"/>
            <a:r>
              <a:rPr lang="en-US" dirty="0"/>
              <a:t>SANs (Storage Area Networks)</a:t>
            </a:r>
          </a:p>
          <a:p>
            <a:pPr lvl="1" eaLnBrk="1" hangingPunct="1"/>
            <a:r>
              <a:rPr lang="en-US" dirty="0"/>
              <a:t>Distinct networks of storage devices</a:t>
            </a:r>
          </a:p>
          <a:p>
            <a:pPr lvl="1" eaLnBrk="1" hangingPunct="1"/>
            <a:r>
              <a:rPr lang="en-US" dirty="0"/>
              <a:t>Communicate </a:t>
            </a:r>
            <a:r>
              <a:rPr lang="en-US" dirty="0" smtClean="0"/>
              <a:t>directly with </a:t>
            </a:r>
            <a:r>
              <a:rPr lang="en-US" dirty="0"/>
              <a:t>each other, other </a:t>
            </a:r>
            <a:r>
              <a:rPr lang="en-US" dirty="0" smtClean="0"/>
              <a:t>networks</a:t>
            </a:r>
          </a:p>
          <a:p>
            <a:pPr eaLnBrk="1" hangingPunct="1"/>
            <a:r>
              <a:rPr lang="en-US" dirty="0" smtClean="0"/>
              <a:t>Typical SAN contains multiple </a:t>
            </a:r>
            <a:r>
              <a:rPr lang="en-US" dirty="0"/>
              <a:t>storage devices</a:t>
            </a:r>
          </a:p>
          <a:p>
            <a:pPr lvl="1" eaLnBrk="1" hangingPunct="1"/>
            <a:r>
              <a:rPr lang="en-US" dirty="0"/>
              <a:t>Connected to multiple, identical </a:t>
            </a:r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138B0-B8C9-4E16-9F5B-787FA0DD2A95}" type="slidenum">
              <a:rPr lang="en-US" b="0"/>
              <a:pPr eaLnBrk="1" hangingPunct="1"/>
              <a:t>52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(cont’d.)</a:t>
            </a:r>
            <a:endParaRPr lang="en-US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SAN advantages</a:t>
            </a:r>
          </a:p>
          <a:p>
            <a:pPr lvl="1" eaLnBrk="1" hangingPunct="1"/>
            <a:r>
              <a:rPr lang="en-US" dirty="0" smtClean="0"/>
              <a:t>Fault tolerant</a:t>
            </a:r>
          </a:p>
          <a:p>
            <a:pPr lvl="1" eaLnBrk="1" hangingPunct="1"/>
            <a:r>
              <a:rPr lang="en-US" dirty="0" smtClean="0"/>
              <a:t>Extremely fast</a:t>
            </a:r>
          </a:p>
          <a:p>
            <a:pPr lvl="2" eaLnBrk="1" hangingPunct="1"/>
            <a:r>
              <a:rPr lang="en-US" dirty="0" smtClean="0"/>
              <a:t>Special transmission method</a:t>
            </a:r>
          </a:p>
          <a:p>
            <a:pPr lvl="2" eaLnBrk="1" hangingPunct="1"/>
            <a:r>
              <a:rPr lang="en-US" dirty="0" smtClean="0"/>
              <a:t>Fiber-optic media, proprietary protocols</a:t>
            </a:r>
          </a:p>
          <a:p>
            <a:pPr lvl="2" eaLnBrk="1" hangingPunct="1"/>
            <a:r>
              <a:rPr lang="en-US" dirty="0" smtClean="0"/>
              <a:t>Example: Fibre Channel</a:t>
            </a:r>
          </a:p>
          <a:p>
            <a:pPr lvl="1" eaLnBrk="1" hangingPunct="1"/>
            <a:r>
              <a:rPr lang="en-US" dirty="0" smtClean="0"/>
              <a:t>Install in location separate from LAN served</a:t>
            </a:r>
          </a:p>
          <a:p>
            <a:pPr lvl="2" eaLnBrk="1" hangingPunct="1"/>
            <a:r>
              <a:rPr lang="en-US" dirty="0" smtClean="0"/>
              <a:t>Provides added fault tolerance</a:t>
            </a:r>
          </a:p>
          <a:p>
            <a:pPr lvl="1" eaLnBrk="1" hangingPunct="1"/>
            <a:r>
              <a:rPr lang="en-US" dirty="0" smtClean="0"/>
              <a:t>Highly scalable</a:t>
            </a:r>
          </a:p>
          <a:p>
            <a:pPr lvl="1" eaLnBrk="1" hangingPunct="1"/>
            <a:r>
              <a:rPr lang="en-US" dirty="0" smtClean="0"/>
              <a:t>Faster, more efficient method of writing data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061051-8CE4-4960-A274-73FF5B6922D7}" type="slidenum">
              <a:rPr lang="en-US" b="0"/>
              <a:pPr eaLnBrk="1" hangingPunct="1"/>
              <a:t>53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(cont’d.)</a:t>
            </a:r>
            <a:endParaRPr lang="en-US" dirty="0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SAN disadvantages</a:t>
            </a:r>
          </a:p>
          <a:p>
            <a:pPr lvl="1" eaLnBrk="1" hangingPunct="1"/>
            <a:r>
              <a:rPr lang="en-US" dirty="0" smtClean="0"/>
              <a:t>High cost</a:t>
            </a:r>
          </a:p>
          <a:p>
            <a:pPr lvl="2" eaLnBrk="1" hangingPunct="1"/>
            <a:r>
              <a:rPr lang="en-US" dirty="0" smtClean="0"/>
              <a:t>Small SAN: $100,000</a:t>
            </a:r>
          </a:p>
          <a:p>
            <a:pPr lvl="2" eaLnBrk="1" hangingPunct="1"/>
            <a:r>
              <a:rPr lang="en-US" dirty="0" smtClean="0"/>
              <a:t>Large SAN: several million dollars</a:t>
            </a:r>
          </a:p>
          <a:p>
            <a:pPr lvl="1" eaLnBrk="1" hangingPunct="1"/>
            <a:r>
              <a:rPr lang="en-US" dirty="0" smtClean="0"/>
              <a:t>More complex than NAS, RAID</a:t>
            </a:r>
          </a:p>
          <a:p>
            <a:pPr lvl="2" eaLnBrk="1" hangingPunct="1"/>
            <a:r>
              <a:rPr lang="en-US" dirty="0" smtClean="0"/>
              <a:t>Training, administration efforts required</a:t>
            </a:r>
          </a:p>
          <a:p>
            <a:pPr eaLnBrk="1" hangingPunct="1"/>
            <a:r>
              <a:rPr lang="en-US" dirty="0" smtClean="0"/>
              <a:t>Use</a:t>
            </a:r>
          </a:p>
          <a:p>
            <a:pPr lvl="1" eaLnBrk="1" hangingPunct="1"/>
            <a:r>
              <a:rPr lang="en-US" dirty="0" smtClean="0"/>
              <a:t>Environments with huge data quantities requiring quick availability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67234D-673C-41F4-9752-8956F1F248E4}" type="slidenum">
              <a:rPr lang="en-US" b="0"/>
              <a:pPr eaLnBrk="1" hangingPunct="1"/>
              <a:t>54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55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451847" y="5602218"/>
            <a:ext cx="372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14-12 A storage area network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451847" y="5940772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9153"/>
            <a:ext cx="6400800" cy="502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Backup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</a:t>
            </a:r>
          </a:p>
          <a:p>
            <a:pPr lvl="1" eaLnBrk="1" hangingPunct="1"/>
            <a:r>
              <a:rPr lang="en-US" dirty="0" smtClean="0"/>
              <a:t>Copies of data or program files</a:t>
            </a:r>
          </a:p>
          <a:p>
            <a:pPr lvl="1" eaLnBrk="1" hangingPunct="1"/>
            <a:r>
              <a:rPr lang="en-US" dirty="0" smtClean="0"/>
              <a:t>Created for archiving, safekeeping</a:t>
            </a:r>
          </a:p>
          <a:p>
            <a:pPr lvl="1" eaLnBrk="1" hangingPunct="1"/>
            <a:r>
              <a:rPr lang="en-US" dirty="0" smtClean="0"/>
              <a:t>Store off site</a:t>
            </a:r>
          </a:p>
          <a:p>
            <a:pPr eaLnBrk="1" hangingPunct="1"/>
            <a:r>
              <a:rPr lang="en-US" dirty="0" smtClean="0"/>
              <a:t>Without backup: risk losing everything</a:t>
            </a:r>
          </a:p>
          <a:p>
            <a:pPr eaLnBrk="1" hangingPunct="1"/>
            <a:r>
              <a:rPr lang="en-US" dirty="0" smtClean="0"/>
              <a:t>Many backup options available</a:t>
            </a:r>
          </a:p>
          <a:p>
            <a:pPr lvl="1" eaLnBrk="1" hangingPunct="1"/>
            <a:r>
              <a:rPr lang="en-US" dirty="0" smtClean="0"/>
              <a:t>Performed by different software and hardware</a:t>
            </a:r>
          </a:p>
          <a:p>
            <a:pPr lvl="1" eaLnBrk="1" hangingPunct="1"/>
            <a:r>
              <a:rPr lang="en-US" dirty="0" smtClean="0"/>
              <a:t>Use different storage media types</a:t>
            </a:r>
          </a:p>
          <a:p>
            <a:pPr eaLnBrk="1" hangingPunct="1"/>
            <a:r>
              <a:rPr lang="en-US" dirty="0" smtClean="0"/>
              <a:t>Can be controlled by NOS utilities, third-party software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D48784-900B-44E3-B14A-ECB00E052A09}" type="slidenum">
              <a:rPr lang="en-US" b="0"/>
              <a:pPr eaLnBrk="1" hangingPunct="1"/>
              <a:t>56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 Media and Methods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Approach to selecting backup media, methods</a:t>
            </a:r>
          </a:p>
          <a:p>
            <a:pPr lvl="1" eaLnBrk="1" hangingPunct="1"/>
            <a:r>
              <a:rPr lang="en-US" dirty="0" smtClean="0"/>
              <a:t>Ask questions to select appropriate solution</a:t>
            </a:r>
          </a:p>
          <a:p>
            <a:pPr eaLnBrk="1" hangingPunct="1"/>
            <a:r>
              <a:rPr lang="en-US" dirty="0" smtClean="0"/>
              <a:t>Optical media</a:t>
            </a:r>
          </a:p>
          <a:p>
            <a:pPr lvl="1" eaLnBrk="1" hangingPunct="1"/>
            <a:r>
              <a:rPr lang="en-US" dirty="0"/>
              <a:t>Media storing digitized data</a:t>
            </a:r>
          </a:p>
          <a:p>
            <a:pPr lvl="1" eaLnBrk="1" hangingPunct="1"/>
            <a:r>
              <a:rPr lang="en-US" dirty="0"/>
              <a:t>Uses laser to write data, read data</a:t>
            </a:r>
          </a:p>
          <a:p>
            <a:pPr lvl="1" eaLnBrk="1" hangingPunct="1"/>
            <a:r>
              <a:rPr lang="en-US" dirty="0"/>
              <a:t>Examples: CDs, DVDs</a:t>
            </a:r>
          </a:p>
          <a:p>
            <a:pPr eaLnBrk="1" hangingPunct="1"/>
            <a:r>
              <a:rPr lang="en-US" dirty="0"/>
              <a:t>Backup requirements</a:t>
            </a:r>
          </a:p>
          <a:p>
            <a:pPr lvl="1" eaLnBrk="1" hangingPunct="1"/>
            <a:r>
              <a:rPr lang="en-US" dirty="0"/>
              <a:t>Recordable CD or DVD drive, software </a:t>
            </a:r>
            <a:r>
              <a:rPr lang="en-US" dirty="0" smtClean="0"/>
              <a:t>utility</a:t>
            </a:r>
          </a:p>
          <a:p>
            <a:pPr eaLnBrk="1" hangingPunct="1"/>
            <a:r>
              <a:rPr lang="en-US" dirty="0" smtClean="0"/>
              <a:t>Blu-ray</a:t>
            </a:r>
          </a:p>
          <a:p>
            <a:pPr lvl="1" eaLnBrk="1" hangingPunct="1"/>
            <a:r>
              <a:rPr lang="en-US" dirty="0" smtClean="0"/>
              <a:t>Optical storage format</a:t>
            </a:r>
            <a:endParaRPr lang="en-US" dirty="0"/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3CDABD-DBB5-4E41-8E22-939EAD820BA9}" type="slidenum">
              <a:rPr lang="en-US" b="0"/>
              <a:pPr eaLnBrk="1" hangingPunct="1"/>
              <a:t>57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Backup Media and Methods (cont’d.)</a:t>
            </a:r>
            <a:endParaRPr lang="en-US" dirty="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DVD and Blu-ray DVD disadvantages</a:t>
            </a:r>
          </a:p>
          <a:p>
            <a:pPr lvl="1" eaLnBrk="1" hangingPunct="1"/>
            <a:r>
              <a:rPr lang="en-US" dirty="0" smtClean="0"/>
              <a:t>Writing data takes longer than other media</a:t>
            </a:r>
          </a:p>
          <a:p>
            <a:pPr lvl="1" eaLnBrk="1" hangingPunct="1"/>
            <a:r>
              <a:rPr lang="en-US" dirty="0" smtClean="0"/>
              <a:t>Requires more human intervention than other backup methods</a:t>
            </a:r>
          </a:p>
          <a:p>
            <a:pPr eaLnBrk="1" hangingPunct="1"/>
            <a:r>
              <a:rPr lang="en-US" dirty="0" smtClean="0"/>
              <a:t>Tape backups</a:t>
            </a:r>
          </a:p>
          <a:p>
            <a:pPr lvl="1" eaLnBrk="1" hangingPunct="1"/>
            <a:r>
              <a:rPr lang="en-US" dirty="0" smtClean="0"/>
              <a:t>Copying data to magnetic tape</a:t>
            </a:r>
          </a:p>
          <a:p>
            <a:pPr eaLnBrk="1" hangingPunct="1"/>
            <a:r>
              <a:rPr lang="en-US" dirty="0" smtClean="0"/>
              <a:t>Requirements</a:t>
            </a:r>
            <a:endParaRPr lang="en-US" dirty="0"/>
          </a:p>
          <a:p>
            <a:pPr lvl="1" eaLnBrk="1" hangingPunct="1"/>
            <a:r>
              <a:rPr lang="en-US" dirty="0"/>
              <a:t>Tape drive connected to network</a:t>
            </a:r>
          </a:p>
          <a:p>
            <a:pPr lvl="1" eaLnBrk="1" hangingPunct="1"/>
            <a:r>
              <a:rPr lang="en-US" dirty="0"/>
              <a:t>Management software</a:t>
            </a:r>
          </a:p>
          <a:p>
            <a:pPr lvl="1" eaLnBrk="1" hangingPunct="1"/>
            <a:r>
              <a:rPr lang="en-US" dirty="0"/>
              <a:t>Backup media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AE6982-1FCE-4DDA-A8F0-D4A207B1FD1D}" type="slidenum">
              <a:rPr lang="en-US" b="0"/>
              <a:pPr eaLnBrk="1" hangingPunct="1"/>
              <a:t>58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Backup Media and Methods (cont’d.)</a:t>
            </a:r>
            <a:endParaRPr lang="en-US" dirty="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Small network tape backups</a:t>
            </a:r>
          </a:p>
          <a:p>
            <a:pPr lvl="1" eaLnBrk="1" hangingPunct="1"/>
            <a:r>
              <a:rPr lang="en-US" dirty="0" smtClean="0"/>
              <a:t>Stand-alone tape drives attached to each server</a:t>
            </a:r>
          </a:p>
          <a:p>
            <a:pPr eaLnBrk="1" hangingPunct="1"/>
            <a:r>
              <a:rPr lang="en-US" dirty="0" smtClean="0"/>
              <a:t>Large network tape backups</a:t>
            </a:r>
          </a:p>
          <a:p>
            <a:pPr lvl="1" eaLnBrk="1" hangingPunct="1"/>
            <a:r>
              <a:rPr lang="en-US" dirty="0" smtClean="0"/>
              <a:t>One large, centralized tape backup device</a:t>
            </a:r>
          </a:p>
          <a:p>
            <a:pPr lvl="2" eaLnBrk="1" hangingPunct="1"/>
            <a:r>
              <a:rPr lang="en-US" dirty="0" smtClean="0"/>
              <a:t>Manages all subsystems’ backups</a:t>
            </a:r>
          </a:p>
          <a:p>
            <a:pPr eaLnBrk="1" hangingPunct="1"/>
            <a:r>
              <a:rPr lang="en-US" dirty="0" smtClean="0"/>
              <a:t>Extremely large environments</a:t>
            </a:r>
          </a:p>
          <a:p>
            <a:pPr lvl="1" eaLnBrk="1" hangingPunct="1"/>
            <a:r>
              <a:rPr lang="en-US" dirty="0" smtClean="0"/>
              <a:t>Robots retrieve, circulate tapes from tape storage library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D5211C-56B7-4E92-9541-E4124CC2F239}" type="slidenum">
              <a:rPr lang="en-US" b="0"/>
              <a:pPr eaLnBrk="1" hangingPunct="1"/>
              <a:t>59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Malicious software</a:t>
            </a:r>
          </a:p>
          <a:p>
            <a:pPr eaLnBrk="1" hangingPunct="1"/>
            <a:r>
              <a:rPr lang="en-US" dirty="0" smtClean="0"/>
              <a:t>Program designed to intrude upon or harm system, resources</a:t>
            </a:r>
          </a:p>
          <a:p>
            <a:pPr lvl="1" eaLnBrk="1" hangingPunct="1"/>
            <a:r>
              <a:rPr lang="en-US" dirty="0" smtClean="0"/>
              <a:t>Examples: viruses, Trojan horses, worms, bots</a:t>
            </a:r>
          </a:p>
          <a:p>
            <a:pPr eaLnBrk="1" hangingPunct="1"/>
            <a:r>
              <a:rPr lang="en-US" dirty="0" smtClean="0"/>
              <a:t>Virus</a:t>
            </a:r>
          </a:p>
          <a:p>
            <a:pPr lvl="1" eaLnBrk="1" hangingPunct="1"/>
            <a:r>
              <a:rPr lang="en-US" dirty="0" smtClean="0"/>
              <a:t>Replicating program intent to infect more computers</a:t>
            </a:r>
          </a:p>
          <a:p>
            <a:pPr lvl="1" eaLnBrk="1" hangingPunct="1"/>
            <a:r>
              <a:rPr lang="en-US" dirty="0"/>
              <a:t>Copied to system without user knowledge</a:t>
            </a:r>
          </a:p>
          <a:p>
            <a:pPr lvl="1" eaLnBrk="1" hangingPunct="1"/>
            <a:r>
              <a:rPr lang="en-US" dirty="0" smtClean="0"/>
              <a:t>Replicates through network connections or exchange of external storage devices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5AFCB8-17DA-4B95-98D7-F70FE932CA38}" type="slidenum">
              <a:rPr lang="en-US" b="0"/>
              <a:pPr eaLnBrk="1" hangingPunct="1"/>
              <a:t>6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Backup Media and Methods (cont’d.)</a:t>
            </a:r>
            <a:endParaRPr lang="en-US" dirty="0" smtClean="0"/>
          </a:p>
        </p:txBody>
      </p:sp>
      <p:sp>
        <p:nvSpPr>
          <p:cNvPr id="727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disk drives (removable disk drives)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Storage device attached temporarily to computer</a:t>
            </a:r>
          </a:p>
          <a:p>
            <a:pPr lvl="2" eaLnBrk="1" hangingPunct="1"/>
            <a:r>
              <a:rPr lang="en-US" dirty="0" smtClean="0"/>
              <a:t>USB, PCMCIA, FireWire, CompactFlash port</a:t>
            </a:r>
          </a:p>
          <a:p>
            <a:pPr lvl="1" eaLnBrk="1" hangingPunct="1"/>
            <a:r>
              <a:rPr lang="en-US" dirty="0" smtClean="0"/>
              <a:t>Simple to use, save, share data</a:t>
            </a:r>
          </a:p>
          <a:p>
            <a:pPr lvl="1" eaLnBrk="1" hangingPunct="1"/>
            <a:r>
              <a:rPr lang="en-US" dirty="0" smtClean="0"/>
              <a:t>Temporary drive appears like any other drive</a:t>
            </a:r>
          </a:p>
          <a:p>
            <a:pPr eaLnBrk="1" hangingPunct="1"/>
            <a:r>
              <a:rPr lang="en-US" dirty="0" smtClean="0"/>
              <a:t>Large data amount requirements</a:t>
            </a:r>
          </a:p>
          <a:p>
            <a:pPr lvl="1" eaLnBrk="1" hangingPunct="1"/>
            <a:r>
              <a:rPr lang="en-US" dirty="0" smtClean="0"/>
              <a:t>Backup control features, higher storage capacity, faster read-write access</a:t>
            </a: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4239D2-069B-4678-A244-4F9DDE3A2CBE}" type="slidenum">
              <a:rPr lang="en-US" b="0"/>
              <a:pPr eaLnBrk="1" hangingPunct="1"/>
              <a:t>60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Backup Media and Methods (cont’d.)</a:t>
            </a:r>
            <a:endParaRPr lang="en-US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Network backups</a:t>
            </a:r>
          </a:p>
          <a:p>
            <a:pPr lvl="1" eaLnBrk="1" hangingPunct="1"/>
            <a:r>
              <a:rPr lang="en-US" dirty="0" smtClean="0"/>
              <a:t>Save data to another place on network</a:t>
            </a:r>
          </a:p>
          <a:p>
            <a:pPr lvl="1" eaLnBrk="1" hangingPunct="1"/>
            <a:r>
              <a:rPr lang="en-US" dirty="0" smtClean="0"/>
              <a:t>Different server, another WAN location</a:t>
            </a:r>
          </a:p>
          <a:p>
            <a:pPr lvl="1" eaLnBrk="1" hangingPunct="1"/>
            <a:r>
              <a:rPr lang="en-US" dirty="0" smtClean="0"/>
              <a:t>SAN, NAS storage device</a:t>
            </a:r>
          </a:p>
          <a:p>
            <a:pPr eaLnBrk="1" hangingPunct="1"/>
            <a:r>
              <a:rPr lang="en-US" dirty="0" smtClean="0"/>
              <a:t>Online backup (cloud backup)</a:t>
            </a:r>
          </a:p>
          <a:p>
            <a:pPr lvl="1" eaLnBrk="1" hangingPunct="1"/>
            <a:r>
              <a:rPr lang="en-US" dirty="0" smtClean="0"/>
              <a:t>Saves data to another company’s storage array using Internet</a:t>
            </a:r>
          </a:p>
          <a:p>
            <a:pPr lvl="1" eaLnBrk="1" hangingPunct="1"/>
            <a:r>
              <a:rPr lang="en-US" dirty="0" smtClean="0"/>
              <a:t>Implement strict security measures</a:t>
            </a:r>
          </a:p>
          <a:p>
            <a:pPr lvl="1" eaLnBrk="1" hangingPunct="1"/>
            <a:r>
              <a:rPr lang="en-US" dirty="0" smtClean="0"/>
              <a:t>Automated backup, restoration processes</a:t>
            </a:r>
          </a:p>
          <a:p>
            <a:pPr eaLnBrk="1" hangingPunct="1"/>
            <a:r>
              <a:rPr lang="en-US" dirty="0" smtClean="0"/>
              <a:t>Evaluate online back up provider</a:t>
            </a:r>
          </a:p>
          <a:p>
            <a:pPr lvl="1" eaLnBrk="1" hangingPunct="1"/>
            <a:r>
              <a:rPr lang="en-US" dirty="0" smtClean="0"/>
              <a:t>Test speed, accuracy, security, recovery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551946-D789-408E-BDDF-30FD8D5188BA}" type="slidenum">
              <a:rPr lang="en-US" b="0"/>
              <a:pPr eaLnBrk="1" hangingPunct="1"/>
              <a:t>61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 Strategy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Devise a strategy to </a:t>
            </a:r>
            <a:r>
              <a:rPr lang="en-US" dirty="0"/>
              <a:t>p</a:t>
            </a:r>
            <a:r>
              <a:rPr lang="en-US" dirty="0" smtClean="0"/>
              <a:t>erform reliable backups</a:t>
            </a:r>
          </a:p>
          <a:p>
            <a:pPr eaLnBrk="1" hangingPunct="1"/>
            <a:r>
              <a:rPr lang="en-US" dirty="0" smtClean="0"/>
              <a:t>Document in accessible area</a:t>
            </a:r>
          </a:p>
          <a:p>
            <a:pPr eaLnBrk="1" hangingPunct="1"/>
            <a:r>
              <a:rPr lang="en-US" dirty="0" smtClean="0"/>
              <a:t>Address various questions</a:t>
            </a:r>
          </a:p>
          <a:p>
            <a:pPr eaLnBrk="1" hangingPunct="1"/>
            <a:r>
              <a:rPr lang="en-US" dirty="0" smtClean="0"/>
              <a:t>Archive bit</a:t>
            </a:r>
          </a:p>
          <a:p>
            <a:pPr lvl="1" eaLnBrk="1" hangingPunct="1"/>
            <a:r>
              <a:rPr lang="en-US" dirty="0" smtClean="0"/>
              <a:t>File attribute</a:t>
            </a:r>
          </a:p>
          <a:p>
            <a:pPr lvl="2" eaLnBrk="1" hangingPunct="1"/>
            <a:r>
              <a:rPr lang="en-US" dirty="0" smtClean="0"/>
              <a:t>Set to on or off</a:t>
            </a:r>
          </a:p>
          <a:p>
            <a:pPr lvl="2" eaLnBrk="1" hangingPunct="1"/>
            <a:r>
              <a:rPr lang="en-US" dirty="0" smtClean="0"/>
              <a:t>On indicates file must be archived</a:t>
            </a:r>
          </a:p>
          <a:p>
            <a:pPr lvl="1" eaLnBrk="1" hangingPunct="1"/>
            <a:r>
              <a:rPr lang="en-US" dirty="0" smtClean="0"/>
              <a:t>Used by various backup methods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70B08E-A5E1-4FAB-A44C-D2AA9027C3AA}" type="slidenum">
              <a:rPr lang="en-US" b="0"/>
              <a:pPr eaLnBrk="1" hangingPunct="1"/>
              <a:t>62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 Strategy (cont’d.)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 backup</a:t>
            </a:r>
          </a:p>
          <a:p>
            <a:pPr lvl="1" eaLnBrk="1" hangingPunct="1"/>
            <a:r>
              <a:rPr lang="en-US" dirty="0" smtClean="0"/>
              <a:t>All data copied</a:t>
            </a:r>
          </a:p>
          <a:p>
            <a:pPr lvl="1" eaLnBrk="1" hangingPunct="1"/>
            <a:r>
              <a:rPr lang="en-US" dirty="0" smtClean="0"/>
              <a:t>Uncheck archive bits</a:t>
            </a:r>
          </a:p>
          <a:p>
            <a:pPr eaLnBrk="1" hangingPunct="1"/>
            <a:r>
              <a:rPr lang="en-US" dirty="0" smtClean="0"/>
              <a:t>Incremental backup</a:t>
            </a:r>
          </a:p>
          <a:p>
            <a:pPr lvl="1" eaLnBrk="1" hangingPunct="1"/>
            <a:r>
              <a:rPr lang="en-US" dirty="0" smtClean="0"/>
              <a:t>Copy data changed since last full, incremental backup</a:t>
            </a:r>
          </a:p>
          <a:p>
            <a:pPr lvl="1" eaLnBrk="1" hangingPunct="1"/>
            <a:r>
              <a:rPr lang="en-US" dirty="0" smtClean="0"/>
              <a:t>Uncheck archive bits</a:t>
            </a:r>
          </a:p>
          <a:p>
            <a:pPr eaLnBrk="1" hangingPunct="1"/>
            <a:r>
              <a:rPr lang="en-US" dirty="0" smtClean="0"/>
              <a:t>Differential backup</a:t>
            </a:r>
          </a:p>
          <a:p>
            <a:pPr lvl="1" eaLnBrk="1" hangingPunct="1"/>
            <a:r>
              <a:rPr lang="en-US" dirty="0" smtClean="0"/>
              <a:t>Copy only data changed since last backup</a:t>
            </a:r>
          </a:p>
          <a:p>
            <a:pPr lvl="1" eaLnBrk="1" hangingPunct="1"/>
            <a:r>
              <a:rPr lang="en-US" dirty="0" smtClean="0"/>
              <a:t>All data marked for subsequent backup</a:t>
            </a:r>
          </a:p>
          <a:p>
            <a:pPr lvl="1" eaLnBrk="1" hangingPunct="1"/>
            <a:r>
              <a:rPr lang="en-US" dirty="0" smtClean="0"/>
              <a:t>Does not uncheck archive bits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BDDFCC-7346-4DB7-B4EB-76268CC7192E}" type="slidenum">
              <a:rPr lang="en-US" b="0"/>
              <a:pPr eaLnBrk="1" hangingPunct="1"/>
              <a:t>63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 Strategy (cont’d.)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Determine best backup rotation scheme</a:t>
            </a:r>
          </a:p>
          <a:p>
            <a:pPr lvl="1" eaLnBrk="1" hangingPunct="1"/>
            <a:r>
              <a:rPr lang="en-US" dirty="0" smtClean="0"/>
              <a:t>Plan specifies when and how often backups occur</a:t>
            </a:r>
          </a:p>
          <a:p>
            <a:pPr lvl="1" eaLnBrk="1" hangingPunct="1"/>
            <a:r>
              <a:rPr lang="en-US" dirty="0" smtClean="0"/>
              <a:t>Goal</a:t>
            </a:r>
          </a:p>
          <a:p>
            <a:pPr lvl="2" eaLnBrk="1" hangingPunct="1"/>
            <a:r>
              <a:rPr lang="en-US" dirty="0" smtClean="0"/>
              <a:t>Provide excellent data reliability without overtaxing network, requiring intervention</a:t>
            </a:r>
          </a:p>
          <a:p>
            <a:pPr eaLnBrk="1" hangingPunct="1"/>
            <a:r>
              <a:rPr lang="en-US" dirty="0" smtClean="0"/>
              <a:t>Grandfather-Father-Son strategy</a:t>
            </a:r>
          </a:p>
          <a:p>
            <a:pPr lvl="1" eaLnBrk="1" hangingPunct="1"/>
            <a:r>
              <a:rPr lang="en-US" dirty="0" smtClean="0"/>
              <a:t>Uses backup sets</a:t>
            </a:r>
          </a:p>
          <a:p>
            <a:pPr lvl="2" eaLnBrk="1" hangingPunct="1"/>
            <a:r>
              <a:rPr lang="en-US" dirty="0" smtClean="0"/>
              <a:t>Daily (son)</a:t>
            </a:r>
          </a:p>
          <a:p>
            <a:pPr lvl="2" eaLnBrk="1" hangingPunct="1"/>
            <a:r>
              <a:rPr lang="en-US" dirty="0" smtClean="0"/>
              <a:t>Weekly (father)</a:t>
            </a:r>
          </a:p>
          <a:p>
            <a:pPr lvl="2" eaLnBrk="1" hangingPunct="1"/>
            <a:r>
              <a:rPr lang="en-US" dirty="0" smtClean="0"/>
              <a:t>Monthly (grandfather)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697537-C17D-4247-9A9F-E0C5AE598897}" type="slidenum">
              <a:rPr lang="en-US" b="0"/>
              <a:pPr eaLnBrk="1" hangingPunct="1"/>
              <a:t>64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b="0" smtClean="0"/>
              <a:pPr>
                <a:buNone/>
              </a:pPr>
              <a:t>65</a:t>
            </a:fld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206425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/>
              <a:t>Figure 14-13 The Grandfather-Father-Son backup rotation scheme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540497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i="1" dirty="0" smtClean="0"/>
              <a:t>Courtesy Course Technology/Cengage Learning</a:t>
            </a:r>
            <a:endParaRPr lang="en-US" sz="1400" b="0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1659"/>
            <a:ext cx="8000785" cy="422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0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 Strategy (cont’d.)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Ensure backup activity recorded in backup log</a:t>
            </a:r>
          </a:p>
          <a:p>
            <a:pPr lvl="1" eaLnBrk="1" hangingPunct="1"/>
            <a:r>
              <a:rPr lang="en-US" dirty="0" smtClean="0"/>
              <a:t>Backup date</a:t>
            </a:r>
          </a:p>
          <a:p>
            <a:pPr lvl="1" eaLnBrk="1" hangingPunct="1"/>
            <a:r>
              <a:rPr lang="en-US" dirty="0" smtClean="0"/>
              <a:t>Media identification</a:t>
            </a:r>
          </a:p>
          <a:p>
            <a:pPr lvl="1" eaLnBrk="1" hangingPunct="1"/>
            <a:r>
              <a:rPr lang="en-US" dirty="0" smtClean="0"/>
              <a:t>Type of data backed up</a:t>
            </a:r>
          </a:p>
          <a:p>
            <a:pPr lvl="1" eaLnBrk="1" hangingPunct="1"/>
            <a:r>
              <a:rPr lang="en-US" dirty="0" smtClean="0"/>
              <a:t>Type of backup</a:t>
            </a:r>
          </a:p>
          <a:p>
            <a:pPr lvl="1" eaLnBrk="1" hangingPunct="1"/>
            <a:r>
              <a:rPr lang="en-US" dirty="0" smtClean="0"/>
              <a:t>Files backed up</a:t>
            </a:r>
          </a:p>
          <a:p>
            <a:pPr lvl="1" eaLnBrk="1" hangingPunct="1"/>
            <a:r>
              <a:rPr lang="en-US" dirty="0" smtClean="0"/>
              <a:t>Backup location</a:t>
            </a:r>
          </a:p>
          <a:p>
            <a:pPr eaLnBrk="1" hangingPunct="1"/>
            <a:r>
              <a:rPr lang="en-US" dirty="0" smtClean="0"/>
              <a:t>Establish regular verification schedule</a:t>
            </a:r>
          </a:p>
          <a:p>
            <a:pPr lvl="1" eaLnBrk="1" hangingPunct="1"/>
            <a:r>
              <a:rPr lang="en-US" dirty="0" smtClean="0"/>
              <a:t>Attempt to recover files periodically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EA25CB-2697-4C77-A859-A15D3B442812}" type="slidenum">
              <a:rPr lang="en-US" b="0"/>
              <a:pPr eaLnBrk="1" hangingPunct="1"/>
              <a:t>66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Disaster Recovery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Disaster recovery</a:t>
            </a:r>
          </a:p>
          <a:p>
            <a:pPr lvl="1" eaLnBrk="1" hangingPunct="1"/>
            <a:r>
              <a:rPr lang="en-US" dirty="0" smtClean="0"/>
              <a:t>Restoring critical functionality, data</a:t>
            </a:r>
          </a:p>
          <a:p>
            <a:pPr lvl="2" eaLnBrk="1" hangingPunct="1"/>
            <a:r>
              <a:rPr lang="en-US" dirty="0" smtClean="0"/>
              <a:t>After enterprise-wide outage</a:t>
            </a:r>
          </a:p>
          <a:p>
            <a:pPr lvl="2" eaLnBrk="1" hangingPunct="1"/>
            <a:r>
              <a:rPr lang="en-US" dirty="0" smtClean="0"/>
              <a:t>Affecting more than single system, limited group</a:t>
            </a:r>
          </a:p>
          <a:p>
            <a:pPr eaLnBrk="1" hangingPunct="1"/>
            <a:r>
              <a:rPr lang="en-US" dirty="0" smtClean="0"/>
              <a:t>Consider possible extremes</a:t>
            </a:r>
          </a:p>
          <a:p>
            <a:pPr lvl="1" eaLnBrk="1" hangingPunct="1"/>
            <a:r>
              <a:rPr lang="en-US" dirty="0" smtClean="0"/>
              <a:t>Not relatively minor outages, failures, security breaches, data corruption</a:t>
            </a:r>
          </a:p>
        </p:txBody>
      </p:sp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FBE8EF-5E26-478F-A749-9DB77747FE54}" type="slidenum">
              <a:rPr lang="en-US" b="0"/>
              <a:pPr eaLnBrk="1" hangingPunct="1"/>
              <a:t>67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Disaster Recovery Planning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Account for worst-case scenarios</a:t>
            </a:r>
          </a:p>
          <a:p>
            <a:pPr eaLnBrk="1" hangingPunct="1"/>
            <a:r>
              <a:rPr lang="en-US" dirty="0" smtClean="0"/>
              <a:t>Identify disaster recovery team</a:t>
            </a:r>
          </a:p>
          <a:p>
            <a:pPr eaLnBrk="1" hangingPunct="1"/>
            <a:r>
              <a:rPr lang="en-US" dirty="0" smtClean="0"/>
              <a:t>Provide contingency plans</a:t>
            </a:r>
          </a:p>
          <a:p>
            <a:pPr lvl="1" eaLnBrk="1" hangingPunct="1"/>
            <a:r>
              <a:rPr lang="en-US" dirty="0" smtClean="0"/>
              <a:t>Restore and replace:</a:t>
            </a:r>
          </a:p>
          <a:p>
            <a:pPr lvl="2" eaLnBrk="1" hangingPunct="1"/>
            <a:r>
              <a:rPr lang="en-US" dirty="0" smtClean="0"/>
              <a:t>Computer systems</a:t>
            </a:r>
          </a:p>
          <a:p>
            <a:pPr lvl="2" eaLnBrk="1" hangingPunct="1"/>
            <a:r>
              <a:rPr lang="en-US" dirty="0" smtClean="0"/>
              <a:t>Power</a:t>
            </a:r>
          </a:p>
          <a:p>
            <a:pPr lvl="2" eaLnBrk="1" hangingPunct="1"/>
            <a:r>
              <a:rPr lang="en-US" dirty="0" smtClean="0"/>
              <a:t>Telephony systems</a:t>
            </a:r>
          </a:p>
          <a:p>
            <a:pPr lvl="2" eaLnBrk="1" hangingPunct="1"/>
            <a:r>
              <a:rPr lang="en-US" dirty="0" smtClean="0"/>
              <a:t>Paper-based files</a:t>
            </a:r>
          </a:p>
          <a:p>
            <a:pPr eaLnBrk="1" hangingPunct="1"/>
            <a:r>
              <a:rPr lang="en-US" dirty="0" smtClean="0"/>
              <a:t>Plan contains various sections</a:t>
            </a:r>
          </a:p>
          <a:p>
            <a:pPr eaLnBrk="1" hangingPunct="1"/>
            <a:r>
              <a:rPr lang="en-US" dirty="0" smtClean="0"/>
              <a:t>Lessen critical data loss risk</a:t>
            </a:r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9DDB0C-BCB1-4B26-80D5-2A1D09BC24C4}" type="slidenum">
              <a:rPr lang="en-US" b="0"/>
              <a:pPr eaLnBrk="1" hangingPunct="1"/>
              <a:t>68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Disaster Recovery Contingencies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Cold site</a:t>
            </a:r>
          </a:p>
          <a:p>
            <a:pPr lvl="1" eaLnBrk="1" hangingPunct="1"/>
            <a:r>
              <a:rPr lang="en-US" dirty="0" smtClean="0"/>
              <a:t>Components necessary to rebuild network exist</a:t>
            </a:r>
          </a:p>
          <a:p>
            <a:pPr lvl="1" eaLnBrk="1" hangingPunct="1"/>
            <a:r>
              <a:rPr lang="en-US" dirty="0" smtClean="0"/>
              <a:t>Not appropriately configured, updated, or connected</a:t>
            </a:r>
          </a:p>
          <a:p>
            <a:pPr eaLnBrk="1" hangingPunct="1"/>
            <a:r>
              <a:rPr lang="en-US" dirty="0" smtClean="0"/>
              <a:t>Warm site</a:t>
            </a:r>
          </a:p>
          <a:p>
            <a:pPr lvl="1" eaLnBrk="1" hangingPunct="1"/>
            <a:r>
              <a:rPr lang="en-US" dirty="0" smtClean="0"/>
              <a:t>Components necessary to rebuild network exist</a:t>
            </a:r>
          </a:p>
          <a:p>
            <a:pPr lvl="1" eaLnBrk="1" hangingPunct="1"/>
            <a:r>
              <a:rPr lang="en-US" dirty="0" smtClean="0"/>
              <a:t>Some appropriately configured, updated, and connected</a:t>
            </a:r>
          </a:p>
          <a:p>
            <a:pPr eaLnBrk="1" hangingPunct="1"/>
            <a:r>
              <a:rPr lang="en-US" dirty="0" smtClean="0"/>
              <a:t>Hot site</a:t>
            </a:r>
          </a:p>
          <a:p>
            <a:pPr lvl="1" eaLnBrk="1" hangingPunct="1"/>
            <a:r>
              <a:rPr lang="en-US" dirty="0" smtClean="0"/>
              <a:t>Components exist and match network’s current state</a:t>
            </a:r>
          </a:p>
          <a:p>
            <a:pPr lvl="1" eaLnBrk="1" hangingPunct="1"/>
            <a:r>
              <a:rPr lang="en-US" dirty="0" smtClean="0"/>
              <a:t>All appropriately configured, updated, and connected</a:t>
            </a: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301F49-7A80-4076-8574-FE301FE1B44B}" type="slidenum">
              <a:rPr lang="en-US" b="0"/>
              <a:pPr eaLnBrk="1" hangingPunct="1"/>
              <a:t>69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(cont’d.)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Trojan horse (Trojan)</a:t>
            </a:r>
          </a:p>
          <a:p>
            <a:pPr lvl="1" eaLnBrk="1" hangingPunct="1"/>
            <a:r>
              <a:rPr lang="en-US" dirty="0" smtClean="0"/>
              <a:t>Program that disguises itself as something useful</a:t>
            </a:r>
          </a:p>
          <a:p>
            <a:pPr lvl="2" eaLnBrk="1" hangingPunct="1"/>
            <a:r>
              <a:rPr lang="en-US" dirty="0" smtClean="0"/>
              <a:t>Actually harms your system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5AFCB8-17DA-4B95-98D7-F70FE932CA38}" type="slidenum">
              <a:rPr lang="en-US" b="0"/>
              <a:pPr eaLnBrk="1" hangingPunct="1"/>
              <a:t>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00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Integrity and availability: important concepts</a:t>
            </a:r>
          </a:p>
          <a:p>
            <a:pPr eaLnBrk="1" hangingPunct="1"/>
            <a:r>
              <a:rPr lang="en-US" dirty="0" smtClean="0"/>
              <a:t>Malware aims to intrude upon or harm system</a:t>
            </a:r>
          </a:p>
          <a:p>
            <a:pPr eaLnBrk="1" hangingPunct="1"/>
            <a:r>
              <a:rPr lang="en-US" dirty="0" smtClean="0"/>
              <a:t>Anti-malware software part of network protection</a:t>
            </a:r>
          </a:p>
          <a:p>
            <a:pPr eaLnBrk="1" hangingPunct="1"/>
            <a:r>
              <a:rPr lang="en-US" dirty="0" smtClean="0"/>
              <a:t>Fault tolerance allows system to continue performing despite unexpected malfunction</a:t>
            </a:r>
          </a:p>
          <a:p>
            <a:pPr eaLnBrk="1" hangingPunct="1"/>
            <a:r>
              <a:rPr lang="en-US" dirty="0" smtClean="0"/>
              <a:t>Various types of backup power supplies exist</a:t>
            </a:r>
          </a:p>
          <a:p>
            <a:pPr eaLnBrk="1" hangingPunct="1"/>
            <a:r>
              <a:rPr lang="en-US" dirty="0" smtClean="0"/>
              <a:t>Network design can provide different levels of fault tolerance</a:t>
            </a:r>
          </a:p>
          <a:p>
            <a:pPr eaLnBrk="1" hangingPunct="1"/>
            <a:r>
              <a:rPr lang="en-US" dirty="0" smtClean="0"/>
              <a:t>Mirroring, clustering, RAID, NAS, </a:t>
            </a:r>
            <a:r>
              <a:rPr lang="en-US" dirty="0" smtClean="0"/>
              <a:t>and SAN </a:t>
            </a:r>
            <a:r>
              <a:rPr lang="en-US" dirty="0" smtClean="0"/>
              <a:t>can provide fault tolerance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C04E95-77FC-408F-98B7-890ABA52FF40}" type="slidenum">
              <a:rPr lang="en-US" b="0"/>
              <a:pPr eaLnBrk="1" hangingPunct="1"/>
              <a:t>70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Types and Characteristics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categorized by location and propagation method</a:t>
            </a:r>
          </a:p>
          <a:p>
            <a:pPr lvl="1" eaLnBrk="1" hangingPunct="1"/>
            <a:r>
              <a:rPr lang="en-US" dirty="0" smtClean="0"/>
              <a:t>Boot sector viruses</a:t>
            </a:r>
          </a:p>
          <a:p>
            <a:pPr lvl="1" eaLnBrk="1" hangingPunct="1"/>
            <a:r>
              <a:rPr lang="en-US" dirty="0" smtClean="0"/>
              <a:t>Macro viruses</a:t>
            </a:r>
          </a:p>
          <a:p>
            <a:pPr lvl="1" eaLnBrk="1" hangingPunct="1"/>
            <a:r>
              <a:rPr lang="en-US" dirty="0" smtClean="0"/>
              <a:t>File-infector viruses</a:t>
            </a:r>
          </a:p>
          <a:p>
            <a:pPr lvl="1" eaLnBrk="1" hangingPunct="1"/>
            <a:r>
              <a:rPr lang="en-US" dirty="0" smtClean="0"/>
              <a:t>Worms</a:t>
            </a:r>
          </a:p>
          <a:p>
            <a:pPr lvl="1" eaLnBrk="1" hangingPunct="1"/>
            <a:r>
              <a:rPr lang="en-US" dirty="0" smtClean="0"/>
              <a:t>Trojan horses</a:t>
            </a:r>
          </a:p>
          <a:p>
            <a:pPr lvl="1" eaLnBrk="1" hangingPunct="1"/>
            <a:r>
              <a:rPr lang="en-US" dirty="0" smtClean="0"/>
              <a:t>Network viruses</a:t>
            </a:r>
          </a:p>
          <a:p>
            <a:pPr lvl="1" eaLnBrk="1" hangingPunct="1"/>
            <a:r>
              <a:rPr lang="en-US" dirty="0" smtClean="0"/>
              <a:t>Bots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94654E-A9B1-473C-AFDD-C7CE4A319987}" type="slidenum">
              <a:rPr lang="en-US" b="0"/>
              <a:pPr eaLnBrk="1" hangingPunct="1"/>
              <a:t>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Types and </a:t>
            </a:r>
            <a:r>
              <a:rPr lang="en-US" dirty="0" smtClean="0"/>
              <a:t>Characteristics (cont’d.)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Malware characteristics</a:t>
            </a:r>
          </a:p>
          <a:p>
            <a:pPr lvl="1" eaLnBrk="1" hangingPunct="1"/>
            <a:r>
              <a:rPr lang="en-US" dirty="0" smtClean="0"/>
              <a:t>Encryption</a:t>
            </a:r>
          </a:p>
          <a:p>
            <a:pPr lvl="2" eaLnBrk="1" hangingPunct="1"/>
            <a:r>
              <a:rPr lang="en-US" dirty="0" smtClean="0"/>
              <a:t>Some viruses, worms, Trojan horses</a:t>
            </a:r>
          </a:p>
          <a:p>
            <a:pPr lvl="1" eaLnBrk="1" hangingPunct="1"/>
            <a:r>
              <a:rPr lang="en-US" dirty="0" smtClean="0"/>
              <a:t>Stealth</a:t>
            </a:r>
          </a:p>
          <a:p>
            <a:pPr lvl="2" eaLnBrk="1" hangingPunct="1"/>
            <a:r>
              <a:rPr lang="en-US" dirty="0" smtClean="0"/>
              <a:t>Hidden to prevent detection</a:t>
            </a:r>
          </a:p>
          <a:p>
            <a:pPr lvl="2" eaLnBrk="1" hangingPunct="1"/>
            <a:r>
              <a:rPr lang="en-US" dirty="0" smtClean="0"/>
              <a:t>Disguised as legitimate programs</a:t>
            </a:r>
          </a:p>
          <a:p>
            <a:pPr lvl="1" eaLnBrk="1" hangingPunct="1"/>
            <a:r>
              <a:rPr lang="en-US" dirty="0" smtClean="0"/>
              <a:t>Polymorphism</a:t>
            </a:r>
          </a:p>
          <a:p>
            <a:pPr lvl="2" eaLnBrk="1" hangingPunct="1"/>
            <a:r>
              <a:rPr lang="en-US" dirty="0" smtClean="0"/>
              <a:t>Change characteristics every time they transfer to new system</a:t>
            </a:r>
          </a:p>
          <a:p>
            <a:pPr lvl="2" eaLnBrk="1" hangingPunct="1"/>
            <a:r>
              <a:rPr lang="en-US" dirty="0" smtClean="0"/>
              <a:t>Use complicated </a:t>
            </a:r>
            <a:r>
              <a:rPr lang="en-US" dirty="0" smtClean="0"/>
              <a:t>algorithms; </a:t>
            </a:r>
            <a:r>
              <a:rPr lang="en-US" dirty="0" smtClean="0"/>
              <a:t>incorporate nonsensical commands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Network+ Guide to Networks, 6</a:t>
            </a:r>
            <a:r>
              <a:rPr lang="en-US" b="0" baseline="30000" dirty="0" smtClean="0"/>
              <a:t>th</a:t>
            </a:r>
            <a:r>
              <a:rPr lang="en-US" b="0" dirty="0" smtClean="0"/>
              <a:t> Edition</a:t>
            </a:r>
            <a:endParaRPr lang="en-US" b="0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49C521-8604-4327-88AA-A5E5A9B68319}" type="slidenum">
              <a:rPr lang="en-US" b="0"/>
              <a:pPr eaLnBrk="1" hangingPunct="1"/>
              <a:t>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3159</Words>
  <Application>Microsoft Office PowerPoint</Application>
  <PresentationFormat>On-screen Show (4:3)</PresentationFormat>
  <Paragraphs>731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3_Default Design</vt:lpstr>
      <vt:lpstr>1_Default Design</vt:lpstr>
      <vt:lpstr>Network+ Guide to Networks 6th Edition</vt:lpstr>
      <vt:lpstr>Objectives</vt:lpstr>
      <vt:lpstr>What Are Integrity and Availability?</vt:lpstr>
      <vt:lpstr>PowerPoint Presentation</vt:lpstr>
      <vt:lpstr>What Are Integrity and Availability? (cont’d.)</vt:lpstr>
      <vt:lpstr>Malware</vt:lpstr>
      <vt:lpstr>Malware (cont’d.)</vt:lpstr>
      <vt:lpstr>Malware Types and Characteristics</vt:lpstr>
      <vt:lpstr>Malware Types and Characteristics (cont’d.)</vt:lpstr>
      <vt:lpstr>Malware Types and Characteristics (cont’d.)</vt:lpstr>
      <vt:lpstr>Malware Protection</vt:lpstr>
      <vt:lpstr>Malware Protection (cont’d.)</vt:lpstr>
      <vt:lpstr>Malware Protection (cont’d.)</vt:lpstr>
      <vt:lpstr>Malware Protection (cont’d.)</vt:lpstr>
      <vt:lpstr>Malware Protection (cont’d.)</vt:lpstr>
      <vt:lpstr>Fault Tolerance</vt:lpstr>
      <vt:lpstr>Fault Tolerance (cont’d.)</vt:lpstr>
      <vt:lpstr>Environment</vt:lpstr>
      <vt:lpstr>Power</vt:lpstr>
      <vt:lpstr>Power (cont’d.)</vt:lpstr>
      <vt:lpstr>Power (cont’d.)</vt:lpstr>
      <vt:lpstr>Power (cont’d.)</vt:lpstr>
      <vt:lpstr>Power (cont’d.)</vt:lpstr>
      <vt:lpstr>PowerPoint Presentation</vt:lpstr>
      <vt:lpstr>Power (cont’d.)</vt:lpstr>
      <vt:lpstr>PowerPoint Presentation</vt:lpstr>
      <vt:lpstr>Network Design</vt:lpstr>
      <vt:lpstr>PowerPoint Presentation</vt:lpstr>
      <vt:lpstr>Network Design (cont’d.)</vt:lpstr>
      <vt:lpstr>Network Design (cont’d.)</vt:lpstr>
      <vt:lpstr>PowerPoint Presentation</vt:lpstr>
      <vt:lpstr>Network Design (cont’d.)</vt:lpstr>
      <vt:lpstr>Network Design (cont’d.)</vt:lpstr>
      <vt:lpstr>PowerPoint Presentation</vt:lpstr>
      <vt:lpstr>Network Design (cont’d.)</vt:lpstr>
      <vt:lpstr>PowerPoint Presentation</vt:lpstr>
      <vt:lpstr>Network Design (cont’d.)</vt:lpstr>
      <vt:lpstr>PowerPoint Presentation</vt:lpstr>
      <vt:lpstr>Network Design (cont’d.)</vt:lpstr>
      <vt:lpstr>PowerPoint Presentation</vt:lpstr>
      <vt:lpstr>Network Design (cont’d.)</vt:lpstr>
      <vt:lpstr>PowerPoint Presentation</vt:lpstr>
      <vt:lpstr>Servers</vt:lpstr>
      <vt:lpstr>Servers (cont’d.)</vt:lpstr>
      <vt:lpstr>Servers (cont’d.)</vt:lpstr>
      <vt:lpstr>Servers (cont’d.)</vt:lpstr>
      <vt:lpstr>Storage</vt:lpstr>
      <vt:lpstr>Storage (cont’d.)</vt:lpstr>
      <vt:lpstr>Storage (cont’d.)</vt:lpstr>
      <vt:lpstr>Storage (cont’d.)</vt:lpstr>
      <vt:lpstr>PowerPoint Presentation</vt:lpstr>
      <vt:lpstr>Storage (cont’d.)</vt:lpstr>
      <vt:lpstr>Storage (cont’d.)</vt:lpstr>
      <vt:lpstr>Storage (cont’d.)</vt:lpstr>
      <vt:lpstr>PowerPoint Presentation</vt:lpstr>
      <vt:lpstr>Data Backup</vt:lpstr>
      <vt:lpstr>Backup Media and Methods</vt:lpstr>
      <vt:lpstr>Backup Media and Methods (cont’d.)</vt:lpstr>
      <vt:lpstr>Backup Media and Methods (cont’d.)</vt:lpstr>
      <vt:lpstr>Backup Media and Methods (cont’d.)</vt:lpstr>
      <vt:lpstr>Backup Media and Methods (cont’d.)</vt:lpstr>
      <vt:lpstr>Backup Strategy</vt:lpstr>
      <vt:lpstr>Backup Strategy (cont’d.)</vt:lpstr>
      <vt:lpstr>Backup Strategy (cont’d.)</vt:lpstr>
      <vt:lpstr>PowerPoint Presentation</vt:lpstr>
      <vt:lpstr>Backup Strategy (cont’d.)</vt:lpstr>
      <vt:lpstr>Disaster Recovery</vt:lpstr>
      <vt:lpstr>Disaster Recovery Planning</vt:lpstr>
      <vt:lpstr>Disaster Recovery Contingencies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Rita</cp:lastModifiedBy>
  <cp:revision>644</cp:revision>
  <dcterms:created xsi:type="dcterms:W3CDTF">2007-07-09T21:56:01Z</dcterms:created>
  <dcterms:modified xsi:type="dcterms:W3CDTF">2012-05-10T02:58:31Z</dcterms:modified>
</cp:coreProperties>
</file>