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87" r:id="rId2"/>
  </p:sldMasterIdLst>
  <p:notesMasterIdLst>
    <p:notesMasterId r:id="rId47"/>
  </p:notesMasterIdLst>
  <p:handoutMasterIdLst>
    <p:handoutMasterId r:id="rId48"/>
  </p:handoutMasterIdLst>
  <p:sldIdLst>
    <p:sldId id="319" r:id="rId3"/>
    <p:sldId id="320" r:id="rId4"/>
    <p:sldId id="450" r:id="rId5"/>
    <p:sldId id="387" r:id="rId6"/>
    <p:sldId id="388" r:id="rId7"/>
    <p:sldId id="436" r:id="rId8"/>
    <p:sldId id="451" r:id="rId9"/>
    <p:sldId id="389" r:id="rId10"/>
    <p:sldId id="452" r:id="rId11"/>
    <p:sldId id="439" r:id="rId12"/>
    <p:sldId id="453" r:id="rId13"/>
    <p:sldId id="440" r:id="rId14"/>
    <p:sldId id="391" r:id="rId15"/>
    <p:sldId id="442" r:id="rId16"/>
    <p:sldId id="407" r:id="rId17"/>
    <p:sldId id="408" r:id="rId18"/>
    <p:sldId id="409" r:id="rId19"/>
    <p:sldId id="454" r:id="rId20"/>
    <p:sldId id="410" r:id="rId21"/>
    <p:sldId id="455" r:id="rId22"/>
    <p:sldId id="392" r:id="rId23"/>
    <p:sldId id="456" r:id="rId24"/>
    <p:sldId id="414" r:id="rId25"/>
    <p:sldId id="416" r:id="rId26"/>
    <p:sldId id="443" r:id="rId27"/>
    <p:sldId id="457" r:id="rId28"/>
    <p:sldId id="444" r:id="rId29"/>
    <p:sldId id="393" r:id="rId30"/>
    <p:sldId id="394" r:id="rId31"/>
    <p:sldId id="395" r:id="rId32"/>
    <p:sldId id="420" r:id="rId33"/>
    <p:sldId id="458" r:id="rId34"/>
    <p:sldId id="424" r:id="rId35"/>
    <p:sldId id="447" r:id="rId36"/>
    <p:sldId id="427" r:id="rId37"/>
    <p:sldId id="459" r:id="rId38"/>
    <p:sldId id="397" r:id="rId39"/>
    <p:sldId id="429" r:id="rId40"/>
    <p:sldId id="448" r:id="rId41"/>
    <p:sldId id="432" r:id="rId42"/>
    <p:sldId id="449" r:id="rId43"/>
    <p:sldId id="433" r:id="rId44"/>
    <p:sldId id="434" r:id="rId45"/>
    <p:sldId id="386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>
        <p:scale>
          <a:sx n="67" d="100"/>
          <a:sy n="67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2A4855A-C3FF-4166-879E-C47235FBA869}" type="datetimeFigureOut">
              <a:rPr lang="en-US"/>
              <a:pPr>
                <a:defRPr/>
              </a:pPr>
              <a:t>5/9/2012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4E04BCC-1F4D-4FAB-8F69-5EA4980A11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A22ACFC-4A2A-4F45-ACCD-FE2881AD303B}" type="datetimeFigureOut">
              <a:rPr lang="en-US"/>
              <a:pPr>
                <a:defRPr/>
              </a:pPr>
              <a:t>5/9/2012</a:t>
            </a:fld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CDB413F-20FA-4023-8D6D-0859525D22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8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D7CC7A-891D-465F-92CF-6CAA0CB7AC5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06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63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49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05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26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58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44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85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62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3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90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46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68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0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83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98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90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38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4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7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56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19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97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92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4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7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13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69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6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8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70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12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272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74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2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5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9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3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B413F-20FA-4023-8D6D-0859525D220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5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AFF18-853C-4802-B0C7-71030766A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7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56FF6-10EF-4465-ACDB-34BFBD297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2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F219E-4304-4618-A64A-BB8D3C9935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2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4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09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5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2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32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48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0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491E8-9D3B-45B7-BC44-F8D7B61BB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28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45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07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9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32039-1BE8-4549-BAA5-B7A2D836B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4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4D4A-E944-42E1-A758-1751DC1A64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6842-1803-402C-A54F-C5C94F8C6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3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32504-E987-437F-BA44-57C12E545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B476-BAA8-49ED-AD77-47D1F72CDF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3790-49F5-4FF8-9DB6-35C05C7F5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F1B44-5A5C-4AC3-9E42-1A0E135E20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655B605-C6AB-44E7-A74C-F37E23FA6A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9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15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Network Management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Baseline Measurements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Baseline</a:t>
            </a:r>
          </a:p>
          <a:p>
            <a:pPr lvl="1" eaLnBrk="1" hangingPunct="1"/>
            <a:r>
              <a:rPr lang="en-US" dirty="0" smtClean="0"/>
              <a:t>Report of network’s current operation state</a:t>
            </a:r>
          </a:p>
          <a:p>
            <a:pPr eaLnBrk="1" hangingPunct="1"/>
            <a:r>
              <a:rPr lang="en-US" dirty="0" smtClean="0"/>
              <a:t>Example baseline measurements</a:t>
            </a:r>
          </a:p>
          <a:p>
            <a:pPr lvl="1" eaLnBrk="1" hangingPunct="1"/>
            <a:r>
              <a:rPr lang="en-US" dirty="0" smtClean="0"/>
              <a:t>Network backbone utilization rate</a:t>
            </a:r>
          </a:p>
          <a:p>
            <a:pPr lvl="1" eaLnBrk="1" hangingPunct="1"/>
            <a:r>
              <a:rPr lang="en-US" dirty="0" smtClean="0"/>
              <a:t>Number of users logged on per day or per hour</a:t>
            </a:r>
          </a:p>
          <a:p>
            <a:pPr lvl="1" eaLnBrk="1" hangingPunct="1"/>
            <a:r>
              <a:rPr lang="en-US" dirty="0" smtClean="0"/>
              <a:t>Number of protocols running on network</a:t>
            </a:r>
          </a:p>
          <a:p>
            <a:pPr lvl="1" eaLnBrk="1" hangingPunct="1"/>
            <a:r>
              <a:rPr lang="en-US" dirty="0" smtClean="0"/>
              <a:t>Error statistics</a:t>
            </a:r>
          </a:p>
          <a:p>
            <a:pPr lvl="2" eaLnBrk="1" hangingPunct="1"/>
            <a:r>
              <a:rPr lang="en-US" dirty="0" smtClean="0"/>
              <a:t>Runts, collisions, jabbers, giants</a:t>
            </a:r>
          </a:p>
          <a:p>
            <a:pPr lvl="1" eaLnBrk="1" hangingPunct="1"/>
            <a:r>
              <a:rPr lang="en-US" dirty="0" smtClean="0"/>
              <a:t>Frequency of application use</a:t>
            </a:r>
          </a:p>
          <a:p>
            <a:pPr lvl="1" eaLnBrk="1" hangingPunct="1"/>
            <a:r>
              <a:rPr lang="en-US" dirty="0" smtClean="0"/>
              <a:t>Bandwidth usage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B0FAB6-9186-4508-99AA-E7DB293F1C48}" type="slidenum">
              <a:rPr lang="en-US"/>
              <a:pPr eaLnBrk="1" hangingPunct="1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403633" y="4648200"/>
            <a:ext cx="427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15-3 Baseline of daily network traffic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417920" y="4988896"/>
            <a:ext cx="400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6812"/>
            <a:ext cx="8162925" cy="327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Baseline Measurements (cont’d.)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Compare future and past performance</a:t>
            </a:r>
          </a:p>
          <a:p>
            <a:pPr lvl="1" eaLnBrk="1" hangingPunct="1"/>
            <a:r>
              <a:rPr lang="en-US" dirty="0" smtClean="0"/>
              <a:t>Most critical network, user functions</a:t>
            </a:r>
          </a:p>
          <a:p>
            <a:pPr lvl="1" eaLnBrk="1" hangingPunct="1"/>
            <a:r>
              <a:rPr lang="en-US" dirty="0" smtClean="0"/>
              <a:t>More data provides more accuracy</a:t>
            </a:r>
          </a:p>
          <a:p>
            <a:pPr eaLnBrk="1" hangingPunct="1"/>
            <a:r>
              <a:rPr lang="en-US" dirty="0" smtClean="0"/>
              <a:t>Forecasting network traffic patterns</a:t>
            </a:r>
          </a:p>
          <a:p>
            <a:pPr lvl="1" eaLnBrk="1" hangingPunct="1"/>
            <a:r>
              <a:rPr lang="en-US" dirty="0" smtClean="0"/>
              <a:t>Difficult to predict users’ habits, new technology effects, changes in resource demand</a:t>
            </a:r>
          </a:p>
          <a:p>
            <a:pPr eaLnBrk="1" hangingPunct="1"/>
            <a:r>
              <a:rPr lang="en-US" dirty="0" smtClean="0"/>
              <a:t>Gathering baseline data</a:t>
            </a:r>
          </a:p>
          <a:p>
            <a:pPr lvl="1" eaLnBrk="1" hangingPunct="1"/>
            <a:r>
              <a:rPr lang="en-US" dirty="0" smtClean="0"/>
              <a:t>Software applications</a:t>
            </a:r>
          </a:p>
          <a:p>
            <a:pPr lvl="2" eaLnBrk="1" hangingPunct="1"/>
            <a:r>
              <a:rPr lang="en-US" dirty="0" smtClean="0"/>
              <a:t>Freeware</a:t>
            </a:r>
          </a:p>
          <a:p>
            <a:pPr lvl="2" eaLnBrk="1" hangingPunct="1"/>
            <a:r>
              <a:rPr lang="en-US" dirty="0" smtClean="0"/>
              <a:t>Expensive, customizable hardware and software</a:t>
            </a:r>
          </a:p>
          <a:p>
            <a:pPr lvl="1" eaLnBrk="1" hangingPunct="1"/>
            <a:r>
              <a:rPr lang="en-US" dirty="0" smtClean="0"/>
              <a:t>Determine use before selecting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19D02D-7578-465F-90D0-ABCC46876D9B}" type="slidenum">
              <a:rPr lang="en-US"/>
              <a:pPr eaLnBrk="1" hangingPunct="1"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Policies, Procedures, and Regulations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limit chaos, confusion, downtime</a:t>
            </a:r>
          </a:p>
          <a:p>
            <a:pPr eaLnBrk="1" hangingPunct="1"/>
            <a:r>
              <a:rPr lang="en-US" dirty="0" smtClean="0"/>
              <a:t>Sound network management policies</a:t>
            </a:r>
          </a:p>
          <a:p>
            <a:pPr lvl="1" eaLnBrk="1" hangingPunct="1"/>
            <a:r>
              <a:rPr lang="en-US" dirty="0" smtClean="0"/>
              <a:t>Media installation and management</a:t>
            </a:r>
          </a:p>
          <a:p>
            <a:pPr lvl="1" eaLnBrk="1" hangingPunct="1"/>
            <a:r>
              <a:rPr lang="en-US" dirty="0" smtClean="0"/>
              <a:t>Network addressing policies</a:t>
            </a:r>
          </a:p>
          <a:p>
            <a:pPr lvl="1" eaLnBrk="1" hangingPunct="1"/>
            <a:r>
              <a:rPr lang="en-US" dirty="0" smtClean="0"/>
              <a:t>Security-related policies</a:t>
            </a:r>
          </a:p>
          <a:p>
            <a:pPr lvl="1" eaLnBrk="1" hangingPunct="1"/>
            <a:r>
              <a:rPr lang="en-US" dirty="0" smtClean="0"/>
              <a:t>Troubleshooting procedures</a:t>
            </a:r>
          </a:p>
          <a:p>
            <a:pPr lvl="1" eaLnBrk="1" hangingPunct="1"/>
            <a:r>
              <a:rPr lang="en-US" dirty="0" smtClean="0"/>
              <a:t>Backup and disaster recovery procedures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973FEA-6E8A-42F0-A16C-C303D7561720}" type="slidenum">
              <a:rPr lang="en-US"/>
              <a:pPr eaLnBrk="1" hangingPunct="1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Policies, Procedures, and Regulations (cont’d.)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and federal regulations</a:t>
            </a:r>
          </a:p>
          <a:p>
            <a:pPr lvl="1" eaLnBrk="1" hangingPunct="1"/>
            <a:r>
              <a:rPr lang="en-US" dirty="0" smtClean="0"/>
              <a:t>CALEA (Communications Assistance for Law Enforcement Act)</a:t>
            </a:r>
          </a:p>
          <a:p>
            <a:pPr lvl="2" eaLnBrk="1" hangingPunct="1"/>
            <a:r>
              <a:rPr lang="en-US" dirty="0" smtClean="0"/>
              <a:t>Telecommunications carriers, equipment manufacturers must provide for surveillance capabilities</a:t>
            </a:r>
          </a:p>
          <a:p>
            <a:pPr lvl="1" eaLnBrk="1" hangingPunct="1"/>
            <a:r>
              <a:rPr lang="en-US" dirty="0" smtClean="0"/>
              <a:t>HIPAA (Health Insurance Portability and Accountability Act)</a:t>
            </a:r>
          </a:p>
          <a:p>
            <a:pPr lvl="2" eaLnBrk="1" hangingPunct="1"/>
            <a:r>
              <a:rPr lang="en-US" dirty="0" smtClean="0"/>
              <a:t>Protect medical records security and privacy</a:t>
            </a:r>
          </a:p>
          <a:p>
            <a:pPr eaLnBrk="1" hangingPunct="1"/>
            <a:r>
              <a:rPr lang="en-US" dirty="0" smtClean="0"/>
              <a:t>Many policies and procedures</a:t>
            </a:r>
          </a:p>
          <a:p>
            <a:pPr lvl="1" eaLnBrk="1" hangingPunct="1"/>
            <a:r>
              <a:rPr lang="en-US" dirty="0" smtClean="0"/>
              <a:t>Not laws</a:t>
            </a:r>
          </a:p>
          <a:p>
            <a:pPr lvl="1" eaLnBrk="1" hangingPunct="1"/>
            <a:r>
              <a:rPr lang="en-US" dirty="0" smtClean="0"/>
              <a:t>Best practices to prevent network problems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16DF04-E575-45F9-B03C-EE498BAA8633}" type="slidenum">
              <a:rPr lang="en-US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 and Performance Management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Assess network’s status on an ongoing basis</a:t>
            </a:r>
          </a:p>
          <a:p>
            <a:pPr eaLnBrk="1" hangingPunct="1"/>
            <a:r>
              <a:rPr lang="en-US" dirty="0" smtClean="0"/>
              <a:t>Performance management</a:t>
            </a:r>
          </a:p>
          <a:p>
            <a:pPr lvl="1" eaLnBrk="1" hangingPunct="1"/>
            <a:r>
              <a:rPr lang="en-US" dirty="0" smtClean="0"/>
              <a:t>Monitor </a:t>
            </a:r>
            <a:r>
              <a:rPr lang="en-US" dirty="0" smtClean="0"/>
              <a:t>links and </a:t>
            </a:r>
            <a:r>
              <a:rPr lang="en-US" dirty="0" smtClean="0"/>
              <a:t>devices’ ability to keep up with demand</a:t>
            </a:r>
          </a:p>
          <a:p>
            <a:pPr eaLnBrk="1" hangingPunct="1"/>
            <a:r>
              <a:rPr lang="en-US" dirty="0" smtClean="0"/>
              <a:t>Fault management</a:t>
            </a:r>
          </a:p>
          <a:p>
            <a:pPr lvl="1" eaLnBrk="1" hangingPunct="1"/>
            <a:r>
              <a:rPr lang="en-US" dirty="0" smtClean="0"/>
              <a:t>Detection and signaling of device, link, component faults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066608-F399-4EFA-BB5D-8F6CE7B59776}" type="slidenum">
              <a:rPr lang="en-US"/>
              <a:pPr eaLnBrk="1" hangingPunct="1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Management Systems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Enterprise-wide network management systems</a:t>
            </a:r>
          </a:p>
          <a:p>
            <a:pPr lvl="1" eaLnBrk="1" hangingPunct="1"/>
            <a:r>
              <a:rPr lang="en-US" dirty="0" smtClean="0"/>
              <a:t>Accomplish </a:t>
            </a:r>
            <a:r>
              <a:rPr lang="en-US" dirty="0" smtClean="0"/>
              <a:t>fault and </a:t>
            </a:r>
            <a:r>
              <a:rPr lang="en-US" dirty="0" smtClean="0"/>
              <a:t>performance management</a:t>
            </a:r>
          </a:p>
          <a:p>
            <a:pPr lvl="1" eaLnBrk="1" hangingPunct="1"/>
            <a:r>
              <a:rPr lang="en-US" dirty="0" smtClean="0"/>
              <a:t>All use similar architecture</a:t>
            </a:r>
          </a:p>
          <a:p>
            <a:pPr lvl="1" eaLnBrk="1" hangingPunct="1"/>
            <a:r>
              <a:rPr lang="en-US" dirty="0" smtClean="0"/>
              <a:t>Polling</a:t>
            </a:r>
          </a:p>
          <a:p>
            <a:pPr lvl="2" eaLnBrk="1" hangingPunct="1"/>
            <a:r>
              <a:rPr lang="en-US" dirty="0" smtClean="0"/>
              <a:t>Collecting data from multiple networked devices at regular intervals</a:t>
            </a:r>
          </a:p>
          <a:p>
            <a:pPr lvl="1" eaLnBrk="1" hangingPunct="1"/>
            <a:r>
              <a:rPr lang="en-US" dirty="0" smtClean="0"/>
              <a:t>Agent</a:t>
            </a:r>
          </a:p>
          <a:p>
            <a:pPr lvl="2" eaLnBrk="1" hangingPunct="1"/>
            <a:r>
              <a:rPr lang="en-US" dirty="0" smtClean="0"/>
              <a:t>Software routine</a:t>
            </a:r>
          </a:p>
          <a:p>
            <a:pPr lvl="2" eaLnBrk="1" hangingPunct="1"/>
            <a:r>
              <a:rPr lang="en-US" dirty="0" smtClean="0"/>
              <a:t>Collects information about device’s operation</a:t>
            </a:r>
          </a:p>
          <a:p>
            <a:pPr lvl="2" eaLnBrk="1" hangingPunct="1"/>
            <a:r>
              <a:rPr lang="en-US" dirty="0" smtClean="0"/>
              <a:t>Provides information to network management application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89424C-209D-4FD8-BE87-FC61698BE326}" type="slidenum">
              <a:rPr lang="en-US"/>
              <a:pPr eaLnBrk="1" hangingPunct="1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Management Software (cont’d.)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Various aspects of a device can be managed</a:t>
            </a:r>
          </a:p>
          <a:p>
            <a:pPr lvl="1" eaLnBrk="1" hangingPunct="1"/>
            <a:r>
              <a:rPr lang="en-US" dirty="0" smtClean="0"/>
              <a:t>Processor, memory, hard disk, NIC, </a:t>
            </a:r>
            <a:r>
              <a:rPr lang="en-US" dirty="0" smtClean="0"/>
              <a:t>and intangibles</a:t>
            </a:r>
            <a:endParaRPr lang="en-US" dirty="0" smtClean="0"/>
          </a:p>
          <a:p>
            <a:pPr eaLnBrk="1" hangingPunct="1"/>
            <a:r>
              <a:rPr lang="en-US" dirty="0" smtClean="0"/>
              <a:t>MIB (Management Information Base)</a:t>
            </a:r>
          </a:p>
          <a:p>
            <a:pPr lvl="1" eaLnBrk="1" hangingPunct="1"/>
            <a:r>
              <a:rPr lang="en-US" dirty="0" smtClean="0"/>
              <a:t>Contains managed devices definition, data</a:t>
            </a:r>
          </a:p>
          <a:p>
            <a:pPr eaLnBrk="1" hangingPunct="1"/>
            <a:r>
              <a:rPr lang="en-US" dirty="0" smtClean="0"/>
              <a:t>SNMP (Simple Network Management Protocol)</a:t>
            </a:r>
          </a:p>
          <a:p>
            <a:pPr lvl="1" eaLnBrk="1" hangingPunct="1"/>
            <a:r>
              <a:rPr lang="en-US" dirty="0" smtClean="0"/>
              <a:t>Used to communicate managed device information</a:t>
            </a:r>
          </a:p>
          <a:p>
            <a:pPr lvl="1" eaLnBrk="1" hangingPunct="1"/>
            <a:r>
              <a:rPr lang="en-US" dirty="0" smtClean="0"/>
              <a:t>Part of TCP/IP suite</a:t>
            </a:r>
          </a:p>
          <a:p>
            <a:pPr lvl="1" eaLnBrk="1" hangingPunct="1"/>
            <a:r>
              <a:rPr lang="en-US" dirty="0" smtClean="0"/>
              <a:t>SNMPv3: most secure version of the protocol</a:t>
            </a:r>
          </a:p>
          <a:p>
            <a:pPr lvl="1" eaLnBrk="1" hangingPunct="1"/>
            <a:r>
              <a:rPr lang="en-US" dirty="0" smtClean="0"/>
              <a:t>SNMPv2 still widely used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604E73-F33C-4A0A-B48B-47D177431FB3}" type="slidenum">
              <a:rPr lang="en-US"/>
              <a:pPr eaLnBrk="1" hangingPunct="1"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590800" y="5496281"/>
            <a:ext cx="506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15-4 Network management architecture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843289"/>
            <a:ext cx="400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33" y="569868"/>
            <a:ext cx="6366441" cy="480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5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Management Software (cont’d.)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Several ways to view and analyze data</a:t>
            </a:r>
          </a:p>
          <a:p>
            <a:pPr eaLnBrk="1" hangingPunct="1"/>
            <a:r>
              <a:rPr lang="en-US" dirty="0" smtClean="0"/>
              <a:t>Network management applications</a:t>
            </a:r>
          </a:p>
          <a:p>
            <a:pPr lvl="1" eaLnBrk="1" hangingPunct="1"/>
            <a:r>
              <a:rPr lang="en-US" dirty="0" smtClean="0"/>
              <a:t>Flexible</a:t>
            </a:r>
          </a:p>
          <a:p>
            <a:pPr lvl="1" eaLnBrk="1" hangingPunct="1"/>
            <a:r>
              <a:rPr lang="en-US" dirty="0" smtClean="0"/>
              <a:t>Challenging to configure and fine-tune</a:t>
            </a:r>
          </a:p>
          <a:p>
            <a:pPr lvl="1" eaLnBrk="1" hangingPunct="1"/>
            <a:r>
              <a:rPr lang="en-US" dirty="0" smtClean="0"/>
              <a:t>Choose correct type and amount of information to collect</a:t>
            </a:r>
          </a:p>
          <a:p>
            <a:pPr eaLnBrk="1" hangingPunct="1"/>
            <a:r>
              <a:rPr lang="en-US" dirty="0" smtClean="0"/>
              <a:t>Faults can trigger alarms</a:t>
            </a:r>
          </a:p>
          <a:p>
            <a:pPr lvl="1" eaLnBrk="1" hangingPunct="1"/>
            <a:r>
              <a:rPr lang="en-US" dirty="0" smtClean="0"/>
              <a:t>Also recorded in system and event logs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448DAD-1585-46BE-9022-4189321DE9F9}" type="slidenum">
              <a:rPr lang="en-US"/>
              <a:pPr eaLnBrk="1" hangingPunct="1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Explain basic concepts related to network management</a:t>
            </a:r>
          </a:p>
          <a:p>
            <a:pPr eaLnBrk="1" hangingPunct="1"/>
            <a:r>
              <a:rPr lang="en-US" dirty="0" smtClean="0"/>
              <a:t>Discuss the importance of documentation, baseline measurements, policies, and regulations in assessing and maintaining a network’s health</a:t>
            </a:r>
          </a:p>
          <a:p>
            <a:pPr eaLnBrk="1" hangingPunct="1"/>
            <a:r>
              <a:rPr lang="en-US" dirty="0" smtClean="0"/>
              <a:t>Manage a network’s performance using SNMP-based network management software, system and event logs, and traffic-shaping techniques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A1EEF6-3618-4DE5-9A6A-8C20E668C0A7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738436" y="5157727"/>
            <a:ext cx="4007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15-5 Map showing network status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719386" y="5527474"/>
            <a:ext cx="400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76325"/>
            <a:ext cx="802246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and Event Logs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</a:t>
            </a:r>
          </a:p>
          <a:p>
            <a:pPr lvl="1" eaLnBrk="1" hangingPunct="1"/>
            <a:r>
              <a:rPr lang="en-US" dirty="0" smtClean="0"/>
              <a:t>Contains recorded conditions recognized by operating system</a:t>
            </a:r>
          </a:p>
          <a:p>
            <a:pPr eaLnBrk="1" hangingPunct="1"/>
            <a:r>
              <a:rPr lang="en-US" dirty="0" smtClean="0"/>
              <a:t>Event log</a:t>
            </a:r>
          </a:p>
          <a:p>
            <a:pPr lvl="1" eaLnBrk="1" hangingPunct="1"/>
            <a:r>
              <a:rPr lang="en-US" dirty="0" smtClean="0"/>
              <a:t>Windows-based computer log containing monitored device information</a:t>
            </a:r>
          </a:p>
          <a:p>
            <a:pPr eaLnBrk="1" hangingPunct="1"/>
            <a:r>
              <a:rPr lang="en-US" dirty="0" smtClean="0"/>
              <a:t>Event Viewer application</a:t>
            </a:r>
          </a:p>
          <a:p>
            <a:pPr lvl="1" eaLnBrk="1" hangingPunct="1"/>
            <a:r>
              <a:rPr lang="en-US" dirty="0" smtClean="0"/>
              <a:t>Application to view log information in Windows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23BF6D-4BBE-470A-A179-B9BDAACD8982}" type="slidenum">
              <a:rPr lang="en-US"/>
              <a:pPr eaLnBrk="1" hangingPunct="1"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133600" y="5328460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15-6 Event log on a workstation running Windows 7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47887" y="5681362"/>
            <a:ext cx="400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86" y="838200"/>
            <a:ext cx="7191375" cy="432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8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and Event Logs (cont’d.)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Syslog </a:t>
            </a:r>
            <a:r>
              <a:rPr lang="en-US" dirty="0"/>
              <a:t>function</a:t>
            </a:r>
          </a:p>
          <a:p>
            <a:pPr lvl="1" eaLnBrk="1" hangingPunct="1"/>
            <a:r>
              <a:rPr lang="en-US" dirty="0"/>
              <a:t>Standard for generating, storing, and processing messages about events on Linux or </a:t>
            </a:r>
            <a:r>
              <a:rPr lang="en-US" dirty="0" smtClean="0"/>
              <a:t>UNIX</a:t>
            </a:r>
          </a:p>
          <a:p>
            <a:pPr lvl="1" eaLnBrk="1" hangingPunct="1"/>
            <a:r>
              <a:rPr lang="en-US" dirty="0" smtClean="0"/>
              <a:t>Data written to system log</a:t>
            </a:r>
            <a:endParaRPr lang="en-US" dirty="0"/>
          </a:p>
          <a:p>
            <a:pPr eaLnBrk="1" hangingPunct="1"/>
            <a:r>
              <a:rPr lang="en-US" dirty="0" smtClean="0"/>
              <a:t>Using logs for fault management</a:t>
            </a:r>
          </a:p>
          <a:p>
            <a:pPr lvl="1" eaLnBrk="1" hangingPunct="1"/>
            <a:r>
              <a:rPr lang="en-US" dirty="0" smtClean="0"/>
              <a:t>Logs keep history</a:t>
            </a:r>
          </a:p>
          <a:p>
            <a:pPr lvl="1" eaLnBrk="1" hangingPunct="1"/>
            <a:r>
              <a:rPr lang="en-US" dirty="0" smtClean="0"/>
              <a:t>Information collected does not point to problem</a:t>
            </a:r>
          </a:p>
          <a:p>
            <a:pPr lvl="1" eaLnBrk="1" hangingPunct="1"/>
            <a:r>
              <a:rPr lang="en-US" dirty="0" smtClean="0"/>
              <a:t>Logs must be monitored for errors</a:t>
            </a:r>
          </a:p>
          <a:p>
            <a:pPr lvl="1" eaLnBrk="1" hangingPunct="1"/>
            <a:r>
              <a:rPr lang="en-US" dirty="0" smtClean="0"/>
              <a:t>Application used for viewing, filtering information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308428-76C6-4286-87DF-5EEA01AFBF5C}" type="slidenum">
              <a:rPr lang="en-US"/>
              <a:pPr eaLnBrk="1" hangingPunct="1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Traffic Shaping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Traffic shaping</a:t>
            </a:r>
          </a:p>
          <a:p>
            <a:pPr lvl="1" eaLnBrk="1" hangingPunct="1"/>
            <a:r>
              <a:rPr lang="en-US" dirty="0" smtClean="0"/>
              <a:t>Manipulating packet, data stream, </a:t>
            </a:r>
            <a:r>
              <a:rPr lang="en-US" dirty="0" smtClean="0"/>
              <a:t>and connection </a:t>
            </a:r>
            <a:r>
              <a:rPr lang="en-US" dirty="0" smtClean="0"/>
              <a:t>characteristics</a:t>
            </a:r>
          </a:p>
          <a:p>
            <a:pPr lvl="2" eaLnBrk="1" hangingPunct="1"/>
            <a:r>
              <a:rPr lang="en-US" dirty="0" smtClean="0"/>
              <a:t>Manage </a:t>
            </a:r>
            <a:r>
              <a:rPr lang="en-US" dirty="0" smtClean="0"/>
              <a:t>type and </a:t>
            </a:r>
            <a:r>
              <a:rPr lang="en-US" dirty="0" smtClean="0"/>
              <a:t>amount of traffic traversing network </a:t>
            </a:r>
          </a:p>
          <a:p>
            <a:pPr lvl="1" eaLnBrk="1" hangingPunct="1"/>
            <a:r>
              <a:rPr lang="en-US" dirty="0" smtClean="0"/>
              <a:t>Goals</a:t>
            </a:r>
          </a:p>
          <a:p>
            <a:pPr lvl="2" eaLnBrk="1" hangingPunct="1"/>
            <a:r>
              <a:rPr lang="en-US" dirty="0" smtClean="0"/>
              <a:t>Assure timely delivery of most important traffic</a:t>
            </a:r>
          </a:p>
          <a:p>
            <a:pPr lvl="2" eaLnBrk="1" hangingPunct="1"/>
            <a:r>
              <a:rPr lang="en-US" dirty="0" smtClean="0"/>
              <a:t>Offer best possible performance for all users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A0BB52-ACEC-4214-BC8C-144842B177E7}" type="slidenum">
              <a:rPr lang="en-US"/>
              <a:pPr eaLnBrk="1" hangingPunct="1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Traffic Shaping (cont’d.)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Techniques</a:t>
            </a:r>
          </a:p>
          <a:p>
            <a:pPr lvl="1" eaLnBrk="1" hangingPunct="1"/>
            <a:r>
              <a:rPr lang="en-US" dirty="0" smtClean="0"/>
              <a:t>Delay less important traffic</a:t>
            </a:r>
          </a:p>
          <a:p>
            <a:pPr lvl="1" eaLnBrk="1" hangingPunct="1"/>
            <a:r>
              <a:rPr lang="en-US" dirty="0" smtClean="0"/>
              <a:t>Increase priority of more important traffic</a:t>
            </a:r>
          </a:p>
          <a:p>
            <a:pPr lvl="1" eaLnBrk="1" hangingPunct="1"/>
            <a:r>
              <a:rPr lang="en-US" dirty="0" smtClean="0"/>
              <a:t>Traffic policing</a:t>
            </a:r>
          </a:p>
          <a:p>
            <a:pPr lvl="2" eaLnBrk="1" hangingPunct="1"/>
            <a:r>
              <a:rPr lang="en-US" dirty="0" smtClean="0"/>
              <a:t>Limit traffic volume flowing </a:t>
            </a:r>
            <a:r>
              <a:rPr lang="en-US" dirty="0" smtClean="0"/>
              <a:t>in and </a:t>
            </a:r>
            <a:r>
              <a:rPr lang="en-US" dirty="0" smtClean="0"/>
              <a:t>out of interface during specified time period</a:t>
            </a:r>
          </a:p>
          <a:p>
            <a:pPr lvl="2" eaLnBrk="1" hangingPunct="1"/>
            <a:r>
              <a:rPr lang="en-US" dirty="0" smtClean="0"/>
              <a:t>Limit momentary throughput rate for an interface</a:t>
            </a:r>
          </a:p>
          <a:p>
            <a:pPr eaLnBrk="1" hangingPunct="1"/>
            <a:r>
              <a:rPr lang="en-US" dirty="0" smtClean="0"/>
              <a:t>Not without controversy</a:t>
            </a:r>
          </a:p>
          <a:p>
            <a:pPr lvl="1" eaLnBrk="1" hangingPunct="1"/>
            <a:r>
              <a:rPr lang="en-US" dirty="0" smtClean="0"/>
              <a:t>Comcast discriminated against certain traffic types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411140-A928-4C7E-B74F-59DF512B5264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133600" y="4876800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15-7 Traffic volume before and after applying limits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215354"/>
            <a:ext cx="400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82000" cy="305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2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Traffic Shaping (cont’d.)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Traffic prioritization</a:t>
            </a:r>
          </a:p>
          <a:p>
            <a:pPr lvl="1" eaLnBrk="1" hangingPunct="1"/>
            <a:r>
              <a:rPr lang="en-US" dirty="0" smtClean="0"/>
              <a:t>Treating more important traffic preferentially</a:t>
            </a:r>
          </a:p>
          <a:p>
            <a:pPr eaLnBrk="1" hangingPunct="1"/>
            <a:r>
              <a:rPr lang="en-US" dirty="0" smtClean="0"/>
              <a:t>Prioritization based on characteristics</a:t>
            </a:r>
          </a:p>
          <a:p>
            <a:pPr lvl="1" eaLnBrk="1" hangingPunct="1"/>
            <a:r>
              <a:rPr lang="en-US" dirty="0" smtClean="0"/>
              <a:t>Protocol</a:t>
            </a:r>
          </a:p>
          <a:p>
            <a:pPr lvl="1" eaLnBrk="1" hangingPunct="1"/>
            <a:r>
              <a:rPr lang="en-US" dirty="0" smtClean="0"/>
              <a:t>IP address</a:t>
            </a:r>
          </a:p>
          <a:p>
            <a:pPr lvl="1" eaLnBrk="1" hangingPunct="1"/>
            <a:r>
              <a:rPr lang="en-US" dirty="0" smtClean="0"/>
              <a:t>User group</a:t>
            </a:r>
          </a:p>
          <a:p>
            <a:pPr lvl="1" eaLnBrk="1" hangingPunct="1"/>
            <a:r>
              <a:rPr lang="en-US" dirty="0" smtClean="0"/>
              <a:t>DiffServ (Differentiated Services) flag or TOS (type of service) field in IP datagram</a:t>
            </a:r>
          </a:p>
          <a:p>
            <a:pPr lvl="1" eaLnBrk="1" hangingPunct="1"/>
            <a:r>
              <a:rPr lang="en-US" dirty="0" smtClean="0"/>
              <a:t>VLAN tag in Data Link layer frame</a:t>
            </a:r>
          </a:p>
          <a:p>
            <a:pPr lvl="1" eaLnBrk="1" hangingPunct="1"/>
            <a:r>
              <a:rPr lang="en-US" dirty="0" smtClean="0"/>
              <a:t>Service or application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6B71BB-C6F4-4932-93CE-ACFA0E459993}" type="slidenum">
              <a:rPr lang="en-US"/>
              <a:pPr eaLnBrk="1" hangingPunct="1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Caching</a:t>
            </a:r>
          </a:p>
          <a:p>
            <a:pPr lvl="1" eaLnBrk="1" hangingPunct="1"/>
            <a:r>
              <a:rPr lang="en-US" dirty="0" smtClean="0"/>
              <a:t>Local storage of frequently needed files</a:t>
            </a:r>
          </a:p>
          <a:p>
            <a:pPr lvl="1" eaLnBrk="1" hangingPunct="1"/>
            <a:r>
              <a:rPr lang="en-US" dirty="0" smtClean="0"/>
              <a:t>Allows quick access</a:t>
            </a:r>
          </a:p>
          <a:p>
            <a:pPr eaLnBrk="1" hangingPunct="1"/>
            <a:r>
              <a:rPr lang="en-US" dirty="0" smtClean="0"/>
              <a:t>Web caching</a:t>
            </a:r>
          </a:p>
          <a:p>
            <a:pPr lvl="1" eaLnBrk="1" hangingPunct="1"/>
            <a:r>
              <a:rPr lang="en-US" dirty="0" smtClean="0"/>
              <a:t>Most common caching type, highly customizable</a:t>
            </a:r>
          </a:p>
          <a:p>
            <a:pPr lvl="1" eaLnBrk="1" hangingPunct="1"/>
            <a:r>
              <a:rPr lang="en-US" dirty="0" smtClean="0"/>
              <a:t>Web pages stored locally</a:t>
            </a:r>
          </a:p>
          <a:p>
            <a:pPr lvl="2" eaLnBrk="1" hangingPunct="1"/>
            <a:r>
              <a:rPr lang="en-US" dirty="0" smtClean="0"/>
              <a:t>On host or network, </a:t>
            </a:r>
            <a:r>
              <a:rPr lang="en-US" dirty="0" smtClean="0"/>
              <a:t>and then </a:t>
            </a:r>
            <a:r>
              <a:rPr lang="en-US" dirty="0" smtClean="0"/>
              <a:t>delivered to requesters</a:t>
            </a:r>
          </a:p>
          <a:p>
            <a:pPr eaLnBrk="1" hangingPunct="1"/>
            <a:r>
              <a:rPr lang="en-US" dirty="0" smtClean="0"/>
              <a:t>ISP cache engine</a:t>
            </a:r>
          </a:p>
          <a:p>
            <a:pPr lvl="1" eaLnBrk="1" hangingPunct="1"/>
            <a:r>
              <a:rPr lang="en-US" dirty="0" smtClean="0"/>
              <a:t>Network device devoted to storage, frequently requested file delivery</a:t>
            </a:r>
          </a:p>
          <a:p>
            <a:pPr lvl="1" eaLnBrk="1" hangingPunct="1"/>
            <a:r>
              <a:rPr lang="en-US" dirty="0" smtClean="0"/>
              <a:t>Saves </a:t>
            </a:r>
            <a:r>
              <a:rPr lang="en-US" dirty="0" smtClean="0"/>
              <a:t>money; </a:t>
            </a:r>
            <a:r>
              <a:rPr lang="en-US" dirty="0" smtClean="0"/>
              <a:t>lowers WAN traffic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F95D52-3C26-45CB-9225-B1D64C44EDF7}" type="slidenum">
              <a:rPr lang="en-US"/>
              <a:pPr eaLnBrk="1" hangingPunct="1"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Asset Management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and tracking hardware and software</a:t>
            </a:r>
          </a:p>
          <a:p>
            <a:pPr eaLnBrk="1" hangingPunct="1"/>
            <a:r>
              <a:rPr lang="en-US" dirty="0" smtClean="0"/>
              <a:t>First step</a:t>
            </a:r>
          </a:p>
          <a:p>
            <a:pPr lvl="1" eaLnBrk="1" hangingPunct="1"/>
            <a:r>
              <a:rPr lang="en-US" dirty="0" smtClean="0"/>
              <a:t>Inventory each network node</a:t>
            </a:r>
          </a:p>
          <a:p>
            <a:pPr eaLnBrk="1" hangingPunct="1"/>
            <a:r>
              <a:rPr lang="en-US" dirty="0" smtClean="0"/>
              <a:t>Organization needs</a:t>
            </a:r>
          </a:p>
          <a:p>
            <a:pPr lvl="1" eaLnBrk="1" hangingPunct="1"/>
            <a:r>
              <a:rPr lang="en-US" dirty="0" smtClean="0"/>
              <a:t>Determine appropriate asset management tool</a:t>
            </a:r>
          </a:p>
          <a:p>
            <a:pPr eaLnBrk="1" hangingPunct="1"/>
            <a:r>
              <a:rPr lang="en-US" dirty="0" smtClean="0"/>
              <a:t>Benefits</a:t>
            </a:r>
          </a:p>
          <a:p>
            <a:pPr lvl="1" eaLnBrk="1" hangingPunct="1"/>
            <a:r>
              <a:rPr lang="en-US" dirty="0" smtClean="0"/>
              <a:t>Simplifies maintaining and upgrading network</a:t>
            </a:r>
          </a:p>
          <a:p>
            <a:pPr lvl="1" eaLnBrk="1" hangingPunct="1"/>
            <a:r>
              <a:rPr lang="en-US" dirty="0" smtClean="0"/>
              <a:t>Provides information about hardware and software costs and benefits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84231C-06C4-45AD-9788-3F758EB88CBE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(cont’d.)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the reasons for and elements of an asset management system</a:t>
            </a:r>
          </a:p>
          <a:p>
            <a:pPr eaLnBrk="1" hangingPunct="1"/>
            <a:r>
              <a:rPr lang="en-US" dirty="0" smtClean="0"/>
              <a:t>Plan and follow regular hardware and software maintenance routines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A1EEF6-3618-4DE5-9A6A-8C20E668C0A7}" type="slidenum">
              <a:rPr lang="en-US"/>
              <a:pPr eaLnBrk="1" hangingPunct="1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Change Management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Managing change while maintaining network </a:t>
            </a:r>
            <a:r>
              <a:rPr lang="en-US" dirty="0" smtClean="0"/>
              <a:t>efficiency and </a:t>
            </a:r>
            <a:r>
              <a:rPr lang="en-US" dirty="0" smtClean="0"/>
              <a:t>availability: </a:t>
            </a:r>
          </a:p>
          <a:p>
            <a:pPr lvl="1" eaLnBrk="1" hangingPunct="1"/>
            <a:r>
              <a:rPr lang="en-US" dirty="0" smtClean="0"/>
              <a:t>Requires good planning</a:t>
            </a:r>
          </a:p>
          <a:p>
            <a:pPr eaLnBrk="1" hangingPunct="1"/>
            <a:r>
              <a:rPr lang="en-US" dirty="0" smtClean="0"/>
              <a:t>Common software and hardware changes</a:t>
            </a:r>
          </a:p>
          <a:p>
            <a:pPr lvl="1" eaLnBrk="1" hangingPunct="1"/>
            <a:r>
              <a:rPr lang="en-US" dirty="0" smtClean="0"/>
              <a:t>Range from installing patches to replacing network backbone</a:t>
            </a:r>
          </a:p>
          <a:p>
            <a:pPr eaLnBrk="1" hangingPunct="1"/>
            <a:r>
              <a:rPr lang="en-US" dirty="0" smtClean="0"/>
              <a:t>Several ways to approach changes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63ABF-F707-4572-A861-F2B4505CB43F}" type="slidenum">
              <a:rPr lang="en-US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Changes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Software upgrades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Important for </a:t>
            </a:r>
            <a:r>
              <a:rPr lang="en-US" dirty="0"/>
              <a:t>k</a:t>
            </a:r>
            <a:r>
              <a:rPr lang="en-US" dirty="0" smtClean="0"/>
              <a:t>eeping system running optimally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Application patches and upgrades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Correction, improvements, </a:t>
            </a:r>
            <a:r>
              <a:rPr lang="en-US" dirty="0" smtClean="0"/>
              <a:t>and enhancements </a:t>
            </a:r>
            <a:r>
              <a:rPr lang="en-US" dirty="0" smtClean="0"/>
              <a:t>to particular software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Change only part of an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General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Determine whether patch or upgrade is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Research change purpose, compatibility, and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Determine whether changes should apply to all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Determine distribution method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0509A3-B762-47A4-BC39-A03A5E36B077}" type="slidenum">
              <a:rPr lang="en-US"/>
              <a:pPr eaLnBrk="1" hangingPunct="1"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Changes (cont’d.)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General steps (cont’d.)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Notify appropriate personnel of intent to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Back up current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Prevent users from accessing system during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Keep instructions handy as you install revision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Implement the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Test system fully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Re-enable access to the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r revert to previous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Inform personnel that change is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Record change in the change management system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0509A3-B762-47A4-BC39-A03A5E36B077}" type="slidenum">
              <a:rPr lang="en-US"/>
              <a:pPr eaLnBrk="1" hangingPunct="1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Changes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NOS (Network Operating System) upgrades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Most critical upgrade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Involves significant and potentially drastic changes to the way servers and clients operate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Upgrade requires forethought, product research, </a:t>
            </a:r>
            <a:r>
              <a:rPr lang="en-US" dirty="0" smtClean="0"/>
              <a:t>and rigorous </a:t>
            </a:r>
            <a:r>
              <a:rPr lang="en-US" dirty="0" smtClean="0"/>
              <a:t>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Ask and answer significant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Create a project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Complex, far-reaching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 appropriate budget, resources, </a:t>
            </a:r>
            <a:r>
              <a:rPr lang="en-US" dirty="0" smtClean="0"/>
              <a:t>and time</a:t>
            </a:r>
            <a:endParaRPr lang="en-US" dirty="0" smtClean="0"/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6EDA39-78D7-4E2B-B1DF-CA27622BA43F}" type="slidenum">
              <a:rPr lang="en-US"/>
              <a:pPr eaLnBrk="1" hangingPunct="1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Changes (cont’d.)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Steps in NOS upgrade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Project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Proposal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Postimplementation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757CD1-3214-4324-9D10-E1BEAF5EE2C6}" type="slidenum">
              <a:rPr lang="en-US"/>
              <a:pPr eaLnBrk="1" hangingPunct="1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Changes (cont’d.)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Reversing a software upgrade</a:t>
            </a:r>
          </a:p>
          <a:p>
            <a:pPr lvl="1" eaLnBrk="1" hangingPunct="1"/>
            <a:r>
              <a:rPr lang="en-US" dirty="0"/>
              <a:t>Software change may create </a:t>
            </a:r>
            <a:r>
              <a:rPr lang="en-US" dirty="0" smtClean="0"/>
              <a:t>unexpected problems</a:t>
            </a:r>
            <a:endParaRPr lang="en-US" dirty="0"/>
          </a:p>
          <a:p>
            <a:pPr lvl="1" eaLnBrk="1" hangingPunct="1"/>
            <a:r>
              <a:rPr lang="en-US" dirty="0" smtClean="0"/>
              <a:t>Be prepared to reverse an upgrade</a:t>
            </a:r>
          </a:p>
          <a:p>
            <a:pPr eaLnBrk="1" hangingPunct="1"/>
            <a:r>
              <a:rPr lang="en-US" dirty="0" smtClean="0"/>
              <a:t>Backleveling</a:t>
            </a:r>
          </a:p>
          <a:p>
            <a:pPr lvl="1" eaLnBrk="1" hangingPunct="1"/>
            <a:r>
              <a:rPr lang="en-US" dirty="0"/>
              <a:t>R</a:t>
            </a:r>
            <a:r>
              <a:rPr lang="en-US" dirty="0" smtClean="0"/>
              <a:t>everting to previous version of software after attempting upgrade</a:t>
            </a:r>
          </a:p>
          <a:p>
            <a:pPr lvl="1" eaLnBrk="1" hangingPunct="1"/>
            <a:r>
              <a:rPr lang="en-US" dirty="0" smtClean="0"/>
              <a:t>No hard-and-fast rules for backleveling</a:t>
            </a:r>
          </a:p>
          <a:p>
            <a:pPr lvl="1" eaLnBrk="1" hangingPunct="1"/>
            <a:r>
              <a:rPr lang="en-US" dirty="0" smtClean="0"/>
              <a:t>Always refer to software vendor’s documentation to reverse an upgrade</a:t>
            </a:r>
          </a:p>
          <a:p>
            <a:pPr lvl="2" eaLnBrk="1" hangingPunct="1"/>
            <a:r>
              <a:rPr lang="en-US" dirty="0" smtClean="0"/>
              <a:t>For NOS: consult other professionals as well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4A595B-8565-4F39-9EC5-38DCD853A955}" type="slidenum">
              <a:rPr lang="en-US"/>
              <a:pPr eaLnBrk="1" hangingPunct="1"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595562" y="43434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Table 15-1 Reversing a software upgrade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95562" y="4682370"/>
            <a:ext cx="400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91525" cy="257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1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and Physical Plant Changes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Required when network component fails or malfunctions</a:t>
            </a:r>
          </a:p>
          <a:p>
            <a:pPr eaLnBrk="1" hangingPunct="1"/>
            <a:r>
              <a:rPr lang="en-US" dirty="0" smtClean="0"/>
              <a:t>More commonly performed as upgrade</a:t>
            </a:r>
          </a:p>
          <a:p>
            <a:pPr lvl="1" eaLnBrk="1" hangingPunct="1"/>
            <a:r>
              <a:rPr lang="en-US" dirty="0" smtClean="0"/>
              <a:t>Increase capacity, improve performance, </a:t>
            </a:r>
            <a:r>
              <a:rPr lang="en-US" dirty="0" smtClean="0"/>
              <a:t>and add </a:t>
            </a:r>
            <a:r>
              <a:rPr lang="en-US" dirty="0" smtClean="0"/>
              <a:t>network functionality</a:t>
            </a:r>
          </a:p>
          <a:p>
            <a:pPr eaLnBrk="1" hangingPunct="1"/>
            <a:r>
              <a:rPr lang="en-US" dirty="0" smtClean="0"/>
              <a:t>Face same issues as software changes</a:t>
            </a:r>
          </a:p>
          <a:p>
            <a:pPr lvl="1" eaLnBrk="1" hangingPunct="1"/>
            <a:r>
              <a:rPr lang="en-US" dirty="0" smtClean="0"/>
              <a:t>Proper planning is key</a:t>
            </a:r>
          </a:p>
          <a:p>
            <a:pPr lvl="1" eaLnBrk="1" hangingPunct="1"/>
            <a:r>
              <a:rPr lang="en-US" dirty="0" smtClean="0"/>
              <a:t>Follow steps on Pages 712-713 of text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1C6CA2-8140-4D11-9328-C6D62630DB33}" type="slidenum">
              <a:rPr lang="en-US"/>
              <a:pPr eaLnBrk="1" hangingPunct="1"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and Physical Plant Changes (cont’d.)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or upgrading equipment</a:t>
            </a:r>
          </a:p>
          <a:p>
            <a:pPr lvl="1" eaLnBrk="1" hangingPunct="1"/>
            <a:r>
              <a:rPr lang="en-US" dirty="0" smtClean="0"/>
              <a:t>Difficulty determined by past use; experience with hardware or vendor</a:t>
            </a:r>
          </a:p>
          <a:p>
            <a:pPr lvl="1" eaLnBrk="1" hangingPunct="1"/>
            <a:r>
              <a:rPr lang="en-US" dirty="0" smtClean="0"/>
              <a:t>Take time to research, evaluate, </a:t>
            </a:r>
            <a:r>
              <a:rPr lang="en-US" dirty="0" smtClean="0"/>
              <a:t>and test </a:t>
            </a:r>
            <a:r>
              <a:rPr lang="en-US" dirty="0" smtClean="0"/>
              <a:t>unfamiliar equipment</a:t>
            </a:r>
          </a:p>
          <a:p>
            <a:pPr lvl="1" eaLnBrk="1" hangingPunct="1"/>
            <a:r>
              <a:rPr lang="en-US" dirty="0" smtClean="0"/>
              <a:t>Rapid hardware industry changes</a:t>
            </a:r>
          </a:p>
          <a:p>
            <a:pPr lvl="2" eaLnBrk="1" hangingPunct="1"/>
            <a:r>
              <a:rPr lang="en-US" dirty="0" smtClean="0"/>
              <a:t>May affect consistency of installed products</a:t>
            </a:r>
          </a:p>
          <a:p>
            <a:pPr lvl="1" eaLnBrk="1" hangingPunct="1"/>
            <a:r>
              <a:rPr lang="en-US" dirty="0" smtClean="0"/>
              <a:t>If consistency is a concern</a:t>
            </a:r>
          </a:p>
          <a:p>
            <a:pPr lvl="2" eaLnBrk="1" hangingPunct="1"/>
            <a:r>
              <a:rPr lang="en-US" dirty="0" smtClean="0"/>
              <a:t>Purchase as much hardware as possible in single order</a:t>
            </a:r>
          </a:p>
          <a:p>
            <a:pPr lvl="2" eaLnBrk="1" hangingPunct="1"/>
            <a:r>
              <a:rPr lang="en-US" dirty="0" smtClean="0"/>
              <a:t>Purchase from same vendor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DFFB9A-D6E4-4B35-9CA2-39D6DFF923F4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and Physical Plant Changes (cont’d.)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or upgrading equipment (cont’d.)</a:t>
            </a:r>
          </a:p>
          <a:p>
            <a:pPr lvl="1" eaLnBrk="1" hangingPunct="1"/>
            <a:r>
              <a:rPr lang="en-US" dirty="0" smtClean="0"/>
              <a:t>Different </a:t>
            </a:r>
            <a:r>
              <a:rPr lang="en-US" dirty="0" smtClean="0"/>
              <a:t>preparation and </a:t>
            </a:r>
            <a:r>
              <a:rPr lang="en-US" dirty="0" smtClean="0"/>
              <a:t>implementation </a:t>
            </a:r>
            <a:r>
              <a:rPr lang="en-US" dirty="0" smtClean="0"/>
              <a:t>requirements for </a:t>
            </a:r>
            <a:r>
              <a:rPr lang="en-US" dirty="0" smtClean="0"/>
              <a:t>each device type</a:t>
            </a:r>
          </a:p>
          <a:p>
            <a:pPr lvl="1" eaLnBrk="1" hangingPunct="1"/>
            <a:r>
              <a:rPr lang="en-US" dirty="0" smtClean="0"/>
              <a:t>Read manufacturer’s instructions</a:t>
            </a:r>
          </a:p>
          <a:p>
            <a:pPr lvl="1" eaLnBrk="1" hangingPunct="1"/>
            <a:r>
              <a:rPr lang="en-US" dirty="0" smtClean="0"/>
              <a:t>Gain experience with networking equipment</a:t>
            </a:r>
          </a:p>
          <a:p>
            <a:pPr lvl="1" eaLnBrk="1" hangingPunct="1"/>
            <a:r>
              <a:rPr lang="en-US" dirty="0" smtClean="0"/>
              <a:t>Follow general guidelines for each device type</a:t>
            </a:r>
          </a:p>
          <a:p>
            <a:pPr lvl="1" eaLnBrk="1" hangingPunct="1"/>
            <a:r>
              <a:rPr lang="en-US" dirty="0" smtClean="0"/>
              <a:t>Devices </a:t>
            </a:r>
            <a:r>
              <a:rPr lang="en-US" dirty="0" smtClean="0"/>
              <a:t>that are most </a:t>
            </a:r>
            <a:r>
              <a:rPr lang="en-US" dirty="0" smtClean="0"/>
              <a:t>disruptive and complex to add or upgrade</a:t>
            </a:r>
          </a:p>
          <a:p>
            <a:pPr lvl="2" eaLnBrk="1" hangingPunct="1"/>
            <a:r>
              <a:rPr lang="en-US" dirty="0" smtClean="0"/>
              <a:t>Most difficult to remove or backlevel</a:t>
            </a:r>
          </a:p>
          <a:p>
            <a:pPr lvl="1" eaLnBrk="1" hangingPunct="1"/>
            <a:r>
              <a:rPr lang="en-US" dirty="0" smtClean="0"/>
              <a:t>Keep safety in mind when upgrading and installing network hardware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CF7AD3-FCFA-4E4F-BDB8-E9302E7E24CD}" type="slidenum">
              <a:rPr lang="en-US"/>
              <a:pPr eaLnBrk="1" hangingPunct="1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Fundamentals of Network Management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management</a:t>
            </a:r>
          </a:p>
          <a:p>
            <a:pPr lvl="1" eaLnBrk="1" hangingPunct="1"/>
            <a:r>
              <a:rPr lang="en-US" dirty="0" smtClean="0"/>
              <a:t>Assess, monitor, </a:t>
            </a:r>
            <a:r>
              <a:rPr lang="en-US" dirty="0" smtClean="0"/>
              <a:t>and maintain </a:t>
            </a:r>
            <a:r>
              <a:rPr lang="en-US" dirty="0" smtClean="0"/>
              <a:t>all network aspects</a:t>
            </a:r>
          </a:p>
          <a:p>
            <a:pPr lvl="1" eaLnBrk="1" hangingPunct="1"/>
            <a:r>
              <a:rPr lang="en-US" dirty="0" smtClean="0"/>
              <a:t>Scope differs according to network’s size and importance</a:t>
            </a:r>
          </a:p>
          <a:p>
            <a:pPr lvl="1" eaLnBrk="1" hangingPunct="1"/>
            <a:r>
              <a:rPr lang="en-US" dirty="0" smtClean="0"/>
              <a:t>Several network management disciplines</a:t>
            </a:r>
          </a:p>
          <a:p>
            <a:pPr lvl="1" eaLnBrk="1" hangingPunct="1"/>
            <a:r>
              <a:rPr lang="en-US" dirty="0" smtClean="0"/>
              <a:t>All share same goals</a:t>
            </a:r>
          </a:p>
          <a:p>
            <a:pPr lvl="2" eaLnBrk="1" hangingPunct="1"/>
            <a:r>
              <a:rPr lang="en-US" dirty="0" smtClean="0"/>
              <a:t>Enhance efficiency and performance</a:t>
            </a:r>
          </a:p>
          <a:p>
            <a:pPr lvl="2" eaLnBrk="1" hangingPunct="1"/>
            <a:r>
              <a:rPr lang="en-US" dirty="0" smtClean="0"/>
              <a:t>Prevent costly downtime and loss</a:t>
            </a:r>
          </a:p>
          <a:p>
            <a:pPr lvl="1" eaLnBrk="1" hangingPunct="1"/>
            <a:r>
              <a:rPr lang="en-US" dirty="0" smtClean="0"/>
              <a:t>Predict problems before they occur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6C0ACC-23BC-4D3F-82F3-765771BF38AD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Hardware and Physical Plant Changes (cont’d.)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Cabling upgrades</a:t>
            </a:r>
          </a:p>
          <a:p>
            <a:pPr lvl="1" eaLnBrk="1" hangingPunct="1"/>
            <a:r>
              <a:rPr lang="en-US" dirty="0" smtClean="0"/>
              <a:t>Can require significant implementation planning</a:t>
            </a:r>
          </a:p>
          <a:p>
            <a:pPr lvl="2" eaLnBrk="1" hangingPunct="1"/>
            <a:r>
              <a:rPr lang="en-US" dirty="0" smtClean="0"/>
              <a:t>Depending on network size</a:t>
            </a:r>
          </a:p>
          <a:p>
            <a:pPr lvl="1" eaLnBrk="1" hangingPunct="1"/>
            <a:r>
              <a:rPr lang="en-US" dirty="0" smtClean="0"/>
              <a:t>Troubleshooting cabling problems</a:t>
            </a:r>
          </a:p>
          <a:p>
            <a:pPr lvl="2" eaLnBrk="1" hangingPunct="1"/>
            <a:r>
              <a:rPr lang="en-US" dirty="0" smtClean="0"/>
              <a:t>Easier with current and accurate wiring schematics</a:t>
            </a:r>
          </a:p>
          <a:p>
            <a:pPr lvl="1" eaLnBrk="1" hangingPunct="1"/>
            <a:r>
              <a:rPr lang="en-US" dirty="0" smtClean="0"/>
              <a:t>Carefully document existing cable before making upgrades</a:t>
            </a:r>
          </a:p>
          <a:p>
            <a:pPr lvl="2" eaLnBrk="1" hangingPunct="1"/>
            <a:r>
              <a:rPr lang="en-US" dirty="0" smtClean="0"/>
              <a:t>Ensures future upgrades go smoothly</a:t>
            </a:r>
          </a:p>
          <a:p>
            <a:pPr lvl="1" eaLnBrk="1" hangingPunct="1"/>
            <a:r>
              <a:rPr lang="en-US" dirty="0" smtClean="0"/>
              <a:t>Consider upgrading in phases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A7AB7F-7133-4F56-AEAD-26C87C5CF23E}" type="slidenum">
              <a:rPr lang="en-US"/>
              <a:pPr eaLnBrk="1" hangingPunct="1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and Physical Plant Changes (cont’d.)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Cabling upgrades (cont’d.)</a:t>
            </a:r>
          </a:p>
          <a:p>
            <a:pPr lvl="1" eaLnBrk="1" hangingPunct="1"/>
            <a:r>
              <a:rPr lang="en-US" dirty="0" smtClean="0"/>
              <a:t>Weigh upgrade importance against disruption potential</a:t>
            </a:r>
          </a:p>
          <a:p>
            <a:pPr lvl="1" eaLnBrk="1" hangingPunct="1"/>
            <a:r>
              <a:rPr lang="en-US" dirty="0" smtClean="0"/>
              <a:t>Organizations with very small networks</a:t>
            </a:r>
          </a:p>
          <a:p>
            <a:pPr lvl="2" eaLnBrk="1" hangingPunct="1"/>
            <a:r>
              <a:rPr lang="en-US" dirty="0" smtClean="0"/>
              <a:t>Upgrade own network cabling</a:t>
            </a:r>
          </a:p>
          <a:p>
            <a:pPr lvl="1" eaLnBrk="1" hangingPunct="1"/>
            <a:r>
              <a:rPr lang="en-US" dirty="0" smtClean="0"/>
              <a:t>Larger organizations</a:t>
            </a:r>
          </a:p>
          <a:p>
            <a:pPr lvl="2" eaLnBrk="1" hangingPunct="1"/>
            <a:r>
              <a:rPr lang="en-US" dirty="0" smtClean="0"/>
              <a:t>Rely on contractors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B3E5F7-CD05-4807-AE6B-9200668D6985}" type="slidenum">
              <a:rPr lang="en-US"/>
              <a:pPr eaLnBrk="1" hangingPunct="1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and Physical Plant Changes (cont’d.)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Backbone upgrades</a:t>
            </a:r>
          </a:p>
          <a:p>
            <a:pPr lvl="1" eaLnBrk="1" hangingPunct="1"/>
            <a:r>
              <a:rPr lang="en-US" dirty="0" smtClean="0"/>
              <a:t>Most comprehensive and complex upgrade</a:t>
            </a:r>
          </a:p>
          <a:p>
            <a:pPr lvl="1" eaLnBrk="1" hangingPunct="1"/>
            <a:r>
              <a:rPr lang="en-US" dirty="0" smtClean="0"/>
              <a:t>Backbone represents main data conduit</a:t>
            </a:r>
          </a:p>
          <a:p>
            <a:pPr lvl="1" eaLnBrk="1" hangingPunct="1"/>
            <a:r>
              <a:rPr lang="en-US" dirty="0" smtClean="0"/>
              <a:t>Requirements</a:t>
            </a:r>
          </a:p>
          <a:p>
            <a:pPr lvl="2" eaLnBrk="1" hangingPunct="1"/>
            <a:r>
              <a:rPr lang="en-US" dirty="0" smtClean="0"/>
              <a:t>Extensive planning, personnel efforts, </a:t>
            </a:r>
            <a:r>
              <a:rPr lang="en-US" dirty="0" smtClean="0"/>
              <a:t>and investment</a:t>
            </a:r>
            <a:endParaRPr lang="en-US" dirty="0" smtClean="0"/>
          </a:p>
          <a:p>
            <a:pPr lvl="1" eaLnBrk="1" hangingPunct="1"/>
            <a:r>
              <a:rPr lang="en-US" dirty="0" smtClean="0"/>
              <a:t>Upgrading entire backbone changes the whole network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D648CB-A2A1-4E05-BFD2-D46AD7785D77}" type="slidenum">
              <a:rPr lang="en-US"/>
              <a:pPr eaLnBrk="1" hangingPunct="1"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and Physical Plant Changes (cont’d.)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Reversing hardware changes</a:t>
            </a:r>
          </a:p>
          <a:p>
            <a:pPr lvl="1" eaLnBrk="1" hangingPunct="1"/>
            <a:r>
              <a:rPr lang="en-US" dirty="0" smtClean="0"/>
              <a:t>Provide way to reverse hardware upgrade</a:t>
            </a:r>
          </a:p>
          <a:p>
            <a:pPr lvl="2" eaLnBrk="1" hangingPunct="1"/>
            <a:r>
              <a:rPr lang="en-US" dirty="0" smtClean="0"/>
              <a:t>Reinstall old hardware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aulty component: reinstall not possible</a:t>
            </a:r>
          </a:p>
          <a:p>
            <a:pPr lvl="1" eaLnBrk="1" hangingPunct="1"/>
            <a:r>
              <a:rPr lang="en-US" dirty="0" smtClean="0"/>
              <a:t>Keep old components safe and nearby</a:t>
            </a:r>
          </a:p>
          <a:p>
            <a:pPr lvl="2" eaLnBrk="1" hangingPunct="1"/>
            <a:r>
              <a:rPr lang="en-US" dirty="0" smtClean="0"/>
              <a:t>May need to reinstall</a:t>
            </a:r>
          </a:p>
          <a:p>
            <a:pPr lvl="2" eaLnBrk="1" hangingPunct="1"/>
            <a:r>
              <a:rPr lang="en-US" dirty="0" smtClean="0"/>
              <a:t>Refer to it for information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457B61-F79F-4085-BB37-73734CCF46E1}" type="slidenum">
              <a:rPr lang="en-US"/>
              <a:pPr eaLnBrk="1" hangingPunct="1"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management</a:t>
            </a:r>
          </a:p>
          <a:p>
            <a:pPr lvl="1" eaLnBrk="1" hangingPunct="1"/>
            <a:r>
              <a:rPr lang="en-US" dirty="0" smtClean="0"/>
              <a:t>Assessing, monitoring, and maintaining network devices and connections</a:t>
            </a:r>
          </a:p>
          <a:p>
            <a:pPr eaLnBrk="1" hangingPunct="1"/>
            <a:r>
              <a:rPr lang="en-US" dirty="0" smtClean="0"/>
              <a:t>Configuration management</a:t>
            </a:r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oftware and hardware configuration documentation</a:t>
            </a:r>
          </a:p>
          <a:p>
            <a:pPr eaLnBrk="1" hangingPunct="1"/>
            <a:r>
              <a:rPr lang="en-US" dirty="0" smtClean="0"/>
              <a:t>Network management applications use SNMP to communicate with managed devices</a:t>
            </a:r>
          </a:p>
          <a:p>
            <a:pPr eaLnBrk="1" hangingPunct="1"/>
            <a:r>
              <a:rPr lang="en-US" dirty="0" smtClean="0"/>
              <a:t>System logs and event logs record conditions</a:t>
            </a:r>
          </a:p>
          <a:p>
            <a:pPr eaLnBrk="1" hangingPunct="1"/>
            <a:r>
              <a:rPr lang="en-US" dirty="0" smtClean="0"/>
              <a:t>Software and hardware upgrades require planning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33F1CB-51DF-4734-8824-B2E10D885766}" type="slidenum">
              <a:rPr lang="en-US"/>
              <a:pPr eaLnBrk="1" hangingPunct="1"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Documentation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aspects to document</a:t>
            </a:r>
          </a:p>
          <a:p>
            <a:pPr lvl="1" eaLnBrk="1" hangingPunct="1"/>
            <a:r>
              <a:rPr lang="en-US" dirty="0" smtClean="0"/>
              <a:t>Physical topology</a:t>
            </a:r>
          </a:p>
          <a:p>
            <a:pPr lvl="1" eaLnBrk="1" hangingPunct="1"/>
            <a:r>
              <a:rPr lang="en-US" dirty="0" smtClean="0"/>
              <a:t>Access method</a:t>
            </a:r>
          </a:p>
          <a:p>
            <a:pPr lvl="1" eaLnBrk="1" hangingPunct="1"/>
            <a:r>
              <a:rPr lang="en-US" dirty="0" smtClean="0"/>
              <a:t>Protocols</a:t>
            </a:r>
          </a:p>
          <a:p>
            <a:pPr lvl="1" eaLnBrk="1" hangingPunct="1"/>
            <a:r>
              <a:rPr lang="en-US" dirty="0" smtClean="0"/>
              <a:t>Devices</a:t>
            </a:r>
          </a:p>
          <a:p>
            <a:pPr lvl="1" eaLnBrk="1" hangingPunct="1"/>
            <a:r>
              <a:rPr lang="en-US" dirty="0" smtClean="0"/>
              <a:t>Operating systems</a:t>
            </a:r>
          </a:p>
          <a:p>
            <a:pPr lvl="1" eaLnBrk="1" hangingPunct="1"/>
            <a:r>
              <a:rPr lang="en-US" dirty="0" smtClean="0"/>
              <a:t>Applications</a:t>
            </a:r>
          </a:p>
          <a:p>
            <a:pPr lvl="1" eaLnBrk="1" hangingPunct="1"/>
            <a:r>
              <a:rPr lang="en-US" dirty="0" smtClean="0"/>
              <a:t>Configurations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67D10C-99FF-499E-8416-D3ED92F6FA7B}" type="slidenum">
              <a:rPr lang="en-US"/>
              <a:pPr eaLnBrk="1" hangingPunct="1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Documentation (cont’d.)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Configuration management</a:t>
            </a:r>
          </a:p>
          <a:p>
            <a:pPr lvl="1" eaLnBrk="1" hangingPunct="1"/>
            <a:r>
              <a:rPr lang="en-US" dirty="0" smtClean="0"/>
              <a:t>Collection, storage, assessment of configuration documentation</a:t>
            </a:r>
          </a:p>
          <a:p>
            <a:pPr eaLnBrk="1" hangingPunct="1"/>
            <a:r>
              <a:rPr lang="en-US" dirty="0" smtClean="0"/>
              <a:t>Documenting all network aspects</a:t>
            </a:r>
          </a:p>
          <a:p>
            <a:pPr lvl="1" eaLnBrk="1" hangingPunct="1"/>
            <a:r>
              <a:rPr lang="en-US" dirty="0" smtClean="0"/>
              <a:t>Saves future work</a:t>
            </a:r>
          </a:p>
          <a:p>
            <a:pPr eaLnBrk="1" hangingPunct="1"/>
            <a:r>
              <a:rPr lang="en-US" dirty="0" smtClean="0"/>
              <a:t>Network diagrams</a:t>
            </a:r>
          </a:p>
          <a:p>
            <a:pPr lvl="1" eaLnBrk="1" hangingPunct="1"/>
            <a:r>
              <a:rPr lang="en-US" dirty="0" smtClean="0"/>
              <a:t>Graphical representations of network’s devices,  connections</a:t>
            </a:r>
          </a:p>
          <a:p>
            <a:pPr lvl="1" eaLnBrk="1" hangingPunct="1"/>
            <a:r>
              <a:rPr lang="en-US" dirty="0" smtClean="0"/>
              <a:t>Use popular Cisco icons</a:t>
            </a:r>
          </a:p>
          <a:p>
            <a:pPr lvl="1" eaLnBrk="1" hangingPunct="1"/>
            <a:r>
              <a:rPr lang="en-US" dirty="0" smtClean="0"/>
              <a:t>Provide broad snapshot of network’s physical or logical topology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C74E4C-C4DA-4A5E-B385-2C1690E30C28}" type="slidenum">
              <a:rPr lang="en-US"/>
              <a:pPr eaLnBrk="1" hangingPunct="1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58" y="228600"/>
            <a:ext cx="5957887" cy="52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2286000" y="5585489"/>
            <a:ext cx="493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15-1 Network diagram using Cisco symbols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888592"/>
            <a:ext cx="400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79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Documentation (cont’d.)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Wiring schematic</a:t>
            </a:r>
          </a:p>
          <a:p>
            <a:pPr lvl="1" eaLnBrk="1" hangingPunct="1"/>
            <a:r>
              <a:rPr lang="en-US" dirty="0" smtClean="0"/>
              <a:t>Graphical representation of network’s wired infrastructure</a:t>
            </a:r>
          </a:p>
          <a:p>
            <a:pPr lvl="1" eaLnBrk="1" hangingPunct="1"/>
            <a:r>
              <a:rPr lang="en-US" dirty="0" smtClean="0"/>
              <a:t>Detailed form</a:t>
            </a:r>
          </a:p>
          <a:p>
            <a:pPr lvl="2" eaLnBrk="1" hangingPunct="1"/>
            <a:r>
              <a:rPr lang="en-US" dirty="0" smtClean="0"/>
              <a:t>Includes every wire connecting network devices</a:t>
            </a:r>
          </a:p>
          <a:p>
            <a:pPr lvl="1" eaLnBrk="1" hangingPunct="1"/>
            <a:r>
              <a:rPr lang="en-US" dirty="0" smtClean="0"/>
              <a:t>Less detailed form</a:t>
            </a:r>
          </a:p>
          <a:p>
            <a:pPr lvl="2" eaLnBrk="1" hangingPunct="1"/>
            <a:r>
              <a:rPr lang="en-US" dirty="0" smtClean="0"/>
              <a:t>Single line represents group of wires connecting several clients to a switch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C827B1-C694-482B-B4B1-A2A58CE50222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968943" y="5585489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15-2 Wiring schematic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68943" y="5888592"/>
            <a:ext cx="400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30" y="381000"/>
            <a:ext cx="5381625" cy="506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5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2076</Words>
  <Application>Microsoft Office PowerPoint</Application>
  <PresentationFormat>On-screen Show (4:3)</PresentationFormat>
  <Paragraphs>445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3_Default Design</vt:lpstr>
      <vt:lpstr>1_Default Design</vt:lpstr>
      <vt:lpstr>Network+ Guide to Networks 6th Edition</vt:lpstr>
      <vt:lpstr>Objectives</vt:lpstr>
      <vt:lpstr>Objectives (cont’d.)</vt:lpstr>
      <vt:lpstr>Fundamentals of Network Management</vt:lpstr>
      <vt:lpstr>Documentation</vt:lpstr>
      <vt:lpstr>Documentation (cont’d.)</vt:lpstr>
      <vt:lpstr>PowerPoint Presentation</vt:lpstr>
      <vt:lpstr>Documentation (cont’d.)</vt:lpstr>
      <vt:lpstr>PowerPoint Presentation</vt:lpstr>
      <vt:lpstr>Baseline Measurements</vt:lpstr>
      <vt:lpstr>PowerPoint Presentation</vt:lpstr>
      <vt:lpstr>Baseline Measurements (cont’d.)</vt:lpstr>
      <vt:lpstr>Policies, Procedures, and Regulations</vt:lpstr>
      <vt:lpstr>Policies, Procedures, and Regulations (cont’d.)</vt:lpstr>
      <vt:lpstr>Fault and Performance Management</vt:lpstr>
      <vt:lpstr>Network Management Systems</vt:lpstr>
      <vt:lpstr>Network Management Software (cont’d.)</vt:lpstr>
      <vt:lpstr>PowerPoint Presentation</vt:lpstr>
      <vt:lpstr>Network Management Software (cont’d.)</vt:lpstr>
      <vt:lpstr>PowerPoint Presentation</vt:lpstr>
      <vt:lpstr>System and Event Logs</vt:lpstr>
      <vt:lpstr>PowerPoint Presentation</vt:lpstr>
      <vt:lpstr>System and Event Logs (cont’d.)</vt:lpstr>
      <vt:lpstr>Traffic Shaping</vt:lpstr>
      <vt:lpstr>Traffic Shaping (cont’d.)</vt:lpstr>
      <vt:lpstr>PowerPoint Presentation</vt:lpstr>
      <vt:lpstr>Traffic Shaping (cont’d.)</vt:lpstr>
      <vt:lpstr>Caching</vt:lpstr>
      <vt:lpstr>Asset Management</vt:lpstr>
      <vt:lpstr>Change Management</vt:lpstr>
      <vt:lpstr>Software Changes</vt:lpstr>
      <vt:lpstr>Software Changes (cont’d.)</vt:lpstr>
      <vt:lpstr>Software Changes (cont’d.)</vt:lpstr>
      <vt:lpstr>Software Changes (cont’d.)</vt:lpstr>
      <vt:lpstr>Software Changes (cont’d.)</vt:lpstr>
      <vt:lpstr>PowerPoint Presentation</vt:lpstr>
      <vt:lpstr>Hardware and Physical Plant Changes</vt:lpstr>
      <vt:lpstr>Hardware and Physical Plant Changes (cont’d.)</vt:lpstr>
      <vt:lpstr>Hardware and Physical Plant Changes (cont’d.)</vt:lpstr>
      <vt:lpstr>Hardware and Physical Plant Changes (cont’d.)</vt:lpstr>
      <vt:lpstr>Hardware and Physical Plant Changes (cont’d.)</vt:lpstr>
      <vt:lpstr>Hardware and Physical Plant Changes (cont’d.)</vt:lpstr>
      <vt:lpstr>Hardware and Physical Plant Changes (cont’d.)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Rita</cp:lastModifiedBy>
  <cp:revision>602</cp:revision>
  <dcterms:created xsi:type="dcterms:W3CDTF">2007-07-09T21:56:01Z</dcterms:created>
  <dcterms:modified xsi:type="dcterms:W3CDTF">2012-05-10T03:08:12Z</dcterms:modified>
</cp:coreProperties>
</file>