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54"/>
  </p:notesMasterIdLst>
  <p:handoutMasterIdLst>
    <p:handoutMasterId r:id="rId55"/>
  </p:handoutMasterIdLst>
  <p:sldIdLst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30" r:id="rId16"/>
    <p:sldId id="331" r:id="rId17"/>
    <p:sldId id="332" r:id="rId18"/>
    <p:sldId id="333" r:id="rId19"/>
    <p:sldId id="368" r:id="rId20"/>
    <p:sldId id="334" r:id="rId21"/>
    <p:sldId id="335" r:id="rId22"/>
    <p:sldId id="336" r:id="rId23"/>
    <p:sldId id="377" r:id="rId24"/>
    <p:sldId id="339" r:id="rId25"/>
    <p:sldId id="340" r:id="rId26"/>
    <p:sldId id="341" r:id="rId27"/>
    <p:sldId id="342" r:id="rId28"/>
    <p:sldId id="343" r:id="rId29"/>
    <p:sldId id="369" r:id="rId30"/>
    <p:sldId id="378" r:id="rId31"/>
    <p:sldId id="372" r:id="rId32"/>
    <p:sldId id="379" r:id="rId33"/>
    <p:sldId id="347" r:id="rId34"/>
    <p:sldId id="348" r:id="rId35"/>
    <p:sldId id="349" r:id="rId36"/>
    <p:sldId id="373" r:id="rId37"/>
    <p:sldId id="350" r:id="rId38"/>
    <p:sldId id="352" r:id="rId39"/>
    <p:sldId id="351" r:id="rId40"/>
    <p:sldId id="354" r:id="rId41"/>
    <p:sldId id="355" r:id="rId42"/>
    <p:sldId id="358" r:id="rId43"/>
    <p:sldId id="359" r:id="rId44"/>
    <p:sldId id="380" r:id="rId45"/>
    <p:sldId id="362" r:id="rId46"/>
    <p:sldId id="364" r:id="rId47"/>
    <p:sldId id="374" r:id="rId48"/>
    <p:sldId id="365" r:id="rId49"/>
    <p:sldId id="366" r:id="rId50"/>
    <p:sldId id="375" r:id="rId51"/>
    <p:sldId id="367" r:id="rId52"/>
    <p:sldId id="37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3216" autoAdjust="0"/>
  </p:normalViewPr>
  <p:slideViewPr>
    <p:cSldViewPr>
      <p:cViewPr varScale="1">
        <p:scale>
          <a:sx n="69" d="100"/>
          <a:sy n="69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6/15/2017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34009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3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0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dirty="0" smtClean="0"/>
              <a:t>About the Presentations</a:t>
            </a:r>
          </a:p>
        </p:txBody>
      </p:sp>
      <p:sp>
        <p:nvSpPr>
          <p:cNvPr id="16388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presentations cover the objectives found in the opening of each chapter.</a:t>
            </a:r>
          </a:p>
          <a:p>
            <a:r>
              <a:rPr lang="en-US" smtClean="0"/>
              <a:t>All chapter objectives are listed in the beginning of each presentation. </a:t>
            </a:r>
          </a:p>
          <a:p>
            <a:r>
              <a:rPr lang="en-US" smtClean="0"/>
              <a:t>You may customize the presentations to fit your class needs. </a:t>
            </a:r>
          </a:p>
          <a:p>
            <a:r>
              <a:rPr lang="en-US" smtClean="0"/>
              <a:t>Some figures from the chapters are included. A complete set of images from the book can be found on the Instructor Resources disc. </a:t>
            </a:r>
            <a:endParaRPr lang="en-US" dirty="0" smtClean="0"/>
          </a:p>
        </p:txBody>
      </p:sp>
      <p:pic>
        <p:nvPicPr>
          <p:cNvPr id="16389" name="Picture 3" descr="Cengag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0CF984-D64C-4B74-8E82-6BD90FB688B2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45" y="838201"/>
            <a:ext cx="8229600" cy="31242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Resource sharing method</a:t>
            </a:r>
          </a:p>
          <a:p>
            <a:pPr lvl="1" eaLnBrk="1" hangingPunct="1"/>
            <a:r>
              <a:rPr lang="en-US" sz="1600" dirty="0" smtClean="0"/>
              <a:t>Modify file sharing controls</a:t>
            </a:r>
          </a:p>
          <a:p>
            <a:pPr lvl="2" eaLnBrk="1" hangingPunct="1"/>
            <a:r>
              <a:rPr lang="en-US" sz="1600" dirty="0" smtClean="0"/>
              <a:t>User responsibility</a:t>
            </a:r>
          </a:p>
          <a:p>
            <a:pPr lvl="1" eaLnBrk="1" hangingPunct="1"/>
            <a:r>
              <a:rPr lang="en-US" sz="1600" dirty="0" smtClean="0"/>
              <a:t>Not centrally controlled</a:t>
            </a:r>
          </a:p>
          <a:p>
            <a:pPr lvl="2" eaLnBrk="1" hangingPunct="1"/>
            <a:r>
              <a:rPr lang="en-US" sz="1600" dirty="0" smtClean="0"/>
              <a:t>Access may not be uniform or secure</a:t>
            </a:r>
          </a:p>
          <a:p>
            <a:pPr eaLnBrk="1" hangingPunct="1"/>
            <a:r>
              <a:rPr lang="en-US" sz="1600" dirty="0" smtClean="0"/>
              <a:t>Environments</a:t>
            </a:r>
          </a:p>
          <a:p>
            <a:pPr lvl="1" eaLnBrk="1" hangingPunct="1"/>
            <a:r>
              <a:rPr lang="en-US" sz="1600" dirty="0" smtClean="0"/>
              <a:t>Small home or office</a:t>
            </a:r>
          </a:p>
          <a:p>
            <a:pPr lvl="1" eaLnBrk="1" hangingPunct="1"/>
            <a:r>
              <a:rPr lang="en-US" sz="1600" dirty="0" smtClean="0"/>
              <a:t>Large networks using the Internet</a:t>
            </a:r>
          </a:p>
          <a:p>
            <a:pPr lvl="2" eaLnBrk="1" hangingPunct="1"/>
            <a:r>
              <a:rPr lang="en-US" sz="1600" dirty="0" smtClean="0"/>
              <a:t>Gnutella, Bitcoin, original Napster</a:t>
            </a:r>
          </a:p>
          <a:p>
            <a:pPr lvl="2" eaLnBrk="1" hangingPunct="1"/>
            <a:r>
              <a:rPr lang="en-US" sz="1600" dirty="0" smtClean="0"/>
              <a:t>BitTorrent software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936901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Phương pháp chia sẻ tài nguyên</a:t>
            </a:r>
          </a:p>
          <a:p>
            <a:r>
              <a:rPr lang="vi-VN" dirty="0">
                <a:solidFill>
                  <a:srgbClr val="FF0000"/>
                </a:solidFill>
              </a:rPr>
              <a:t>Sửa đổi điều khiển chia sẻ tệp</a:t>
            </a:r>
          </a:p>
          <a:p>
            <a:r>
              <a:rPr lang="vi-VN" dirty="0">
                <a:solidFill>
                  <a:srgbClr val="FF0000"/>
                </a:solidFill>
              </a:rPr>
              <a:t>Trách nhiệm của người dùng</a:t>
            </a:r>
          </a:p>
          <a:p>
            <a:r>
              <a:rPr lang="vi-VN" dirty="0">
                <a:solidFill>
                  <a:srgbClr val="FF0000"/>
                </a:solidFill>
              </a:rPr>
              <a:t>Không kiểm soát tập trung</a:t>
            </a:r>
          </a:p>
          <a:p>
            <a:r>
              <a:rPr lang="vi-VN" dirty="0">
                <a:solidFill>
                  <a:srgbClr val="FF0000"/>
                </a:solidFill>
              </a:rPr>
              <a:t>Truy cập có thể không đồng nhất hoặc an toàn</a:t>
            </a:r>
          </a:p>
          <a:p>
            <a:r>
              <a:rPr lang="vi-VN" dirty="0">
                <a:solidFill>
                  <a:srgbClr val="FF0000"/>
                </a:solidFill>
              </a:rPr>
              <a:t>Môi trường</a:t>
            </a:r>
          </a:p>
          <a:p>
            <a:r>
              <a:rPr lang="vi-VN" dirty="0">
                <a:solidFill>
                  <a:srgbClr val="FF0000"/>
                </a:solidFill>
              </a:rPr>
              <a:t>Nhà hoặc văn phòng nhỏ</a:t>
            </a:r>
          </a:p>
          <a:p>
            <a:r>
              <a:rPr lang="vi-VN" dirty="0">
                <a:solidFill>
                  <a:srgbClr val="FF0000"/>
                </a:solidFill>
              </a:rPr>
              <a:t>Các mạng lớn sử dụng Internet</a:t>
            </a:r>
          </a:p>
          <a:p>
            <a:r>
              <a:rPr lang="vi-VN" dirty="0">
                <a:solidFill>
                  <a:srgbClr val="FF0000"/>
                </a:solidFill>
              </a:rPr>
              <a:t>Gnutella, Bitcoin, Napster gốc</a:t>
            </a:r>
          </a:p>
          <a:p>
            <a:r>
              <a:rPr lang="vi-VN" dirty="0">
                <a:solidFill>
                  <a:srgbClr val="FF0000"/>
                </a:solidFill>
              </a:rPr>
              <a:t>Phần mềm BitTorrent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10FB7E-7FAD-4501-84CF-7BC61845F29A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64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Client/Server </a:t>
            </a:r>
            <a:r>
              <a:rPr lang="en-US" dirty="0"/>
              <a:t>Networks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khách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chủ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45" y="3962401"/>
            <a:ext cx="8229600" cy="2819400"/>
          </a:xfrm>
        </p:spPr>
        <p:txBody>
          <a:bodyPr/>
          <a:lstStyle/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Máy chủ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Máy tính trung tâm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Tạo điều kiện thuận lợi cho việc chia sẻ thông tin và tài nguyên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Khách hàng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Những máy tính cá nhân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Còn được gọi là trạm làm việc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Chia sẻ tài nguyên trung tâm bằng máy chủ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Chia sẻ dữ liệu, không gian lưu trữ, thiết bị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Không có chia sẻ trực tiếp các tài nguyên khách hàng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3455" y="1143001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600" kern="0" dirty="0" smtClean="0"/>
              <a:t>Server</a:t>
            </a:r>
          </a:p>
          <a:p>
            <a:pPr lvl="1" eaLnBrk="1" hangingPunct="1"/>
            <a:r>
              <a:rPr lang="en-US" sz="1600" kern="0" dirty="0" smtClean="0"/>
              <a:t>Central computer</a:t>
            </a:r>
          </a:p>
          <a:p>
            <a:pPr lvl="1" eaLnBrk="1" hangingPunct="1"/>
            <a:r>
              <a:rPr lang="en-US" sz="1600" kern="0" dirty="0" smtClean="0"/>
              <a:t>Facilitates communication and resource sharing</a:t>
            </a:r>
          </a:p>
          <a:p>
            <a:pPr eaLnBrk="1" hangingPunct="1"/>
            <a:r>
              <a:rPr lang="en-US" sz="1600" kern="0" dirty="0" smtClean="0"/>
              <a:t>Clients</a:t>
            </a:r>
          </a:p>
          <a:p>
            <a:pPr lvl="1" eaLnBrk="1" hangingPunct="1"/>
            <a:r>
              <a:rPr lang="en-US" sz="1600" kern="0" dirty="0" smtClean="0"/>
              <a:t>Personal computers</a:t>
            </a:r>
          </a:p>
          <a:p>
            <a:pPr lvl="1" eaLnBrk="1" hangingPunct="1"/>
            <a:r>
              <a:rPr lang="en-US" sz="1600" kern="0" dirty="0" smtClean="0"/>
              <a:t>Also known as workstations</a:t>
            </a:r>
          </a:p>
          <a:p>
            <a:pPr eaLnBrk="1" hangingPunct="1"/>
            <a:r>
              <a:rPr lang="en-US" sz="1600" kern="0" dirty="0" smtClean="0"/>
              <a:t>Central resource sharing controlled by server</a:t>
            </a:r>
          </a:p>
          <a:p>
            <a:pPr lvl="1" eaLnBrk="1" hangingPunct="1"/>
            <a:r>
              <a:rPr lang="en-US" sz="1600" kern="0" dirty="0" smtClean="0"/>
              <a:t>Sharing data, storage space, devices</a:t>
            </a:r>
          </a:p>
          <a:p>
            <a:pPr lvl="1" eaLnBrk="1" hangingPunct="1"/>
            <a:r>
              <a:rPr lang="en-US" sz="1600" kern="0" dirty="0" smtClean="0"/>
              <a:t>No direct sharing of client resources</a:t>
            </a:r>
          </a:p>
          <a:p>
            <a:pPr algn="ctr" eaLnBrk="1" hangingPunct="1">
              <a:buFontTx/>
              <a:buNone/>
            </a:pPr>
            <a:endParaRPr lang="en-US" kern="0" dirty="0" smtClean="0"/>
          </a:p>
          <a:p>
            <a:pPr algn="ctr" eaLnBrk="1" hangingPunct="1"/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9885A4-F891-4108-AC05-D21D6981E6A4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73"/>
            <a:ext cx="8229600" cy="921327"/>
          </a:xfrm>
        </p:spPr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978276"/>
            <a:ext cx="8229600" cy="2743199"/>
          </a:xfrm>
        </p:spPr>
        <p:txBody>
          <a:bodyPr/>
          <a:lstStyle/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Vai trò máy tính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Máy chủ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Khách hàng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Chạy ứng dụng cục bộ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Lưu trữ dữ liệu cục bộ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Sử dụng ứng dụng chia sẻ máy chủ, dữ liệu, thiết bị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Sử dụng máy chủ làm trung gian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Giao tiếp</a:t>
            </a:r>
          </a:p>
          <a:p>
            <a:pPr eaLnBrk="1" hangingPunct="1"/>
            <a:r>
              <a:rPr lang="vi-VN" sz="1600" dirty="0">
                <a:solidFill>
                  <a:srgbClr val="FF0000"/>
                </a:solidFill>
              </a:rPr>
              <a:t>Chuyển mạch hoặc bộ định tuyến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990601"/>
            <a:ext cx="8229600" cy="274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600" kern="0" dirty="0" smtClean="0"/>
              <a:t>Computer roles</a:t>
            </a:r>
          </a:p>
          <a:p>
            <a:pPr lvl="1" eaLnBrk="1" hangingPunct="1"/>
            <a:r>
              <a:rPr lang="en-US" sz="1600" kern="0" dirty="0" smtClean="0"/>
              <a:t>Server</a:t>
            </a:r>
          </a:p>
          <a:p>
            <a:pPr lvl="1" eaLnBrk="1" hangingPunct="1"/>
            <a:r>
              <a:rPr lang="en-US" sz="1600" kern="0" dirty="0" smtClean="0"/>
              <a:t>Clients</a:t>
            </a:r>
          </a:p>
          <a:p>
            <a:pPr lvl="2" eaLnBrk="1" hangingPunct="1"/>
            <a:r>
              <a:rPr lang="en-US" sz="1600" kern="0" dirty="0" smtClean="0"/>
              <a:t>Run local applications</a:t>
            </a:r>
          </a:p>
          <a:p>
            <a:pPr lvl="2" eaLnBrk="1" hangingPunct="1"/>
            <a:r>
              <a:rPr lang="en-US" sz="1600" kern="0" dirty="0" smtClean="0"/>
              <a:t>Store data locally</a:t>
            </a:r>
          </a:p>
          <a:p>
            <a:pPr lvl="2" eaLnBrk="1" hangingPunct="1"/>
            <a:r>
              <a:rPr lang="en-US" sz="1600" kern="0" dirty="0" smtClean="0"/>
              <a:t>Use server shared applications, data, devices</a:t>
            </a:r>
          </a:p>
          <a:p>
            <a:pPr lvl="2" eaLnBrk="1" hangingPunct="1"/>
            <a:r>
              <a:rPr lang="en-US" sz="1600" kern="0" dirty="0" smtClean="0"/>
              <a:t>Use server as intermediary</a:t>
            </a:r>
          </a:p>
          <a:p>
            <a:pPr eaLnBrk="1" hangingPunct="1"/>
            <a:r>
              <a:rPr lang="en-US" sz="1600" kern="0" dirty="0" smtClean="0"/>
              <a:t>Communication</a:t>
            </a:r>
          </a:p>
          <a:p>
            <a:pPr lvl="1" eaLnBrk="1" hangingPunct="1"/>
            <a:r>
              <a:rPr lang="en-US" sz="1600" kern="0" dirty="0" smtClean="0"/>
              <a:t>Switches or routers</a:t>
            </a:r>
            <a:endParaRPr lang="en-US" sz="16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9BFDF8-0D75-42B9-99FA-1BBC483FC8D8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583" y="5638800"/>
            <a:ext cx="517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1-2 Resource sharing on a client/server network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64583" y="59154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670391" cy="403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C5C40-B6FA-475A-9E9B-479C703AEE7D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199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1"/>
            <a:ext cx="8229600" cy="2812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Server requirement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Network operating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Manages client data,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Ensures authorized user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Controls user file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Restricts user network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Dictates computer communication rules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Supplies application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Server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UNIX, Linux, Microsoft Server 2008 R2, MAC OS X Server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574473"/>
            <a:ext cx="8229600" cy="281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Yêu cầu của máy chủ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Hệ điều hành mạng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Quản lý dữ liệu khách hàng, tài nguyên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Đảm bảo quyền truy cập của người dùng được ủy quyền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Kiểm soát quyền truy cập tệp của người dùng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Hạn chế quyền truy cập mạng của người dùng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Mô tả các quy tắc truyền thông máy tính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Cung cấp ứng dụng cho khách hàng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Ví dụ về máy chủ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UNIX, Linux, Microsoft Server 2008 R2, Máy chủ Mac OS X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5B5EE8-B607-414B-970C-5047FC0945E9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838201"/>
            <a:ext cx="8229600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Server features relative to clients</a:t>
            </a:r>
          </a:p>
          <a:p>
            <a:pPr lvl="1" eaLnBrk="1" hangingPunct="1"/>
            <a:r>
              <a:rPr lang="en-US" dirty="0" smtClean="0"/>
              <a:t>More memory, processing, storage capacity</a:t>
            </a:r>
          </a:p>
          <a:p>
            <a:pPr lvl="1" eaLnBrk="1" hangingPunct="1"/>
            <a:r>
              <a:rPr lang="en-US" dirty="0" smtClean="0"/>
              <a:t>Equipped with special hardware</a:t>
            </a:r>
          </a:p>
          <a:p>
            <a:pPr lvl="2" eaLnBrk="1" hangingPunct="1"/>
            <a:r>
              <a:rPr lang="en-US" dirty="0" smtClean="0"/>
              <a:t>Provides network management functions</a:t>
            </a:r>
          </a:p>
          <a:p>
            <a:pPr eaLnBrk="1" hangingPunct="1"/>
            <a:r>
              <a:rPr lang="en-US" dirty="0" smtClean="0"/>
              <a:t>Disadvantages relative to peer-to-peer networks</a:t>
            </a:r>
          </a:p>
          <a:p>
            <a:pPr lvl="1" eaLnBrk="1" hangingPunct="1"/>
            <a:r>
              <a:rPr lang="en-US" dirty="0" smtClean="0"/>
              <a:t>Complex design and maintenance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657601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2400" kern="0" dirty="0">
                <a:solidFill>
                  <a:srgbClr val="FF0000"/>
                </a:solidFill>
              </a:rPr>
              <a:t>Các tính năng của máy chủ tương đối so với khách hàng</a:t>
            </a:r>
          </a:p>
          <a:p>
            <a:pPr eaLnBrk="1" hangingPunct="1"/>
            <a:r>
              <a:rPr lang="vi-VN" sz="2400" kern="0" dirty="0">
                <a:solidFill>
                  <a:srgbClr val="FF0000"/>
                </a:solidFill>
              </a:rPr>
              <a:t>Thêm bộ nhớ, chế biến, dung lượng lưu trữ</a:t>
            </a:r>
          </a:p>
          <a:p>
            <a:pPr eaLnBrk="1" hangingPunct="1"/>
            <a:r>
              <a:rPr lang="vi-VN" sz="2400" kern="0" dirty="0">
                <a:solidFill>
                  <a:srgbClr val="FF0000"/>
                </a:solidFill>
              </a:rPr>
              <a:t>Được trang bị phần cứng đặc biệt</a:t>
            </a:r>
          </a:p>
          <a:p>
            <a:pPr eaLnBrk="1" hangingPunct="1"/>
            <a:r>
              <a:rPr lang="vi-VN" sz="2400" kern="0" dirty="0">
                <a:solidFill>
                  <a:srgbClr val="FF0000"/>
                </a:solidFill>
              </a:rPr>
              <a:t>Cung cấp các chức năng quản lý mạng</a:t>
            </a:r>
          </a:p>
          <a:p>
            <a:pPr eaLnBrk="1" hangingPunct="1"/>
            <a:r>
              <a:rPr lang="vi-VN" sz="2400" kern="0" dirty="0">
                <a:solidFill>
                  <a:srgbClr val="FF0000"/>
                </a:solidFill>
              </a:rPr>
              <a:t>Nhược điểm tương đối so với các mạng peer-to-peer</a:t>
            </a:r>
          </a:p>
          <a:p>
            <a:pPr eaLnBrk="1" hangingPunct="1"/>
            <a:r>
              <a:rPr lang="vi-VN" sz="2400" kern="0" dirty="0">
                <a:solidFill>
                  <a:srgbClr val="FF0000"/>
                </a:solidFill>
              </a:rPr>
              <a:t>Thiết kế và bảo trì phức tạp</a:t>
            </a:r>
            <a:endParaRPr lang="en-US" sz="2400" kern="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915811-1490-48C2-8F03-BB4998B354DE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09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1"/>
            <a:ext cx="8229600" cy="2743199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Advantages relative to peer-to-peer networks</a:t>
            </a:r>
          </a:p>
          <a:p>
            <a:pPr lvl="1" eaLnBrk="1" hangingPunct="1"/>
            <a:r>
              <a:rPr lang="en-US" sz="2000" dirty="0" smtClean="0"/>
              <a:t>User credential assigned from one place</a:t>
            </a:r>
          </a:p>
          <a:p>
            <a:pPr lvl="1" eaLnBrk="1" hangingPunct="1"/>
            <a:r>
              <a:rPr lang="en-US" sz="2000" dirty="0" smtClean="0"/>
              <a:t>Multiple shared resource access centrally controlled</a:t>
            </a:r>
          </a:p>
          <a:p>
            <a:pPr lvl="1" eaLnBrk="1" hangingPunct="1"/>
            <a:r>
              <a:rPr lang="en-US" sz="2000" dirty="0" smtClean="0"/>
              <a:t>Central problem monitoring, diagnostics, correction capabilities</a:t>
            </a:r>
          </a:p>
          <a:p>
            <a:pPr lvl="1" eaLnBrk="1" hangingPunct="1"/>
            <a:r>
              <a:rPr lang="en-US" sz="2000" dirty="0" smtClean="0"/>
              <a:t>Optimized to handle heavy processing loads</a:t>
            </a:r>
          </a:p>
          <a:p>
            <a:pPr lvl="1" eaLnBrk="1" hangingPunct="1"/>
            <a:r>
              <a:rPr lang="en-US" sz="2000" dirty="0" smtClean="0"/>
              <a:t>Can connect many computers on a network</a:t>
            </a:r>
          </a:p>
          <a:p>
            <a:pPr lvl="1" eaLnBrk="1" hangingPunct="1"/>
            <a:r>
              <a:rPr lang="en-US" sz="2000" dirty="0" smtClean="0"/>
              <a:t>More scalable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1836" y="3502026"/>
            <a:ext cx="8229600" cy="274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Ưu điểm so với mạng ngang hàng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Chứng chỉ người dùng được chỉ định từ một nơi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Truy cập nhiều tài nguyên chia sẻ được kiểm soát tập trung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Theo dõi vấn đề trung tâm, chẩn đoán, điều chỉnh khả năng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Tối ưu hóa để xử lý các tải xử lý nặng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Có thể kết nối nhiều máy tính trên mạng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Có thể mở rộng hơn</a:t>
            </a:r>
            <a:endParaRPr lang="en-US" sz="2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B6311-55EB-4C44-BD34-392E47C4994F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 (local area network)</a:t>
            </a:r>
          </a:p>
          <a:p>
            <a:pPr lvl="1" eaLnBrk="1" hangingPunct="1"/>
            <a:r>
              <a:rPr lang="en-US" dirty="0" smtClean="0"/>
              <a:t>Network confined to a relatively small space</a:t>
            </a:r>
          </a:p>
          <a:p>
            <a:pPr lvl="1" eaLnBrk="1" hangingPunct="1"/>
            <a:r>
              <a:rPr lang="en-US" dirty="0" smtClean="0"/>
              <a:t>1980s</a:t>
            </a:r>
          </a:p>
          <a:p>
            <a:pPr lvl="2" eaLnBrk="1" hangingPunct="1"/>
            <a:r>
              <a:rPr lang="en-US" dirty="0" smtClean="0"/>
              <a:t>LANs became popular as peer-to-peer based</a:t>
            </a:r>
          </a:p>
          <a:p>
            <a:pPr lvl="1" eaLnBrk="1" hangingPunct="1"/>
            <a:r>
              <a:rPr lang="en-US" dirty="0" smtClean="0"/>
              <a:t>Today</a:t>
            </a:r>
          </a:p>
          <a:p>
            <a:pPr lvl="2" eaLnBrk="1" hangingPunct="1"/>
            <a:r>
              <a:rPr lang="en-US" dirty="0" smtClean="0"/>
              <a:t>Larger and more complex client/server network</a:t>
            </a:r>
          </a:p>
          <a:p>
            <a:pPr eaLnBrk="1" hangingPunct="1"/>
            <a:r>
              <a:rPr lang="en-US" dirty="0" smtClean="0"/>
              <a:t>MAN (metropolitan area network)</a:t>
            </a:r>
          </a:p>
          <a:p>
            <a:pPr lvl="1" eaLnBrk="1" hangingPunct="1"/>
            <a:r>
              <a:rPr lang="en-US" dirty="0"/>
              <a:t>Connects clients and servers from multiple </a:t>
            </a:r>
            <a:r>
              <a:rPr lang="en-US" dirty="0" smtClean="0"/>
              <a:t>buildings</a:t>
            </a:r>
          </a:p>
          <a:p>
            <a:pPr lvl="1" eaLnBrk="1" hangingPunct="1"/>
            <a:r>
              <a:rPr lang="en-US" dirty="0" smtClean="0"/>
              <a:t>Uses different transmission media and technology than LAN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657227-B545-464F-940B-765CECBB581D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66" y="1295400"/>
            <a:ext cx="5686425" cy="415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32521" y="5576888"/>
            <a:ext cx="309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1-3 Interconnected LANs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14776" y="58638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927D6D-BC49-484C-AC7D-8AAFCD04AEB8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37309"/>
            <a:ext cx="8229600" cy="256309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WAN (wide area network)</a:t>
            </a:r>
          </a:p>
          <a:p>
            <a:pPr lvl="1" eaLnBrk="1" hangingPunct="1"/>
            <a:r>
              <a:rPr lang="en-US" sz="2000" dirty="0" smtClean="0"/>
              <a:t>Connects two or more geographically distinct LANs or MANs</a:t>
            </a:r>
          </a:p>
          <a:p>
            <a:pPr lvl="1" eaLnBrk="1" hangingPunct="1"/>
            <a:r>
              <a:rPr lang="en-US" sz="2000" dirty="0" smtClean="0"/>
              <a:t>Uses different transmission methods and media than LAN</a:t>
            </a:r>
          </a:p>
          <a:p>
            <a:pPr lvl="1" eaLnBrk="1" hangingPunct="1"/>
            <a:r>
              <a:rPr lang="en-US" sz="2000" dirty="0" smtClean="0"/>
              <a:t>Network connection</a:t>
            </a:r>
          </a:p>
          <a:p>
            <a:pPr lvl="2" eaLnBrk="1" hangingPunct="1"/>
            <a:r>
              <a:rPr lang="en-US" sz="2000" dirty="0" smtClean="0"/>
              <a:t>Separate offices in same organization</a:t>
            </a:r>
          </a:p>
          <a:p>
            <a:pPr lvl="2" eaLnBrk="1" hangingPunct="1"/>
            <a:r>
              <a:rPr lang="en-US" sz="2000" dirty="0" smtClean="0"/>
              <a:t>Separate offices in different organizations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3682134"/>
            <a:ext cx="8229600" cy="256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WAN (mạng diện rộng)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Kết nối hai hoặc nhiều mạng LAN khác biệt về địa lý hoặc MANs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Sử dụng các phương pháp và phương tiện truyền dẫn khác nhau so với mạng LAN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Kết nối mạng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Văn phòng riêng biệt trong cùng một tổ chức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Văn phòng riêng biệt trong các tổ chức khác nhau</a:t>
            </a:r>
            <a:endParaRPr lang="en-US" sz="2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An Introduction to Networking</a:t>
            </a:r>
          </a:p>
        </p:txBody>
      </p:sp>
      <p:pic>
        <p:nvPicPr>
          <p:cNvPr id="17412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657227-B545-464F-940B-765CECBB581D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555" y="5576888"/>
            <a:ext cx="2467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1-4 A simple WAN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49555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0055"/>
            <a:ext cx="6744182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1D2D5E-D6FC-42B6-B845-F729B27B024E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Elements Common to </a:t>
            </a:r>
            <a:br>
              <a:rPr lang="en-US" sz="2400" dirty="0" smtClean="0"/>
            </a:br>
            <a:r>
              <a:rPr lang="en-US" sz="2400" dirty="0" smtClean="0"/>
              <a:t>Client/Server </a:t>
            </a:r>
            <a:r>
              <a:rPr lang="en-US" sz="2400" dirty="0"/>
              <a:t>Networks 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thành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Mạng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chung</a:t>
            </a:r>
            <a:r>
              <a:rPr lang="en-US" sz="2400" dirty="0">
                <a:solidFill>
                  <a:srgbClr val="FF0000"/>
                </a:solidFill>
              </a:rPr>
              <a:t> / </a:t>
            </a:r>
            <a:r>
              <a:rPr lang="en-US" sz="2400" dirty="0" err="1">
                <a:solidFill>
                  <a:srgbClr val="FF0000"/>
                </a:solidFill>
              </a:rPr>
              <a:t>Máy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chủ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Network computer requesting resources or services from another network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Client workstation human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Client software installed on workstation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Network computer managing shared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Runs network operating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Workstation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Personal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May or may not be connected to network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4114801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Khách hàng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Mạng máy tính yêu cầu tài nguyên hoặc dịch vụ từ máy tính mạng khác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Khách hàng máy trạm người sử dụng con người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Phần mềm máy khách được cài đặt trên máy trạm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Máy chủ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Mạng máy tính quản lý tài nguyên chia sẻ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Chạy phần mềm điều hành mạng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Máy trạm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Máy tính cá nhân</a:t>
            </a:r>
          </a:p>
          <a:p>
            <a:pPr eaLnBrk="1" hangingPunct="1">
              <a:lnSpc>
                <a:spcPct val="90000"/>
              </a:lnSpc>
            </a:pPr>
            <a:r>
              <a:rPr lang="vi-VN" sz="1600" kern="0" dirty="0">
                <a:solidFill>
                  <a:srgbClr val="FF0000"/>
                </a:solidFill>
              </a:rPr>
              <a:t>Có thể hoặc không thể kết nối với mạng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790870-ED8A-41B9-A2A4-345FA5D25B44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345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Elements Common to </a:t>
            </a:r>
            <a:br>
              <a:rPr lang="en-US" sz="2000" dirty="0" smtClean="0"/>
            </a:br>
            <a:r>
              <a:rPr lang="en-US" sz="2000" dirty="0" smtClean="0"/>
              <a:t>Client/Server Networks (cont’d</a:t>
            </a:r>
            <a:r>
              <a:rPr lang="en-US" sz="2000" dirty="0" smtClean="0"/>
              <a:t>.) </a:t>
            </a:r>
            <a:r>
              <a:rPr lang="vi-VN" sz="2000" dirty="0">
                <a:solidFill>
                  <a:srgbClr val="FF0000"/>
                </a:solidFill>
              </a:rPr>
              <a:t>Các yếu tố Thường gặp với Mạng Máy khách / Máy chủ (tiếp)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45" y="1163783"/>
            <a:ext cx="8229600" cy="2798618"/>
          </a:xfrm>
        </p:spPr>
        <p:txBody>
          <a:bodyPr/>
          <a:lstStyle/>
          <a:p>
            <a:pPr eaLnBrk="1" hangingPunct="1"/>
            <a:r>
              <a:rPr lang="en-US" sz="1800" dirty="0" smtClean="0"/>
              <a:t>NIC (network interface card)</a:t>
            </a:r>
          </a:p>
          <a:p>
            <a:pPr lvl="1" eaLnBrk="1" hangingPunct="1"/>
            <a:r>
              <a:rPr lang="en-US" sz="1800" dirty="0" smtClean="0"/>
              <a:t>Device inside computer</a:t>
            </a:r>
          </a:p>
          <a:p>
            <a:pPr lvl="1" eaLnBrk="1" hangingPunct="1"/>
            <a:r>
              <a:rPr lang="en-US" sz="1800" dirty="0" smtClean="0"/>
              <a:t>Connects computer to network media</a:t>
            </a:r>
          </a:p>
          <a:p>
            <a:pPr lvl="1" eaLnBrk="1" hangingPunct="1"/>
            <a:r>
              <a:rPr lang="en-US" sz="1800" dirty="0" smtClean="0"/>
              <a:t>Allows communication with other computers</a:t>
            </a:r>
          </a:p>
          <a:p>
            <a:pPr eaLnBrk="1" hangingPunct="1"/>
            <a:r>
              <a:rPr lang="en-US" sz="1800" dirty="0" smtClean="0"/>
              <a:t>NOS (network operating system)</a:t>
            </a:r>
          </a:p>
          <a:p>
            <a:pPr lvl="1" eaLnBrk="1" hangingPunct="1"/>
            <a:r>
              <a:rPr lang="en-US" sz="1800" dirty="0" smtClean="0"/>
              <a:t>Server software</a:t>
            </a:r>
          </a:p>
          <a:p>
            <a:pPr lvl="1" eaLnBrk="1" hangingPunct="1"/>
            <a:r>
              <a:rPr lang="en-US" sz="1800" dirty="0" smtClean="0"/>
              <a:t>Enables server to manage data, users, groups, security, applications, and other networking functions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915930"/>
            <a:ext cx="8229600" cy="279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NIC (card giao diện mạng)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Thiết bị bên trong máy tính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Kết nối máy tính với mạng truyền thông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Cho phép giao tiếp với các máy tính khác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NOS (hệ điều hành mạng)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Phần mềm máy chủ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Cho phép máy chủ quản lý dữ liệu, người dùng, nhóm, bảo mật, ứng dụng và các chức năng mạng khác</a:t>
            </a:r>
            <a:endParaRPr lang="en-US" sz="18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9FFE2F-6478-4BCE-AF3D-18B6A56EE97F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05" y="1905000"/>
            <a:ext cx="4839413" cy="317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41867" y="5410417"/>
            <a:ext cx="3916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1-5 A NIC (network interface card)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12" y="570995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93CE6-D2D2-4C06-B9D8-8A0462E2DB34}" type="slidenum">
              <a:rPr lang="en-US"/>
              <a:pPr eaLnBrk="1" hangingPunct="1"/>
              <a:t>24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5474"/>
            <a:ext cx="8229600" cy="1143000"/>
          </a:xfrm>
        </p:spPr>
        <p:txBody>
          <a:bodyPr/>
          <a:lstStyle/>
          <a:p>
            <a:pPr eaLnBrk="1" hangingPunct="1"/>
            <a:r>
              <a:rPr lang="en-US" sz="2000" dirty="0"/>
              <a:t>Elements Common to </a:t>
            </a:r>
            <a:br>
              <a:rPr lang="en-US" sz="2000" dirty="0"/>
            </a:br>
            <a:r>
              <a:rPr lang="en-US" sz="2000" dirty="0"/>
              <a:t>Client/Server Networks (cont’d.) </a:t>
            </a:r>
            <a:r>
              <a:rPr lang="vi-VN" sz="2000" dirty="0">
                <a:solidFill>
                  <a:srgbClr val="FF0000"/>
                </a:solidFill>
              </a:rPr>
              <a:t>Các yếu tố Thường gặp với Mạng Máy khách / Máy chủ (tiếp)</a:t>
            </a:r>
            <a:endParaRPr lang="en-US" sz="2000" dirty="0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9145"/>
            <a:ext cx="8229600" cy="298565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Host</a:t>
            </a:r>
          </a:p>
          <a:p>
            <a:pPr lvl="1" eaLnBrk="1" hangingPunct="1"/>
            <a:r>
              <a:rPr lang="en-US" sz="1600" dirty="0" smtClean="0"/>
              <a:t>Computer</a:t>
            </a:r>
          </a:p>
          <a:p>
            <a:pPr lvl="1" eaLnBrk="1" hangingPunct="1"/>
            <a:r>
              <a:rPr lang="en-US" sz="1600" dirty="0" smtClean="0"/>
              <a:t>Enables network resource sharing by other computers </a:t>
            </a:r>
          </a:p>
          <a:p>
            <a:pPr eaLnBrk="1" hangingPunct="1"/>
            <a:r>
              <a:rPr lang="en-US" sz="1600" dirty="0" smtClean="0"/>
              <a:t>Node</a:t>
            </a:r>
          </a:p>
          <a:p>
            <a:pPr lvl="1" eaLnBrk="1" hangingPunct="1"/>
            <a:r>
              <a:rPr lang="en-US" sz="1600" dirty="0" smtClean="0"/>
              <a:t>Client, server, or other device</a:t>
            </a:r>
          </a:p>
          <a:p>
            <a:pPr lvl="1" eaLnBrk="1" hangingPunct="1"/>
            <a:r>
              <a:rPr lang="en-US" sz="1600" dirty="0" smtClean="0"/>
              <a:t>Communicates over a network</a:t>
            </a:r>
          </a:p>
          <a:p>
            <a:pPr lvl="1" eaLnBrk="1" hangingPunct="1"/>
            <a:r>
              <a:rPr lang="en-US" sz="1600" dirty="0" smtClean="0"/>
              <a:t>Identified by unique network address</a:t>
            </a:r>
          </a:p>
          <a:p>
            <a:pPr eaLnBrk="1" hangingPunct="1"/>
            <a:r>
              <a:rPr lang="en-US" sz="1600" dirty="0" smtClean="0"/>
              <a:t>Connectivity device</a:t>
            </a:r>
          </a:p>
          <a:p>
            <a:pPr lvl="1" eaLnBrk="1" hangingPunct="1"/>
            <a:r>
              <a:rPr lang="en-US" sz="1600" dirty="0" smtClean="0"/>
              <a:t>Allows multiple networks or multiple parts of one network to connect and exchange data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073" y="4100945"/>
            <a:ext cx="8229600" cy="298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Chủ nhà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Máy vi tính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Cho phép chia sẻ tài nguyên mạng bằng các máy tính khác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Nút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Máy khách, máy chủ hoặc thiết bị khác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Giao tiếp qua mạng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Được xác định bởi địa chỉ mạng duy nhất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Thiết bị kết nối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Cho phép nhiều mạng hoặc nhiều phần của một mạng kết nối và trao đổi dữ liệu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F62A0-1401-42DF-8E1C-AEACE8C4C2AE}" type="slidenum">
              <a:rPr lang="en-US"/>
              <a:pPr eaLnBrk="1" hangingPunct="1"/>
              <a:t>25</a:t>
            </a:fld>
            <a:endParaRPr lang="en-US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7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2000" dirty="0"/>
              <a:t>Elements Common to </a:t>
            </a:r>
            <a:br>
              <a:rPr lang="en-US" sz="2000" dirty="0"/>
            </a:br>
            <a:r>
              <a:rPr lang="en-US" sz="2000" dirty="0"/>
              <a:t>Client/Server Networks (cont’d.) </a:t>
            </a:r>
            <a:r>
              <a:rPr lang="vi-VN" sz="2000" dirty="0">
                <a:solidFill>
                  <a:srgbClr val="FF0000"/>
                </a:solidFill>
              </a:rPr>
              <a:t>Các yếu tố Thường gặp với Mạng Máy khách / Máy chủ (tiếp)</a:t>
            </a:r>
            <a:endParaRPr lang="en-US" sz="2000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782" y="1129145"/>
            <a:ext cx="8229600" cy="275705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Segment</a:t>
            </a:r>
          </a:p>
          <a:p>
            <a:pPr lvl="1" eaLnBrk="1" hangingPunct="1"/>
            <a:r>
              <a:rPr lang="en-US" sz="1600" dirty="0" smtClean="0"/>
              <a:t>Group of nodes</a:t>
            </a:r>
          </a:p>
          <a:p>
            <a:pPr lvl="1" eaLnBrk="1" hangingPunct="1"/>
            <a:r>
              <a:rPr lang="en-US" sz="1600" dirty="0" smtClean="0"/>
              <a:t>Uses same communications channel for traffic</a:t>
            </a:r>
          </a:p>
          <a:p>
            <a:pPr eaLnBrk="1" hangingPunct="1"/>
            <a:r>
              <a:rPr lang="en-US" sz="1600" dirty="0" smtClean="0"/>
              <a:t>Backbone</a:t>
            </a:r>
          </a:p>
          <a:p>
            <a:pPr lvl="1" eaLnBrk="1" hangingPunct="1"/>
            <a:r>
              <a:rPr lang="en-US" sz="1600" dirty="0" smtClean="0"/>
              <a:t>Connects segments and significant shared devices</a:t>
            </a:r>
          </a:p>
          <a:p>
            <a:pPr lvl="1" eaLnBrk="1" hangingPunct="1"/>
            <a:r>
              <a:rPr lang="en-US" sz="1600" dirty="0" smtClean="0"/>
              <a:t>“A network of networks”</a:t>
            </a:r>
          </a:p>
          <a:p>
            <a:pPr eaLnBrk="1" hangingPunct="1"/>
            <a:r>
              <a:rPr lang="en-US" sz="1600" dirty="0" smtClean="0"/>
              <a:t>Topology</a:t>
            </a:r>
          </a:p>
          <a:p>
            <a:pPr lvl="1" eaLnBrk="1" hangingPunct="1"/>
            <a:r>
              <a:rPr lang="en-US" sz="1600" dirty="0" smtClean="0"/>
              <a:t>Computer network physical layout</a:t>
            </a:r>
          </a:p>
          <a:p>
            <a:pPr lvl="1" eaLnBrk="1" hangingPunct="1"/>
            <a:r>
              <a:rPr lang="en-US" sz="1600" dirty="0" smtClean="0"/>
              <a:t>Ring, bus, star or hybrid formation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1" y="3879273"/>
            <a:ext cx="8229600" cy="27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Phân đoạn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Nhóm các nút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Sử dụng cùng một kênh truyền thông cho lưu lượng truy cập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Xương sống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Kết nối phân đoạn và các thiết bị chia sẻ đáng kể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"Một mạng lưới các mạng lưới"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Topology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Bố trí vật lý mạng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Sự hình thành vòng, xe buýt, sao hoặc lai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02718" cy="35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64122" y="58638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9612" y="5579694"/>
            <a:ext cx="269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1-6 A LAN backbone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6952" y="591824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3173" y="5614038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1-7 Common network topologies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2438"/>
            <a:ext cx="648120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sz="1800" dirty="0"/>
              <a:t>Elements Common to </a:t>
            </a:r>
            <a:br>
              <a:rPr lang="en-US" sz="1800" dirty="0"/>
            </a:br>
            <a:r>
              <a:rPr lang="en-US" sz="1800" dirty="0"/>
              <a:t>Client/Server Networks (cont’d.) </a:t>
            </a:r>
            <a:r>
              <a:rPr lang="vi-VN" sz="1800" dirty="0">
                <a:solidFill>
                  <a:srgbClr val="FF0000"/>
                </a:solidFill>
              </a:rPr>
              <a:t>Các yếu tố Thường gặp với Mạng Máy khách / Máy chủ (tiếp)</a:t>
            </a:r>
            <a:endParaRPr lang="en-US" sz="18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544762"/>
          </a:xfrm>
        </p:spPr>
        <p:txBody>
          <a:bodyPr/>
          <a:lstStyle/>
          <a:p>
            <a:pPr eaLnBrk="1" hangingPunct="1"/>
            <a:r>
              <a:rPr lang="en-US" sz="1600" dirty="0" smtClean="0"/>
              <a:t>Protocol</a:t>
            </a:r>
          </a:p>
          <a:p>
            <a:pPr lvl="1" eaLnBrk="1" hangingPunct="1"/>
            <a:r>
              <a:rPr lang="en-US" sz="1600" dirty="0" smtClean="0"/>
              <a:t>Standard method or format for communication between networked devices</a:t>
            </a:r>
          </a:p>
          <a:p>
            <a:pPr eaLnBrk="1" hangingPunct="1"/>
            <a:r>
              <a:rPr lang="en-US" sz="1600" dirty="0" smtClean="0"/>
              <a:t>Packet</a:t>
            </a:r>
          </a:p>
          <a:p>
            <a:pPr lvl="1" eaLnBrk="1" hangingPunct="1"/>
            <a:r>
              <a:rPr lang="en-US" sz="1600" dirty="0" smtClean="0"/>
              <a:t>Distinct data units exchanged between nodes</a:t>
            </a:r>
          </a:p>
          <a:p>
            <a:pPr eaLnBrk="1" hangingPunct="1"/>
            <a:r>
              <a:rPr lang="en-US" sz="1600" dirty="0" smtClean="0"/>
              <a:t>Addressing</a:t>
            </a:r>
          </a:p>
          <a:p>
            <a:pPr lvl="1" eaLnBrk="1" hangingPunct="1"/>
            <a:r>
              <a:rPr lang="en-US" sz="1600" dirty="0" smtClean="0"/>
              <a:t>Scheme for assigning unique identifying number to every node</a:t>
            </a:r>
          </a:p>
          <a:p>
            <a:pPr eaLnBrk="1" hangingPunct="1"/>
            <a:r>
              <a:rPr lang="en-US" sz="1600" dirty="0" smtClean="0"/>
              <a:t>Transmission media</a:t>
            </a:r>
          </a:p>
          <a:p>
            <a:pPr lvl="1" eaLnBrk="1" hangingPunct="1"/>
            <a:r>
              <a:rPr lang="en-US" sz="1600" dirty="0" smtClean="0"/>
              <a:t>Means through which data is transmitted and received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4E69E2-5378-4333-A919-2CAEB088EF64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3617912"/>
            <a:ext cx="82296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Nghị định thư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Phương pháp chuẩn hoặc định dạng để truyền thông giữa các thiết bị nối mạng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Packet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Các đơn vị dữ liệu khác nhau trao đổi giữa các nút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Giải quyết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Sơ đồ chỉ định số nhận dạng duy nhất cho mỗi nút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Phương tiện truyền dẫn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Phương tiện thông qua đó dữ liệu được truyền và nhận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552" y="592421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034552" y="5641468"/>
            <a:ext cx="490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1-8 Examples of network transmission media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52" y="533400"/>
            <a:ext cx="3910013" cy="490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7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the advantages of networked computing relative to stand-alone computing</a:t>
            </a:r>
          </a:p>
          <a:p>
            <a:r>
              <a:rPr lang="en-US" dirty="0" smtClean="0"/>
              <a:t>Distinguish between client/server and peer-to-peer networks</a:t>
            </a:r>
          </a:p>
          <a:p>
            <a:r>
              <a:rPr lang="en-US" dirty="0" smtClean="0"/>
              <a:t>List elements common to all client/server networks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6ECC77-250A-41C8-BCDC-893F10E49D96}" type="slidenum">
              <a:rPr lang="en-US"/>
              <a:pPr eaLnBrk="1" hangingPunct="1"/>
              <a:t>30</a:t>
            </a:fld>
            <a:endParaRPr lang="en-US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55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How Networks Are </a:t>
            </a:r>
            <a:r>
              <a:rPr lang="en-US" sz="2800" dirty="0" smtClean="0"/>
              <a:t>Used  </a:t>
            </a:r>
            <a:r>
              <a:rPr lang="en-US" sz="2800" dirty="0" err="1" smtClean="0">
                <a:solidFill>
                  <a:srgbClr val="FF0000"/>
                </a:solidFill>
              </a:rPr>
              <a:t>mạng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sử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dụng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ntn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982" y="775855"/>
            <a:ext cx="8229600" cy="272934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Network services</a:t>
            </a:r>
          </a:p>
          <a:p>
            <a:pPr lvl="1" eaLnBrk="1" hangingPunct="1"/>
            <a:r>
              <a:rPr lang="en-US" sz="1600" dirty="0" smtClean="0"/>
              <a:t>Functions provided by a network</a:t>
            </a:r>
          </a:p>
          <a:p>
            <a:pPr lvl="1" eaLnBrk="1" hangingPunct="1"/>
            <a:r>
              <a:rPr lang="en-US" sz="1600" dirty="0" smtClean="0"/>
              <a:t>E-mail</a:t>
            </a:r>
          </a:p>
          <a:p>
            <a:pPr lvl="1" eaLnBrk="1" hangingPunct="1"/>
            <a:r>
              <a:rPr lang="en-US" sz="1600" dirty="0" smtClean="0"/>
              <a:t>Printer sharing</a:t>
            </a:r>
          </a:p>
          <a:p>
            <a:pPr lvl="1" eaLnBrk="1" hangingPunct="1"/>
            <a:r>
              <a:rPr lang="en-US" sz="1600" dirty="0"/>
              <a:t>F</a:t>
            </a:r>
            <a:r>
              <a:rPr lang="en-US" sz="1600" dirty="0" smtClean="0"/>
              <a:t>ile sharing</a:t>
            </a:r>
          </a:p>
          <a:p>
            <a:pPr lvl="1" eaLnBrk="1" hangingPunct="1"/>
            <a:r>
              <a:rPr lang="en-US" sz="1600" dirty="0" smtClean="0"/>
              <a:t>Internet access and Web site delivery</a:t>
            </a:r>
          </a:p>
          <a:p>
            <a:pPr lvl="1" eaLnBrk="1" hangingPunct="1"/>
            <a:r>
              <a:rPr lang="en-US" sz="1600" dirty="0" smtClean="0"/>
              <a:t>Remote access capabilities</a:t>
            </a:r>
          </a:p>
          <a:p>
            <a:pPr lvl="1" eaLnBrk="1" hangingPunct="1"/>
            <a:r>
              <a:rPr lang="en-US" sz="1600" dirty="0" smtClean="0"/>
              <a:t>Voice (telephone) and video services</a:t>
            </a:r>
          </a:p>
          <a:p>
            <a:pPr lvl="1" eaLnBrk="1" hangingPunct="1"/>
            <a:r>
              <a:rPr lang="en-US" sz="1600" dirty="0" smtClean="0"/>
              <a:t>Network management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3543589"/>
            <a:ext cx="8229600" cy="27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Dịch vụ mạng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Chức năng được cung cấp bởi mạng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E-mail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Chia sẻ máy in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Chia sẻ file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Truy cập Internet và cung cấp trang Web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Khả năng truy cập từ xa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Dịch vụ thoại (điện thoại) và video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Quản lý mạng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D5168E-B3D8-4C3F-A80E-185C1E3F8A77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142" y="6927"/>
            <a:ext cx="8229600" cy="53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File and Print </a:t>
            </a:r>
            <a:r>
              <a:rPr lang="en-US" sz="2400" dirty="0" smtClean="0"/>
              <a:t>Services </a:t>
            </a:r>
            <a:r>
              <a:rPr lang="en-US" sz="2400" dirty="0" err="1" smtClean="0">
                <a:solidFill>
                  <a:srgbClr val="FF0000"/>
                </a:solidFill>
              </a:rPr>
              <a:t>Dịch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vụ</a:t>
            </a:r>
            <a:r>
              <a:rPr lang="en-US" sz="2400" dirty="0" smtClean="0">
                <a:solidFill>
                  <a:srgbClr val="FF0000"/>
                </a:solidFill>
              </a:rPr>
              <a:t> in </a:t>
            </a:r>
            <a:r>
              <a:rPr lang="en-US" sz="2400" dirty="0" err="1" smtClean="0">
                <a:solidFill>
                  <a:srgbClr val="FF0000"/>
                </a:solidFill>
              </a:rPr>
              <a:t>ấn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và</a:t>
            </a:r>
            <a:r>
              <a:rPr lang="en-US" sz="2400" dirty="0" smtClean="0">
                <a:solidFill>
                  <a:srgbClr val="FF0000"/>
                </a:solidFill>
              </a:rPr>
              <a:t> in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0327"/>
            <a:ext cx="8229600" cy="2507673"/>
          </a:xfrm>
        </p:spPr>
        <p:txBody>
          <a:bodyPr/>
          <a:lstStyle/>
          <a:p>
            <a:pPr eaLnBrk="1" hangingPunct="1"/>
            <a:r>
              <a:rPr lang="en-US" sz="1600" dirty="0" smtClean="0"/>
              <a:t>File services</a:t>
            </a:r>
          </a:p>
          <a:p>
            <a:pPr lvl="1" eaLnBrk="1" hangingPunct="1"/>
            <a:r>
              <a:rPr lang="en-US" sz="1600" dirty="0" smtClean="0"/>
              <a:t>Capability of server to share data files, applications and disk storage space</a:t>
            </a:r>
          </a:p>
          <a:p>
            <a:pPr eaLnBrk="1" hangingPunct="1"/>
            <a:r>
              <a:rPr lang="en-US" sz="1600" dirty="0" smtClean="0"/>
              <a:t>File server</a:t>
            </a:r>
          </a:p>
          <a:p>
            <a:pPr lvl="1" eaLnBrk="1" hangingPunct="1"/>
            <a:r>
              <a:rPr lang="en-US" sz="1600" dirty="0" smtClean="0"/>
              <a:t>Provides file services</a:t>
            </a:r>
          </a:p>
          <a:p>
            <a:pPr eaLnBrk="1" hangingPunct="1"/>
            <a:r>
              <a:rPr lang="en-US" sz="1600" dirty="0" smtClean="0"/>
              <a:t>File services provide foundation of networking</a:t>
            </a:r>
          </a:p>
          <a:p>
            <a:pPr eaLnBrk="1" hangingPunct="1"/>
            <a:r>
              <a:rPr lang="en-US" sz="1600" dirty="0" smtClean="0"/>
              <a:t>Print services</a:t>
            </a:r>
          </a:p>
          <a:p>
            <a:pPr lvl="1" eaLnBrk="1" hangingPunct="1"/>
            <a:r>
              <a:rPr lang="en-US" sz="1600" dirty="0" smtClean="0"/>
              <a:t>Share printers across network</a:t>
            </a:r>
          </a:p>
          <a:p>
            <a:pPr lvl="1" eaLnBrk="1" hangingPunct="1"/>
            <a:r>
              <a:rPr lang="en-US" sz="1600" dirty="0" smtClean="0"/>
              <a:t>Saves time and money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2142" y="3048000"/>
            <a:ext cx="8229600" cy="250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Dịch vụ tập tin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Khả năng của máy chủ để chia sẻ các tập tin dữ liệu, ứng dụng và không gian lưu trữ đĩa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Máy chủ tệp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Cung cấp các dịch vụ tập tin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Dịch vụ tập tin cung cấp nền tảng của mạng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Dịch vụ in ấn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Chia sẻ máy in qua mạng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Tiết kiệm thời gian và tiền bạc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03671-0635-4F54-89FB-3A0DF7AD05EB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Access </a:t>
            </a:r>
            <a:r>
              <a:rPr lang="en-US" sz="2800" dirty="0" smtClean="0"/>
              <a:t>Services </a:t>
            </a:r>
            <a:r>
              <a:rPr lang="en-US" sz="2800" dirty="0" err="1" smtClean="0">
                <a:solidFill>
                  <a:srgbClr val="FF0000"/>
                </a:solidFill>
              </a:rPr>
              <a:t>Truy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cập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dịch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vụ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1327"/>
            <a:ext cx="8229600" cy="243147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Allow remote user network connection</a:t>
            </a:r>
          </a:p>
          <a:p>
            <a:pPr eaLnBrk="1" hangingPunct="1"/>
            <a:r>
              <a:rPr lang="en-US" sz="2000" dirty="0" smtClean="0"/>
              <a:t>Allow network users to connect to machines outside the network</a:t>
            </a:r>
          </a:p>
          <a:p>
            <a:pPr eaLnBrk="1" hangingPunct="1"/>
            <a:r>
              <a:rPr lang="en-US" sz="2000" dirty="0" smtClean="0"/>
              <a:t>Remote user</a:t>
            </a:r>
          </a:p>
          <a:p>
            <a:pPr lvl="1" eaLnBrk="1" hangingPunct="1"/>
            <a:r>
              <a:rPr lang="en-US" sz="2000" dirty="0" smtClean="0"/>
              <a:t>Computer user on different network or in different geographical location from LAN’s server</a:t>
            </a:r>
          </a:p>
          <a:p>
            <a:pPr eaLnBrk="1" hangingPunct="1"/>
            <a:r>
              <a:rPr lang="en-US" sz="2000" dirty="0" smtClean="0"/>
              <a:t>Network operating systems include built-in access services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3345" y="3583276"/>
            <a:ext cx="8229600" cy="24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Cho phép kết nối mạng của người dùng từ xa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Cho phép người dùng mạng kết nối với máy bên ngoài mạng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Người dùng từ xa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Người dùng máy tính trên mạng khác hoặc ở vị trí địa lý khác nhau từ máy chủ của LAN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Hệ điều hành mạng bao gồm các dịch vụ truy nhập được xây dựng</a:t>
            </a:r>
            <a:endParaRPr lang="en-US" sz="2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5EDA0D-DFAF-42CD-98A3-24EA1510ED69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3831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Access Services </a:t>
            </a:r>
            <a:r>
              <a:rPr lang="en-US" dirty="0" err="1">
                <a:solidFill>
                  <a:srgbClr val="FF0000"/>
                </a:solidFill>
              </a:rPr>
              <a:t>Truy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dịch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vụ</a:t>
            </a:r>
            <a:endParaRPr lang="en-US" dirty="0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62243"/>
            <a:ext cx="8229600" cy="2009558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Provide LAN connectivity when WAN connection is not cost-effective</a:t>
            </a:r>
          </a:p>
          <a:p>
            <a:pPr eaLnBrk="1" hangingPunct="1"/>
            <a:r>
              <a:rPr lang="en-US" sz="2000" dirty="0" smtClean="0"/>
              <a:t>External staff can diagnose problems</a:t>
            </a:r>
          </a:p>
          <a:p>
            <a:pPr eaLnBrk="1" hangingPunct="1"/>
            <a:r>
              <a:rPr lang="en-US" sz="2000" dirty="0" smtClean="0"/>
              <a:t>Allow external users to use network resources and devices </a:t>
            </a:r>
          </a:p>
          <a:p>
            <a:pPr lvl="1" eaLnBrk="1" hangingPunct="1"/>
            <a:r>
              <a:rPr lang="en-US" sz="2000" dirty="0" smtClean="0"/>
              <a:t>Same as if logged on to office workstation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624516"/>
            <a:ext cx="8229600" cy="200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Cung cấp kết nối LAN khi kết nối WAN không hiệu quả về chi phí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Nhân viên bên ngoài có thể chẩn đoán các vấn đề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Cho phép người dùng bên ngoài sử dụng tài nguyên và thiết bị mạng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Giống như khi đăng nhập vào máy trạm văn phòng</a:t>
            </a:r>
            <a:endParaRPr lang="en-US" sz="2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Communications </a:t>
            </a:r>
            <a:r>
              <a:rPr lang="en-US" sz="2800" dirty="0"/>
              <a:t>Services </a:t>
            </a:r>
            <a:r>
              <a:rPr lang="en-US" sz="2800" dirty="0" err="1">
                <a:solidFill>
                  <a:srgbClr val="FF0000"/>
                </a:solidFill>
              </a:rPr>
              <a:t>Dịch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vụ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Truyền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533400"/>
            <a:ext cx="8229600" cy="24384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Convergence</a:t>
            </a:r>
          </a:p>
          <a:p>
            <a:pPr lvl="1" eaLnBrk="1" hangingPunct="1"/>
            <a:r>
              <a:rPr lang="en-US" sz="1800" dirty="0" smtClean="0"/>
              <a:t>Offering multiple types of communications services on the same network</a:t>
            </a:r>
          </a:p>
          <a:p>
            <a:pPr eaLnBrk="1" hangingPunct="1"/>
            <a:r>
              <a:rPr lang="en-US" sz="1800" dirty="0" smtClean="0"/>
              <a:t>Unified communications</a:t>
            </a:r>
          </a:p>
          <a:p>
            <a:pPr lvl="1" eaLnBrk="1" hangingPunct="1"/>
            <a:r>
              <a:rPr lang="en-US" sz="1800" dirty="0" smtClean="0"/>
              <a:t>Centralized management of multiple network-based communications</a:t>
            </a:r>
          </a:p>
          <a:p>
            <a:pPr eaLnBrk="1" hangingPunct="1"/>
            <a:r>
              <a:rPr lang="en-US" sz="1800" dirty="0" smtClean="0"/>
              <a:t>Mail server</a:t>
            </a:r>
          </a:p>
          <a:p>
            <a:pPr lvl="1" eaLnBrk="1" hangingPunct="1"/>
            <a:r>
              <a:rPr lang="en-US" sz="1800" dirty="0" smtClean="0"/>
              <a:t>Computer responsible for e-mail storage and transfer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2662E7-2B0F-4B19-8A4F-E2433BAAE8F4}" type="slidenum">
              <a:rPr lang="en-US"/>
              <a:pPr eaLnBrk="1" hangingPunct="1"/>
              <a:t>34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6418" y="344473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Hội tụ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Cung cấp nhiều loại dịch vụ truyền thông trên cùng một mạng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Truyền thông Hợp nhất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Quản lý tập trung của truyền thông dựa trên nhiều mạng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Máy chủ thư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Máy tính chịu trách nhiệm lưu trữ và chuyển email</a:t>
            </a:r>
            <a:endParaRPr lang="en-US" sz="18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Communications Services </a:t>
            </a:r>
            <a:r>
              <a:rPr lang="en-US" sz="2800" dirty="0" err="1">
                <a:solidFill>
                  <a:srgbClr val="FF0000"/>
                </a:solidFill>
              </a:rPr>
              <a:t>Dịch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vụ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Truyền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762001"/>
            <a:ext cx="8229600" cy="27432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Additional tasks of mail servers</a:t>
            </a:r>
          </a:p>
          <a:p>
            <a:pPr lvl="1" eaLnBrk="1" hangingPunct="1"/>
            <a:r>
              <a:rPr lang="en-US" sz="1600" dirty="0" smtClean="0"/>
              <a:t>Intercept spam</a:t>
            </a:r>
          </a:p>
          <a:p>
            <a:pPr lvl="1" eaLnBrk="1" hangingPunct="1"/>
            <a:r>
              <a:rPr lang="en-US" sz="1600" dirty="0" smtClean="0"/>
              <a:t>Handle objectionable content</a:t>
            </a:r>
          </a:p>
          <a:p>
            <a:pPr lvl="1" eaLnBrk="1" hangingPunct="1"/>
            <a:r>
              <a:rPr lang="en-US" sz="1600" dirty="0" smtClean="0"/>
              <a:t>Route messages according to rules</a:t>
            </a:r>
          </a:p>
          <a:p>
            <a:pPr lvl="1" eaLnBrk="1" hangingPunct="1"/>
            <a:r>
              <a:rPr lang="en-US" sz="1600" dirty="0" smtClean="0"/>
              <a:t>Provide Web-based client for checking e-mail</a:t>
            </a:r>
          </a:p>
          <a:p>
            <a:pPr lvl="1" eaLnBrk="1" hangingPunct="1"/>
            <a:r>
              <a:rPr lang="en-US" sz="1600" dirty="0" smtClean="0"/>
              <a:t>Notify administrators or users if certain events occur</a:t>
            </a:r>
          </a:p>
          <a:p>
            <a:pPr lvl="1" eaLnBrk="1" hangingPunct="1"/>
            <a:r>
              <a:rPr lang="en-US" sz="1600" dirty="0" smtClean="0"/>
              <a:t>Schedule e-mail transmission, retrieval, storage, maintenance</a:t>
            </a:r>
          </a:p>
          <a:p>
            <a:pPr lvl="1" eaLnBrk="1" hangingPunct="1"/>
            <a:r>
              <a:rPr lang="en-US" sz="1600" dirty="0" smtClean="0"/>
              <a:t>Communicate with mail servers on other networks</a:t>
            </a:r>
          </a:p>
          <a:p>
            <a:pPr eaLnBrk="1" hangingPunct="1"/>
            <a:r>
              <a:rPr lang="en-US" sz="1600" dirty="0" smtClean="0"/>
              <a:t>Mail server runs specialized mail server software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77519F-5BD8-472C-9DA3-72AC6A24EA8F}" type="slidenum">
              <a:rPr lang="en-US"/>
              <a:pPr eaLnBrk="1" hangingPunct="1"/>
              <a:t>35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5691" y="374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Các tác vụ bổ sung của máy chủ thư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Chặn thư rác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Xử lý nội dung phản cảm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Thông báo tuyến đường theo các quy tắc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Cung cấp cho khách hàng dựa trên Web để kiểm tra e-mail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Thông báo cho quản trị viên hoặc người dùng nếu xảy ra các sự kiện nhất định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Lập kế hoạch truyền, tải, lưu trữ, bảo trì e-mail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Giao tiếp với các máy chủ thư trên các mạng khác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Máy chủ thư chạy phần mềm máy chủ thư chuyên dùng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9568B0-0AB1-46CF-9EF3-5D5F92E25F43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927"/>
            <a:ext cx="8229600" cy="69272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Internet Services </a:t>
            </a:r>
            <a:r>
              <a:rPr lang="en-US" sz="2800" dirty="0" err="1" smtClean="0">
                <a:solidFill>
                  <a:srgbClr val="FF0000"/>
                </a:solidFill>
              </a:rPr>
              <a:t>Dịch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vụ</a:t>
            </a:r>
            <a:r>
              <a:rPr lang="en-US" sz="2800" dirty="0" smtClean="0">
                <a:solidFill>
                  <a:srgbClr val="FF0000"/>
                </a:solidFill>
              </a:rPr>
              <a:t> Internet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1"/>
            <a:ext cx="8229600" cy="2971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Web server</a:t>
            </a:r>
          </a:p>
          <a:p>
            <a:pPr lvl="1" eaLnBrk="1" hangingPunct="1"/>
            <a:r>
              <a:rPr lang="en-US" sz="2000" dirty="0" smtClean="0"/>
              <a:t>Computer installed with appropriate software to supply Web pages to many different clients upon demand</a:t>
            </a:r>
          </a:p>
          <a:p>
            <a:pPr eaLnBrk="1" hangingPunct="1"/>
            <a:r>
              <a:rPr lang="en-US" sz="2000" dirty="0" smtClean="0"/>
              <a:t>Other Internet services</a:t>
            </a:r>
          </a:p>
          <a:p>
            <a:pPr lvl="1" eaLnBrk="1" hangingPunct="1"/>
            <a:r>
              <a:rPr lang="en-US" sz="2000" dirty="0" smtClean="0"/>
              <a:t>File transfer capabilities</a:t>
            </a:r>
          </a:p>
          <a:p>
            <a:pPr lvl="1" eaLnBrk="1" hangingPunct="1"/>
            <a:r>
              <a:rPr lang="en-US" sz="2000" dirty="0" smtClean="0"/>
              <a:t>Internet addressing schemes</a:t>
            </a:r>
          </a:p>
          <a:p>
            <a:pPr lvl="1" eaLnBrk="1" hangingPunct="1"/>
            <a:r>
              <a:rPr lang="en-US" sz="2000" dirty="0" smtClean="0"/>
              <a:t>Security filters</a:t>
            </a:r>
          </a:p>
          <a:p>
            <a:pPr lvl="1" eaLnBrk="1" hangingPunct="1"/>
            <a:r>
              <a:rPr lang="en-US" sz="2000" dirty="0" smtClean="0"/>
              <a:t>Means for directly logging on to other Internet computers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851564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máy chủ web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Máy tính được cài đặt với phần mềm thích hợp để cung cấp các trang Web cho nhiều khách hàng khác nhau theo yêu cầu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Các dịch vụ Internet khác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Khả năng truyền file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Sơ đồ địa chỉ Internet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Bộ lọc bảo mật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Phương tiện trực tiếp đăng nhập vào các máy tính Internet khác</a:t>
            </a:r>
            <a:endParaRPr lang="en-US" sz="2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B68496-AB0B-481A-BC7F-0448843896FC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/>
              <a:t>Management Services </a:t>
            </a:r>
            <a:r>
              <a:rPr lang="en-US" dirty="0" err="1">
                <a:solidFill>
                  <a:srgbClr val="FF0000"/>
                </a:solidFill>
              </a:rPr>
              <a:t>Dịch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Small network management </a:t>
            </a:r>
          </a:p>
          <a:p>
            <a:pPr lvl="1" eaLnBrk="1" hangingPunct="1"/>
            <a:r>
              <a:rPr lang="en-US" dirty="0" smtClean="0"/>
              <a:t>Single network administrator</a:t>
            </a:r>
          </a:p>
          <a:p>
            <a:pPr eaLnBrk="1" hangingPunct="1"/>
            <a:r>
              <a:rPr lang="en-US" dirty="0" smtClean="0"/>
              <a:t>Today’s larger network management</a:t>
            </a:r>
          </a:p>
          <a:p>
            <a:pPr lvl="1" eaLnBrk="1" hangingPunct="1"/>
            <a:r>
              <a:rPr lang="en-US" dirty="0" smtClean="0"/>
              <a:t>Centrally administered network management tasks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3803075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kern="0" dirty="0">
                <a:solidFill>
                  <a:srgbClr val="FF0000"/>
                </a:solidFill>
              </a:rPr>
              <a:t>Quản lý mạng nhỏ</a:t>
            </a:r>
          </a:p>
          <a:p>
            <a:pPr eaLnBrk="1" hangingPunct="1"/>
            <a:r>
              <a:rPr lang="vi-VN" kern="0" dirty="0">
                <a:solidFill>
                  <a:srgbClr val="FF0000"/>
                </a:solidFill>
              </a:rPr>
              <a:t>Quản trị viên mạng đơn</a:t>
            </a:r>
          </a:p>
          <a:p>
            <a:pPr eaLnBrk="1" hangingPunct="1"/>
            <a:r>
              <a:rPr lang="vi-VN" kern="0" dirty="0">
                <a:solidFill>
                  <a:srgbClr val="FF0000"/>
                </a:solidFill>
              </a:rPr>
              <a:t>Quản lý mạng ngày nay lớn hơn</a:t>
            </a:r>
          </a:p>
          <a:p>
            <a:pPr eaLnBrk="1" hangingPunct="1"/>
            <a:r>
              <a:rPr lang="vi-VN" kern="0" dirty="0">
                <a:solidFill>
                  <a:srgbClr val="FF0000"/>
                </a:solidFill>
              </a:rPr>
              <a:t>Nhiệm vụ quản lý mạng tập trung</a:t>
            </a:r>
            <a:endParaRPr lang="en-US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ED3081-0801-487E-B429-7A313F46F976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/>
              <a:t>Management Services </a:t>
            </a:r>
            <a:r>
              <a:rPr lang="en-US" dirty="0" err="1">
                <a:solidFill>
                  <a:srgbClr val="FF0000"/>
                </a:solidFill>
              </a:rPr>
              <a:t>Dịch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endParaRPr lang="en-US" dirty="0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1"/>
            <a:ext cx="8229600" cy="2666999"/>
          </a:xfrm>
        </p:spPr>
        <p:txBody>
          <a:bodyPr/>
          <a:lstStyle/>
          <a:p>
            <a:pPr eaLnBrk="1" hangingPunct="1"/>
            <a:r>
              <a:rPr lang="en-US" sz="1600" dirty="0" smtClean="0"/>
              <a:t>Important network management services</a:t>
            </a:r>
          </a:p>
          <a:p>
            <a:pPr lvl="1" eaLnBrk="1" hangingPunct="1"/>
            <a:r>
              <a:rPr lang="en-US" sz="1600" dirty="0" smtClean="0"/>
              <a:t>Traffic monitoring and control</a:t>
            </a:r>
          </a:p>
          <a:p>
            <a:pPr lvl="1" eaLnBrk="1" hangingPunct="1"/>
            <a:r>
              <a:rPr lang="en-US" sz="1600" dirty="0" smtClean="0"/>
              <a:t>Load balancing</a:t>
            </a:r>
          </a:p>
          <a:p>
            <a:pPr lvl="1" eaLnBrk="1" hangingPunct="1"/>
            <a:r>
              <a:rPr lang="en-US" sz="1600" dirty="0" smtClean="0"/>
              <a:t>Hardware diagnosis and failure alert</a:t>
            </a:r>
          </a:p>
          <a:p>
            <a:pPr lvl="1" eaLnBrk="1" hangingPunct="1"/>
            <a:r>
              <a:rPr lang="en-US" sz="1600" dirty="0" smtClean="0"/>
              <a:t>Asset management</a:t>
            </a:r>
          </a:p>
          <a:p>
            <a:pPr lvl="1" eaLnBrk="1" hangingPunct="1"/>
            <a:r>
              <a:rPr lang="en-US" sz="1600" dirty="0" smtClean="0"/>
              <a:t>License tracking</a:t>
            </a:r>
          </a:p>
          <a:p>
            <a:pPr lvl="1" eaLnBrk="1" hangingPunct="1"/>
            <a:r>
              <a:rPr lang="en-US" sz="1600" dirty="0" smtClean="0"/>
              <a:t>Security auditing</a:t>
            </a:r>
          </a:p>
          <a:p>
            <a:pPr lvl="1" eaLnBrk="1" hangingPunct="1"/>
            <a:r>
              <a:rPr lang="en-US" sz="1600" dirty="0" smtClean="0"/>
              <a:t>Address management</a:t>
            </a:r>
          </a:p>
          <a:p>
            <a:pPr lvl="1" eaLnBrk="1" hangingPunct="1"/>
            <a:r>
              <a:rPr lang="en-US" sz="1600" dirty="0" smtClean="0"/>
              <a:t>Backup and restoration of data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578225"/>
            <a:ext cx="8229600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Các dịch vụ quản lý mạng quan trọng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Theo dõi và kiểm soát giao thông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Cân bằng tải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Chẩn đoán và cảnh báo sự cố phần cứng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Quản lý tài sản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Theo dõi giấy phép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Kiểm toán an ninh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Quản lý địa chỉ</a:t>
            </a:r>
          </a:p>
          <a:p>
            <a:pPr eaLnBrk="1" hangingPunct="1"/>
            <a:r>
              <a:rPr lang="vi-VN" sz="1600" kern="0" dirty="0">
                <a:solidFill>
                  <a:srgbClr val="FF0000"/>
                </a:solidFill>
              </a:rPr>
              <a:t>Sao lưu và phục hồi dữ liệu</a:t>
            </a:r>
            <a:endParaRPr lang="en-US" sz="16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556594-C271-4A58-9605-D1DCD76E4471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Becoming a Networking Professional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61118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Job market</a:t>
            </a:r>
          </a:p>
          <a:p>
            <a:pPr lvl="1" eaLnBrk="1" hangingPunct="1"/>
            <a:r>
              <a:rPr lang="en-US" sz="1600" dirty="0" smtClean="0"/>
              <a:t>Many job postings for computer professionals</a:t>
            </a:r>
          </a:p>
          <a:p>
            <a:pPr lvl="1" eaLnBrk="1" hangingPunct="1"/>
            <a:r>
              <a:rPr lang="en-US" sz="1600" dirty="0" smtClean="0"/>
              <a:t>Expertise levels required vary</a:t>
            </a:r>
          </a:p>
          <a:p>
            <a:pPr eaLnBrk="1" hangingPunct="1"/>
            <a:r>
              <a:rPr lang="en-US" sz="1600" dirty="0" smtClean="0"/>
              <a:t>To prepare for entering job market:</a:t>
            </a:r>
          </a:p>
          <a:p>
            <a:pPr lvl="1" eaLnBrk="1" hangingPunct="1"/>
            <a:r>
              <a:rPr lang="en-US" sz="1600" dirty="0" smtClean="0"/>
              <a:t>Master general networking technologies</a:t>
            </a:r>
          </a:p>
          <a:p>
            <a:pPr lvl="1" eaLnBrk="1" hangingPunct="1"/>
            <a:r>
              <a:rPr lang="en-US" sz="1600" dirty="0" smtClean="0"/>
              <a:t>Select and study areas of interest</a:t>
            </a:r>
          </a:p>
          <a:p>
            <a:pPr lvl="1" eaLnBrk="1" hangingPunct="1"/>
            <a:r>
              <a:rPr lang="en-US" sz="1600" dirty="0" smtClean="0"/>
              <a:t>Hone communication and teamwork skills</a:t>
            </a:r>
          </a:p>
          <a:p>
            <a:pPr lvl="1" eaLnBrk="1" hangingPunct="1"/>
            <a:r>
              <a:rPr lang="en-US" sz="1600" dirty="0" smtClean="0"/>
              <a:t>Stay abreast of emerging technologies</a:t>
            </a:r>
          </a:p>
          <a:p>
            <a:pPr lvl="1" eaLnBrk="1" hangingPunct="1"/>
            <a:r>
              <a:rPr lang="en-US" sz="1600" dirty="0" smtClean="0"/>
              <a:t>Consider professional certification</a:t>
            </a:r>
          </a:p>
          <a:p>
            <a:pPr lvl="1" eaLnBrk="1" hangingPunct="1"/>
            <a:r>
              <a:rPr lang="en-US" sz="1600" dirty="0" smtClean="0"/>
              <a:t>Get to know others in your </a:t>
            </a:r>
            <a:r>
              <a:rPr lang="en-US" sz="1600" dirty="0" smtClean="0"/>
              <a:t>field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Trở thành một chuyên gia mạng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Thị trường việc làm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Nhiều bài đăng công việc cho các chuyên gia máy vi tính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Các mức độ chuyên môn bắt buộc khác nhau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Để chuẩn bị vào thị trường việc làm: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Tổng thể các công nghệ mạng chung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Lựa chọn và nghiên cứu các lĩnh vực quan tâm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Nâng cao kỹ năng giao tiếp và làm việc theo nhóm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Theo sát các công nghệ mới nổi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Xem xét chứng nhận chuyên nghiệp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Tìm hiểu về những người khác trong lĩnh vực của bạn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60DDEA-F650-4F1F-AB13-C84183433485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several specific uses for a network</a:t>
            </a:r>
          </a:p>
          <a:p>
            <a:pPr eaLnBrk="1" hangingPunct="1"/>
            <a:r>
              <a:rPr lang="en-US" dirty="0" smtClean="0"/>
              <a:t>Identify some of the certifications available to networking professionals</a:t>
            </a:r>
          </a:p>
          <a:p>
            <a:pPr eaLnBrk="1" hangingPunct="1"/>
            <a:r>
              <a:rPr lang="en-US" dirty="0" smtClean="0"/>
              <a:t>Identify the kinds of skills and specializations that will help you excel as a networking professional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ECA5F-0B41-4192-8D1C-DEAC007E88F2}" type="slidenum">
              <a:rPr lang="en-US"/>
              <a:pPr eaLnBrk="1" hangingPunct="1"/>
              <a:t>40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55"/>
            <a:ext cx="8229600" cy="671945"/>
          </a:xfrm>
        </p:spPr>
        <p:txBody>
          <a:bodyPr/>
          <a:lstStyle/>
          <a:p>
            <a:pPr eaLnBrk="1" hangingPunct="1"/>
            <a:r>
              <a:rPr lang="en-US" dirty="0" smtClean="0"/>
              <a:t>Mastering the Technical Challenges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9655"/>
            <a:ext cx="8229600" cy="615834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Skills to acquire</a:t>
            </a:r>
          </a:p>
          <a:p>
            <a:pPr lvl="1" eaLnBrk="1" hangingPunct="1"/>
            <a:r>
              <a:rPr lang="en-US" sz="1600" dirty="0" smtClean="0"/>
              <a:t>Installing, configuring, troubleshooting network server and client hardware and software</a:t>
            </a:r>
          </a:p>
          <a:p>
            <a:pPr lvl="1" eaLnBrk="1" hangingPunct="1"/>
            <a:r>
              <a:rPr lang="en-US" sz="1600" dirty="0" smtClean="0"/>
              <a:t>Understanding characteristics of transmission media</a:t>
            </a:r>
          </a:p>
          <a:p>
            <a:pPr lvl="1" eaLnBrk="1" hangingPunct="1"/>
            <a:r>
              <a:rPr lang="en-US" sz="1600" dirty="0" smtClean="0"/>
              <a:t>Understanding network design</a:t>
            </a:r>
          </a:p>
          <a:p>
            <a:pPr lvl="1" eaLnBrk="1" hangingPunct="1"/>
            <a:r>
              <a:rPr lang="en-US" sz="1600" dirty="0" smtClean="0"/>
              <a:t>Understanding network protocols</a:t>
            </a:r>
          </a:p>
          <a:p>
            <a:pPr lvl="1" eaLnBrk="1" hangingPunct="1"/>
            <a:r>
              <a:rPr lang="en-US" sz="1600" dirty="0" smtClean="0"/>
              <a:t>Understanding how users interact with network</a:t>
            </a:r>
          </a:p>
          <a:p>
            <a:pPr lvl="1" eaLnBrk="1" hangingPunct="1"/>
            <a:r>
              <a:rPr lang="en-US" sz="1600" dirty="0" smtClean="0"/>
              <a:t>Constructing a network with </a:t>
            </a:r>
            <a:r>
              <a:rPr lang="en-US" sz="1600" dirty="0" smtClean="0"/>
              <a:t>clients</a:t>
            </a:r>
            <a:r>
              <a:rPr lang="en-US" sz="1600" dirty="0" smtClean="0"/>
              <a:t>, servers, media, and connectivity </a:t>
            </a:r>
            <a:r>
              <a:rPr lang="en-US" sz="1600" dirty="0" smtClean="0"/>
              <a:t>devices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Thạc Sĩ Thách thức Kỹ thuật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Kỹ năng để có được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Cài đặt, cấu hình, khắc phục sự cố phần cứng và phần mềm máy chủ mạng và phần mềm máy khách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Hiểu được đặc tính truyền dẫn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Hiểu thiết kế mạng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Hiểu các giao thức mạng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Hiểu cách người dùng tương tác với mạng</a:t>
            </a:r>
          </a:p>
          <a:p>
            <a:pPr lvl="1" eaLnBrk="1" hangingPunct="1"/>
            <a:r>
              <a:rPr lang="vi-VN" sz="1600" dirty="0">
                <a:solidFill>
                  <a:srgbClr val="FF0000"/>
                </a:solidFill>
              </a:rPr>
              <a:t>Xây dựng mạng với khách hàng, máy chủ, phương tiện và thiết bị kết nối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 eaLnBrk="1" hangingPunct="1"/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ECA5F-0B41-4192-8D1C-DEAC007E88F2}" type="slidenum">
              <a:rPr lang="en-US"/>
              <a:pPr eaLnBrk="1" hangingPunct="1"/>
              <a:t>41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Mastering the Technical Challenges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Pick one or two areas of concentration</a:t>
            </a:r>
          </a:p>
          <a:p>
            <a:pPr eaLnBrk="1" hangingPunct="1"/>
            <a:r>
              <a:rPr lang="en-US" dirty="0" smtClean="0"/>
              <a:t>Specialties currently in high demand</a:t>
            </a:r>
          </a:p>
          <a:p>
            <a:pPr lvl="1" eaLnBrk="1" hangingPunct="1"/>
            <a:r>
              <a:rPr lang="en-US" dirty="0" smtClean="0"/>
              <a:t>Network security</a:t>
            </a:r>
          </a:p>
          <a:p>
            <a:pPr lvl="1" eaLnBrk="1" hangingPunct="1"/>
            <a:r>
              <a:rPr lang="en-US" dirty="0" smtClean="0"/>
              <a:t>Convergence</a:t>
            </a:r>
          </a:p>
          <a:p>
            <a:pPr lvl="1" eaLnBrk="1" hangingPunct="1"/>
            <a:r>
              <a:rPr lang="en-US" dirty="0" smtClean="0"/>
              <a:t>In-depth knowledge about one or more NOSs</a:t>
            </a:r>
          </a:p>
          <a:p>
            <a:pPr lvl="2" eaLnBrk="1" hangingPunct="1"/>
            <a:r>
              <a:rPr lang="en-US" dirty="0" smtClean="0"/>
              <a:t>UNIX, Linux, MAC OS X Server, Microsoft Windows Server 2008 R2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Wireless network design</a:t>
            </a:r>
          </a:p>
          <a:p>
            <a:pPr lvl="1" eaLnBrk="1" hangingPunct="1"/>
            <a:r>
              <a:rPr lang="en-US" dirty="0" smtClean="0"/>
              <a:t>Configuration of routers and switches</a:t>
            </a:r>
          </a:p>
          <a:p>
            <a:pPr lvl="1" eaLnBrk="1" hangingPunct="1"/>
            <a:r>
              <a:rPr lang="en-US" dirty="0" smtClean="0"/>
              <a:t>Centralized data storage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972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C3D476-5A57-4A92-9A76-48E9E261E5A8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Developing Your “Soft Skills”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 skills</a:t>
            </a:r>
          </a:p>
          <a:p>
            <a:pPr lvl="1" eaLnBrk="1" hangingPunct="1"/>
            <a:r>
              <a:rPr lang="en-US" dirty="0" smtClean="0"/>
              <a:t>Not easily measurable</a:t>
            </a:r>
          </a:p>
          <a:p>
            <a:pPr lvl="1" eaLnBrk="1" hangingPunct="1"/>
            <a:r>
              <a:rPr lang="en-US" dirty="0" smtClean="0"/>
              <a:t>Important to networking projects</a:t>
            </a:r>
          </a:p>
          <a:p>
            <a:pPr eaLnBrk="1" hangingPunct="1"/>
            <a:r>
              <a:rPr lang="en-US" dirty="0" smtClean="0"/>
              <a:t>Examples of soft skills</a:t>
            </a:r>
          </a:p>
          <a:p>
            <a:pPr lvl="1" eaLnBrk="1" hangingPunct="1"/>
            <a:r>
              <a:rPr lang="en-US" dirty="0" smtClean="0"/>
              <a:t>Customer relations</a:t>
            </a:r>
          </a:p>
          <a:p>
            <a:pPr lvl="1" eaLnBrk="1" hangingPunct="1"/>
            <a:r>
              <a:rPr lang="en-US" dirty="0" smtClean="0"/>
              <a:t>Oral and written communications</a:t>
            </a:r>
          </a:p>
          <a:p>
            <a:pPr lvl="1" eaLnBrk="1" hangingPunct="1"/>
            <a:r>
              <a:rPr lang="en-US" dirty="0" smtClean="0"/>
              <a:t>Dependability</a:t>
            </a:r>
          </a:p>
          <a:p>
            <a:pPr lvl="1" eaLnBrk="1" hangingPunct="1"/>
            <a:r>
              <a:rPr lang="en-US" dirty="0" smtClean="0"/>
              <a:t>Teamwork</a:t>
            </a:r>
          </a:p>
          <a:p>
            <a:pPr lvl="1" eaLnBrk="1" hangingPunct="1"/>
            <a:r>
              <a:rPr lang="en-US" dirty="0" smtClean="0"/>
              <a:t>Leadership abilities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Pursuing Certification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Certification process</a:t>
            </a:r>
          </a:p>
          <a:p>
            <a:pPr lvl="1"/>
            <a:r>
              <a:rPr lang="en-US" dirty="0" smtClean="0"/>
              <a:t>Mastering specific material </a:t>
            </a:r>
          </a:p>
          <a:p>
            <a:pPr lvl="2"/>
            <a:r>
              <a:rPr lang="en-US" dirty="0" smtClean="0"/>
              <a:t>Hardware system, operating system, programming language, software application</a:t>
            </a:r>
          </a:p>
          <a:p>
            <a:pPr lvl="1"/>
            <a:r>
              <a:rPr lang="en-US" dirty="0" smtClean="0"/>
              <a:t>Proving mastery</a:t>
            </a:r>
          </a:p>
          <a:p>
            <a:pPr lvl="2"/>
            <a:r>
              <a:rPr lang="en-US" dirty="0" smtClean="0"/>
              <a:t>Pass exams</a:t>
            </a:r>
          </a:p>
          <a:p>
            <a:r>
              <a:rPr lang="en-US" dirty="0" smtClean="0"/>
              <a:t>Professional organizations</a:t>
            </a:r>
          </a:p>
          <a:p>
            <a:pPr lvl="1"/>
            <a:r>
              <a:rPr lang="en-US" dirty="0" smtClean="0"/>
              <a:t>CompTIA</a:t>
            </a:r>
          </a:p>
          <a:p>
            <a:pPr lvl="2"/>
            <a:r>
              <a:rPr lang="en-US" dirty="0"/>
              <a:t>Network</a:t>
            </a:r>
            <a:r>
              <a:rPr lang="en-US" dirty="0" smtClean="0"/>
              <a:t>+</a:t>
            </a:r>
          </a:p>
          <a:p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Microsoft , Cisco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467BB0-AC49-45A0-B8D4-8BDDD7157C20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522AD4-2FBE-4646-822D-C27E9377BFDD}" type="slidenum">
              <a:rPr lang="en-US"/>
              <a:pPr eaLnBrk="1" hangingPunct="1"/>
              <a:t>44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Pursuing Certification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</a:t>
            </a:r>
          </a:p>
          <a:p>
            <a:pPr lvl="1" eaLnBrk="1" hangingPunct="1"/>
            <a:r>
              <a:rPr lang="en-US" dirty="0" smtClean="0"/>
              <a:t>Better salary</a:t>
            </a:r>
          </a:p>
          <a:p>
            <a:pPr lvl="1" eaLnBrk="1" hangingPunct="1"/>
            <a:r>
              <a:rPr lang="en-US" dirty="0" smtClean="0"/>
              <a:t>Greater opportunities</a:t>
            </a:r>
          </a:p>
          <a:p>
            <a:pPr lvl="1" eaLnBrk="1" hangingPunct="1"/>
            <a:r>
              <a:rPr lang="en-US" dirty="0" smtClean="0"/>
              <a:t>Professional respect</a:t>
            </a:r>
          </a:p>
          <a:p>
            <a:pPr lvl="1" eaLnBrk="1" hangingPunct="1"/>
            <a:r>
              <a:rPr lang="en-US" dirty="0" smtClean="0"/>
              <a:t>Access to better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E3F2E4-93F1-412C-92D8-F453C7D4B81C}" type="slidenum">
              <a:rPr lang="en-US"/>
              <a:pPr eaLnBrk="1" hangingPunct="1"/>
              <a:t>45</a:t>
            </a:fld>
            <a:endParaRPr lang="en-US" dirty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a Job in Networking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Job research methods</a:t>
            </a:r>
          </a:p>
          <a:p>
            <a:pPr lvl="1" eaLnBrk="1" hangingPunct="1"/>
            <a:r>
              <a:rPr lang="en-US" dirty="0" smtClean="0"/>
              <a:t>Search the Web</a:t>
            </a:r>
          </a:p>
          <a:p>
            <a:pPr lvl="1" eaLnBrk="1" hangingPunct="1"/>
            <a:r>
              <a:rPr lang="en-US" dirty="0" smtClean="0"/>
              <a:t>Check local newspaper’s Web site</a:t>
            </a:r>
          </a:p>
          <a:p>
            <a:pPr lvl="1" eaLnBrk="1" hangingPunct="1"/>
            <a:r>
              <a:rPr lang="en-US" dirty="0" smtClean="0"/>
              <a:t>Visit a career center</a:t>
            </a:r>
          </a:p>
          <a:p>
            <a:pPr lvl="1" eaLnBrk="1" hangingPunct="1"/>
            <a:r>
              <a:rPr lang="en-US" dirty="0" smtClean="0"/>
              <a:t>Network with like-minded professionals</a:t>
            </a:r>
          </a:p>
          <a:p>
            <a:pPr lvl="1" eaLnBrk="1" hangingPunct="1"/>
            <a:r>
              <a:rPr lang="en-US" dirty="0" smtClean="0"/>
              <a:t>Attend career fairs</a:t>
            </a:r>
          </a:p>
          <a:p>
            <a:pPr lvl="1" eaLnBrk="1" hangingPunct="1"/>
            <a:r>
              <a:rPr lang="en-US" dirty="0" smtClean="0"/>
              <a:t>Enlist a recruiter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02BB55-C387-4071-AC52-4E3EF8263502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Joining Professional Associations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 of professional associations</a:t>
            </a:r>
          </a:p>
          <a:p>
            <a:pPr lvl="1" eaLnBrk="1" hangingPunct="1"/>
            <a:r>
              <a:rPr lang="en-US" dirty="0" smtClean="0"/>
              <a:t>Connect with people having similar interests</a:t>
            </a:r>
          </a:p>
          <a:p>
            <a:pPr lvl="1" eaLnBrk="1" hangingPunct="1"/>
            <a:r>
              <a:rPr lang="en-US" dirty="0" smtClean="0"/>
              <a:t>New learning opportunities</a:t>
            </a:r>
          </a:p>
          <a:p>
            <a:pPr lvl="1" eaLnBrk="1" hangingPunct="1"/>
            <a:r>
              <a:rPr lang="en-US" dirty="0" smtClean="0"/>
              <a:t>Specialized information access</a:t>
            </a:r>
          </a:p>
          <a:p>
            <a:pPr lvl="1" eaLnBrk="1" hangingPunct="1"/>
            <a:r>
              <a:rPr lang="en-US" dirty="0" smtClean="0"/>
              <a:t>Tangible assets (free goods)</a:t>
            </a:r>
          </a:p>
          <a:p>
            <a:pPr lvl="1" eaLnBrk="1" hangingPunct="1"/>
            <a:r>
              <a:rPr lang="en-US" dirty="0" smtClean="0"/>
              <a:t>Access to publications</a:t>
            </a:r>
          </a:p>
          <a:p>
            <a:pPr lvl="1" eaLnBrk="1" hangingPunct="1"/>
            <a:r>
              <a:rPr lang="en-US" dirty="0" smtClean="0"/>
              <a:t>Technical workshops and conferences</a:t>
            </a:r>
          </a:p>
          <a:p>
            <a:pPr lvl="1" eaLnBrk="1" hangingPunct="1"/>
            <a:r>
              <a:rPr lang="en-US" dirty="0" smtClean="0"/>
              <a:t>Free software, pre-release software</a:t>
            </a:r>
          </a:p>
          <a:p>
            <a:pPr lvl="1" eaLnBrk="1" hangingPunct="1"/>
            <a:r>
              <a:rPr lang="en-US" dirty="0" smtClean="0"/>
              <a:t>Hardware lab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D413F5-3432-417E-9B91-8EFDFBB90818}" type="slidenum">
              <a:rPr lang="en-US"/>
              <a:pPr eaLnBrk="1" hangingPunct="1"/>
              <a:t>47</a:t>
            </a:fld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Joining Professional Associations (cont’d.)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010525" cy="274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18566" y="4953000"/>
            <a:ext cx="394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 1-1 Some networking organizations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690706" y="5290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48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</a:t>
            </a:r>
          </a:p>
          <a:p>
            <a:pPr lvl="1" eaLnBrk="1" hangingPunct="1"/>
            <a:r>
              <a:rPr lang="en-US" dirty="0" smtClean="0"/>
              <a:t>Group of connected computers and other devices</a:t>
            </a:r>
          </a:p>
          <a:p>
            <a:pPr eaLnBrk="1" hangingPunct="1"/>
            <a:r>
              <a:rPr lang="en-US" dirty="0" smtClean="0"/>
              <a:t>Types of networks include peer-to-peer and client/server networks</a:t>
            </a:r>
          </a:p>
          <a:p>
            <a:pPr eaLnBrk="1" hangingPunct="1"/>
            <a:r>
              <a:rPr lang="en-US" dirty="0" smtClean="0"/>
              <a:t>LANs, MANs, and WANs describe different sizes of networks</a:t>
            </a:r>
          </a:p>
          <a:p>
            <a:pPr lvl="1" eaLnBrk="1" hangingPunct="1"/>
            <a:r>
              <a:rPr lang="en-US" dirty="0" smtClean="0"/>
              <a:t>May use different transmission media and technology</a:t>
            </a:r>
          </a:p>
          <a:p>
            <a:pPr eaLnBrk="1" hangingPunct="1"/>
            <a:r>
              <a:rPr lang="en-US" dirty="0" smtClean="0"/>
              <a:t>Networks provide a wide range of services</a:t>
            </a:r>
          </a:p>
          <a:p>
            <a:pPr lvl="1" eaLnBrk="1" hangingPunct="1"/>
            <a:r>
              <a:rPr lang="en-US" dirty="0" smtClean="0"/>
              <a:t>Examples: file and print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(cont’d.)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 services centrally administer management tasks on a network</a:t>
            </a:r>
          </a:p>
          <a:p>
            <a:pPr lvl="1" eaLnBrk="1" hangingPunct="1"/>
            <a:r>
              <a:rPr lang="en-US" dirty="0" smtClean="0"/>
              <a:t>Examples: hardware problem diagnosis, license tracking</a:t>
            </a:r>
          </a:p>
          <a:p>
            <a:pPr eaLnBrk="1" hangingPunct="1"/>
            <a:r>
              <a:rPr lang="en-US" dirty="0" smtClean="0"/>
              <a:t>Job preparation</a:t>
            </a:r>
          </a:p>
          <a:p>
            <a:pPr lvl="1" eaLnBrk="1" hangingPunct="1"/>
            <a:r>
              <a:rPr lang="en-US" dirty="0" smtClean="0"/>
              <a:t>Master broad networking skills</a:t>
            </a:r>
          </a:p>
          <a:p>
            <a:pPr lvl="1" eaLnBrk="1" hangingPunct="1"/>
            <a:r>
              <a:rPr lang="en-US" dirty="0" smtClean="0"/>
              <a:t>Choose one or two specialty areas</a:t>
            </a:r>
          </a:p>
          <a:p>
            <a:pPr lvl="1" eaLnBrk="1" hangingPunct="1"/>
            <a:r>
              <a:rPr lang="en-US" dirty="0" smtClean="0"/>
              <a:t>Consider benefits of certification</a:t>
            </a:r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A475C5-F1DB-47E8-BA78-159A44536DBA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1837"/>
          </a:xfrm>
        </p:spPr>
        <p:txBody>
          <a:bodyPr/>
          <a:lstStyle/>
          <a:p>
            <a:pPr eaLnBrk="1" hangingPunct="1"/>
            <a:r>
              <a:rPr lang="en-US" dirty="0" smtClean="0"/>
              <a:t>Why Use Networks</a:t>
            </a:r>
            <a:r>
              <a:rPr lang="en-US" dirty="0" smtClean="0"/>
              <a:t>?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45" y="1156855"/>
            <a:ext cx="4128655" cy="4100945"/>
          </a:xfrm>
        </p:spPr>
        <p:txBody>
          <a:bodyPr/>
          <a:lstStyle/>
          <a:p>
            <a:pPr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lvl="1"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computers and devices</a:t>
            </a:r>
          </a:p>
          <a:p>
            <a:pPr lvl="2"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by transmission media</a:t>
            </a:r>
          </a:p>
          <a:p>
            <a:pPr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computer</a:t>
            </a:r>
          </a:p>
          <a:p>
            <a:pPr lvl="1"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connected to other computers</a:t>
            </a:r>
          </a:p>
          <a:p>
            <a:pPr lvl="1"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local software and data</a:t>
            </a:r>
          </a:p>
          <a:p>
            <a:pPr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networks</a:t>
            </a:r>
          </a:p>
          <a:p>
            <a:pPr lvl="1"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sharing by multiple users</a:t>
            </a:r>
          </a:p>
          <a:p>
            <a:pPr lvl="2"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money and time</a:t>
            </a:r>
          </a:p>
          <a:p>
            <a:pPr lvl="1"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network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1218" y="1447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Mạng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Nhóm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truyền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lập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Chia </a:t>
            </a:r>
            <a:r>
              <a:rPr lang="en-US" dirty="0" err="1">
                <a:solidFill>
                  <a:srgbClr val="FF0000"/>
                </a:solidFill>
              </a:rPr>
              <a:t>sẻ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Tiết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tâm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29F2BE-8EC7-477E-A272-8B0D662E6EF4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491" y="-13855"/>
            <a:ext cx="8229600" cy="1149927"/>
          </a:xfrm>
        </p:spPr>
        <p:txBody>
          <a:bodyPr/>
          <a:lstStyle/>
          <a:p>
            <a:pPr eaLnBrk="1" hangingPunct="1"/>
            <a:r>
              <a:rPr lang="en-US" dirty="0" smtClean="0"/>
              <a:t>Types of </a:t>
            </a:r>
            <a:r>
              <a:rPr lang="en-US" dirty="0" smtClean="0"/>
              <a:t>Networks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9927"/>
            <a:ext cx="8229600" cy="258387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Models vary according to:</a:t>
            </a:r>
          </a:p>
          <a:p>
            <a:pPr lvl="1" eaLnBrk="1" hangingPunct="1"/>
            <a:r>
              <a:rPr lang="en-US" sz="2000" dirty="0" smtClean="0"/>
              <a:t>Computer positioning</a:t>
            </a:r>
          </a:p>
          <a:p>
            <a:pPr lvl="1" eaLnBrk="1" hangingPunct="1"/>
            <a:r>
              <a:rPr lang="en-US" sz="2000" dirty="0" smtClean="0"/>
              <a:t>Control levels over shared resources</a:t>
            </a:r>
          </a:p>
          <a:p>
            <a:pPr lvl="1" eaLnBrk="1" hangingPunct="1"/>
            <a:r>
              <a:rPr lang="en-US" sz="2000" dirty="0" smtClean="0"/>
              <a:t>Communication and resource sharing schemes</a:t>
            </a:r>
          </a:p>
          <a:p>
            <a:pPr eaLnBrk="1" hangingPunct="1"/>
            <a:r>
              <a:rPr lang="en-US" sz="2000" dirty="0" smtClean="0"/>
              <a:t>Network models</a:t>
            </a:r>
          </a:p>
          <a:p>
            <a:pPr lvl="1" eaLnBrk="1" hangingPunct="1"/>
            <a:r>
              <a:rPr lang="en-US" sz="2000" dirty="0" smtClean="0"/>
              <a:t>Peer-to-peer</a:t>
            </a:r>
          </a:p>
          <a:p>
            <a:pPr lvl="1" eaLnBrk="1" hangingPunct="1"/>
            <a:r>
              <a:rPr lang="en-US" sz="2000" dirty="0" smtClean="0"/>
              <a:t>Client/server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3619788"/>
            <a:ext cx="8229600" cy="25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Các mô hình khác nhau tùy theo: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Định vị máy tính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Kiểm soát các cấp trên các tài nguyên dùng chung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Các chương trình truyền thông và chia sẻ tài nguyên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Mô hình mạng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Peer-to-peer</a:t>
            </a:r>
          </a:p>
          <a:p>
            <a:pPr eaLnBrk="1" hangingPunct="1"/>
            <a:r>
              <a:rPr lang="vi-VN" sz="2000" kern="0" dirty="0">
                <a:solidFill>
                  <a:srgbClr val="FF0000"/>
                </a:solidFill>
              </a:rPr>
              <a:t>Khách hàng / máy chủ</a:t>
            </a:r>
            <a:endParaRPr lang="en-US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F0757E-0F4F-48EF-8DB1-0B8EE89DBA01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18" y="-16669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Peer-to-Peer </a:t>
            </a:r>
            <a:r>
              <a:rPr lang="en-US" dirty="0" smtClean="0"/>
              <a:t>Networks </a:t>
            </a:r>
            <a:r>
              <a:rPr lang="en-US" dirty="0" err="1" smtClean="0">
                <a:solidFill>
                  <a:srgbClr val="FF0000"/>
                </a:solidFill>
              </a:rPr>
              <a:t>mạng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18" y="1202531"/>
            <a:ext cx="8229600" cy="2683669"/>
          </a:xfrm>
        </p:spPr>
        <p:txBody>
          <a:bodyPr/>
          <a:lstStyle/>
          <a:p>
            <a:pPr eaLnBrk="1" hangingPunct="1"/>
            <a:r>
              <a:rPr lang="en-US" sz="1600" dirty="0" smtClean="0"/>
              <a:t>Direct computer communication</a:t>
            </a:r>
          </a:p>
          <a:p>
            <a:pPr lvl="1" eaLnBrk="1" hangingPunct="1"/>
            <a:r>
              <a:rPr lang="en-US" sz="1600" dirty="0" smtClean="0"/>
              <a:t>Equal authority</a:t>
            </a:r>
          </a:p>
          <a:p>
            <a:pPr eaLnBrk="1" hangingPunct="1"/>
            <a:r>
              <a:rPr lang="en-US" sz="1600" dirty="0" smtClean="0"/>
              <a:t>Individual resource sharing</a:t>
            </a:r>
          </a:p>
          <a:p>
            <a:pPr lvl="1" eaLnBrk="1" hangingPunct="1"/>
            <a:r>
              <a:rPr lang="en-US" sz="1600" dirty="0" smtClean="0"/>
              <a:t>May share resources</a:t>
            </a:r>
          </a:p>
          <a:p>
            <a:pPr lvl="1" eaLnBrk="1" hangingPunct="1"/>
            <a:r>
              <a:rPr lang="en-US" sz="1600" dirty="0" smtClean="0"/>
              <a:t>May prevent access to resources</a:t>
            </a:r>
          </a:p>
          <a:p>
            <a:pPr eaLnBrk="1" hangingPunct="1"/>
            <a:r>
              <a:rPr lang="en-US" sz="1600" dirty="0" smtClean="0"/>
              <a:t>Traditional model</a:t>
            </a:r>
          </a:p>
          <a:p>
            <a:pPr lvl="1" eaLnBrk="1" hangingPunct="1"/>
            <a:r>
              <a:rPr lang="en-US" sz="1600" dirty="0" smtClean="0"/>
              <a:t>Two or more general purpose computers:</a:t>
            </a:r>
          </a:p>
          <a:p>
            <a:pPr lvl="2" eaLnBrk="1" hangingPunct="1"/>
            <a:r>
              <a:rPr lang="en-US" sz="1600" dirty="0" smtClean="0"/>
              <a:t>Capable of sending and receiving information to and from every other computer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8229600" cy="268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1600" kern="0" dirty="0" err="1">
                <a:solidFill>
                  <a:srgbClr val="FF0000"/>
                </a:solidFill>
              </a:rPr>
              <a:t>Truyền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thông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máy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tính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trực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tiếp</a:t>
            </a:r>
            <a:endParaRPr lang="en-US" sz="160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kern="0" dirty="0" err="1">
                <a:solidFill>
                  <a:srgbClr val="FF0000"/>
                </a:solidFill>
              </a:rPr>
              <a:t>Quyền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bình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đẳng</a:t>
            </a:r>
            <a:endParaRPr lang="en-US" sz="160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kern="0" dirty="0">
                <a:solidFill>
                  <a:srgbClr val="FF0000"/>
                </a:solidFill>
              </a:rPr>
              <a:t>Chia </a:t>
            </a:r>
            <a:r>
              <a:rPr lang="en-US" sz="1600" kern="0" dirty="0" err="1">
                <a:solidFill>
                  <a:srgbClr val="FF0000"/>
                </a:solidFill>
              </a:rPr>
              <a:t>sẻ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tài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nguyên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cá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nhân</a:t>
            </a:r>
            <a:endParaRPr lang="en-US" sz="160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kern="0" dirty="0" err="1">
                <a:solidFill>
                  <a:srgbClr val="FF0000"/>
                </a:solidFill>
              </a:rPr>
              <a:t>Có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thể</a:t>
            </a:r>
            <a:r>
              <a:rPr lang="en-US" sz="1600" kern="0" dirty="0">
                <a:solidFill>
                  <a:srgbClr val="FF0000"/>
                </a:solidFill>
              </a:rPr>
              <a:t> chia </a:t>
            </a:r>
            <a:r>
              <a:rPr lang="en-US" sz="1600" kern="0" dirty="0" err="1">
                <a:solidFill>
                  <a:srgbClr val="FF0000"/>
                </a:solidFill>
              </a:rPr>
              <a:t>sẻ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tài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nguyên</a:t>
            </a:r>
            <a:endParaRPr lang="en-US" sz="160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kern="0" dirty="0" err="1">
                <a:solidFill>
                  <a:srgbClr val="FF0000"/>
                </a:solidFill>
              </a:rPr>
              <a:t>Có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thể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ngăn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truy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cập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tài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nguyên</a:t>
            </a:r>
            <a:endParaRPr lang="en-US" sz="160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kern="0" dirty="0" err="1">
                <a:solidFill>
                  <a:srgbClr val="FF0000"/>
                </a:solidFill>
              </a:rPr>
              <a:t>Mô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hình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truyền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thống</a:t>
            </a:r>
            <a:endParaRPr lang="en-US" sz="1600" kern="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kern="0" dirty="0" err="1">
                <a:solidFill>
                  <a:srgbClr val="FF0000"/>
                </a:solidFill>
              </a:rPr>
              <a:t>Hai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hoặc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nhiều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máy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tính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mục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đích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chung</a:t>
            </a:r>
            <a:r>
              <a:rPr lang="en-US" sz="1600" kern="0" dirty="0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en-US" sz="1600" kern="0" dirty="0" err="1">
                <a:solidFill>
                  <a:srgbClr val="FF0000"/>
                </a:solidFill>
              </a:rPr>
              <a:t>Có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khả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năng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gửi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và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nhận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thông</a:t>
            </a:r>
            <a:r>
              <a:rPr lang="en-US" sz="1600" kern="0" dirty="0">
                <a:solidFill>
                  <a:srgbClr val="FF0000"/>
                </a:solidFill>
              </a:rPr>
              <a:t> tin </a:t>
            </a:r>
            <a:r>
              <a:rPr lang="en-US" sz="1600" kern="0" dirty="0" err="1">
                <a:solidFill>
                  <a:srgbClr val="FF0000"/>
                </a:solidFill>
              </a:rPr>
              <a:t>đến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và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từ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mọi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máy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tính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err="1">
                <a:solidFill>
                  <a:srgbClr val="FF0000"/>
                </a:solidFill>
              </a:rPr>
              <a:t>khác</a:t>
            </a:r>
            <a:endParaRPr lang="en-US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65993D-1F3F-4A82-B676-9843B33F5984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00" y="1600200"/>
            <a:ext cx="5524500" cy="381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7808" y="5592994"/>
            <a:ext cx="5852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1-1 Resource sharing on a simple peer-to-peer network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844959" y="59154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5366D6-A4DE-4F4F-A0B3-9F476A947F84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1"/>
            <a:ext cx="8229600" cy="2743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Advantages</a:t>
            </a:r>
          </a:p>
          <a:p>
            <a:pPr lvl="1" eaLnBrk="1" hangingPunct="1"/>
            <a:r>
              <a:rPr lang="en-US" sz="1800" dirty="0" smtClean="0"/>
              <a:t>Simple configuration</a:t>
            </a:r>
          </a:p>
          <a:p>
            <a:pPr lvl="1" eaLnBrk="1" hangingPunct="1"/>
            <a:r>
              <a:rPr lang="en-US" sz="1800" dirty="0" smtClean="0"/>
              <a:t>Less expensive</a:t>
            </a:r>
          </a:p>
          <a:p>
            <a:pPr lvl="2" eaLnBrk="1" hangingPunct="1"/>
            <a:r>
              <a:rPr lang="en-US" sz="1800" dirty="0" smtClean="0"/>
              <a:t>Compared to other network models</a:t>
            </a:r>
          </a:p>
          <a:p>
            <a:pPr eaLnBrk="1" hangingPunct="1"/>
            <a:r>
              <a:rPr lang="en-US" sz="1800" dirty="0" smtClean="0"/>
              <a:t>Disadvantages</a:t>
            </a:r>
          </a:p>
          <a:p>
            <a:pPr lvl="1" eaLnBrk="1" hangingPunct="1"/>
            <a:r>
              <a:rPr lang="en-US" sz="1800" dirty="0" smtClean="0"/>
              <a:t>Not flexible</a:t>
            </a:r>
          </a:p>
          <a:p>
            <a:pPr lvl="1" eaLnBrk="1" hangingPunct="1"/>
            <a:r>
              <a:rPr lang="en-US" sz="1800" dirty="0" smtClean="0"/>
              <a:t>Not necessarily secure</a:t>
            </a:r>
          </a:p>
          <a:p>
            <a:pPr lvl="1" eaLnBrk="1" hangingPunct="1"/>
            <a:r>
              <a:rPr lang="en-US" sz="1800" dirty="0" smtClean="0"/>
              <a:t>Not practical for large installations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3806824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Ưu điểm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Cấu hình đơn giản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Ít tốn kém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So với các mô hình mạng khác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Nhược điểm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Không linh hoạt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Không nhất thiết phải an toàn</a:t>
            </a:r>
          </a:p>
          <a:p>
            <a:pPr eaLnBrk="1" hangingPunct="1"/>
            <a:r>
              <a:rPr lang="vi-VN" sz="1800" kern="0" dirty="0">
                <a:solidFill>
                  <a:srgbClr val="FF0000"/>
                </a:solidFill>
              </a:rPr>
              <a:t>Không thực tế cho việc lắp đặt lớn</a:t>
            </a:r>
            <a:endParaRPr lang="en-US" sz="18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3505</Words>
  <Application>Microsoft Office PowerPoint</Application>
  <PresentationFormat>On-screen Show (4:3)</PresentationFormat>
  <Paragraphs>642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Times New Roman</vt:lpstr>
      <vt:lpstr>3_Default Design</vt:lpstr>
      <vt:lpstr>2_Default Design</vt:lpstr>
      <vt:lpstr>1_Default Design</vt:lpstr>
      <vt:lpstr>Default Design</vt:lpstr>
      <vt:lpstr>About the Presentations</vt:lpstr>
      <vt:lpstr>Network+ Guide to Networks 6th Edition</vt:lpstr>
      <vt:lpstr>Objectives</vt:lpstr>
      <vt:lpstr>Objectives (cont’d.)</vt:lpstr>
      <vt:lpstr>Why Use Networks? Tại sao sử dụng mạng</vt:lpstr>
      <vt:lpstr>Types of Networks các loại mạng</vt:lpstr>
      <vt:lpstr>Peer-to-Peer Networks mạng ngang hàng</vt:lpstr>
      <vt:lpstr>Peer-to-Peer Networks (cont’d.)</vt:lpstr>
      <vt:lpstr>Peer-to-Peer Networks (cont’d.)</vt:lpstr>
      <vt:lpstr>Peer-to-Peer Networks (cont’d.)</vt:lpstr>
      <vt:lpstr>Client/Server Networks Mạng Máy khách / Máy chủ</vt:lpstr>
      <vt:lpstr>Client/Server Networks (cont’d.)</vt:lpstr>
      <vt:lpstr>Client/Server Networks (cont’d.)</vt:lpstr>
      <vt:lpstr>Client/Server Networks (cont’d.)</vt:lpstr>
      <vt:lpstr>Client/Server Networks (cont’d.)</vt:lpstr>
      <vt:lpstr>Client/Server Networks (cont’d.)</vt:lpstr>
      <vt:lpstr>LANs, MANs, and WANs</vt:lpstr>
      <vt:lpstr>LANs, MANs, and WANs (cont’d.)</vt:lpstr>
      <vt:lpstr>LANs, MANs, and WANs (cont’d.)</vt:lpstr>
      <vt:lpstr>LANs, MANs, and WANs (cont’d.)</vt:lpstr>
      <vt:lpstr>Elements Common to  Client/Server Networks  Các thành phần Mạng chung / Máy chủ</vt:lpstr>
      <vt:lpstr>Elements Common to  Client/Server Networks (cont’d.) Các yếu tố Thường gặp với Mạng Máy khách / Máy chủ (tiếp)</vt:lpstr>
      <vt:lpstr>Elements Common to  Client/Server Networks (cont’d.)</vt:lpstr>
      <vt:lpstr>Elements Common to  Client/Server Networks (cont’d.) Các yếu tố Thường gặp với Mạng Máy khách / Máy chủ (tiếp)</vt:lpstr>
      <vt:lpstr>Elements Common to  Client/Server Networks (cont’d.) Các yếu tố Thường gặp với Mạng Máy khách / Máy chủ (tiếp)</vt:lpstr>
      <vt:lpstr>Elements Common to  Client/Server Networks (cont’d.)</vt:lpstr>
      <vt:lpstr>PowerPoint Presentation</vt:lpstr>
      <vt:lpstr>Elements Common to  Client/Server Networks (cont’d.) Các yếu tố Thường gặp với Mạng Máy khách / Máy chủ (tiếp)</vt:lpstr>
      <vt:lpstr>PowerPoint Presentation</vt:lpstr>
      <vt:lpstr>How Networks Are Used  mạng đc sử dụng ntn</vt:lpstr>
      <vt:lpstr>File and Print Services Dịch vụ in ấn và in</vt:lpstr>
      <vt:lpstr>Access Services Truy cập dịch vụ</vt:lpstr>
      <vt:lpstr>Access Services Truy cập dịch vụ</vt:lpstr>
      <vt:lpstr>Communications Services Dịch vụ Truyền thông</vt:lpstr>
      <vt:lpstr>Communications Services Dịch vụ Truyền thông</vt:lpstr>
      <vt:lpstr>Internet Services Dịch vụ Internet</vt:lpstr>
      <vt:lpstr>Management Services Dịch vụ quản lý </vt:lpstr>
      <vt:lpstr>Management Services Dịch vụ quản lý</vt:lpstr>
      <vt:lpstr>Becoming a Networking Professional</vt:lpstr>
      <vt:lpstr>Mastering the Technical Challenges</vt:lpstr>
      <vt:lpstr>Mastering the Technical Challenges (cont’d.)</vt:lpstr>
      <vt:lpstr>Developing Your “Soft Skills”</vt:lpstr>
      <vt:lpstr>Pursuing Certification</vt:lpstr>
      <vt:lpstr>Pursuing Certification (cont’d.)</vt:lpstr>
      <vt:lpstr>Finding a Job in Networking</vt:lpstr>
      <vt:lpstr>Joining Professional Associations</vt:lpstr>
      <vt:lpstr>Joining Professional Associations (cont’d.)</vt:lpstr>
      <vt:lpstr>Summary</vt:lpstr>
      <vt:lpstr>Summary (cont’d.)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/>
  <cp:lastModifiedBy>Le Tien Duat</cp:lastModifiedBy>
  <cp:revision>386</cp:revision>
  <dcterms:created xsi:type="dcterms:W3CDTF">2007-07-09T21:56:01Z</dcterms:created>
  <dcterms:modified xsi:type="dcterms:W3CDTF">2017-06-15T15:35:21Z</dcterms:modified>
</cp:coreProperties>
</file>