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223" r:id="rId2"/>
  </p:sldMasterIdLst>
  <p:notesMasterIdLst>
    <p:notesMasterId r:id="rId57"/>
  </p:notesMasterIdLst>
  <p:sldIdLst>
    <p:sldId id="319" r:id="rId3"/>
    <p:sldId id="320" r:id="rId4"/>
    <p:sldId id="321" r:id="rId5"/>
    <p:sldId id="322" r:id="rId6"/>
    <p:sldId id="368" r:id="rId7"/>
    <p:sldId id="323" r:id="rId8"/>
    <p:sldId id="324" r:id="rId9"/>
    <p:sldId id="388" r:id="rId10"/>
    <p:sldId id="325" r:id="rId11"/>
    <p:sldId id="326" r:id="rId12"/>
    <p:sldId id="327" r:id="rId13"/>
    <p:sldId id="328" r:id="rId14"/>
    <p:sldId id="389" r:id="rId15"/>
    <p:sldId id="329" r:id="rId16"/>
    <p:sldId id="390" r:id="rId17"/>
    <p:sldId id="330" r:id="rId18"/>
    <p:sldId id="392" r:id="rId19"/>
    <p:sldId id="393" r:id="rId20"/>
    <p:sldId id="377" r:id="rId21"/>
    <p:sldId id="331" r:id="rId22"/>
    <p:sldId id="394" r:id="rId23"/>
    <p:sldId id="402" r:id="rId24"/>
    <p:sldId id="372" r:id="rId25"/>
    <p:sldId id="403" r:id="rId26"/>
    <p:sldId id="332" r:id="rId27"/>
    <p:sldId id="371" r:id="rId28"/>
    <p:sldId id="404" r:id="rId29"/>
    <p:sldId id="334" r:id="rId30"/>
    <p:sldId id="406" r:id="rId31"/>
    <p:sldId id="398" r:id="rId32"/>
    <p:sldId id="400" r:id="rId33"/>
    <p:sldId id="405" r:id="rId34"/>
    <p:sldId id="407" r:id="rId35"/>
    <p:sldId id="335" r:id="rId36"/>
    <p:sldId id="408" r:id="rId37"/>
    <p:sldId id="401" r:id="rId38"/>
    <p:sldId id="409" r:id="rId39"/>
    <p:sldId id="336" r:id="rId40"/>
    <p:sldId id="373" r:id="rId41"/>
    <p:sldId id="374" r:id="rId42"/>
    <p:sldId id="410" r:id="rId43"/>
    <p:sldId id="411" r:id="rId44"/>
    <p:sldId id="337" r:id="rId45"/>
    <p:sldId id="376" r:id="rId46"/>
    <p:sldId id="338" r:id="rId47"/>
    <p:sldId id="339" r:id="rId48"/>
    <p:sldId id="395" r:id="rId49"/>
    <p:sldId id="396" r:id="rId50"/>
    <p:sldId id="412" r:id="rId51"/>
    <p:sldId id="341" r:id="rId52"/>
    <p:sldId id="397" r:id="rId53"/>
    <p:sldId id="342" r:id="rId54"/>
    <p:sldId id="413" r:id="rId55"/>
    <p:sldId id="367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233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C38CB23-D544-47A2-A658-4B9D8B304D95}" type="datetimeFigureOut">
              <a:rPr lang="en-US"/>
              <a:pPr>
                <a:defRPr/>
              </a:pPr>
              <a:t>6/15/2017</a:t>
            </a:fld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516335F-6FBD-4978-9ACB-D01EAC97D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77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1C4AE7-2726-4FEA-8052-C965594A8C8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81643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58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7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2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0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13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6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29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04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1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571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73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22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94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58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43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8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8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7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99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32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45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91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04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66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34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84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43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3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89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38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16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22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5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52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11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417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58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657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18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65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81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461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2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4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9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D915-E864-4581-AF1A-1A8CFAFAF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2099-A4AB-403C-8557-E3C0B813B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3423C-B56B-4141-9425-727FBAF4F3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6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F523-FC59-410E-A493-35A287DB70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0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0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4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9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31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81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3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E1C1-1937-46BC-B976-E49FFE042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97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5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15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31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782B-1136-4C95-ADF6-18BB27679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8788-8AEA-4DEC-86F5-BD2B8167A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A5153-EB6F-48A7-AC17-4EC75FDA9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5930-096D-44F8-813F-996DB44614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9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E54E-305E-4E88-A8E7-61C0F97E0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83BE1-1185-4CBD-A1B5-E67FC6F4E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AD30B-A2B0-4EDE-BEBF-2067D2192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FA3C1-3651-4366-AA51-190D263D3F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2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2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Networking Standards and the OSI Model</a:t>
            </a:r>
          </a:p>
        </p:txBody>
      </p:sp>
      <p:pic>
        <p:nvPicPr>
          <p:cNvPr id="1638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 (International Organization for Standardization)</a:t>
            </a:r>
          </a:p>
          <a:p>
            <a:pPr lvl="1" eaLnBrk="1" hangingPunct="1"/>
            <a:r>
              <a:rPr lang="en-US" dirty="0" smtClean="0"/>
              <a:t>Headquartered in Geneva, Switzerland</a:t>
            </a:r>
          </a:p>
          <a:p>
            <a:pPr lvl="1" eaLnBrk="1" hangingPunct="1"/>
            <a:r>
              <a:rPr lang="en-US" dirty="0" smtClean="0"/>
              <a:t>Collection of standards organizations</a:t>
            </a:r>
          </a:p>
          <a:p>
            <a:pPr lvl="2" eaLnBrk="1" hangingPunct="1"/>
            <a:r>
              <a:rPr lang="en-US" dirty="0" smtClean="0"/>
              <a:t>Represents 162 countries</a:t>
            </a:r>
          </a:p>
          <a:p>
            <a:pPr eaLnBrk="1" hangingPunct="1"/>
            <a:r>
              <a:rPr lang="en-US" dirty="0" smtClean="0"/>
              <a:t>Goal of ISO </a:t>
            </a:r>
          </a:p>
          <a:p>
            <a:pPr lvl="1" eaLnBrk="1" hangingPunct="1"/>
            <a:r>
              <a:rPr lang="en-US" dirty="0" smtClean="0"/>
              <a:t>Establish international technological standards to facilitate global information exchange and barrier free trade</a:t>
            </a:r>
          </a:p>
          <a:p>
            <a:pPr eaLnBrk="1" hangingPunct="1"/>
            <a:r>
              <a:rPr lang="en-US" dirty="0" smtClean="0"/>
              <a:t>Widespread authority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7A5743-8415-40BF-BF3C-89A13E6F0599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ITU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ITU (International Telecommunication Union)</a:t>
            </a:r>
          </a:p>
          <a:p>
            <a:pPr lvl="1"/>
            <a:r>
              <a:rPr lang="en-US" dirty="0" smtClean="0"/>
              <a:t>Specialized United Nations agency</a:t>
            </a:r>
          </a:p>
          <a:p>
            <a:pPr lvl="1"/>
            <a:r>
              <a:rPr lang="en-US" dirty="0" smtClean="0"/>
              <a:t>Regulates international telecommunications</a:t>
            </a:r>
          </a:p>
          <a:p>
            <a:pPr lvl="1"/>
            <a:r>
              <a:rPr lang="en-US" dirty="0" smtClean="0"/>
              <a:t>Provides developing countries with technical expertise and equipment</a:t>
            </a:r>
          </a:p>
          <a:p>
            <a:pPr lvl="1"/>
            <a:r>
              <a:rPr lang="en-US" dirty="0" smtClean="0"/>
              <a:t>Founded in 1865; joined United Nations in 1947</a:t>
            </a:r>
          </a:p>
          <a:p>
            <a:pPr lvl="1"/>
            <a:r>
              <a:rPr lang="en-US" dirty="0" smtClean="0"/>
              <a:t>Members from 193 countries</a:t>
            </a:r>
          </a:p>
          <a:p>
            <a:r>
              <a:rPr lang="en-US" dirty="0" smtClean="0"/>
              <a:t>Focus of ITU</a:t>
            </a:r>
          </a:p>
          <a:p>
            <a:pPr lvl="1"/>
            <a:r>
              <a:rPr lang="en-US" dirty="0" smtClean="0"/>
              <a:t>Global telecommunications issues</a:t>
            </a:r>
          </a:p>
          <a:p>
            <a:pPr lvl="1"/>
            <a:r>
              <a:rPr lang="en-US" dirty="0" smtClean="0"/>
              <a:t>Worldwide Internet services implementation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</a:t>
            </a:r>
            <a:r>
              <a:rPr lang="en-US" smtClean="0"/>
              <a:t>, 6</a:t>
            </a:r>
            <a:r>
              <a:rPr lang="en-US" baseline="30000"/>
              <a:t>th</a:t>
            </a:r>
            <a:r>
              <a:rPr lang="en-US" smtClean="0"/>
              <a:t>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F0CA63-80DF-4E8C-9B60-47C4D59AE3B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 (Internet Society)</a:t>
            </a:r>
          </a:p>
          <a:p>
            <a:pPr lvl="1" eaLnBrk="1" hangingPunct="1"/>
            <a:r>
              <a:rPr lang="en-US" dirty="0" smtClean="0"/>
              <a:t>Founded in 1992</a:t>
            </a:r>
          </a:p>
          <a:p>
            <a:pPr lvl="1" eaLnBrk="1" hangingPunct="1"/>
            <a:r>
              <a:rPr lang="en-US" dirty="0" smtClean="0"/>
              <a:t>Professional membership society</a:t>
            </a:r>
          </a:p>
          <a:p>
            <a:pPr lvl="1" eaLnBrk="1" hangingPunct="1"/>
            <a:r>
              <a:rPr lang="en-US" dirty="0" smtClean="0"/>
              <a:t>Establishes technical Internet standards</a:t>
            </a:r>
          </a:p>
          <a:p>
            <a:pPr eaLnBrk="1" hangingPunct="1"/>
            <a:r>
              <a:rPr lang="en-US" dirty="0" smtClean="0"/>
              <a:t>Current ISOC concerns</a:t>
            </a:r>
          </a:p>
          <a:p>
            <a:pPr lvl="1" eaLnBrk="1" hangingPunct="1"/>
            <a:r>
              <a:rPr lang="en-US" dirty="0" smtClean="0"/>
              <a:t>Rapid Internet growth</a:t>
            </a:r>
          </a:p>
          <a:p>
            <a:pPr lvl="1" eaLnBrk="1" hangingPunct="1"/>
            <a:r>
              <a:rPr lang="en-US" dirty="0" smtClean="0"/>
              <a:t>Keeping Internet accessible</a:t>
            </a:r>
          </a:p>
          <a:p>
            <a:pPr lvl="1" eaLnBrk="1" hangingPunct="1"/>
            <a:r>
              <a:rPr lang="en-US" dirty="0" smtClean="0"/>
              <a:t>Information security</a:t>
            </a:r>
          </a:p>
          <a:p>
            <a:pPr lvl="1" eaLnBrk="1" hangingPunct="1"/>
            <a:r>
              <a:rPr lang="en-US" dirty="0" smtClean="0"/>
              <a:t>Stable Internet addressing services</a:t>
            </a:r>
          </a:p>
          <a:p>
            <a:pPr lvl="1" eaLnBrk="1" hangingPunct="1"/>
            <a:r>
              <a:rPr lang="en-US" dirty="0" smtClean="0"/>
              <a:t>Open standards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077A64-DB77-42E5-A009-7DBB0E3593DF}" type="slidenum">
              <a:rPr lang="en-US"/>
              <a:pPr eaLnBrk="1" hangingPunct="1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 (cont’d.)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 oversees groups with specific missions</a:t>
            </a:r>
          </a:p>
          <a:p>
            <a:pPr lvl="1" eaLnBrk="1" hangingPunct="1"/>
            <a:r>
              <a:rPr lang="en-US" dirty="0" smtClean="0"/>
              <a:t>IAB (Internet Architecture Board)</a:t>
            </a:r>
          </a:p>
          <a:p>
            <a:pPr lvl="2" eaLnBrk="1" hangingPunct="1"/>
            <a:r>
              <a:rPr lang="en-US" dirty="0" smtClean="0"/>
              <a:t>Technical advisory group</a:t>
            </a:r>
          </a:p>
          <a:p>
            <a:pPr lvl="2" eaLnBrk="1" hangingPunct="1"/>
            <a:r>
              <a:rPr lang="en-US" dirty="0" smtClean="0"/>
              <a:t>Oversees Internet’s design and management</a:t>
            </a:r>
          </a:p>
          <a:p>
            <a:pPr lvl="1" eaLnBrk="1" hangingPunct="1"/>
            <a:r>
              <a:rPr lang="en-US" dirty="0" smtClean="0"/>
              <a:t>IETF (Internet Engineering Task Force)</a:t>
            </a:r>
          </a:p>
          <a:p>
            <a:pPr lvl="2" eaLnBrk="1" hangingPunct="1"/>
            <a:r>
              <a:rPr lang="en-US" dirty="0" smtClean="0"/>
              <a:t>Sets Internet system communication standards</a:t>
            </a:r>
          </a:p>
          <a:p>
            <a:pPr lvl="2" eaLnBrk="1" hangingPunct="1"/>
            <a:r>
              <a:rPr lang="en-US" dirty="0" smtClean="0"/>
              <a:t>Particularly protocol operation and interaction</a:t>
            </a:r>
          </a:p>
          <a:p>
            <a:pPr lvl="2" eaLnBrk="1" hangingPunct="1"/>
            <a:r>
              <a:rPr lang="en-US" dirty="0" smtClean="0"/>
              <a:t>Anyone may submit standard proposal</a:t>
            </a:r>
          </a:p>
          <a:p>
            <a:pPr lvl="2" eaLnBrk="1" hangingPunct="1"/>
            <a:r>
              <a:rPr lang="en-US" dirty="0" smtClean="0"/>
              <a:t>Elaborate review, testing, and approval processes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9B0E9D-0C5D-4816-BB52-4850A79E22B2}" type="slidenum">
              <a:rPr lang="en-US"/>
              <a:pPr eaLnBrk="1" hangingPunct="1"/>
              <a:t>13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IANA and ICANN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(Internet Protocol) address</a:t>
            </a:r>
          </a:p>
          <a:p>
            <a:pPr lvl="1" eaLnBrk="1" hangingPunct="1"/>
            <a:r>
              <a:rPr lang="en-US" dirty="0" smtClean="0"/>
              <a:t>Address identifying computers in TCP/IP based (Internet) networks</a:t>
            </a:r>
          </a:p>
          <a:p>
            <a:pPr lvl="1" eaLnBrk="1" hangingPunct="1"/>
            <a:r>
              <a:rPr lang="en-US" dirty="0" smtClean="0"/>
              <a:t>Reliance on centralized management authorities</a:t>
            </a:r>
          </a:p>
          <a:p>
            <a:pPr eaLnBrk="1" hangingPunct="1"/>
            <a:r>
              <a:rPr lang="en-US" dirty="0" smtClean="0"/>
              <a:t>IP address management history</a:t>
            </a:r>
          </a:p>
          <a:p>
            <a:pPr lvl="1" eaLnBrk="1" hangingPunct="1"/>
            <a:r>
              <a:rPr lang="en-US" dirty="0" smtClean="0"/>
              <a:t>Initially: IANA (Internet Assigned Numbers Authority)</a:t>
            </a:r>
          </a:p>
          <a:p>
            <a:pPr lvl="1" eaLnBrk="1" hangingPunct="1"/>
            <a:r>
              <a:rPr lang="en-US" dirty="0" smtClean="0"/>
              <a:t>1997: Three RIRs (Regional Internet Registries)</a:t>
            </a:r>
          </a:p>
          <a:p>
            <a:pPr lvl="2" eaLnBrk="1" hangingPunct="1"/>
            <a:r>
              <a:rPr lang="en-US" dirty="0" smtClean="0"/>
              <a:t>ARIN (American Registry for Internet Numbers)</a:t>
            </a:r>
          </a:p>
          <a:p>
            <a:pPr lvl="2" eaLnBrk="1" hangingPunct="1"/>
            <a:r>
              <a:rPr lang="en-US" dirty="0" smtClean="0"/>
              <a:t>APNIC (Asia Pacific Network Information Centre)</a:t>
            </a:r>
          </a:p>
          <a:p>
            <a:pPr lvl="2" eaLnBrk="1" hangingPunct="1"/>
            <a:r>
              <a:rPr lang="en-US" dirty="0" smtClean="0"/>
              <a:t>RIPE (Réseaux IP Européens)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50979A-56D6-4C1A-AF70-B7D7EDF13E8B}" type="slidenum">
              <a:rPr lang="en-US"/>
              <a:pPr eaLnBrk="1" hangingPunct="1"/>
              <a:t>14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IANA and ICANN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 management history (cont’d.)</a:t>
            </a:r>
          </a:p>
          <a:p>
            <a:pPr lvl="1" eaLnBrk="1" hangingPunct="1"/>
            <a:r>
              <a:rPr lang="en-US" dirty="0" smtClean="0"/>
              <a:t>Late 1990s: ICANN (Internet Corporation for Assigned Names and Numbers)</a:t>
            </a:r>
          </a:p>
          <a:p>
            <a:pPr lvl="2" eaLnBrk="1" hangingPunct="1"/>
            <a:r>
              <a:rPr lang="en-US" dirty="0" smtClean="0"/>
              <a:t>Private nonprofit corporation</a:t>
            </a:r>
          </a:p>
          <a:p>
            <a:pPr lvl="2" eaLnBrk="1" hangingPunct="1"/>
            <a:r>
              <a:rPr lang="en-US" dirty="0" smtClean="0"/>
              <a:t>Remains responsible for IP addressing and domain name management</a:t>
            </a:r>
          </a:p>
          <a:p>
            <a:pPr lvl="2" eaLnBrk="1" hangingPunct="1"/>
            <a:r>
              <a:rPr lang="en-US" dirty="0" smtClean="0"/>
              <a:t>IANA performs system administration</a:t>
            </a:r>
          </a:p>
          <a:p>
            <a:pPr eaLnBrk="1" hangingPunct="1"/>
            <a:r>
              <a:rPr lang="en-US" dirty="0" smtClean="0"/>
              <a:t>Users and business obtain IP addresses from ISP (Internet service provider)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069C22-56EC-40FB-94F3-46B77F97AB02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OSI </a:t>
            </a:r>
            <a:r>
              <a:rPr lang="en-US" dirty="0" smtClean="0"/>
              <a:t>Model </a:t>
            </a:r>
            <a:r>
              <a:rPr lang="en-US" dirty="0" err="1" smtClean="0">
                <a:solidFill>
                  <a:srgbClr val="FF0000"/>
                </a:solidFill>
              </a:rPr>
              <a:t>mô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osi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/>
          <a:lstStyle/>
          <a:p>
            <a:pPr eaLnBrk="1" hangingPunct="1"/>
            <a:r>
              <a:rPr lang="en-US" dirty="0" smtClean="0"/>
              <a:t>Model for understanding and developing network computer-to-computer communications</a:t>
            </a:r>
          </a:p>
          <a:p>
            <a:pPr eaLnBrk="1" hangingPunct="1"/>
            <a:r>
              <a:rPr lang="en-US" dirty="0" smtClean="0"/>
              <a:t>Developed by ISO in the 1980s</a:t>
            </a:r>
          </a:p>
          <a:p>
            <a:pPr eaLnBrk="1" hangingPunct="1"/>
            <a:r>
              <a:rPr lang="en-US" dirty="0" smtClean="0"/>
              <a:t>Divides network communications into seven layers</a:t>
            </a:r>
          </a:p>
          <a:p>
            <a:pPr lvl="1" eaLnBrk="1" hangingPunct="1"/>
            <a:r>
              <a:rPr lang="en-US" dirty="0" smtClean="0"/>
              <a:t>Physical, Data Link, Network, Transport, Session, Presentation, </a:t>
            </a:r>
            <a:r>
              <a:rPr lang="en-US" dirty="0" smtClean="0"/>
              <a:t>Application</a:t>
            </a:r>
          </a:p>
          <a:p>
            <a:pPr lvl="1" eaLnBrk="1" hangingPunct="1"/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giữa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bởi</a:t>
            </a:r>
            <a:r>
              <a:rPr lang="en-US" dirty="0">
                <a:solidFill>
                  <a:srgbClr val="FF0000"/>
                </a:solidFill>
              </a:rPr>
              <a:t> ISO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những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năm</a:t>
            </a:r>
            <a:r>
              <a:rPr lang="en-US" dirty="0">
                <a:solidFill>
                  <a:srgbClr val="FF0000"/>
                </a:solidFill>
              </a:rPr>
              <a:t> 1980</a:t>
            </a:r>
          </a:p>
          <a:p>
            <a:pPr lvl="1" eaLnBrk="1" hangingPunct="1"/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chia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Phiên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endParaRPr lang="en-US" dirty="0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D4C17-BA96-4EB1-9105-7D343C48B733}" type="slidenum">
              <a:rPr lang="en-US"/>
              <a:pPr eaLnBrk="1" hangingPunct="1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OSI Model (cont’d.)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502275"/>
          </a:xfrm>
        </p:spPr>
        <p:txBody>
          <a:bodyPr/>
          <a:lstStyle/>
          <a:p>
            <a:pPr eaLnBrk="1" hangingPunct="1"/>
            <a:r>
              <a:rPr lang="en-US" dirty="0" smtClean="0"/>
              <a:t>Protocol interaction</a:t>
            </a:r>
          </a:p>
          <a:p>
            <a:pPr lvl="1" eaLnBrk="1" hangingPunct="1"/>
            <a:r>
              <a:rPr lang="en-US" dirty="0" smtClean="0"/>
              <a:t>Layer directly above and below</a:t>
            </a:r>
          </a:p>
          <a:p>
            <a:pPr eaLnBrk="1" hangingPunct="1"/>
            <a:r>
              <a:rPr lang="en-US" dirty="0" smtClean="0"/>
              <a:t>Application layer protocols</a:t>
            </a:r>
          </a:p>
          <a:p>
            <a:pPr lvl="1" eaLnBrk="1" hangingPunct="1"/>
            <a:r>
              <a:rPr lang="en-US" dirty="0" smtClean="0"/>
              <a:t>Interact with software</a:t>
            </a:r>
          </a:p>
          <a:p>
            <a:pPr eaLnBrk="1" hangingPunct="1"/>
            <a:r>
              <a:rPr lang="en-US" dirty="0" smtClean="0"/>
              <a:t>Physical layer protocols</a:t>
            </a:r>
          </a:p>
          <a:p>
            <a:pPr lvl="1" eaLnBrk="1" hangingPunct="1"/>
            <a:r>
              <a:rPr lang="en-US" dirty="0" smtClean="0"/>
              <a:t>Act on cables and connectors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Tương tác giao thức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Lớp trực tiếp ở trên và dưới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Giao thức lớp ứng dụng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Tương tác với phần mềm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Giao thức lớp vật lý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Đạo luật về cáp và đầu nối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168ED8-46C1-404F-8F4B-27FD399F8471}" type="slidenum">
              <a:rPr lang="en-US"/>
              <a:pPr eaLnBrk="1" hangingPunct="1"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The OSI Model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43345" y="609600"/>
            <a:ext cx="8229600" cy="6019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Theoretical representation describing network communication between two nodes</a:t>
            </a:r>
          </a:p>
          <a:p>
            <a:pPr eaLnBrk="1" hangingPunct="1"/>
            <a:r>
              <a:rPr lang="en-US" sz="1800" dirty="0" smtClean="0"/>
              <a:t>Hardware and software independent</a:t>
            </a:r>
          </a:p>
          <a:p>
            <a:pPr eaLnBrk="1" hangingPunct="1"/>
            <a:r>
              <a:rPr lang="en-US" sz="1800" dirty="0" smtClean="0"/>
              <a:t>Every network communication process represented</a:t>
            </a:r>
          </a:p>
          <a:p>
            <a:pPr eaLnBrk="1" hangingPunct="1"/>
            <a:r>
              <a:rPr lang="en-US" sz="1800" dirty="0" smtClean="0"/>
              <a:t>PDUs (protocol data units)</a:t>
            </a:r>
          </a:p>
          <a:p>
            <a:pPr lvl="1" eaLnBrk="1" hangingPunct="1"/>
            <a:r>
              <a:rPr lang="en-US" sz="1800" dirty="0" smtClean="0"/>
              <a:t>Discrete amount of data</a:t>
            </a:r>
          </a:p>
          <a:p>
            <a:pPr lvl="1" eaLnBrk="1" hangingPunct="1"/>
            <a:r>
              <a:rPr lang="en-US" sz="1800" dirty="0" smtClean="0"/>
              <a:t>Application layer function</a:t>
            </a:r>
          </a:p>
          <a:p>
            <a:pPr lvl="1" eaLnBrk="1" hangingPunct="1"/>
            <a:r>
              <a:rPr lang="en-US" sz="1800" dirty="0" smtClean="0"/>
              <a:t>Flow through layers 6, 5, 4, 3, 2, and 1</a:t>
            </a:r>
          </a:p>
          <a:p>
            <a:pPr eaLnBrk="1" hangingPunct="1"/>
            <a:r>
              <a:rPr lang="en-US" sz="1800" dirty="0" smtClean="0"/>
              <a:t>Generalized model and sometimes </a:t>
            </a:r>
            <a:r>
              <a:rPr lang="en-US" sz="1800" dirty="0" smtClean="0"/>
              <a:t>imperfect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Mô tả lý thuyết mô tả sự giao tiếp mạng giữa hai nút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Phần cứng và phần mềm độc lập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Mỗi quá trình truyền thông mạng đại diện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PDUs (các đơn vị dữ liệu giao thức)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Số lượng dữ liệu rời rạc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Chức năng lớp ứng dụng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Lưu lượng thông qua các lớp 6, 5, 4, 3, 2, và 1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Mô hình tổng quát và đôi khi không hoàn hảo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7D3D38-8478-415D-A783-1553826C8CD7}" type="slidenum">
              <a:rPr lang="en-US"/>
              <a:pPr eaLnBrk="1" hangingPunct="1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331719" y="5491004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2-1 </a:t>
            </a:r>
            <a:r>
              <a:rPr lang="en-US" sz="1600" dirty="0"/>
              <a:t>Flow of data through the OSI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600"/>
            <a:ext cx="6706219" cy="483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1719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organizations that set standards for networking</a:t>
            </a:r>
          </a:p>
          <a:p>
            <a:pPr eaLnBrk="1" hangingPunct="1"/>
            <a:r>
              <a:rPr lang="en-US" dirty="0" smtClean="0"/>
              <a:t>Describe the purpose of the OSI model and each of its layers</a:t>
            </a:r>
          </a:p>
          <a:p>
            <a:pPr eaLnBrk="1" hangingPunct="1"/>
            <a:r>
              <a:rPr lang="en-US" dirty="0" smtClean="0"/>
              <a:t>Explain specific functions belonging to each OSI model layer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43A79C-2086-4975-ABD5-391892182A48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Application </a:t>
            </a:r>
            <a:r>
              <a:rPr lang="en-US" dirty="0" smtClean="0"/>
              <a:t>Layer </a:t>
            </a:r>
            <a:r>
              <a:rPr lang="en-US" dirty="0" err="1" smtClean="0">
                <a:solidFill>
                  <a:srgbClr val="FF0000"/>
                </a:solidFill>
              </a:rPr>
              <a:t>tầng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ứng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Top (seventh) OSI model layer</a:t>
            </a:r>
          </a:p>
          <a:p>
            <a:pPr eaLnBrk="1" hangingPunct="1"/>
            <a:r>
              <a:rPr lang="en-US" sz="2000" dirty="0" smtClean="0"/>
              <a:t>Does not include software applications</a:t>
            </a:r>
          </a:p>
          <a:p>
            <a:pPr eaLnBrk="1" hangingPunct="1"/>
            <a:r>
              <a:rPr lang="en-US" sz="2000" dirty="0" smtClean="0"/>
              <a:t>Protocol functions</a:t>
            </a:r>
          </a:p>
          <a:p>
            <a:pPr lvl="1" eaLnBrk="1" hangingPunct="1"/>
            <a:r>
              <a:rPr lang="en-US" sz="2000" dirty="0" smtClean="0"/>
              <a:t>Facilitates communication between software applications and lower-layer network services</a:t>
            </a:r>
          </a:p>
          <a:p>
            <a:pPr lvl="1" eaLnBrk="1" hangingPunct="1"/>
            <a:r>
              <a:rPr lang="en-US" sz="2000" dirty="0" smtClean="0"/>
              <a:t>Network interprets application request</a:t>
            </a:r>
          </a:p>
          <a:p>
            <a:pPr lvl="1" eaLnBrk="1" hangingPunct="1"/>
            <a:r>
              <a:rPr lang="en-US" sz="2000" dirty="0" smtClean="0"/>
              <a:t>Application </a:t>
            </a:r>
            <a:r>
              <a:rPr lang="en-US" sz="2000" dirty="0" smtClean="0"/>
              <a:t>interprets data sent from </a:t>
            </a:r>
            <a:r>
              <a:rPr lang="en-US" sz="2000" dirty="0" smtClean="0"/>
              <a:t>network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Lớp mô hình OSI đầu (thứ bảy)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Không bao gồm các ứng dụng phần mềm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Chức năng giao thức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Tạo điều kiện giao tiếp giữa các ứng dụng phần mềm và các dịch vụ mạng lớp dưới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Mạng giải thích yêu cầu ứng dụng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Ứng dụng giải thích dữ liệu được gửi từ mạng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7BBF0C-310E-4F1D-B389-FC870E340ADE}" type="slidenum">
              <a:rPr lang="en-US"/>
              <a:pPr eaLnBrk="1" hangingPunct="1"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91836" y="-159976"/>
            <a:ext cx="8229600" cy="845776"/>
          </a:xfrm>
        </p:spPr>
        <p:txBody>
          <a:bodyPr/>
          <a:lstStyle/>
          <a:p>
            <a:pPr eaLnBrk="1" hangingPunct="1"/>
            <a:r>
              <a:rPr lang="en-US" dirty="0"/>
              <a:t>Application Layer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498763" y="685800"/>
            <a:ext cx="8229600" cy="5867400"/>
          </a:xfrm>
        </p:spPr>
        <p:txBody>
          <a:bodyPr/>
          <a:lstStyle/>
          <a:p>
            <a:pPr eaLnBrk="1" hangingPunct="1"/>
            <a:r>
              <a:rPr lang="en-US" dirty="0" smtClean="0"/>
              <a:t>Software applications negotiate with application layer protocols</a:t>
            </a:r>
          </a:p>
          <a:p>
            <a:pPr lvl="1" eaLnBrk="1" hangingPunct="1"/>
            <a:r>
              <a:rPr lang="en-US" dirty="0" smtClean="0"/>
              <a:t>Formatting, procedural, security, synchronization, and other requirements</a:t>
            </a:r>
          </a:p>
          <a:p>
            <a:pPr eaLnBrk="1" hangingPunct="1"/>
            <a:r>
              <a:rPr lang="en-US" dirty="0" smtClean="0"/>
              <a:t>Example of </a:t>
            </a:r>
            <a:r>
              <a:rPr lang="en-US" dirty="0" smtClean="0"/>
              <a:t>Application </a:t>
            </a:r>
            <a:r>
              <a:rPr lang="en-US" dirty="0" smtClean="0"/>
              <a:t>layer protocol: </a:t>
            </a:r>
            <a:r>
              <a:rPr lang="en-US" dirty="0" smtClean="0"/>
              <a:t>HTTP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Các ứng dụng phần mềm thương lượng với các giao thức lớp ứng dụng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Định dạng, thủ tục, bảo mật, đồng bộ, và các yêu cầu khác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Ví dụ về giao thức lớp ứng dụng: HTTP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F30138-6088-4356-A636-DF0A43F4DB7B}" type="slidenum">
              <a:rPr lang="en-US"/>
              <a:pPr eaLnBrk="1" hangingPunct="1"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676400" y="5491004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2-2 Application layer functions while retrieving a Web page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14500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" y="1066800"/>
            <a:ext cx="7276808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9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 smtClean="0"/>
              <a:t>Presentation </a:t>
            </a:r>
            <a:r>
              <a:rPr lang="en-US" dirty="0"/>
              <a:t>Layer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229600" cy="5791200"/>
          </a:xfrm>
        </p:spPr>
        <p:txBody>
          <a:bodyPr/>
          <a:lstStyle/>
          <a:p>
            <a:r>
              <a:rPr lang="en-US" sz="1800" dirty="0" smtClean="0"/>
              <a:t>Protocol functions</a:t>
            </a:r>
          </a:p>
          <a:p>
            <a:pPr lvl="1"/>
            <a:r>
              <a:rPr lang="en-US" sz="1800" dirty="0" smtClean="0"/>
              <a:t>Accept Application layer data</a:t>
            </a:r>
          </a:p>
          <a:p>
            <a:pPr lvl="1"/>
            <a:r>
              <a:rPr lang="en-US" sz="1800" dirty="0" smtClean="0"/>
              <a:t>Format data</a:t>
            </a:r>
          </a:p>
          <a:p>
            <a:pPr lvl="2"/>
            <a:r>
              <a:rPr lang="en-US" sz="1800" dirty="0" smtClean="0"/>
              <a:t>Understandable to different applications and hosts</a:t>
            </a:r>
          </a:p>
          <a:p>
            <a:r>
              <a:rPr lang="en-US" sz="1800" dirty="0" smtClean="0"/>
              <a:t>Examples of file types translated at the presentation layer</a:t>
            </a:r>
          </a:p>
          <a:p>
            <a:pPr lvl="1"/>
            <a:r>
              <a:rPr lang="en-US" sz="1800" dirty="0" smtClean="0"/>
              <a:t>GIF, JPG, TIFF, MPEG, QuickTime</a:t>
            </a:r>
          </a:p>
          <a:p>
            <a:r>
              <a:rPr lang="en-US" sz="1800" dirty="0" smtClean="0"/>
              <a:t>Presentation layer services manage data encryption and decryption</a:t>
            </a:r>
          </a:p>
          <a:p>
            <a:pPr lvl="1"/>
            <a:r>
              <a:rPr lang="en-US" sz="1800" dirty="0" smtClean="0"/>
              <a:t>Example protocol: Secure Sockets Layer (SSL</a:t>
            </a:r>
            <a:r>
              <a:rPr lang="en-US" sz="1800" dirty="0" smtClean="0"/>
              <a:t>)</a:t>
            </a:r>
          </a:p>
          <a:p>
            <a:pPr lvl="1"/>
            <a:endParaRPr lang="en-US" sz="1800" dirty="0"/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Chức năng giao thức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Chấp nhận dữ liệu lớp ứng dụng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Định dạng dữ liệu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Hiểu được các ứng dụng và máy chủ khác nhau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Ví dụ về các loại tệp được dịch ở lớp trình bày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GIF, JPG, TIFF, MPEG, QuickTime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Dịch vụ lớp trình bày quản lý việc mã hóa và giải mã dữ liệu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Giao thức ví dụ: Secure Sockets Layer (SSL)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98234E-4771-47F0-A10C-59F5515334EB}" type="slidenum">
              <a:rPr lang="en-US"/>
              <a:pPr eaLnBrk="1" hangingPunct="1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24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295400" y="5369829"/>
            <a:ext cx="693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2-3 Presentation layer services while retrieving a secure Web page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3020" y="57083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42" y="861546"/>
            <a:ext cx="6947958" cy="427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4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Session Layer  </a:t>
            </a:r>
            <a:r>
              <a:rPr lang="en-US" dirty="0" err="1" smtClean="0">
                <a:solidFill>
                  <a:srgbClr val="FF0000"/>
                </a:solidFill>
              </a:rPr>
              <a:t>tầng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phiên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Protocol functions</a:t>
            </a:r>
          </a:p>
          <a:p>
            <a:pPr lvl="1" eaLnBrk="1" hangingPunct="1"/>
            <a:r>
              <a:rPr lang="en-US" sz="1800" dirty="0" smtClean="0"/>
              <a:t>Coordinate and maintain communications between two network nodes</a:t>
            </a:r>
          </a:p>
          <a:p>
            <a:pPr eaLnBrk="1" hangingPunct="1"/>
            <a:r>
              <a:rPr lang="en-US" sz="1800" dirty="0" smtClean="0"/>
              <a:t>Session </a:t>
            </a:r>
          </a:p>
          <a:p>
            <a:pPr lvl="1" eaLnBrk="1" hangingPunct="1"/>
            <a:r>
              <a:rPr lang="en-US" sz="1800" dirty="0" smtClean="0"/>
              <a:t>Connection for ongoing data exchange between two parties</a:t>
            </a:r>
          </a:p>
          <a:p>
            <a:pPr lvl="2" eaLnBrk="1" hangingPunct="1"/>
            <a:r>
              <a:rPr lang="en-US" sz="1800" dirty="0" smtClean="0"/>
              <a:t>Connection between remote client and access server</a:t>
            </a:r>
          </a:p>
          <a:p>
            <a:pPr lvl="2" eaLnBrk="1" hangingPunct="1"/>
            <a:r>
              <a:rPr lang="en-US" sz="1800" dirty="0" smtClean="0"/>
              <a:t>Connection between Web browser client and Web </a:t>
            </a:r>
            <a:r>
              <a:rPr lang="en-US" sz="1800" dirty="0" smtClean="0"/>
              <a:t>server</a:t>
            </a:r>
          </a:p>
          <a:p>
            <a:pPr lvl="2" eaLnBrk="1" hangingPunct="1"/>
            <a:endParaRPr lang="en-US" sz="1800" dirty="0"/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Chức năng giao thức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Chấp nhận dữ liệu lớp ứng dụng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Định dạng dữ liệu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Hiểu được các ứng dụng và máy chủ khác nhau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Ví dụ về các loại tệp được dịch ở lớp trình bày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GIF, JPG, TIFF, MPEG, QuickTime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Dịch vụ lớp trình bày quản lý việc mã hóa và giải mã dữ liệu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Giao thức ví dụ: Secure Sockets Layer (SSL)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70A734-A9A2-45A5-B733-53906F8079E0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09"/>
            <a:ext cx="8229600" cy="658091"/>
          </a:xfrm>
        </p:spPr>
        <p:txBody>
          <a:bodyPr/>
          <a:lstStyle/>
          <a:p>
            <a:pPr eaLnBrk="1" hangingPunct="1"/>
            <a:r>
              <a:rPr lang="en-US" dirty="0"/>
              <a:t>Session Layer 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phiên</a:t>
            </a:r>
            <a:endParaRPr lang="en-US" dirty="0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88327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Functions</a:t>
            </a:r>
          </a:p>
          <a:p>
            <a:pPr lvl="1" eaLnBrk="1" hangingPunct="1"/>
            <a:r>
              <a:rPr lang="en-US" sz="1600" dirty="0" smtClean="0"/>
              <a:t>Establishing and keeping alive communications link</a:t>
            </a:r>
          </a:p>
          <a:p>
            <a:pPr lvl="2" eaLnBrk="1" hangingPunct="1"/>
            <a:r>
              <a:rPr lang="en-US" sz="1600" dirty="0" smtClean="0"/>
              <a:t>For session duration</a:t>
            </a:r>
          </a:p>
          <a:p>
            <a:pPr lvl="1" eaLnBrk="1" hangingPunct="1"/>
            <a:r>
              <a:rPr lang="en-US" sz="1600" dirty="0" smtClean="0"/>
              <a:t>Keeping communications secure</a:t>
            </a:r>
          </a:p>
          <a:p>
            <a:pPr lvl="1" eaLnBrk="1" hangingPunct="1"/>
            <a:r>
              <a:rPr lang="en-US" sz="1600" dirty="0" smtClean="0"/>
              <a:t>Synchronizing dialogue between two nodes</a:t>
            </a:r>
          </a:p>
          <a:p>
            <a:pPr lvl="1" eaLnBrk="1" hangingPunct="1"/>
            <a:r>
              <a:rPr lang="en-US" sz="1600" dirty="0" smtClean="0"/>
              <a:t>Determining if communications ended</a:t>
            </a:r>
          </a:p>
          <a:p>
            <a:pPr lvl="2" eaLnBrk="1" hangingPunct="1"/>
            <a:r>
              <a:rPr lang="en-US" sz="1600" dirty="0" smtClean="0"/>
              <a:t>Determining where to restart transmission</a:t>
            </a:r>
          </a:p>
          <a:p>
            <a:pPr lvl="1" eaLnBrk="1" hangingPunct="1"/>
            <a:r>
              <a:rPr lang="en-US" sz="1600" dirty="0" smtClean="0"/>
              <a:t>Terminating communications</a:t>
            </a:r>
          </a:p>
          <a:p>
            <a:pPr lvl="1" eaLnBrk="1" hangingPunct="1"/>
            <a:r>
              <a:rPr lang="en-US" sz="1600" dirty="0" smtClean="0"/>
              <a:t>Set terms of communication</a:t>
            </a:r>
          </a:p>
          <a:p>
            <a:pPr lvl="1" eaLnBrk="1" hangingPunct="1"/>
            <a:r>
              <a:rPr lang="en-US" sz="1600" dirty="0" smtClean="0"/>
              <a:t>Identify session </a:t>
            </a:r>
            <a:r>
              <a:rPr lang="en-US" sz="1600" dirty="0" smtClean="0"/>
              <a:t>participants</a:t>
            </a:r>
            <a:endParaRPr lang="en-US" sz="1600" dirty="0"/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Chức năng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Thiết lập và duy trì liên kết truyền thông sống động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Đối với thời lượng phiên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Giữ liên lạc an toàn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Hợp nhất đối thoại giữa hai nút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Xác định xem thông tin liên lạc đã kết thúc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Xác định nơi để khởi động lại truyền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Chấm dứt liên lạc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Đặt các điều khoản giao tiếp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Xác định người tham gia phiên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7BC6DB-0263-4D3B-927F-33EBC81E3383}" type="slidenum">
              <a:rPr lang="en-US"/>
              <a:pPr eaLnBrk="1" hangingPunct="1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27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295400" y="5369829"/>
            <a:ext cx="693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2-4 Session layer protocols managing voice communications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3020" y="57083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54535"/>
            <a:ext cx="5926350" cy="468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5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Transport </a:t>
            </a:r>
            <a:r>
              <a:rPr lang="en-US" dirty="0" smtClean="0"/>
              <a:t>Layer </a:t>
            </a:r>
            <a:r>
              <a:rPr lang="en-US" dirty="0" err="1" smtClean="0">
                <a:solidFill>
                  <a:srgbClr val="FF0000"/>
                </a:solidFill>
              </a:rPr>
              <a:t>Tầng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chuyển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883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Protocol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Accept data from Session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Manage end-to-end data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Handle flow control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Connection-oriented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Establish connection before transmitting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Example: TCP three-way handshake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SYN (synchronization)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SYN-ACK (synchronization-acknowledgment)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ACK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/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Chức năng giao thức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Chấp nhận dữ liệu từ lớp phiên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Quản lý việc phân phối dữ liệu đầu cuối đến cuối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Xử lý kiểm soát dòng chảy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Các giao thức hướng kết nối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Thiết lập kết nối trước khi truyền dữ liệu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Ví dụ: bắt tay TCP ba chiều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Gói SYN (đồng bộ hóa)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SYN-ACK (xác nhận đồng bộ)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ACK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77E229-2AF8-48AC-AC43-FFD480DAA051}" type="slidenum">
              <a:rPr lang="en-US"/>
              <a:pPr eaLnBrk="1" hangingPunct="1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43345" y="-146122"/>
            <a:ext cx="8229600" cy="755722"/>
          </a:xfrm>
        </p:spPr>
        <p:txBody>
          <a:bodyPr/>
          <a:lstStyle/>
          <a:p>
            <a:r>
              <a:rPr lang="en-US" dirty="0"/>
              <a:t>Transport Layer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endParaRPr lang="en-US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443345" y="616527"/>
            <a:ext cx="8229600" cy="6241473"/>
          </a:xfrm>
        </p:spPr>
        <p:txBody>
          <a:bodyPr/>
          <a:lstStyle/>
          <a:p>
            <a:r>
              <a:rPr lang="en-US" sz="1800" dirty="0" smtClean="0"/>
              <a:t>Checksum</a:t>
            </a:r>
          </a:p>
          <a:p>
            <a:pPr lvl="1"/>
            <a:r>
              <a:rPr lang="en-US" sz="1800" dirty="0" smtClean="0"/>
              <a:t>Unique character string</a:t>
            </a:r>
          </a:p>
          <a:p>
            <a:pPr lvl="1"/>
            <a:r>
              <a:rPr lang="en-US" sz="1800" dirty="0" smtClean="0"/>
              <a:t>Allows receiving node to determine if arriving data matches sent data</a:t>
            </a:r>
          </a:p>
          <a:p>
            <a:r>
              <a:rPr lang="en-US" sz="1800" dirty="0" smtClean="0"/>
              <a:t>Connectionless protocols</a:t>
            </a:r>
          </a:p>
          <a:p>
            <a:pPr lvl="1"/>
            <a:r>
              <a:rPr lang="en-US" sz="1800" dirty="0" smtClean="0"/>
              <a:t>Do not establish connection with another node before transmitting data</a:t>
            </a:r>
          </a:p>
          <a:p>
            <a:pPr lvl="1"/>
            <a:r>
              <a:rPr lang="en-US" sz="1800" dirty="0" smtClean="0"/>
              <a:t>Do not check for data integrity</a:t>
            </a:r>
          </a:p>
          <a:p>
            <a:pPr lvl="1"/>
            <a:r>
              <a:rPr lang="en-US" sz="1800" dirty="0" smtClean="0"/>
              <a:t>Faster than connection-oriented </a:t>
            </a:r>
            <a:r>
              <a:rPr lang="en-US" sz="1800" dirty="0" smtClean="0"/>
              <a:t>protocols</a:t>
            </a:r>
          </a:p>
          <a:p>
            <a:pPr lvl="1"/>
            <a:endParaRPr lang="en-US" sz="1800" dirty="0"/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Checksum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Chuỗi ký tự duy nhất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Cho phép nút nhận để xác định liệu dữ liệu đến có khớp với dữ liệu đã gửi hay không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Giao thức không kết nối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Không thiết lập kết nối với một nút khác trước khi truyền dữ liệu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Không kiểm tra tính toàn vẹn dữ liệu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Nhanh hơn các giao thức hướng kết nối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77E229-2AF8-48AC-AC43-FFD480DAA0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 how two network nodes communicate through the OSI model</a:t>
            </a:r>
          </a:p>
          <a:p>
            <a:pPr eaLnBrk="1" hangingPunct="1"/>
            <a:r>
              <a:rPr lang="en-US" dirty="0" smtClean="0"/>
              <a:t>Discuss the structure and purpose of data packets and frames</a:t>
            </a:r>
          </a:p>
          <a:p>
            <a:pPr eaLnBrk="1" hangingPunct="1"/>
            <a:r>
              <a:rPr lang="en-US" dirty="0" smtClean="0"/>
              <a:t>Describe the two types of addressing covered by the OSI model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67AEF8-7F4C-4870-BC61-4426A0DE8874}" type="slidenum">
              <a:rPr lang="en-US"/>
              <a:pPr eaLnBrk="1" hangingPunct="1"/>
              <a:t>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9491" y="-173831"/>
            <a:ext cx="8229600" cy="707231"/>
          </a:xfrm>
        </p:spPr>
        <p:txBody>
          <a:bodyPr/>
          <a:lstStyle/>
          <a:p>
            <a:r>
              <a:rPr lang="en-US" dirty="0"/>
              <a:t>Transport Layer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endParaRPr 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29491" y="533400"/>
            <a:ext cx="8229600" cy="6019800"/>
          </a:xfrm>
        </p:spPr>
        <p:txBody>
          <a:bodyPr/>
          <a:lstStyle/>
          <a:p>
            <a:r>
              <a:rPr lang="en-US" sz="1800" dirty="0" smtClean="0"/>
              <a:t>Segmentation</a:t>
            </a:r>
          </a:p>
          <a:p>
            <a:pPr lvl="1"/>
            <a:r>
              <a:rPr lang="en-US" sz="1800" dirty="0" smtClean="0"/>
              <a:t>Breaking large data units received from Session layer into multiple smaller units called segments</a:t>
            </a:r>
          </a:p>
          <a:p>
            <a:pPr lvl="1"/>
            <a:r>
              <a:rPr lang="en-US" sz="1800" dirty="0" smtClean="0"/>
              <a:t>Increases data transmission efficiency on certain network types</a:t>
            </a:r>
          </a:p>
          <a:p>
            <a:r>
              <a:rPr lang="en-US" sz="1800" dirty="0" smtClean="0"/>
              <a:t>MTU (maximum transmission unit)</a:t>
            </a:r>
          </a:p>
          <a:p>
            <a:pPr lvl="1"/>
            <a:r>
              <a:rPr lang="en-US" sz="1800" dirty="0" smtClean="0"/>
              <a:t>Largest data unit network will carry</a:t>
            </a:r>
          </a:p>
          <a:p>
            <a:pPr lvl="1"/>
            <a:r>
              <a:rPr lang="en-US" sz="1800" dirty="0" smtClean="0"/>
              <a:t>Ethernet default: 1500 bytes</a:t>
            </a:r>
          </a:p>
          <a:p>
            <a:pPr lvl="1"/>
            <a:r>
              <a:rPr lang="en-US" sz="1800" dirty="0" smtClean="0"/>
              <a:t>Discovery routine used to determine MTU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Phân khúc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Phá vỡ các đơn vị dữ liệu lớn nhận được từ lớp Session thành nhiều đơn vị nhỏ được gọi là phân đoạn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Tăng hiệu quả truyền dữ liệu trên các loại mạng nhất định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MTU (đơn vị truyền tải tối đa)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Mạng dữ liệu lớn nhất sẽ thực hiện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Ethernet mặc định: 1500 byte</a:t>
            </a:r>
          </a:p>
          <a:p>
            <a:pPr lvl="1"/>
            <a:r>
              <a:rPr lang="vi-VN" sz="2000" dirty="0">
                <a:solidFill>
                  <a:srgbClr val="FF0000"/>
                </a:solidFill>
              </a:rPr>
              <a:t>Discovery thường dùng để xác định MTU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5F71C6-2B40-4774-BA2C-6D9D4C4D593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Transport Layer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endParaRPr lang="en-US" dirty="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Reassembly</a:t>
            </a:r>
            <a:endParaRPr lang="en-US" dirty="0"/>
          </a:p>
          <a:p>
            <a:pPr lvl="1" eaLnBrk="1" hangingPunct="1"/>
            <a:r>
              <a:rPr lang="en-US" dirty="0"/>
              <a:t>Recombining the segmented data units</a:t>
            </a:r>
          </a:p>
          <a:p>
            <a:pPr eaLnBrk="1" hangingPunct="1"/>
            <a:r>
              <a:rPr lang="en-US" dirty="0" smtClean="0"/>
              <a:t>Sequencing</a:t>
            </a:r>
          </a:p>
          <a:p>
            <a:pPr lvl="1" eaLnBrk="1" hangingPunct="1"/>
            <a:r>
              <a:rPr lang="en-US" dirty="0" smtClean="0"/>
              <a:t>Identifying segments belonging  to the same group of subdivided data</a:t>
            </a:r>
          </a:p>
          <a:p>
            <a:pPr lvl="1" eaLnBrk="1" hangingPunct="1"/>
            <a:r>
              <a:rPr lang="en-US" dirty="0" smtClean="0"/>
              <a:t>Specifies order of data </a:t>
            </a:r>
            <a:r>
              <a:rPr lang="en-US" dirty="0" smtClean="0"/>
              <a:t>issue</a:t>
            </a:r>
          </a:p>
          <a:p>
            <a:pPr lvl="1" eaLnBrk="1" hangingPunct="1"/>
            <a:r>
              <a:rPr lang="vi-VN" dirty="0"/>
              <a:t>Reassembly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Kết hợp lại các đơn vị dữ liệu được phân chia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Trình tự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Xác định các phân đoạn thuộc cùng một nhóm dữ liệu được chia nhỏ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Chỉ định thứ tự của dữ liệu phát hành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4F93A-FC38-4C99-92CB-0B7619EFF951}" type="slidenum">
              <a:rPr lang="en-US"/>
              <a:pPr eaLnBrk="1" hangingPunct="1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32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286000" y="5523717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2-5 Segmentation and reassembly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4944" y="586095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" y="685800"/>
            <a:ext cx="806115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7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971800" y="5211050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2-6 A TCP segment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9689" y="5524106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52704" cy="398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0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Network Layer </a:t>
            </a:r>
            <a:r>
              <a:rPr lang="en-US" dirty="0" err="1" smtClean="0">
                <a:solidFill>
                  <a:srgbClr val="FF0000"/>
                </a:solidFill>
              </a:rPr>
              <a:t>Tầng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229600" cy="6111875"/>
          </a:xfrm>
        </p:spPr>
        <p:txBody>
          <a:bodyPr/>
          <a:lstStyle/>
          <a:p>
            <a:r>
              <a:rPr lang="en-US" sz="1600" dirty="0" smtClean="0"/>
              <a:t>Protocol functions</a:t>
            </a:r>
          </a:p>
          <a:p>
            <a:pPr lvl="1"/>
            <a:r>
              <a:rPr lang="en-US" sz="1600" dirty="0" smtClean="0"/>
              <a:t>Translate network addresses into physical counterparts</a:t>
            </a:r>
          </a:p>
          <a:p>
            <a:pPr lvl="1"/>
            <a:r>
              <a:rPr lang="en-US" sz="1600" dirty="0" smtClean="0"/>
              <a:t>Decide how to route data from sender to receiver</a:t>
            </a:r>
          </a:p>
          <a:p>
            <a:r>
              <a:rPr lang="en-US" sz="1600" dirty="0" smtClean="0"/>
              <a:t>Addressing</a:t>
            </a:r>
          </a:p>
          <a:p>
            <a:pPr lvl="1"/>
            <a:r>
              <a:rPr lang="en-US" sz="1600" dirty="0" smtClean="0"/>
              <a:t>System for assigning unique identification numbers to network devices</a:t>
            </a:r>
          </a:p>
          <a:p>
            <a:r>
              <a:rPr lang="en-US" sz="1600" dirty="0" smtClean="0"/>
              <a:t>Types of addresses</a:t>
            </a:r>
          </a:p>
          <a:p>
            <a:pPr lvl="1"/>
            <a:r>
              <a:rPr lang="en-US" sz="1600" dirty="0" smtClean="0"/>
              <a:t>Network addresses (logical or virtual addresses)</a:t>
            </a:r>
          </a:p>
          <a:p>
            <a:pPr lvl="1"/>
            <a:r>
              <a:rPr lang="en-US" sz="1600" dirty="0" smtClean="0"/>
              <a:t>Physical </a:t>
            </a:r>
            <a:r>
              <a:rPr lang="en-US" sz="1600" dirty="0" smtClean="0"/>
              <a:t>addresses</a:t>
            </a:r>
          </a:p>
          <a:p>
            <a:pPr lvl="1"/>
            <a:endParaRPr lang="en-US" sz="1600" dirty="0"/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Chức năng giao thức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Dịch địa chỉ mạng thành các đối tượng vật lý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Quyết định cách định tuyến dữ liệu từ người gửi đến người nhận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Giải quyết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Hệ thống chỉ định số nhận dạng duy nhất cho các thiết bị mạng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Các loại địa chỉ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Địa chỉ mạng (địa chỉ logic hoặc địa chỉ ảo)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Địa chỉ vật lý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D1F59B-319E-4208-BE4A-9B2C6EA8F69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6122"/>
            <a:ext cx="8229600" cy="755722"/>
          </a:xfrm>
        </p:spPr>
        <p:txBody>
          <a:bodyPr/>
          <a:lstStyle/>
          <a:p>
            <a:r>
              <a:rPr lang="en-US" dirty="0"/>
              <a:t>Network Layer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endParaRPr lang="en-US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450273" y="609600"/>
            <a:ext cx="8229600" cy="6111875"/>
          </a:xfrm>
        </p:spPr>
        <p:txBody>
          <a:bodyPr/>
          <a:lstStyle/>
          <a:p>
            <a:r>
              <a:rPr lang="en-US" sz="1800" dirty="0" smtClean="0"/>
              <a:t>Network address example: 10.34.99.12</a:t>
            </a:r>
          </a:p>
          <a:p>
            <a:r>
              <a:rPr lang="en-US" sz="1800" dirty="0" smtClean="0"/>
              <a:t>Physical address example: 0060973E97F3</a:t>
            </a:r>
          </a:p>
          <a:p>
            <a:r>
              <a:rPr lang="en-US" sz="1800" dirty="0" smtClean="0"/>
              <a:t>Factors used to determine path routing</a:t>
            </a:r>
          </a:p>
          <a:p>
            <a:pPr lvl="1"/>
            <a:r>
              <a:rPr lang="en-US" sz="1800" dirty="0" smtClean="0"/>
              <a:t>Delivery priority</a:t>
            </a:r>
          </a:p>
          <a:p>
            <a:pPr lvl="1"/>
            <a:r>
              <a:rPr lang="en-US" sz="1800" dirty="0" smtClean="0"/>
              <a:t>Network congestion</a:t>
            </a:r>
          </a:p>
          <a:p>
            <a:pPr lvl="1"/>
            <a:r>
              <a:rPr lang="en-US" sz="1800" dirty="0" smtClean="0"/>
              <a:t>Quality of service</a:t>
            </a:r>
          </a:p>
          <a:p>
            <a:pPr lvl="1"/>
            <a:r>
              <a:rPr lang="en-US" sz="1800" dirty="0" smtClean="0"/>
              <a:t>Cost of alternative routes</a:t>
            </a:r>
          </a:p>
          <a:p>
            <a:r>
              <a:rPr lang="en-US" sz="1800" dirty="0" smtClean="0"/>
              <a:t>Routers belong in the network </a:t>
            </a:r>
            <a:r>
              <a:rPr lang="en-US" sz="1800" dirty="0" smtClean="0"/>
              <a:t>layer</a:t>
            </a:r>
          </a:p>
          <a:p>
            <a:endParaRPr lang="en-US" sz="1800" dirty="0"/>
          </a:p>
          <a:p>
            <a:r>
              <a:rPr lang="vi-VN" sz="1800" dirty="0">
                <a:solidFill>
                  <a:srgbClr val="FF0000"/>
                </a:solidFill>
              </a:rPr>
              <a:t>Ví dụ về địa chỉ mạng: 10.34.99.12</a:t>
            </a:r>
          </a:p>
          <a:p>
            <a:r>
              <a:rPr lang="vi-VN" sz="1800" dirty="0">
                <a:solidFill>
                  <a:srgbClr val="FF0000"/>
                </a:solidFill>
              </a:rPr>
              <a:t>Ví dụ địa chỉ vật lý: 0060973E97F3</a:t>
            </a:r>
          </a:p>
          <a:p>
            <a:r>
              <a:rPr lang="vi-VN" sz="1800" dirty="0">
                <a:solidFill>
                  <a:srgbClr val="FF0000"/>
                </a:solidFill>
              </a:rPr>
              <a:t>Các yếu tố được sử dụng để xác định đường dẫn định tuyến</a:t>
            </a:r>
          </a:p>
          <a:p>
            <a:r>
              <a:rPr lang="vi-VN" sz="1800" dirty="0">
                <a:solidFill>
                  <a:srgbClr val="FF0000"/>
                </a:solidFill>
              </a:rPr>
              <a:t>Ưu tiên phân phối</a:t>
            </a:r>
          </a:p>
          <a:p>
            <a:r>
              <a:rPr lang="vi-VN" sz="1800" dirty="0">
                <a:solidFill>
                  <a:srgbClr val="FF0000"/>
                </a:solidFill>
              </a:rPr>
              <a:t>Ùn tắc mạng</a:t>
            </a:r>
          </a:p>
          <a:p>
            <a:r>
              <a:rPr lang="vi-VN" sz="1800" dirty="0">
                <a:solidFill>
                  <a:srgbClr val="FF0000"/>
                </a:solidFill>
              </a:rPr>
              <a:t>Chất lượng dịch vụ</a:t>
            </a:r>
          </a:p>
          <a:p>
            <a:r>
              <a:rPr lang="vi-VN" sz="1800" dirty="0">
                <a:solidFill>
                  <a:srgbClr val="FF0000"/>
                </a:solidFill>
              </a:rPr>
              <a:t>Chi phí của các tuyến thay thế</a:t>
            </a:r>
          </a:p>
          <a:p>
            <a:r>
              <a:rPr lang="vi-VN" sz="1800" dirty="0">
                <a:solidFill>
                  <a:srgbClr val="FF0000"/>
                </a:solidFill>
              </a:rPr>
              <a:t>Các bộ định tuyến nằm trong lớp mạng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D1F59B-319E-4208-BE4A-9B2C6EA8F69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/>
              <a:t>Network Layer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endParaRPr lang="en-US" dirty="0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429491" y="838200"/>
            <a:ext cx="8229600" cy="512127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Common Network layer protocol</a:t>
            </a:r>
          </a:p>
          <a:p>
            <a:pPr lvl="1" eaLnBrk="1" hangingPunct="1"/>
            <a:r>
              <a:rPr lang="en-US" sz="1800" dirty="0" smtClean="0"/>
              <a:t>IP (Internet Protocol)</a:t>
            </a:r>
          </a:p>
          <a:p>
            <a:pPr eaLnBrk="1" hangingPunct="1"/>
            <a:r>
              <a:rPr lang="en-US" sz="1800" dirty="0" smtClean="0"/>
              <a:t>Fragmentation</a:t>
            </a:r>
          </a:p>
          <a:p>
            <a:pPr lvl="1" eaLnBrk="1" hangingPunct="1"/>
            <a:r>
              <a:rPr lang="en-US" sz="1800" dirty="0" smtClean="0"/>
              <a:t>Subdividing Transport layer segments</a:t>
            </a:r>
          </a:p>
          <a:p>
            <a:pPr lvl="1" eaLnBrk="1" hangingPunct="1"/>
            <a:r>
              <a:rPr lang="en-US" sz="1800" dirty="0" smtClean="0"/>
              <a:t>Performed at the Network layer</a:t>
            </a:r>
          </a:p>
          <a:p>
            <a:pPr eaLnBrk="1" hangingPunct="1"/>
            <a:r>
              <a:rPr lang="en-US" sz="1800" dirty="0" smtClean="0"/>
              <a:t>Segmentation preferred over fragmentation for greater network </a:t>
            </a:r>
            <a:r>
              <a:rPr lang="en-US" sz="1800" dirty="0" smtClean="0"/>
              <a:t>efficiency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Giao thức lớp mạng chung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IP (Giao thức Internet)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Phân mảnh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Phân chia các phân đoạn lớp giao thông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Thực hiện tại lớp Mạng</a:t>
            </a:r>
          </a:p>
          <a:p>
            <a:pPr eaLnBrk="1" hangingPunct="1"/>
            <a:r>
              <a:rPr lang="vi-VN" sz="1800" dirty="0">
                <a:solidFill>
                  <a:srgbClr val="FF0000"/>
                </a:solidFill>
              </a:rPr>
              <a:t>Phân khúc ưa thích hơn phân mảnh để nâng cao hiệu quả mạng lưới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E1F026-6B01-4888-926A-55A46A81BF54}" type="slidenum">
              <a:rPr lang="en-US"/>
              <a:pPr eaLnBrk="1" hangingPunct="1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819400" y="5042194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2-7 An IP packet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38074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241038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0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82"/>
            <a:ext cx="8229600" cy="588818"/>
          </a:xfrm>
        </p:spPr>
        <p:txBody>
          <a:bodyPr/>
          <a:lstStyle/>
          <a:p>
            <a:pPr eaLnBrk="1" hangingPunct="1"/>
            <a:r>
              <a:rPr lang="en-US" dirty="0" smtClean="0"/>
              <a:t>Data Link </a:t>
            </a:r>
            <a:r>
              <a:rPr lang="en-US" dirty="0" smtClean="0"/>
              <a:t>Layer </a:t>
            </a:r>
            <a:r>
              <a:rPr lang="en-US" dirty="0" err="1" smtClean="0">
                <a:solidFill>
                  <a:srgbClr val="FF0000"/>
                </a:solidFill>
              </a:rPr>
              <a:t>Tầng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95947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Function of protocols</a:t>
            </a:r>
          </a:p>
          <a:p>
            <a:pPr lvl="1" eaLnBrk="1" hangingPunct="1"/>
            <a:r>
              <a:rPr lang="en-US" sz="2000" dirty="0" smtClean="0"/>
              <a:t>Divide data received into distinct frames for transmission in Physical layer</a:t>
            </a:r>
          </a:p>
          <a:p>
            <a:pPr eaLnBrk="1" hangingPunct="1"/>
            <a:r>
              <a:rPr lang="en-US" sz="2000" dirty="0" smtClean="0"/>
              <a:t>Frame</a:t>
            </a:r>
          </a:p>
          <a:p>
            <a:pPr lvl="1" eaLnBrk="1" hangingPunct="1"/>
            <a:r>
              <a:rPr lang="en-US" sz="2000" dirty="0" smtClean="0"/>
              <a:t>Structured package for moving data</a:t>
            </a:r>
          </a:p>
          <a:p>
            <a:pPr lvl="1" eaLnBrk="1" hangingPunct="1"/>
            <a:r>
              <a:rPr lang="en-US" sz="2000" dirty="0" smtClean="0"/>
              <a:t>Includes raw data (payload), sender’s and receiver’s network addresses, error checking and control </a:t>
            </a:r>
            <a:r>
              <a:rPr lang="en-US" sz="2000" dirty="0" smtClean="0"/>
              <a:t>information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Chức năng của các giao thức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Phân chia dữ liệu nhận được vào các khung khác biệt để truyền trong lớp Vật lý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Khung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Gói có cấu trúc để di chuyển dữ liệu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Bao gồm dữ liệu thô (tải trọng), địa chỉ mạng của người gửi và người nhận, kiểm tra lỗi và kiểm soát thông tin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C99970-087C-4FEE-BFE4-0A83756E2260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/>
              <a:t>Data Link Layer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325582" y="762000"/>
            <a:ext cx="8229600" cy="595947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Possible communication mishap </a:t>
            </a:r>
          </a:p>
          <a:p>
            <a:pPr lvl="1" eaLnBrk="1" hangingPunct="1"/>
            <a:r>
              <a:rPr lang="en-US" sz="1600" dirty="0" smtClean="0"/>
              <a:t>Not all information received</a:t>
            </a:r>
          </a:p>
          <a:p>
            <a:pPr lvl="1" eaLnBrk="1" hangingPunct="1"/>
            <a:r>
              <a:rPr lang="en-US" sz="1600" dirty="0" smtClean="0"/>
              <a:t>Corrected by error checking</a:t>
            </a:r>
          </a:p>
          <a:p>
            <a:pPr eaLnBrk="1" hangingPunct="1"/>
            <a:r>
              <a:rPr lang="en-US" sz="1600" dirty="0" smtClean="0"/>
              <a:t>Error checking methods</a:t>
            </a:r>
          </a:p>
          <a:p>
            <a:pPr lvl="1" eaLnBrk="1" hangingPunct="1"/>
            <a:r>
              <a:rPr lang="en-US" sz="1600" dirty="0" smtClean="0"/>
              <a:t>Frame check sequence</a:t>
            </a:r>
          </a:p>
          <a:p>
            <a:pPr lvl="1" eaLnBrk="1" hangingPunct="1"/>
            <a:r>
              <a:rPr lang="en-US" sz="1600" dirty="0" smtClean="0"/>
              <a:t>CRC (cyclic redundancy check)</a:t>
            </a:r>
          </a:p>
          <a:p>
            <a:pPr eaLnBrk="1" hangingPunct="1"/>
            <a:r>
              <a:rPr lang="en-US" sz="1600" dirty="0" smtClean="0"/>
              <a:t>Possible glut of communication requests</a:t>
            </a:r>
          </a:p>
          <a:p>
            <a:pPr lvl="1" eaLnBrk="1" hangingPunct="1"/>
            <a:r>
              <a:rPr lang="en-US" sz="1600" dirty="0" smtClean="0"/>
              <a:t>Data Link layer controls flow of information</a:t>
            </a:r>
          </a:p>
          <a:p>
            <a:pPr lvl="2" eaLnBrk="1" hangingPunct="1"/>
            <a:r>
              <a:rPr lang="en-US" sz="1600" dirty="0" smtClean="0"/>
              <a:t>Allows NIC to process data without </a:t>
            </a:r>
            <a:r>
              <a:rPr lang="en-US" sz="1600" dirty="0" smtClean="0"/>
              <a:t>error</a:t>
            </a:r>
          </a:p>
          <a:p>
            <a:pPr lvl="2" eaLnBrk="1" hangingPunct="1"/>
            <a:endParaRPr lang="en-US" sz="1600" dirty="0"/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Mishap truyền thông có thể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Không phải tất cả các thông tin nhận được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Sửa chữa bằng cách kiểm tra lỗi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Lỗi kiểm tra phương pháp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Khung kiểm tra trình tự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CRC (kiểm tra dư thừa cyclic)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Có thể có quá nhiều yêu cầu truyền thông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Lớp liên kết dữ liệu điều khiển luồng thông tin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Cho phép NIC xử lý dữ liệu mà không có lỗi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66C44-7313-4626-A0EF-64213874A971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29491" y="27709"/>
            <a:ext cx="8229600" cy="734291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Networking Standards </a:t>
            </a:r>
            <a:r>
              <a:rPr lang="en-US" sz="2400" dirty="0"/>
              <a:t>Organizations </a:t>
            </a:r>
            <a:r>
              <a:rPr lang="en-US" sz="2400" dirty="0" err="1">
                <a:solidFill>
                  <a:srgbClr val="FF0000"/>
                </a:solidFill>
              </a:rPr>
              <a:t>Tổ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Tiêu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chuẩn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Mạng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464127" y="762000"/>
            <a:ext cx="8229600" cy="5638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Standard</a:t>
            </a:r>
          </a:p>
          <a:p>
            <a:pPr lvl="1" eaLnBrk="1" hangingPunct="1"/>
            <a:r>
              <a:rPr lang="en-US" sz="1800" dirty="0" smtClean="0"/>
              <a:t>Documented agreement</a:t>
            </a:r>
          </a:p>
          <a:p>
            <a:pPr lvl="1" eaLnBrk="1" hangingPunct="1"/>
            <a:r>
              <a:rPr lang="en-US" sz="1800" dirty="0" smtClean="0"/>
              <a:t>Technical specifications/precise criteria</a:t>
            </a:r>
          </a:p>
          <a:p>
            <a:pPr lvl="1" eaLnBrk="1" hangingPunct="1"/>
            <a:r>
              <a:rPr lang="en-US" sz="1800" dirty="0" smtClean="0"/>
              <a:t>Stipulates design or performance of particular product or service</a:t>
            </a:r>
          </a:p>
          <a:p>
            <a:pPr eaLnBrk="1" hangingPunct="1"/>
            <a:r>
              <a:rPr lang="en-US" sz="1800" dirty="0" smtClean="0"/>
              <a:t>Standards important in the networking world</a:t>
            </a:r>
          </a:p>
          <a:p>
            <a:pPr lvl="1" eaLnBrk="1" hangingPunct="1"/>
            <a:r>
              <a:rPr lang="en-US" sz="1800" dirty="0" smtClean="0"/>
              <a:t>Wide variety of hardware and software</a:t>
            </a:r>
          </a:p>
          <a:p>
            <a:pPr lvl="1" eaLnBrk="1" hangingPunct="1"/>
            <a:r>
              <a:rPr lang="en-US" sz="1800" dirty="0" smtClean="0"/>
              <a:t>Ensure network design compatibility</a:t>
            </a:r>
          </a:p>
          <a:p>
            <a:pPr eaLnBrk="1" hangingPunct="1"/>
            <a:r>
              <a:rPr lang="en-US" sz="1800" dirty="0" smtClean="0"/>
              <a:t>Standards define minimum acceptable performance</a:t>
            </a:r>
          </a:p>
          <a:p>
            <a:pPr lvl="1" eaLnBrk="1" hangingPunct="1"/>
            <a:r>
              <a:rPr lang="en-US" sz="1800" dirty="0" smtClean="0"/>
              <a:t>Not ideal performance </a:t>
            </a:r>
            <a:endParaRPr lang="en-US" sz="1800" dirty="0" smtClean="0"/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Tiêu chuẩn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Thỏa thuận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Thông số kỹ thuật / tiêu chuẩn chính xác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Quy định thiết kế hoặc hiệu suất của sản phẩm hoặc dịch vụ cụ thể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Các tiêu chuẩn quan trọng trong thế giới mạng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Nhiều loại phần cứng và phần mềm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Đảm bảo khả năng tương thích thiết kế mạng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Các tiêu chuẩn xác định hiệu suất chấp nhận được tối thiểu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Không hoạt động lý tưởng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sz="1800" dirty="0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26BB82-39EB-42A4-9F30-7AE10251F488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/>
              <a:t>Data Link Layer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95947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Two Data Link layer sublayers</a:t>
            </a:r>
          </a:p>
          <a:p>
            <a:pPr lvl="1" eaLnBrk="1" hangingPunct="1"/>
            <a:r>
              <a:rPr lang="en-US" sz="1600" dirty="0" smtClean="0"/>
              <a:t>LLC (Logical Link Control) sublayer</a:t>
            </a:r>
          </a:p>
          <a:p>
            <a:pPr lvl="1" eaLnBrk="1" hangingPunct="1"/>
            <a:r>
              <a:rPr lang="en-US" sz="1600" dirty="0" smtClean="0"/>
              <a:t>MAC (Media Access Control) sublayer </a:t>
            </a:r>
          </a:p>
          <a:p>
            <a:pPr eaLnBrk="1" hangingPunct="1"/>
            <a:r>
              <a:rPr lang="en-US" sz="1600" dirty="0" smtClean="0"/>
              <a:t>MAC sublayer</a:t>
            </a:r>
          </a:p>
          <a:p>
            <a:pPr lvl="1" eaLnBrk="1" hangingPunct="1"/>
            <a:r>
              <a:rPr lang="en-US" sz="1600" dirty="0" smtClean="0"/>
              <a:t>Manages access to the physical medium</a:t>
            </a:r>
          </a:p>
          <a:p>
            <a:pPr lvl="1" eaLnBrk="1" hangingPunct="1"/>
            <a:r>
              <a:rPr lang="en-US" sz="1600" dirty="0" smtClean="0"/>
              <a:t>Appends physical address of destination computer onto data frame</a:t>
            </a:r>
          </a:p>
          <a:p>
            <a:pPr eaLnBrk="1" hangingPunct="1"/>
            <a:r>
              <a:rPr lang="en-US" sz="1600" dirty="0" smtClean="0"/>
              <a:t>Physical address</a:t>
            </a:r>
          </a:p>
          <a:p>
            <a:pPr lvl="1" eaLnBrk="1" hangingPunct="1"/>
            <a:r>
              <a:rPr lang="en-US" sz="1600" dirty="0" smtClean="0"/>
              <a:t>Fixed number associated with each device’s network </a:t>
            </a:r>
            <a:r>
              <a:rPr lang="en-US" sz="1600" dirty="0" smtClean="0"/>
              <a:t>interface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Hai lớp con Lớp liên kết dữ liệu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Lớp con LLC (Logical Link Control)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Lớp con MAC (Media Access Control)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Lớp con MAC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Quản lý truy cập vào phương tiện vật lý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Kết nối địa chỉ vật lý của máy tính đích vào khung dữ liệu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Địa chỉ vật lý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Số cố định được liên kết với giao diện mạng của mỗi thiết bị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898382-BA9C-4693-AE8E-DDBC4BF84D66}" type="slidenum">
              <a:rPr lang="en-US"/>
              <a:pPr eaLnBrk="1" hangingPunct="1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41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819400" y="5042194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2-8 The Data Link layer and its sublayers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38074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96108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2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830551" y="5528846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2-9 A NIC’s physical address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088" y="58674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669"/>
            <a:ext cx="4911186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55"/>
            <a:ext cx="8229600" cy="748145"/>
          </a:xfrm>
        </p:spPr>
        <p:txBody>
          <a:bodyPr/>
          <a:lstStyle/>
          <a:p>
            <a:pPr eaLnBrk="1" hangingPunct="1"/>
            <a:r>
              <a:rPr lang="en-US" dirty="0" smtClean="0"/>
              <a:t>Physical </a:t>
            </a:r>
            <a:r>
              <a:rPr lang="en-US" dirty="0" smtClean="0"/>
              <a:t>Layer </a:t>
            </a:r>
            <a:r>
              <a:rPr lang="en-US" dirty="0" err="1" smtClean="0">
                <a:solidFill>
                  <a:srgbClr val="FF0000"/>
                </a:solidFill>
              </a:rPr>
              <a:t>tầng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464127" y="755073"/>
            <a:ext cx="8229600" cy="5966402"/>
          </a:xfrm>
        </p:spPr>
        <p:txBody>
          <a:bodyPr/>
          <a:lstStyle/>
          <a:p>
            <a:pPr eaLnBrk="1" hangingPunct="1"/>
            <a:r>
              <a:rPr lang="en-US" sz="1600" dirty="0" smtClean="0"/>
              <a:t>Functions of protocols</a:t>
            </a:r>
          </a:p>
          <a:p>
            <a:pPr lvl="1" eaLnBrk="1" hangingPunct="1"/>
            <a:r>
              <a:rPr lang="en-US" sz="1600" dirty="0" smtClean="0"/>
              <a:t>Accept frames from Data Link layer</a:t>
            </a:r>
          </a:p>
          <a:p>
            <a:pPr lvl="1" eaLnBrk="1" hangingPunct="1"/>
            <a:r>
              <a:rPr lang="en-US" sz="1600" dirty="0" smtClean="0"/>
              <a:t>Generate signals as changes in voltage at the NIC</a:t>
            </a:r>
          </a:p>
          <a:p>
            <a:pPr eaLnBrk="1" hangingPunct="1"/>
            <a:r>
              <a:rPr lang="en-US" sz="1600" dirty="0" smtClean="0"/>
              <a:t>Copper transmission medium</a:t>
            </a:r>
          </a:p>
          <a:p>
            <a:pPr lvl="1" eaLnBrk="1" hangingPunct="1"/>
            <a:r>
              <a:rPr lang="en-US" sz="1600" dirty="0" smtClean="0"/>
              <a:t>Signals issued as voltage</a:t>
            </a:r>
          </a:p>
          <a:p>
            <a:pPr eaLnBrk="1" hangingPunct="1"/>
            <a:r>
              <a:rPr lang="en-US" sz="1600" dirty="0" smtClean="0"/>
              <a:t>Fiber-optic cable transmission medium</a:t>
            </a:r>
          </a:p>
          <a:p>
            <a:pPr lvl="1" eaLnBrk="1" hangingPunct="1"/>
            <a:r>
              <a:rPr lang="en-US" sz="1600" dirty="0" smtClean="0"/>
              <a:t>Signals issued as light pulses</a:t>
            </a:r>
          </a:p>
          <a:p>
            <a:pPr eaLnBrk="1" hangingPunct="1"/>
            <a:r>
              <a:rPr lang="en-US" sz="1600" dirty="0" smtClean="0"/>
              <a:t>Wireless transmission medium</a:t>
            </a:r>
          </a:p>
          <a:p>
            <a:pPr lvl="1" eaLnBrk="1" hangingPunct="1"/>
            <a:r>
              <a:rPr lang="en-US" sz="1600" dirty="0" smtClean="0"/>
              <a:t>Signals issued as electromagnetic </a:t>
            </a:r>
            <a:r>
              <a:rPr lang="en-US" sz="1600" dirty="0" smtClean="0"/>
              <a:t>waves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Chức năng của các giao thức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Chấp nhận khung từ lớp Liên kết dữ liệu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Tạo tín hiệu như thay đổi điện áp tại NIC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Đồng truyền dẫn trung bình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Tín hiệu phát ra như điện áp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Truyền dẫn cáp quang trung bình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Tín hiệu phát ra như xung ánh sáng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Môi trường truyền dẫn không dây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Tín hiệu phát ra như sóng điện từ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8C5A8E-3290-412B-8311-79E60B22B981}" type="slidenum">
              <a:rPr lang="en-US"/>
              <a:pPr eaLnBrk="1" hangingPunct="1"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/>
              <a:t>Physical Layer </a:t>
            </a:r>
            <a:r>
              <a:rPr lang="en-US" dirty="0" err="1">
                <a:solidFill>
                  <a:srgbClr val="FF0000"/>
                </a:solidFill>
              </a:rPr>
              <a:t>tầng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endParaRPr lang="en-US" dirty="0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464127" y="914400"/>
            <a:ext cx="82296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Physical layer protocols’ responsibilities when receiving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Detect and accept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Pass on to Data Link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Set data transmission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Monitor data error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No error checking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Devices operating at Physical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Hubs and repeaters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NICs operate at both Physical layer and Data Link </a:t>
            </a:r>
            <a:r>
              <a:rPr lang="en-US" sz="1600" dirty="0" smtClean="0"/>
              <a:t>layers</a:t>
            </a:r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</a:rPr>
              <a:t>Các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giao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thức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lớp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vật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lý</a:t>
            </a:r>
            <a:r>
              <a:rPr lang="en-US" sz="1600" dirty="0">
                <a:solidFill>
                  <a:srgbClr val="FF0000"/>
                </a:solidFill>
              </a:rPr>
              <a:t> '</a:t>
            </a:r>
            <a:r>
              <a:rPr lang="en-US" sz="1600" dirty="0" err="1">
                <a:solidFill>
                  <a:srgbClr val="FF0000"/>
                </a:solidFill>
              </a:rPr>
              <a:t>khi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nhận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liệu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</a:rPr>
              <a:t>Phát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hiện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và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chấp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nhận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tín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hiệu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</a:rPr>
              <a:t>Truyền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vào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lớp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Liên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liệu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</a:rPr>
              <a:t>Đặt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tốc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độ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truyền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liệu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</a:rPr>
              <a:t>Giám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tỷ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lệ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lỗi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liệu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</a:rPr>
              <a:t>Không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kiểm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lỗi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</a:rPr>
              <a:t>Thiết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bị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hoạt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động</a:t>
            </a:r>
            <a:r>
              <a:rPr lang="en-US" sz="1600" dirty="0">
                <a:solidFill>
                  <a:srgbClr val="FF0000"/>
                </a:solidFill>
              </a:rPr>
              <a:t> ở </a:t>
            </a:r>
            <a:r>
              <a:rPr lang="en-US" sz="1600" dirty="0" err="1">
                <a:solidFill>
                  <a:srgbClr val="FF0000"/>
                </a:solidFill>
              </a:rPr>
              <a:t>lớp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Vật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lý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FF0000"/>
                </a:solidFill>
              </a:rPr>
              <a:t>Hub </a:t>
            </a:r>
            <a:r>
              <a:rPr lang="en-US" sz="1600" dirty="0" err="1">
                <a:solidFill>
                  <a:srgbClr val="FF0000"/>
                </a:solidFill>
              </a:rPr>
              <a:t>và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bộ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lặp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rgbClr val="FF0000"/>
                </a:solidFill>
              </a:rPr>
              <a:t>NIC </a:t>
            </a:r>
            <a:r>
              <a:rPr lang="en-US" sz="1600" dirty="0" err="1">
                <a:solidFill>
                  <a:srgbClr val="FF0000"/>
                </a:solidFill>
              </a:rPr>
              <a:t>hoạt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động</a:t>
            </a:r>
            <a:r>
              <a:rPr lang="en-US" sz="1600" dirty="0">
                <a:solidFill>
                  <a:srgbClr val="FF0000"/>
                </a:solidFill>
              </a:rPr>
              <a:t> ở </a:t>
            </a:r>
            <a:r>
              <a:rPr lang="en-US" sz="1600" dirty="0" err="1">
                <a:solidFill>
                  <a:srgbClr val="FF0000"/>
                </a:solidFill>
              </a:rPr>
              <a:t>cả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lớp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Vật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lý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và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lớp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Liên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liệu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62FB1-C9DB-4746-9518-2DD7849812D7}" type="slidenum">
              <a:rPr lang="en-US"/>
              <a:pPr eaLnBrk="1" hangingPunct="1"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Applying the OSI Model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C8F05-A684-4473-AEB5-4F411641DB35}" type="slidenum">
              <a:rPr lang="en-US"/>
              <a:pPr eaLnBrk="1" hangingPunct="1"/>
              <a:t>45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25755" y="5060495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2-1 Functions of the OSI layers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25755" y="53674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" y="1600200"/>
            <a:ext cx="823461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Communication Between Two </a:t>
            </a:r>
            <a:r>
              <a:rPr lang="en-US" sz="2400" dirty="0"/>
              <a:t>Systems</a:t>
            </a:r>
            <a:br>
              <a:rPr lang="en-US" sz="2400" dirty="0"/>
            </a:br>
            <a:r>
              <a:rPr lang="en-US" sz="2400" dirty="0" err="1">
                <a:solidFill>
                  <a:srgbClr val="FF0000"/>
                </a:solidFill>
              </a:rPr>
              <a:t>Truyền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giữa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hệ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thống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80707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Data transformation</a:t>
            </a:r>
          </a:p>
          <a:p>
            <a:pPr lvl="1" eaLnBrk="1" hangingPunct="1"/>
            <a:r>
              <a:rPr lang="en-US" sz="1800" dirty="0" smtClean="0"/>
              <a:t>Original software application data differs from application layer NIC data</a:t>
            </a:r>
          </a:p>
          <a:p>
            <a:pPr lvl="2" eaLnBrk="1" hangingPunct="1"/>
            <a:r>
              <a:rPr lang="en-US" sz="1800" dirty="0" smtClean="0"/>
              <a:t>Information added at each layer</a:t>
            </a:r>
          </a:p>
          <a:p>
            <a:pPr eaLnBrk="1" hangingPunct="1"/>
            <a:r>
              <a:rPr lang="en-US" sz="1800" dirty="0" smtClean="0"/>
              <a:t>PDUs</a:t>
            </a:r>
          </a:p>
          <a:p>
            <a:pPr lvl="1" eaLnBrk="1" hangingPunct="1"/>
            <a:r>
              <a:rPr lang="en-US" sz="1800" dirty="0" smtClean="0"/>
              <a:t>Generated in Application layer</a:t>
            </a:r>
          </a:p>
          <a:p>
            <a:pPr eaLnBrk="1" hangingPunct="1"/>
            <a:r>
              <a:rPr lang="en-US" sz="1800" dirty="0" smtClean="0"/>
              <a:t>Segments</a:t>
            </a:r>
          </a:p>
          <a:p>
            <a:pPr lvl="1" eaLnBrk="1" hangingPunct="1"/>
            <a:r>
              <a:rPr lang="en-US" sz="1800" dirty="0" smtClean="0"/>
              <a:t>Generated in Transport layer</a:t>
            </a:r>
          </a:p>
          <a:p>
            <a:pPr lvl="1" eaLnBrk="1" hangingPunct="1"/>
            <a:r>
              <a:rPr lang="en-US" sz="1800" dirty="0" smtClean="0"/>
              <a:t>Unit of data resulting from subdividing larger PDU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Chuyển đổi dữ liệu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Dữ liệu ứng dụng phần mềm gốc khác với dữ liệu NIC của lớp ứng dụng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Thông tin được thêm vào ở mỗi lớp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PDU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Được tạo ra trong lớp Ứng dụng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Phân đoạn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Được tạo ra trong lớp Vận tải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Đơn vị dữ liệu thu được từ việc chia nhỏ PDU lớn hơn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33CFEE-F853-4708-A4C3-E613BCD9D8D9}" type="slidenum">
              <a:rPr lang="en-US"/>
              <a:pPr eaLnBrk="1" hangingPunct="1"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9976"/>
            <a:ext cx="8229600" cy="998176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Communication Between Two Systems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 err="1">
                <a:solidFill>
                  <a:srgbClr val="FF0000"/>
                </a:solidFill>
              </a:rPr>
              <a:t>Truyền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giữa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hệ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thống</a:t>
            </a:r>
            <a:endParaRPr lang="en-US" dirty="0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464127" y="838200"/>
            <a:ext cx="8229600" cy="588327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Packets</a:t>
            </a:r>
          </a:p>
          <a:p>
            <a:pPr lvl="1" eaLnBrk="1" hangingPunct="1"/>
            <a:r>
              <a:rPr lang="en-US" sz="1800" dirty="0" smtClean="0"/>
              <a:t>Generated in Network layer</a:t>
            </a:r>
          </a:p>
          <a:p>
            <a:pPr lvl="1" eaLnBrk="1" hangingPunct="1"/>
            <a:r>
              <a:rPr lang="en-US" sz="1800" dirty="0" smtClean="0"/>
              <a:t>Data with logical addressing information added to segments</a:t>
            </a:r>
          </a:p>
          <a:p>
            <a:pPr eaLnBrk="1" hangingPunct="1"/>
            <a:r>
              <a:rPr lang="en-US" sz="1800" dirty="0" smtClean="0"/>
              <a:t>Frames</a:t>
            </a:r>
          </a:p>
          <a:p>
            <a:pPr lvl="1" eaLnBrk="1" hangingPunct="1"/>
            <a:r>
              <a:rPr lang="en-US" sz="1800" dirty="0" smtClean="0"/>
              <a:t>Generated in Data Link layer</a:t>
            </a:r>
          </a:p>
          <a:p>
            <a:pPr lvl="1" eaLnBrk="1" hangingPunct="1"/>
            <a:r>
              <a:rPr lang="en-US" sz="1800" dirty="0" smtClean="0"/>
              <a:t>Composed of several smaller components or </a:t>
            </a:r>
            <a:r>
              <a:rPr lang="en-US" sz="1800" dirty="0" smtClean="0"/>
              <a:t>fields</a:t>
            </a:r>
          </a:p>
          <a:p>
            <a:pPr lvl="1" eaLnBrk="1" hangingPunct="1"/>
            <a:endParaRPr lang="en-US" sz="1800" dirty="0"/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Gói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Được tạo trong lớp Mạng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Dữ liệu với thông tin địa chỉ hợp lý được thêm vào phân đoạn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Khung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Được tạo trong lớp Liên kết dữ liệu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Bao gồm nhiều thành phần nhỏ hoặc các cánh đồng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66A562-8BFF-401C-9E9F-E0A16028191D}" type="slidenum">
              <a:rPr lang="en-US"/>
              <a:pPr eaLnBrk="1" hangingPunct="1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Between Two Systems (cont’d.)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Encapsulation</a:t>
            </a:r>
          </a:p>
          <a:p>
            <a:pPr lvl="1" eaLnBrk="1" hangingPunct="1"/>
            <a:r>
              <a:rPr lang="en-US" dirty="0" smtClean="0"/>
              <a:t>Occurs in Data Link layer</a:t>
            </a:r>
          </a:p>
          <a:p>
            <a:pPr lvl="1" eaLnBrk="1" hangingPunct="1"/>
            <a:r>
              <a:rPr lang="en-US" dirty="0" smtClean="0"/>
              <a:t>Process of wrapping one layer’s PDU with protocol information</a:t>
            </a:r>
          </a:p>
          <a:p>
            <a:pPr lvl="2" eaLnBrk="1" hangingPunct="1"/>
            <a:r>
              <a:rPr lang="en-US" dirty="0" smtClean="0"/>
              <a:t>Allows interpretation by lower layer</a:t>
            </a:r>
          </a:p>
          <a:p>
            <a:pPr eaLnBrk="1" hangingPunct="1"/>
            <a:r>
              <a:rPr lang="en-US" dirty="0" smtClean="0"/>
              <a:t>Physical layer transmits frame over the network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BC4666-7941-423A-B14E-8BA93DC544F1}" type="slidenum">
              <a:rPr lang="en-US"/>
              <a:pPr eaLnBrk="1" hangingPunct="1"/>
              <a:t>48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49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514600" y="5584602"/>
            <a:ext cx="517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2-11 Data transformation through the OSI model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3449" y="587595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73" y="536967"/>
            <a:ext cx="6466676" cy="501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7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82"/>
            <a:ext cx="8229600" cy="741218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Networking Standards Organizations </a:t>
            </a:r>
            <a:r>
              <a:rPr lang="en-US" sz="2400" dirty="0" err="1">
                <a:solidFill>
                  <a:srgbClr val="FF0000"/>
                </a:solidFill>
              </a:rPr>
              <a:t>Tổ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Tiêu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chuẩn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Mạng</a:t>
            </a:r>
            <a:endParaRPr lang="en-US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Many different organizations oversee computer industry standards</a:t>
            </a:r>
          </a:p>
          <a:p>
            <a:pPr eaLnBrk="1" hangingPunct="1"/>
            <a:r>
              <a:rPr lang="en-US" sz="1800" dirty="0" smtClean="0"/>
              <a:t>Example: ANSI and IEEE set wireless standards</a:t>
            </a:r>
          </a:p>
          <a:p>
            <a:pPr lvl="1" eaLnBrk="1" hangingPunct="1"/>
            <a:r>
              <a:rPr lang="en-US" sz="1800" dirty="0" smtClean="0"/>
              <a:t>ANSI standards apply to type of NIC</a:t>
            </a:r>
          </a:p>
          <a:p>
            <a:pPr lvl="1" eaLnBrk="1" hangingPunct="1"/>
            <a:r>
              <a:rPr lang="en-US" sz="1800" dirty="0" smtClean="0"/>
              <a:t>IEEE standards involve communication protocols</a:t>
            </a:r>
          </a:p>
          <a:p>
            <a:pPr eaLnBrk="1" hangingPunct="1"/>
            <a:r>
              <a:rPr lang="en-US" sz="1800" dirty="0" smtClean="0"/>
              <a:t>Network professional’s responsibility</a:t>
            </a:r>
          </a:p>
          <a:p>
            <a:pPr lvl="1" eaLnBrk="1" hangingPunct="1"/>
            <a:r>
              <a:rPr lang="en-US" sz="1800" dirty="0" smtClean="0"/>
              <a:t>Be familiar with groups setting networking standards</a:t>
            </a:r>
          </a:p>
          <a:p>
            <a:pPr lvl="1" eaLnBrk="1" hangingPunct="1"/>
            <a:r>
              <a:rPr lang="en-US" sz="1800" dirty="0" smtClean="0"/>
              <a:t>Understand critical aspects of standards required by own </a:t>
            </a:r>
            <a:r>
              <a:rPr lang="en-US" sz="1800" dirty="0" smtClean="0"/>
              <a:t>networks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Nhiều tổ chức khác nhau giám sát các tiêu chuẩn công nghiệp máy tính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Ví dụ: ANSI và IEEE thiết lập các tiêu chuẩn không dây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Tiêu chuẩn ANSI áp dụng cho loại NIC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Các tiêu chuẩn IEEE liên quan đến các giao thức truyền thông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Trách nhiệm của chuyên gia mạng lưới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Làm quen với các nhóm thiết lập các tiêu chuẩn mạng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Hiểu các khía cạnh quan trọng của các tiêu chuẩn được yêu cầu bởi các mạng riêng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4AAD17-0347-4FFB-83F3-25A42DB16877}" type="slidenum">
              <a:rPr lang="en-US"/>
              <a:pPr eaLnBrk="1" hangingPunct="1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Frame </a:t>
            </a:r>
            <a:r>
              <a:rPr lang="en-US" sz="2800" dirty="0"/>
              <a:t>Specifications </a:t>
            </a:r>
            <a:r>
              <a:rPr lang="en-US" sz="2800" dirty="0" err="1">
                <a:solidFill>
                  <a:srgbClr val="FF0000"/>
                </a:solidFill>
              </a:rPr>
              <a:t>Khung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6246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Composed of several smaller components or fields</a:t>
            </a:r>
          </a:p>
          <a:p>
            <a:pPr eaLnBrk="1" hangingPunct="1"/>
            <a:r>
              <a:rPr lang="en-US" dirty="0" smtClean="0"/>
              <a:t>Frame characteristic dependencies</a:t>
            </a:r>
          </a:p>
          <a:p>
            <a:pPr lvl="1" eaLnBrk="1" hangingPunct="1"/>
            <a:r>
              <a:rPr lang="en-US" dirty="0" smtClean="0"/>
              <a:t>Network type where frames run</a:t>
            </a:r>
          </a:p>
          <a:p>
            <a:pPr lvl="1" eaLnBrk="1" hangingPunct="1"/>
            <a:r>
              <a:rPr lang="en-US" dirty="0" smtClean="0"/>
              <a:t>Standards frames must follow</a:t>
            </a:r>
          </a:p>
          <a:p>
            <a:pPr eaLnBrk="1" hangingPunct="1"/>
            <a:r>
              <a:rPr lang="en-US" dirty="0" smtClean="0"/>
              <a:t>Ethernet</a:t>
            </a:r>
          </a:p>
          <a:p>
            <a:pPr lvl="1" eaLnBrk="1" hangingPunct="1"/>
            <a:r>
              <a:rPr lang="en-US" dirty="0" smtClean="0"/>
              <a:t>Developed by Xerox</a:t>
            </a:r>
          </a:p>
          <a:p>
            <a:pPr lvl="1" eaLnBrk="1" hangingPunct="1"/>
            <a:r>
              <a:rPr lang="en-US" dirty="0" smtClean="0"/>
              <a:t>Four different types of Ethernet frames</a:t>
            </a:r>
          </a:p>
          <a:p>
            <a:pPr lvl="1" eaLnBrk="1" hangingPunct="1"/>
            <a:r>
              <a:rPr lang="en-US" dirty="0" smtClean="0"/>
              <a:t>Most popular: IEEE 802.3 standard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422C65-DEDD-472A-9CFA-1CCCCEEFD4FA}" type="slidenum">
              <a:rPr lang="en-US"/>
              <a:pPr eaLnBrk="1" hangingPunct="1"/>
              <a:t>50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4636"/>
            <a:ext cx="8229600" cy="796636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Frame Specifications </a:t>
            </a:r>
            <a:r>
              <a:rPr lang="en-US" sz="2800" dirty="0" err="1">
                <a:solidFill>
                  <a:srgbClr val="FF0000"/>
                </a:solidFill>
              </a:rPr>
              <a:t>Khung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endParaRPr lang="en-US" dirty="0" smtClean="0"/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95947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Token ring</a:t>
            </a:r>
          </a:p>
          <a:p>
            <a:pPr lvl="1" eaLnBrk="1" hangingPunct="1"/>
            <a:r>
              <a:rPr lang="en-US" sz="1800" dirty="0" smtClean="0"/>
              <a:t>Developed by IBM</a:t>
            </a:r>
          </a:p>
          <a:p>
            <a:pPr lvl="1" eaLnBrk="1" hangingPunct="1"/>
            <a:r>
              <a:rPr lang="en-US" sz="1800" dirty="0" smtClean="0"/>
              <a:t>Relies upon direct links between nodes and ring topology</a:t>
            </a:r>
          </a:p>
          <a:p>
            <a:pPr lvl="1" eaLnBrk="1" hangingPunct="1"/>
            <a:r>
              <a:rPr lang="en-US" sz="1800" dirty="0" smtClean="0"/>
              <a:t>Nearly obsolete</a:t>
            </a:r>
          </a:p>
          <a:p>
            <a:pPr lvl="1" eaLnBrk="1" hangingPunct="1"/>
            <a:r>
              <a:rPr lang="en-US" sz="1800" dirty="0" smtClean="0"/>
              <a:t>Defined by IEEE 802.5 standard</a:t>
            </a:r>
          </a:p>
          <a:p>
            <a:pPr eaLnBrk="1" hangingPunct="1"/>
            <a:r>
              <a:rPr lang="en-US" sz="1800" dirty="0" smtClean="0"/>
              <a:t>Ethernet frames and token ring frames differ</a:t>
            </a:r>
          </a:p>
          <a:p>
            <a:pPr lvl="1" eaLnBrk="1" hangingPunct="1"/>
            <a:r>
              <a:rPr lang="en-US" sz="1800" dirty="0" smtClean="0"/>
              <a:t>Will not interact with each other</a:t>
            </a:r>
          </a:p>
          <a:p>
            <a:pPr lvl="1" eaLnBrk="1" hangingPunct="1"/>
            <a:r>
              <a:rPr lang="en-US" sz="1800" dirty="0" smtClean="0"/>
              <a:t>Devices cannot support more than one frame type per physical interface or </a:t>
            </a:r>
            <a:r>
              <a:rPr lang="en-US" sz="1800" dirty="0" smtClean="0"/>
              <a:t>NIC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Vòng Token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Phát triển bởi IBM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Dựa vào các liên kết trực tiếp giữa các nút và kiểu cấu trúc vòng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Gần như lỗi thời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Được xác định bởi tiêu chuẩn IEEE 802.5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Các khung Ethernet và các khung nhẫn token khác nhau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Sẽ không tương tác với nhau</a:t>
            </a:r>
          </a:p>
          <a:p>
            <a:pPr lvl="1" eaLnBrk="1" hangingPunct="1"/>
            <a:r>
              <a:rPr lang="vi-VN" sz="1800" dirty="0">
                <a:solidFill>
                  <a:srgbClr val="FF0000"/>
                </a:solidFill>
              </a:rPr>
              <a:t>Thiết bị không thể hỗ trợ nhiều loại khung cho mỗi giao diện vật lý hoặc NIC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CF216F-3A50-4DEC-8FED-DFE94B239B1A}" type="slidenum">
              <a:rPr lang="en-US"/>
              <a:pPr eaLnBrk="1" hangingPunct="1"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 Networking Specifications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IEEE’s Project 802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Effort to standardize physical and logical network elements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Frame types and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Connectivity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Networking media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Error-checking algorithms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Emerging technologies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802.3: Ethernet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802.11: Wireless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28EA3B-1446-402A-9F1B-C3535B1C91BE}" type="slidenum">
              <a:rPr lang="en-US"/>
              <a:pPr eaLnBrk="1" hangingPunct="1"/>
              <a:t>52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53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514600" y="5584602"/>
            <a:ext cx="517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2-2 IEEE 802 standards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3449" y="587595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914400"/>
            <a:ext cx="78962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1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Standards help ensure interoperability between software and hardware from different manufacturers</a:t>
            </a:r>
          </a:p>
          <a:p>
            <a:pPr eaLnBrk="1" hangingPunct="1"/>
            <a:r>
              <a:rPr lang="en-US" dirty="0" smtClean="0"/>
              <a:t>ISO’s OSI (Open Systems Interconnection) model</a:t>
            </a:r>
          </a:p>
          <a:p>
            <a:pPr lvl="1" eaLnBrk="1" hangingPunct="1"/>
            <a:r>
              <a:rPr lang="en-US" dirty="0" smtClean="0"/>
              <a:t>Represents communication between two networked computers</a:t>
            </a:r>
          </a:p>
          <a:p>
            <a:pPr lvl="1" eaLnBrk="1" hangingPunct="1"/>
            <a:r>
              <a:rPr lang="en-US" dirty="0" smtClean="0"/>
              <a:t>Includes seven layers</a:t>
            </a:r>
          </a:p>
          <a:p>
            <a:pPr eaLnBrk="1" hangingPunct="1"/>
            <a:r>
              <a:rPr lang="en-US" dirty="0" smtClean="0"/>
              <a:t>IEEE’s Project 802 aims to standardize networking elements</a:t>
            </a:r>
          </a:p>
          <a:p>
            <a:pPr eaLnBrk="1" hangingPunct="1"/>
            <a:r>
              <a:rPr lang="en-US" dirty="0" smtClean="0"/>
              <a:t>Significant IEEE 802 standards include 802.3 (Ethernet), 802.11 (wireless), and 802.16 (MANs)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26DFA-D9EC-45D2-8DA7-EA4CFA1026FD}" type="slidenum">
              <a:rPr lang="en-US"/>
              <a:pPr eaLnBrk="1" hangingPunct="1"/>
              <a:t>54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78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ANSI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883275"/>
          </a:xfrm>
        </p:spPr>
        <p:txBody>
          <a:bodyPr/>
          <a:lstStyle/>
          <a:p>
            <a:pPr eaLnBrk="1" hangingPunct="1"/>
            <a:r>
              <a:rPr lang="en-US" dirty="0" smtClean="0"/>
              <a:t>ANSI (American National Standards Institute)</a:t>
            </a:r>
          </a:p>
          <a:p>
            <a:pPr lvl="1" eaLnBrk="1" hangingPunct="1"/>
            <a:r>
              <a:rPr lang="en-US" dirty="0" smtClean="0"/>
              <a:t>1000+ representatives from industry and government</a:t>
            </a:r>
          </a:p>
          <a:p>
            <a:pPr lvl="1" eaLnBrk="1" hangingPunct="1"/>
            <a:r>
              <a:rPr lang="en-US" dirty="0" smtClean="0"/>
              <a:t>Determines standards for electronics industry and other fields</a:t>
            </a:r>
          </a:p>
          <a:p>
            <a:pPr eaLnBrk="1" hangingPunct="1"/>
            <a:r>
              <a:rPr lang="en-US" dirty="0" smtClean="0"/>
              <a:t>Requests voluntarily compliance with standards</a:t>
            </a:r>
          </a:p>
          <a:p>
            <a:pPr eaLnBrk="1" hangingPunct="1"/>
            <a:r>
              <a:rPr lang="en-US" dirty="0" smtClean="0"/>
              <a:t>Obtaining ANSI approval requires rigorous testing</a:t>
            </a:r>
          </a:p>
          <a:p>
            <a:pPr eaLnBrk="1" hangingPunct="1"/>
            <a:r>
              <a:rPr lang="en-US" dirty="0" smtClean="0"/>
              <a:t>ANSI standards documents available </a:t>
            </a:r>
            <a:r>
              <a:rPr lang="en-US" dirty="0" smtClean="0"/>
              <a:t>online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ANSI (Viện Tiêu chuẩn Quốc gia Hoa Kỳ)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1000 đại diện từ ngành công nghiệp và chính phủ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Xác định các tiêu chuẩn cho ngành công nghiệp điện tử và các lĩnh vực khác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Yêu cầu tự nguyện tuân thủ các tiêu chuẩn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Có được phê duyệt ANSI yêu cầu kiểm tra nghiêm ngặt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ANSI tiêu chuẩn tài liệu có sẵn trực tuyến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9FB904-E90C-4678-BD78-56EE1512039B}" type="slidenum">
              <a:rPr lang="en-US"/>
              <a:pPr eaLnBrk="1" hangingPunct="1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564" y="1385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EIA and TIA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71055" y="914400"/>
            <a:ext cx="8229600" cy="5807075"/>
          </a:xfrm>
        </p:spPr>
        <p:txBody>
          <a:bodyPr/>
          <a:lstStyle/>
          <a:p>
            <a:pPr eaLnBrk="1" hangingPunct="1"/>
            <a:r>
              <a:rPr lang="en-US" dirty="0" smtClean="0"/>
              <a:t>EIA (Electronic Industries Alliance)</a:t>
            </a:r>
          </a:p>
          <a:p>
            <a:pPr lvl="1" eaLnBrk="1" hangingPunct="1"/>
            <a:r>
              <a:rPr lang="en-US" dirty="0" smtClean="0"/>
              <a:t>Trade organization</a:t>
            </a:r>
          </a:p>
          <a:p>
            <a:pPr lvl="2" eaLnBrk="1" hangingPunct="1"/>
            <a:r>
              <a:rPr lang="en-US" dirty="0" smtClean="0"/>
              <a:t>Representatives from United States electronics manufacturing firms</a:t>
            </a:r>
          </a:p>
          <a:p>
            <a:pPr lvl="1" eaLnBrk="1" hangingPunct="1"/>
            <a:r>
              <a:rPr lang="en-US" dirty="0" smtClean="0"/>
              <a:t>Sets standards for its members</a:t>
            </a:r>
          </a:p>
          <a:p>
            <a:pPr lvl="1" eaLnBrk="1" hangingPunct="1"/>
            <a:r>
              <a:rPr lang="en-US" dirty="0" smtClean="0"/>
              <a:t>Helps write ANSI standards</a:t>
            </a:r>
          </a:p>
          <a:p>
            <a:pPr lvl="1" eaLnBrk="1" hangingPunct="1"/>
            <a:r>
              <a:rPr lang="en-US" dirty="0" smtClean="0"/>
              <a:t>Lobbies for favorable computer and electronics industries </a:t>
            </a:r>
            <a:r>
              <a:rPr lang="en-US" dirty="0" smtClean="0"/>
              <a:t>legislation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EIA (Liên minh Công nghiệp Điện tử)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Tổ chức thương mại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Đại diện từ các công ty sản xuất điện tử Hoa Kỳ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Thiết lập tiêu chuẩn cho các thành viên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Giúp viết các tiêu chuẩn ANSI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Lobbies cho ngành công nghiệp máy tính và điện tử thuận lợi pháp luật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A64070-2E3A-4803-AABE-5CA68B7FA415}" type="slidenum">
              <a:rPr lang="en-US"/>
              <a:pPr eaLnBrk="1" hangingPunct="1"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9976"/>
            <a:ext cx="8229600" cy="617176"/>
          </a:xfrm>
        </p:spPr>
        <p:txBody>
          <a:bodyPr/>
          <a:lstStyle/>
          <a:p>
            <a:pPr eaLnBrk="1" hangingPunct="1"/>
            <a:r>
              <a:rPr lang="en-US" dirty="0" smtClean="0"/>
              <a:t>EIA and TIA (cont’d.)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26427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TIA (Telecommunications Industry Association)</a:t>
            </a:r>
          </a:p>
          <a:p>
            <a:pPr lvl="1" eaLnBrk="1" hangingPunct="1"/>
            <a:r>
              <a:rPr lang="en-US" sz="2000" dirty="0" smtClean="0"/>
              <a:t>EIA subgroup merged with former United States Telecommunications Suppliers Association (USTSA)</a:t>
            </a:r>
          </a:p>
          <a:p>
            <a:pPr eaLnBrk="1" hangingPunct="1"/>
            <a:r>
              <a:rPr lang="en-US" sz="2000" dirty="0" smtClean="0"/>
              <a:t>Focus of TIA</a:t>
            </a:r>
          </a:p>
          <a:p>
            <a:pPr lvl="1" eaLnBrk="1" hangingPunct="1"/>
            <a:r>
              <a:rPr lang="en-US" sz="2000" dirty="0" smtClean="0"/>
              <a:t>Standards for information technology, wireless, satellite, fiber optics, and telephone equipment</a:t>
            </a:r>
          </a:p>
          <a:p>
            <a:pPr eaLnBrk="1" hangingPunct="1"/>
            <a:r>
              <a:rPr lang="en-US" sz="2000" dirty="0" smtClean="0"/>
              <a:t>TIA/EIA 568-B Series</a:t>
            </a:r>
          </a:p>
          <a:p>
            <a:pPr lvl="1" eaLnBrk="1" hangingPunct="1"/>
            <a:r>
              <a:rPr lang="en-US" sz="2000" dirty="0" smtClean="0"/>
              <a:t>Guidelines for </a:t>
            </a:r>
            <a:r>
              <a:rPr lang="en-US" sz="2000" dirty="0" smtClean="0"/>
              <a:t>installing </a:t>
            </a:r>
            <a:r>
              <a:rPr lang="en-US" sz="2000" dirty="0" smtClean="0"/>
              <a:t>network cable in commercial </a:t>
            </a:r>
            <a:r>
              <a:rPr lang="en-US" sz="2000" dirty="0" smtClean="0"/>
              <a:t>buildings</a:t>
            </a:r>
            <a:endParaRPr lang="en-US" sz="2000" dirty="0"/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TIA (Hiệp hội Công nghiệp Viễn thông)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Phân nhóm EIA sáp nhập với Hiệp hội Các nhà cung cấp Viễn thông Hoa Kỳ (USTSA)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Trọng tâm của TIA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Các tiêu chuẩn về công nghệ thông tin, không dây, vệ tinh, sợi quang và thiết bị điện thoại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TIA / EIA 568-B Series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Hướng dẫn lắp đặt cáp mạng trong các tòa nhà thương mại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32000D-61B7-4B62-A4E3-D98941FAA530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 (Institute of Electrical and Electronics Engineers)</a:t>
            </a:r>
          </a:p>
          <a:p>
            <a:pPr lvl="1" eaLnBrk="1" hangingPunct="1"/>
            <a:r>
              <a:rPr lang="en-US" dirty="0" smtClean="0"/>
              <a:t>International engineering professionals society</a:t>
            </a:r>
          </a:p>
          <a:p>
            <a:pPr eaLnBrk="1" hangingPunct="1"/>
            <a:r>
              <a:rPr lang="en-US" dirty="0" smtClean="0"/>
              <a:t>Goal of IEEE</a:t>
            </a:r>
          </a:p>
          <a:p>
            <a:pPr lvl="1" eaLnBrk="1" hangingPunct="1"/>
            <a:r>
              <a:rPr lang="en-US" dirty="0" smtClean="0"/>
              <a:t>Promote development and education in electrical engineering and computer science fields</a:t>
            </a:r>
          </a:p>
          <a:p>
            <a:pPr eaLnBrk="1" hangingPunct="1"/>
            <a:r>
              <a:rPr lang="en-US" dirty="0" smtClean="0"/>
              <a:t>Hosts symposia, conferences, and chapter meetings</a:t>
            </a:r>
          </a:p>
          <a:p>
            <a:pPr eaLnBrk="1" hangingPunct="1"/>
            <a:r>
              <a:rPr lang="en-US" dirty="0" smtClean="0"/>
              <a:t>Maintains a standards board</a:t>
            </a:r>
          </a:p>
          <a:p>
            <a:pPr eaLnBrk="1" hangingPunct="1"/>
            <a:r>
              <a:rPr lang="en-US" dirty="0" smtClean="0"/>
              <a:t>IEEE technical papers and standards</a:t>
            </a:r>
          </a:p>
          <a:p>
            <a:pPr lvl="1" eaLnBrk="1" hangingPunct="1"/>
            <a:r>
              <a:rPr lang="en-US" dirty="0" smtClean="0"/>
              <a:t>Highly respected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2BD09A-1A4E-43E8-98F4-34E19713BEED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3912</Words>
  <Application>Microsoft Office PowerPoint</Application>
  <PresentationFormat>On-screen Show (4:3)</PresentationFormat>
  <Paragraphs>707</Paragraphs>
  <Slides>54</Slides>
  <Notes>54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Times New Roman</vt:lpstr>
      <vt:lpstr>3_Default Design</vt:lpstr>
      <vt:lpstr>Default Design</vt:lpstr>
      <vt:lpstr>Network+ Guide to Networks 6th Edition</vt:lpstr>
      <vt:lpstr>Objectives</vt:lpstr>
      <vt:lpstr>Objectives (cont’d.)</vt:lpstr>
      <vt:lpstr>Networking Standards Organizations Tổ chức Tiêu chuẩn Mạng</vt:lpstr>
      <vt:lpstr>Networking Standards Organizations Tổ chức Tiêu chuẩn Mạng</vt:lpstr>
      <vt:lpstr>ANSI</vt:lpstr>
      <vt:lpstr>EIA and TIA</vt:lpstr>
      <vt:lpstr>EIA and TIA (cont’d.)</vt:lpstr>
      <vt:lpstr>IEEE</vt:lpstr>
      <vt:lpstr>ISO</vt:lpstr>
      <vt:lpstr>ITU</vt:lpstr>
      <vt:lpstr>ISOC</vt:lpstr>
      <vt:lpstr>ISOC (cont’d.)</vt:lpstr>
      <vt:lpstr>IANA and ICANN</vt:lpstr>
      <vt:lpstr>IANA and ICANN (cont’d.)</vt:lpstr>
      <vt:lpstr>The OSI Model mô hình osi</vt:lpstr>
      <vt:lpstr>The OSI Model (cont’d.)</vt:lpstr>
      <vt:lpstr>The OSI Model (cont’d.)</vt:lpstr>
      <vt:lpstr>PowerPoint Presentation</vt:lpstr>
      <vt:lpstr>Application Layer tầng ứng dụng</vt:lpstr>
      <vt:lpstr>Application Layer tầng ứng dụng</vt:lpstr>
      <vt:lpstr>PowerPoint Presentation</vt:lpstr>
      <vt:lpstr>Presentation Layer Lớp trình bày</vt:lpstr>
      <vt:lpstr>PowerPoint Presentation</vt:lpstr>
      <vt:lpstr>Session Layer  tầng phiên</vt:lpstr>
      <vt:lpstr>Session Layer  tầng phiên</vt:lpstr>
      <vt:lpstr>PowerPoint Presentation</vt:lpstr>
      <vt:lpstr>Transport Layer Tầng vận chuyển</vt:lpstr>
      <vt:lpstr>Transport Layer Tầng vận chuyển</vt:lpstr>
      <vt:lpstr>Transport Layer Tầng vận chuyển</vt:lpstr>
      <vt:lpstr>Transport Layer Tầng vận chuyển</vt:lpstr>
      <vt:lpstr>PowerPoint Presentation</vt:lpstr>
      <vt:lpstr>PowerPoint Presentation</vt:lpstr>
      <vt:lpstr>Network Layer Tầng mạng</vt:lpstr>
      <vt:lpstr>Network Layer Tầng mạng</vt:lpstr>
      <vt:lpstr>Network Layer Tầng mạng</vt:lpstr>
      <vt:lpstr>PowerPoint Presentation</vt:lpstr>
      <vt:lpstr>Data Link Layer Tầng liên kết dữ liệu</vt:lpstr>
      <vt:lpstr>Data Link Layer Tầng liên kết dữ liệu</vt:lpstr>
      <vt:lpstr>Data Link Layer Tầng liên kết dữ liệu</vt:lpstr>
      <vt:lpstr>PowerPoint Presentation</vt:lpstr>
      <vt:lpstr>PowerPoint Presentation</vt:lpstr>
      <vt:lpstr>Physical Layer tầng Vật lý</vt:lpstr>
      <vt:lpstr>Physical Layer tầng Vật lý</vt:lpstr>
      <vt:lpstr>Applying the OSI Model</vt:lpstr>
      <vt:lpstr>Communication Between Two Systems Truyền thông giữa hai hệ thống</vt:lpstr>
      <vt:lpstr>Communication Between Two Systems Truyền thông giữa hai hệ thống</vt:lpstr>
      <vt:lpstr>Communication Between Two Systems (cont’d.)</vt:lpstr>
      <vt:lpstr>PowerPoint Presentation</vt:lpstr>
      <vt:lpstr>Frame Specifications Khung Thông số kỹ thuật</vt:lpstr>
      <vt:lpstr>Frame Specifications Khung Thông số kỹ thuật</vt:lpstr>
      <vt:lpstr>IEEE Networking Specifications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Le Tien Duat</cp:lastModifiedBy>
  <cp:revision>423</cp:revision>
  <dcterms:created xsi:type="dcterms:W3CDTF">2007-07-09T21:56:01Z</dcterms:created>
  <dcterms:modified xsi:type="dcterms:W3CDTF">2017-06-15T16:54:30Z</dcterms:modified>
</cp:coreProperties>
</file>