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91" r:id="rId1"/>
    <p:sldMasterId id="2147484104" r:id="rId2"/>
  </p:sldMasterIdLst>
  <p:notesMasterIdLst>
    <p:notesMasterId r:id="rId77"/>
  </p:notesMasterIdLst>
  <p:handoutMasterIdLst>
    <p:handoutMasterId r:id="rId78"/>
  </p:handoutMasterIdLst>
  <p:sldIdLst>
    <p:sldId id="319" r:id="rId3"/>
    <p:sldId id="320" r:id="rId4"/>
    <p:sldId id="368" r:id="rId5"/>
    <p:sldId id="370" r:id="rId6"/>
    <p:sldId id="459" r:id="rId7"/>
    <p:sldId id="460" r:id="rId8"/>
    <p:sldId id="461" r:id="rId9"/>
    <p:sldId id="402" r:id="rId10"/>
    <p:sldId id="462" r:id="rId11"/>
    <p:sldId id="405" r:id="rId12"/>
    <p:sldId id="406" r:id="rId13"/>
    <p:sldId id="403" r:id="rId14"/>
    <p:sldId id="407" r:id="rId15"/>
    <p:sldId id="409" r:id="rId16"/>
    <p:sldId id="463" r:id="rId17"/>
    <p:sldId id="371" r:id="rId18"/>
    <p:sldId id="464" r:id="rId19"/>
    <p:sldId id="465" r:id="rId20"/>
    <p:sldId id="369" r:id="rId21"/>
    <p:sldId id="466" r:id="rId22"/>
    <p:sldId id="467" r:id="rId23"/>
    <p:sldId id="468" r:id="rId24"/>
    <p:sldId id="469" r:id="rId25"/>
    <p:sldId id="470" r:id="rId26"/>
    <p:sldId id="373" r:id="rId27"/>
    <p:sldId id="471" r:id="rId28"/>
    <p:sldId id="372" r:id="rId29"/>
    <p:sldId id="472" r:id="rId30"/>
    <p:sldId id="374" r:id="rId31"/>
    <p:sldId id="375" r:id="rId32"/>
    <p:sldId id="473" r:id="rId33"/>
    <p:sldId id="377" r:id="rId34"/>
    <p:sldId id="474" r:id="rId35"/>
    <p:sldId id="378" r:id="rId36"/>
    <p:sldId id="376" r:id="rId37"/>
    <p:sldId id="379" r:id="rId38"/>
    <p:sldId id="381" r:id="rId39"/>
    <p:sldId id="382" r:id="rId40"/>
    <p:sldId id="380" r:id="rId41"/>
    <p:sldId id="422" r:id="rId42"/>
    <p:sldId id="423" r:id="rId43"/>
    <p:sldId id="475" r:id="rId44"/>
    <p:sldId id="385" r:id="rId45"/>
    <p:sldId id="425" r:id="rId46"/>
    <p:sldId id="426" r:id="rId47"/>
    <p:sldId id="476" r:id="rId48"/>
    <p:sldId id="384" r:id="rId49"/>
    <p:sldId id="428" r:id="rId50"/>
    <p:sldId id="429" r:id="rId51"/>
    <p:sldId id="430" r:id="rId52"/>
    <p:sldId id="387" r:id="rId53"/>
    <p:sldId id="388" r:id="rId54"/>
    <p:sldId id="433" r:id="rId55"/>
    <p:sldId id="477" r:id="rId56"/>
    <p:sldId id="389" r:id="rId57"/>
    <p:sldId id="478" r:id="rId58"/>
    <p:sldId id="436" r:id="rId59"/>
    <p:sldId id="437" r:id="rId60"/>
    <p:sldId id="391" r:id="rId61"/>
    <p:sldId id="439" r:id="rId62"/>
    <p:sldId id="440" r:id="rId63"/>
    <p:sldId id="479" r:id="rId64"/>
    <p:sldId id="392" r:id="rId65"/>
    <p:sldId id="393" r:id="rId66"/>
    <p:sldId id="480" r:id="rId67"/>
    <p:sldId id="481" r:id="rId68"/>
    <p:sldId id="482" r:id="rId69"/>
    <p:sldId id="483" r:id="rId70"/>
    <p:sldId id="447" r:id="rId71"/>
    <p:sldId id="456" r:id="rId72"/>
    <p:sldId id="397" r:id="rId73"/>
    <p:sldId id="386" r:id="rId74"/>
    <p:sldId id="457" r:id="rId75"/>
    <p:sldId id="484" r:id="rId7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7" autoAdjust="0"/>
    <p:restoredTop sz="93692" autoAdjust="0"/>
  </p:normalViewPr>
  <p:slideViewPr>
    <p:cSldViewPr>
      <p:cViewPr varScale="1">
        <p:scale>
          <a:sx n="70" d="100"/>
          <a:sy n="70" d="100"/>
        </p:scale>
        <p:origin x="138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3317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presProps" Target="presProp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82" Type="http://schemas.openxmlformats.org/officeDocument/2006/relationships/tableStyles" Target="tableStyles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viewProps" Target="view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handoutMaster" Target="handoutMasters/handoutMaster1.xml"/><Relationship Id="rId8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003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24167009-A3B7-4A64-B4A3-F87F10F7CDC9}" type="datetimeFigureOut">
              <a:rPr lang="en-US"/>
              <a:pPr>
                <a:defRPr/>
              </a:pPr>
              <a:t>6/15/2017</a:t>
            </a:fld>
            <a:endParaRPr lang="en-US" dirty="0"/>
          </a:p>
        </p:txBody>
      </p:sp>
      <p:sp>
        <p:nvSpPr>
          <p:cNvPr id="4003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003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6D1FB2F3-4D1A-4288-8F91-DED4558786E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6430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F1EADC9E-A798-455F-8919-BB74E8F8A2D1}" type="datetimeFigureOut">
              <a:rPr lang="en-US"/>
              <a:pPr>
                <a:defRPr/>
              </a:pPr>
              <a:t>6/15/2017</a:t>
            </a:fld>
            <a:endParaRPr lang="en-US" dirty="0"/>
          </a:p>
        </p:txBody>
      </p:sp>
      <p:sp>
        <p:nvSpPr>
          <p:cNvPr id="901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78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78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FBA9C3E6-CC18-429F-92D9-6E6ACF1FF90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757514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DF477DEB-8B83-4547-B395-384B44CC6EFA}" type="slidenum">
              <a:rPr lang="en-US" smtClean="0"/>
              <a:pPr/>
              <a:t>1</a:t>
            </a:fld>
            <a:endParaRPr lang="en-US" dirty="0" smtClean="0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C" dirty="0" smtClean="0"/>
          </a:p>
        </p:txBody>
      </p:sp>
    </p:spTree>
    <p:extLst>
      <p:ext uri="{BB962C8B-B14F-4D97-AF65-F5344CB8AC3E}">
        <p14:creationId xmlns:p14="http://schemas.microsoft.com/office/powerpoint/2010/main" val="20264378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A9C3E6-CC18-429F-92D9-6E6ACF1FF90D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65010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A9C3E6-CC18-429F-92D9-6E6ACF1FF90D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8015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A9C3E6-CC18-429F-92D9-6E6ACF1FF90D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69243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A9C3E6-CC18-429F-92D9-6E6ACF1FF90D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9312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A9C3E6-CC18-429F-92D9-6E6ACF1FF90D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0566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A9C3E6-CC18-429F-92D9-6E6ACF1FF90D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191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A9C3E6-CC18-429F-92D9-6E6ACF1FF90D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2921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A9C3E6-CC18-429F-92D9-6E6ACF1FF90D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50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A9C3E6-CC18-429F-92D9-6E6ACF1FF90D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048129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A9C3E6-CC18-429F-92D9-6E6ACF1FF90D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0219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9790482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A9C3E6-CC18-429F-92D9-6E6ACF1FF90D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57907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A9C3E6-CC18-429F-92D9-6E6ACF1FF90D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95329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A9C3E6-CC18-429F-92D9-6E6ACF1FF90D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33454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A9C3E6-CC18-429F-92D9-6E6ACF1FF90D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472543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A9C3E6-CC18-429F-92D9-6E6ACF1FF90D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99423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A9C3E6-CC18-429F-92D9-6E6ACF1FF90D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803425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A9C3E6-CC18-429F-92D9-6E6ACF1FF90D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9963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A9C3E6-CC18-429F-92D9-6E6ACF1FF90D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00100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A9C3E6-CC18-429F-92D9-6E6ACF1FF90D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52417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A9C3E6-CC18-429F-92D9-6E6ACF1FF90D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35416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A9C3E6-CC18-429F-92D9-6E6ACF1FF90D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660870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A9C3E6-CC18-429F-92D9-6E6ACF1FF90D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88687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A9C3E6-CC18-429F-92D9-6E6ACF1FF90D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49616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A9C3E6-CC18-429F-92D9-6E6ACF1FF90D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53946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A9C3E6-CC18-429F-92D9-6E6ACF1FF90D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63364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A9C3E6-CC18-429F-92D9-6E6ACF1FF90D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482360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A9C3E6-CC18-429F-92D9-6E6ACF1FF90D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82751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A9C3E6-CC18-429F-92D9-6E6ACF1FF90D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0817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A9C3E6-CC18-429F-92D9-6E6ACF1FF90D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22161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A9C3E6-CC18-429F-92D9-6E6ACF1FF90D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971301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A9C3E6-CC18-429F-92D9-6E6ACF1FF90D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6291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A9C3E6-CC18-429F-92D9-6E6ACF1FF90D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32128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A9C3E6-CC18-429F-92D9-6E6ACF1FF90D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5770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A9C3E6-CC18-429F-92D9-6E6ACF1FF90D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09742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A9C3E6-CC18-429F-92D9-6E6ACF1FF90D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48648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A9C3E6-CC18-429F-92D9-6E6ACF1FF90D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8170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A9C3E6-CC18-429F-92D9-6E6ACF1FF90D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076821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A9C3E6-CC18-429F-92D9-6E6ACF1FF90D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49761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A9C3E6-CC18-429F-92D9-6E6ACF1FF90D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166814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A9C3E6-CC18-429F-92D9-6E6ACF1FF90D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84214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A9C3E6-CC18-429F-92D9-6E6ACF1FF90D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53412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A9C3E6-CC18-429F-92D9-6E6ACF1FF90D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7789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A9C3E6-CC18-429F-92D9-6E6ACF1FF90D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973715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A9C3E6-CC18-429F-92D9-6E6ACF1FF90D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19898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A9C3E6-CC18-429F-92D9-6E6ACF1FF90D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84545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A9C3E6-CC18-429F-92D9-6E6ACF1FF90D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5544454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A9C3E6-CC18-429F-92D9-6E6ACF1FF90D}" type="slidenum">
              <a:rPr lang="en-US" smtClean="0"/>
              <a:pPr>
                <a:defRPr/>
              </a:pPr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158908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A9C3E6-CC18-429F-92D9-6E6ACF1FF90D}" type="slidenum">
              <a:rPr lang="en-US" smtClean="0"/>
              <a:pPr>
                <a:defRPr/>
              </a:pPr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581651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A9C3E6-CC18-429F-92D9-6E6ACF1FF90D}" type="slidenum">
              <a:rPr lang="en-US" smtClean="0"/>
              <a:pPr>
                <a:defRPr/>
              </a:pPr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789045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A9C3E6-CC18-429F-92D9-6E6ACF1FF90D}" type="slidenum">
              <a:rPr lang="en-US" smtClean="0"/>
              <a:pPr>
                <a:defRPr/>
              </a:pPr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841274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A9C3E6-CC18-429F-92D9-6E6ACF1FF90D}" type="slidenum">
              <a:rPr lang="en-US" smtClean="0"/>
              <a:pPr>
                <a:defRPr/>
              </a:pPr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925542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A9C3E6-CC18-429F-92D9-6E6ACF1FF90D}" type="slidenum">
              <a:rPr lang="en-US" smtClean="0"/>
              <a:pPr>
                <a:defRPr/>
              </a:pPr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877685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A9C3E6-CC18-429F-92D9-6E6ACF1FF90D}" type="slidenum">
              <a:rPr lang="en-US" smtClean="0"/>
              <a:pPr>
                <a:defRPr/>
              </a:pPr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9270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A9C3E6-CC18-429F-92D9-6E6ACF1FF90D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806665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A9C3E6-CC18-429F-92D9-6E6ACF1FF90D}" type="slidenum">
              <a:rPr lang="en-US" smtClean="0"/>
              <a:pPr>
                <a:defRPr/>
              </a:pPr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840969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A9C3E6-CC18-429F-92D9-6E6ACF1FF90D}" type="slidenum">
              <a:rPr lang="en-US" smtClean="0"/>
              <a:pPr>
                <a:defRPr/>
              </a:pPr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6143228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A9C3E6-CC18-429F-92D9-6E6ACF1FF90D}" type="slidenum">
              <a:rPr lang="en-US" smtClean="0"/>
              <a:pPr>
                <a:defRPr/>
              </a:pPr>
              <a:t>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9868005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A9C3E6-CC18-429F-92D9-6E6ACF1FF90D}" type="slidenum">
              <a:rPr lang="en-US" smtClean="0"/>
              <a:pPr>
                <a:defRPr/>
              </a:pPr>
              <a:t>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1515390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A9C3E6-CC18-429F-92D9-6E6ACF1FF90D}" type="slidenum">
              <a:rPr lang="en-US" smtClean="0"/>
              <a:pPr>
                <a:defRPr/>
              </a:pPr>
              <a:t>64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2006542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A9C3E6-CC18-429F-92D9-6E6ACF1FF90D}" type="slidenum">
              <a:rPr lang="en-US" smtClean="0"/>
              <a:pPr>
                <a:defRPr/>
              </a:pPr>
              <a:t>65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9540731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A9C3E6-CC18-429F-92D9-6E6ACF1FF90D}" type="slidenum">
              <a:rPr lang="en-US" smtClean="0"/>
              <a:pPr>
                <a:defRPr/>
              </a:pPr>
              <a:t>66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4290501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A9C3E6-CC18-429F-92D9-6E6ACF1FF90D}" type="slidenum">
              <a:rPr lang="en-US" smtClean="0"/>
              <a:pPr>
                <a:defRPr/>
              </a:pPr>
              <a:t>67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531923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A9C3E6-CC18-429F-92D9-6E6ACF1FF90D}" type="slidenum">
              <a:rPr lang="en-US" smtClean="0"/>
              <a:pPr>
                <a:defRPr/>
              </a:pPr>
              <a:t>68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015165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A9C3E6-CC18-429F-92D9-6E6ACF1FF90D}" type="slidenum">
              <a:rPr lang="en-US" smtClean="0"/>
              <a:pPr>
                <a:defRPr/>
              </a:pPr>
              <a:t>69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4346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A9C3E6-CC18-429F-92D9-6E6ACF1FF90D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240147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A9C3E6-CC18-429F-92D9-6E6ACF1FF90D}" type="slidenum">
              <a:rPr lang="en-US" smtClean="0"/>
              <a:pPr>
                <a:defRPr/>
              </a:pPr>
              <a:t>70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8459528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A9C3E6-CC18-429F-92D9-6E6ACF1FF90D}" type="slidenum">
              <a:rPr lang="en-US" smtClean="0"/>
              <a:pPr>
                <a:defRPr/>
              </a:pPr>
              <a:t>71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744101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A9C3E6-CC18-429F-92D9-6E6ACF1FF90D}" type="slidenum">
              <a:rPr lang="en-US" smtClean="0"/>
              <a:pPr>
                <a:defRPr/>
              </a:pPr>
              <a:t>72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769816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A9C3E6-CC18-429F-92D9-6E6ACF1FF90D}" type="slidenum">
              <a:rPr lang="en-US" smtClean="0"/>
              <a:pPr>
                <a:defRPr/>
              </a:pPr>
              <a:t>73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616027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A9C3E6-CC18-429F-92D9-6E6ACF1FF90D}" type="slidenum">
              <a:rPr lang="en-US" smtClean="0"/>
              <a:pPr>
                <a:defRPr/>
              </a:pPr>
              <a:t>74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6160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A9C3E6-CC18-429F-92D9-6E6ACF1FF90D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0143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A9C3E6-CC18-429F-92D9-6E6ACF1FF90D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12122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6th Edition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06D915-E864-4581-AF1A-1A8CFAFAF35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439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6th Edition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BA2099-A4AB-403C-8557-E3C0B813B81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4663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381000"/>
            <a:ext cx="201930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381000"/>
            <a:ext cx="59055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6th Edition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23423C-B56B-4141-9425-727FBAF4F36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0600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29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938588"/>
            <a:ext cx="8229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6th Edition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38F523-FC59-410E-A493-35A287DB70A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7528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>
  <p:cSld name="Title and 2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457200" y="3938588"/>
            <a:ext cx="8229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6th Edition</a:t>
            </a: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2AE183-DAD1-40F8-B54B-B2256BBB318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5759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6th Edition</a:t>
            </a: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62D1C9-091F-4668-87AE-8ACBDCB087F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34139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DADF5E9-5FE6-44E2-8069-AAFF88C4F44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6902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F459AD7-A5D3-4044-A21F-E9BACB4CDE09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3226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C33C5D-A93A-44FE-849F-E9C4D4642E36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4644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360962-DF21-49EF-9CC3-FAF4C4F02315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77662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26D74B6-C13A-48BC-922E-84B272EF0E02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297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6th Edition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2DE1C1-1937-46BC-B976-E49FFE04252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72653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A122DD-8648-4F1C-AB2F-1F352CDC9080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0235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67590F-96FF-43E6-925F-D493421F5E06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90256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9705608-330F-431B-A4F4-D983D44158F3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05846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3A31AC-001D-4B6E-B695-4B16F56134EF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480094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295C63E-B42B-4D29-8D71-233405394D03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9384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3657B7F-E290-425A-9A88-7D5D2A6E6A90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706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6th Edition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84782B-1136-4C95-ADF6-18BB2767976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325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6th Edition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168788-8AEA-4DEC-86F5-BD2B8167A42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6472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6th Edition</a:t>
            </a: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BA5153-EB6F-48A7-AC17-4EC75FDA912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076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6th Edition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AF5930-096D-44F8-813F-996DB44614C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659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6th Edition</a:t>
            </a:r>
            <a:endParaRPr lang="en-US" dirty="0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A8E54E-305E-4E88-A8E7-61C0F97E075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3877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6th Edition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483BE1-1185-4CBD-A1B5-E67FC6F4EE5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0833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6th Edition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5AD30B-A2B0-4EDE-BEBF-2067D21927A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356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33400" y="6248400"/>
            <a:ext cx="54864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dirty="0">
                <a:solidFill>
                  <a:srgbClr val="222222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dirty="0" smtClean="0"/>
              <a:t>Network+ Guide to Networks, 6th Edition</a:t>
            </a: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222222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480FA3C1-3651-4366-AA51-190D263D3F4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138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2" r:id="rId1"/>
    <p:sldLayoutId id="2147484093" r:id="rId2"/>
    <p:sldLayoutId id="2147484094" r:id="rId3"/>
    <p:sldLayoutId id="2147484095" r:id="rId4"/>
    <p:sldLayoutId id="2147484096" r:id="rId5"/>
    <p:sldLayoutId id="2147484097" r:id="rId6"/>
    <p:sldLayoutId id="2147484098" r:id="rId7"/>
    <p:sldLayoutId id="2147484099" r:id="rId8"/>
    <p:sldLayoutId id="2147484100" r:id="rId9"/>
    <p:sldLayoutId id="2147484101" r:id="rId10"/>
    <p:sldLayoutId id="2147484102" r:id="rId11"/>
    <p:sldLayoutId id="2147484103" r:id="rId12"/>
    <p:sldLayoutId id="2147484117" r:id="rId13"/>
    <p:sldLayoutId id="2147484118" r:id="rId14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rgbClr val="22222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22222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rgbClr val="22222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rgbClr val="22222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7270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" y="6245225"/>
            <a:ext cx="5562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dirty="0" smtClean="0"/>
            </a:lvl1pPr>
          </a:lstStyle>
          <a:p>
            <a:pPr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727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766EC800-BA44-4B0A-8078-57FE42CCC4A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319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05" r:id="rId1"/>
    <p:sldLayoutId id="2147484106" r:id="rId2"/>
    <p:sldLayoutId id="2147484107" r:id="rId3"/>
    <p:sldLayoutId id="2147484108" r:id="rId4"/>
    <p:sldLayoutId id="2147484109" r:id="rId5"/>
    <p:sldLayoutId id="2147484110" r:id="rId6"/>
    <p:sldLayoutId id="2147484111" r:id="rId7"/>
    <p:sldLayoutId id="2147484112" r:id="rId8"/>
    <p:sldLayoutId id="2147484113" r:id="rId9"/>
    <p:sldLayoutId id="2147484114" r:id="rId10"/>
    <p:sldLayoutId id="2147484115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7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6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21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6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6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6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26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6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6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6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6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6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6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6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6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1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6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6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6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6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6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b="1" dirty="0" smtClean="0"/>
              <a:t>Network+ Guide to Networks</a:t>
            </a:r>
            <a:br>
              <a:rPr lang="en-US" b="1" dirty="0" smtClean="0"/>
            </a:br>
            <a:r>
              <a:rPr lang="en-US" b="1" dirty="0" smtClean="0"/>
              <a:t>6</a:t>
            </a:r>
            <a:r>
              <a:rPr lang="en-US" b="1" baseline="30000" dirty="0" smtClean="0"/>
              <a:t>th</a:t>
            </a:r>
            <a:r>
              <a:rPr lang="en-US" b="1" dirty="0" smtClean="0"/>
              <a:t> Edition</a:t>
            </a:r>
          </a:p>
        </p:txBody>
      </p:sp>
      <p:sp>
        <p:nvSpPr>
          <p:cNvPr id="3075" name="Rectangle 1027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3400" i="1" dirty="0" smtClean="0"/>
              <a:t>Chapter 3</a:t>
            </a:r>
          </a:p>
          <a:p>
            <a:pPr eaLnBrk="1" hangingPunct="1">
              <a:lnSpc>
                <a:spcPct val="90000"/>
              </a:lnSpc>
            </a:pPr>
            <a:r>
              <a:rPr lang="en-US" sz="3400" i="1" dirty="0" smtClean="0"/>
              <a:t>Transmission Basics and Networking Media</a:t>
            </a:r>
          </a:p>
        </p:txBody>
      </p:sp>
      <p:pic>
        <p:nvPicPr>
          <p:cNvPr id="3076" name="Picture 3" descr="Cengage_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667125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3412"/>
            <a:ext cx="8229600" cy="841612"/>
          </a:xfrm>
        </p:spPr>
        <p:txBody>
          <a:bodyPr/>
          <a:lstStyle/>
          <a:p>
            <a:pPr eaLnBrk="1" hangingPunct="1"/>
            <a:r>
              <a:rPr lang="en-US" sz="2800" dirty="0">
                <a:solidFill>
                  <a:srgbClr val="000000"/>
                </a:solidFill>
              </a:rPr>
              <a:t>Analog and Digital Signaling </a:t>
            </a:r>
            <a:r>
              <a:rPr lang="en-US" sz="2800" dirty="0" err="1">
                <a:solidFill>
                  <a:srgbClr val="FF0000"/>
                </a:solidFill>
              </a:rPr>
              <a:t>Tín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hiệu</a:t>
            </a:r>
            <a:r>
              <a:rPr lang="en-US" sz="2800" dirty="0">
                <a:solidFill>
                  <a:srgbClr val="FF0000"/>
                </a:solidFill>
              </a:rPr>
              <a:t> analog </a:t>
            </a:r>
            <a:r>
              <a:rPr lang="en-US" sz="2800" dirty="0" err="1">
                <a:solidFill>
                  <a:srgbClr val="FF0000"/>
                </a:solidFill>
              </a:rPr>
              <a:t>và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kỹ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thuật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số</a:t>
            </a:r>
            <a:endParaRPr lang="en-US" dirty="0" smtClean="0"/>
          </a:p>
        </p:txBody>
      </p:sp>
      <p:sp>
        <p:nvSpPr>
          <p:cNvPr id="1331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990600"/>
            <a:ext cx="8229600" cy="5730875"/>
          </a:xfrm>
        </p:spPr>
        <p:txBody>
          <a:bodyPr/>
          <a:lstStyle/>
          <a:p>
            <a:pPr eaLnBrk="1" hangingPunct="1"/>
            <a:r>
              <a:rPr lang="en-US" sz="1800" dirty="0" smtClean="0"/>
              <a:t>Convert byte to decimal number</a:t>
            </a:r>
          </a:p>
          <a:p>
            <a:pPr lvl="1" eaLnBrk="1" hangingPunct="1"/>
            <a:r>
              <a:rPr lang="en-US" sz="1800" dirty="0" smtClean="0"/>
              <a:t>Determine value represented by each bit</a:t>
            </a:r>
          </a:p>
          <a:p>
            <a:pPr lvl="1" eaLnBrk="1" hangingPunct="1"/>
            <a:r>
              <a:rPr lang="en-US" sz="1800" dirty="0" smtClean="0"/>
              <a:t>Add values</a:t>
            </a:r>
          </a:p>
          <a:p>
            <a:pPr eaLnBrk="1" hangingPunct="1"/>
            <a:r>
              <a:rPr lang="en-US" sz="1800" dirty="0" smtClean="0"/>
              <a:t>Convert decimal number to a byte</a:t>
            </a:r>
          </a:p>
          <a:p>
            <a:pPr lvl="1" eaLnBrk="1" hangingPunct="1"/>
            <a:r>
              <a:rPr lang="en-US" sz="1800" dirty="0" smtClean="0"/>
              <a:t>Reverse the process</a:t>
            </a:r>
          </a:p>
          <a:p>
            <a:pPr eaLnBrk="1" hangingPunct="1"/>
            <a:r>
              <a:rPr lang="en-US" sz="1800" dirty="0" smtClean="0"/>
              <a:t>Convert between binary and decimal</a:t>
            </a:r>
          </a:p>
          <a:p>
            <a:pPr lvl="1" eaLnBrk="1" hangingPunct="1"/>
            <a:r>
              <a:rPr lang="en-US" sz="1800" dirty="0" smtClean="0"/>
              <a:t>By hand or </a:t>
            </a:r>
            <a:r>
              <a:rPr lang="en-US" sz="1800" dirty="0" smtClean="0"/>
              <a:t>calculator</a:t>
            </a:r>
          </a:p>
          <a:p>
            <a:pPr lvl="1" eaLnBrk="1" hangingPunct="1"/>
            <a:endParaRPr lang="en-US" sz="1800" dirty="0"/>
          </a:p>
          <a:p>
            <a:pPr lvl="1" eaLnBrk="1" hangingPunct="1"/>
            <a:r>
              <a:rPr lang="vi-VN" sz="1800" dirty="0">
                <a:solidFill>
                  <a:srgbClr val="FF0000"/>
                </a:solidFill>
              </a:rPr>
              <a:t>Chuyển đổi byte sang số thập phân</a:t>
            </a:r>
          </a:p>
          <a:p>
            <a:pPr lvl="1" eaLnBrk="1" hangingPunct="1"/>
            <a:r>
              <a:rPr lang="vi-VN" sz="1800" dirty="0">
                <a:solidFill>
                  <a:srgbClr val="FF0000"/>
                </a:solidFill>
              </a:rPr>
              <a:t>Xác định giá trị được biểu diễn bởi mỗi bit</a:t>
            </a:r>
          </a:p>
          <a:p>
            <a:pPr lvl="1" eaLnBrk="1" hangingPunct="1"/>
            <a:r>
              <a:rPr lang="vi-VN" sz="1800" dirty="0">
                <a:solidFill>
                  <a:srgbClr val="FF0000"/>
                </a:solidFill>
              </a:rPr>
              <a:t>Thêm giá trị</a:t>
            </a:r>
          </a:p>
          <a:p>
            <a:pPr lvl="1" eaLnBrk="1" hangingPunct="1"/>
            <a:r>
              <a:rPr lang="vi-VN" sz="1800" dirty="0">
                <a:solidFill>
                  <a:srgbClr val="FF0000"/>
                </a:solidFill>
              </a:rPr>
              <a:t>Chuyển số thập phân sang một byte</a:t>
            </a:r>
          </a:p>
          <a:p>
            <a:pPr lvl="1" eaLnBrk="1" hangingPunct="1"/>
            <a:r>
              <a:rPr lang="vi-VN" sz="1800" dirty="0">
                <a:solidFill>
                  <a:srgbClr val="FF0000"/>
                </a:solidFill>
              </a:rPr>
              <a:t>Đảo ngược quy trình</a:t>
            </a:r>
          </a:p>
          <a:p>
            <a:pPr lvl="1" eaLnBrk="1" hangingPunct="1"/>
            <a:r>
              <a:rPr lang="vi-VN" sz="1800" dirty="0">
                <a:solidFill>
                  <a:srgbClr val="FF0000"/>
                </a:solidFill>
              </a:rPr>
              <a:t>Chuyển đổi giữa số nhị phân và thập phân</a:t>
            </a:r>
          </a:p>
          <a:p>
            <a:pPr lvl="1" eaLnBrk="1" hangingPunct="1"/>
            <a:r>
              <a:rPr lang="vi-VN" sz="1800" dirty="0">
                <a:solidFill>
                  <a:srgbClr val="FF0000"/>
                </a:solidFill>
              </a:rPr>
              <a:t>Bằng tay hoặc máy tính</a:t>
            </a:r>
            <a:endParaRPr lang="en-US" sz="1800" dirty="0" smtClean="0">
              <a:solidFill>
                <a:srgbClr val="FF0000"/>
              </a:solidFill>
            </a:endParaRPr>
          </a:p>
        </p:txBody>
      </p:sp>
      <p:sp>
        <p:nvSpPr>
          <p:cNvPr id="1331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0475373-F0C3-45C2-9D83-5D48B8623D81}" type="slidenum">
              <a:rPr lang="en-US"/>
              <a:pPr eaLnBrk="1" hangingPunct="1"/>
              <a:t>10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>
          <a:xfrm>
            <a:off x="482221" y="0"/>
            <a:ext cx="8229600" cy="838200"/>
          </a:xfrm>
        </p:spPr>
        <p:txBody>
          <a:bodyPr/>
          <a:lstStyle/>
          <a:p>
            <a:pPr eaLnBrk="1" hangingPunct="1"/>
            <a:r>
              <a:rPr lang="en-US" sz="2800" dirty="0">
                <a:solidFill>
                  <a:srgbClr val="000000"/>
                </a:solidFill>
              </a:rPr>
              <a:t>Analog and Digital Signaling </a:t>
            </a:r>
            <a:r>
              <a:rPr lang="en-US" sz="2800" dirty="0" err="1">
                <a:solidFill>
                  <a:srgbClr val="FF0000"/>
                </a:solidFill>
              </a:rPr>
              <a:t>Tín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hiệu</a:t>
            </a:r>
            <a:r>
              <a:rPr lang="en-US" sz="2800" dirty="0">
                <a:solidFill>
                  <a:srgbClr val="FF0000"/>
                </a:solidFill>
              </a:rPr>
              <a:t> analog </a:t>
            </a:r>
            <a:r>
              <a:rPr lang="en-US" sz="2800" dirty="0" err="1">
                <a:solidFill>
                  <a:srgbClr val="FF0000"/>
                </a:solidFill>
              </a:rPr>
              <a:t>và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kỹ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thuật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số</a:t>
            </a:r>
            <a:endParaRPr lang="en-US" dirty="0" smtClean="0"/>
          </a:p>
        </p:txBody>
      </p:sp>
      <p:sp>
        <p:nvSpPr>
          <p:cNvPr id="1434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914400"/>
            <a:ext cx="8229600" cy="5943600"/>
          </a:xfrm>
        </p:spPr>
        <p:txBody>
          <a:bodyPr/>
          <a:lstStyle/>
          <a:p>
            <a:pPr eaLnBrk="1" hangingPunct="1"/>
            <a:r>
              <a:rPr lang="en-US" sz="1600" dirty="0" smtClean="0"/>
              <a:t>Digital signal benefit over analog signal</a:t>
            </a:r>
          </a:p>
          <a:p>
            <a:pPr lvl="1" eaLnBrk="1" hangingPunct="1"/>
            <a:r>
              <a:rPr lang="en-US" sz="1600" dirty="0" smtClean="0"/>
              <a:t>More reliable</a:t>
            </a:r>
          </a:p>
          <a:p>
            <a:pPr lvl="1" eaLnBrk="1" hangingPunct="1"/>
            <a:r>
              <a:rPr lang="en-US" sz="1600" dirty="0" smtClean="0"/>
              <a:t>Less severe noise interference</a:t>
            </a:r>
          </a:p>
          <a:p>
            <a:pPr eaLnBrk="1" hangingPunct="1"/>
            <a:r>
              <a:rPr lang="en-US" sz="1600" dirty="0" smtClean="0"/>
              <a:t>Digital signal drawback</a:t>
            </a:r>
          </a:p>
          <a:p>
            <a:pPr lvl="1" eaLnBrk="1" hangingPunct="1"/>
            <a:r>
              <a:rPr lang="en-US" sz="1600" dirty="0" smtClean="0"/>
              <a:t>Many pulses required to transmit same information</a:t>
            </a:r>
          </a:p>
          <a:p>
            <a:pPr eaLnBrk="1" hangingPunct="1"/>
            <a:r>
              <a:rPr lang="en-US" sz="1600" dirty="0" smtClean="0"/>
              <a:t>Overhead</a:t>
            </a:r>
          </a:p>
          <a:p>
            <a:pPr lvl="1" eaLnBrk="1" hangingPunct="1"/>
            <a:r>
              <a:rPr lang="en-US" sz="1600" dirty="0" smtClean="0"/>
              <a:t>Nondata information </a:t>
            </a:r>
          </a:p>
          <a:p>
            <a:pPr lvl="1" eaLnBrk="1" hangingPunct="1"/>
            <a:r>
              <a:rPr lang="en-US" sz="1600" dirty="0" smtClean="0"/>
              <a:t>Required for proper signal routing and interpretation</a:t>
            </a:r>
          </a:p>
          <a:p>
            <a:pPr lvl="1" eaLnBrk="1" hangingPunct="1"/>
            <a:r>
              <a:rPr lang="en-US" sz="1600" dirty="0" smtClean="0"/>
              <a:t>Example: network layer addressing </a:t>
            </a:r>
            <a:r>
              <a:rPr lang="en-US" sz="1600" dirty="0" smtClean="0"/>
              <a:t>information</a:t>
            </a:r>
          </a:p>
          <a:p>
            <a:pPr lvl="1" eaLnBrk="1" hangingPunct="1"/>
            <a:endParaRPr lang="en-US" sz="1600" dirty="0"/>
          </a:p>
          <a:p>
            <a:pPr lvl="1" eaLnBrk="1" hangingPunct="1"/>
            <a:r>
              <a:rPr lang="vi-VN" sz="1600" dirty="0">
                <a:solidFill>
                  <a:srgbClr val="FF0000"/>
                </a:solidFill>
              </a:rPr>
              <a:t>Tín hiệu số được hưởng lợi từ tín hiệu analog</a:t>
            </a:r>
          </a:p>
          <a:p>
            <a:pPr lvl="1" eaLnBrk="1" hangingPunct="1"/>
            <a:r>
              <a:rPr lang="vi-VN" sz="1600" dirty="0">
                <a:solidFill>
                  <a:srgbClr val="FF0000"/>
                </a:solidFill>
              </a:rPr>
              <a:t>Đáng tin cậy hơn</a:t>
            </a:r>
          </a:p>
          <a:p>
            <a:pPr lvl="1" eaLnBrk="1" hangingPunct="1"/>
            <a:r>
              <a:rPr lang="vi-VN" sz="1600" dirty="0">
                <a:solidFill>
                  <a:srgbClr val="FF0000"/>
                </a:solidFill>
              </a:rPr>
              <a:t>Ít ồn nghiêm trọng hơn</a:t>
            </a:r>
          </a:p>
          <a:p>
            <a:pPr lvl="1" eaLnBrk="1" hangingPunct="1"/>
            <a:r>
              <a:rPr lang="vi-VN" sz="1600" dirty="0">
                <a:solidFill>
                  <a:srgbClr val="FF0000"/>
                </a:solidFill>
              </a:rPr>
              <a:t>Hạn chế tín hiệu số</a:t>
            </a:r>
          </a:p>
          <a:p>
            <a:pPr lvl="1" eaLnBrk="1" hangingPunct="1"/>
            <a:r>
              <a:rPr lang="vi-VN" sz="1600" dirty="0">
                <a:solidFill>
                  <a:srgbClr val="FF0000"/>
                </a:solidFill>
              </a:rPr>
              <a:t>Nhiều xung cần thiết để truyền tải cùng một thông tin</a:t>
            </a:r>
          </a:p>
          <a:p>
            <a:pPr lvl="1" eaLnBrk="1" hangingPunct="1"/>
            <a:r>
              <a:rPr lang="vi-VN" sz="1600" dirty="0">
                <a:solidFill>
                  <a:srgbClr val="FF0000"/>
                </a:solidFill>
              </a:rPr>
              <a:t>Trên không</a:t>
            </a:r>
          </a:p>
          <a:p>
            <a:pPr lvl="1" eaLnBrk="1" hangingPunct="1"/>
            <a:r>
              <a:rPr lang="vi-VN" sz="1600" dirty="0">
                <a:solidFill>
                  <a:srgbClr val="FF0000"/>
                </a:solidFill>
              </a:rPr>
              <a:t>Thông tin Nondata</a:t>
            </a:r>
          </a:p>
          <a:p>
            <a:pPr lvl="1" eaLnBrk="1" hangingPunct="1"/>
            <a:r>
              <a:rPr lang="vi-VN" sz="1600" dirty="0">
                <a:solidFill>
                  <a:srgbClr val="FF0000"/>
                </a:solidFill>
              </a:rPr>
              <a:t>Cần thiết cho định tuyến và giải thích tín hiệu thích hợp</a:t>
            </a:r>
          </a:p>
          <a:p>
            <a:pPr lvl="1" eaLnBrk="1" hangingPunct="1"/>
            <a:r>
              <a:rPr lang="vi-VN" sz="1600" dirty="0">
                <a:solidFill>
                  <a:srgbClr val="FF0000"/>
                </a:solidFill>
              </a:rPr>
              <a:t>Ví dụ: lớp mạng thông tin địa chỉ</a:t>
            </a:r>
            <a:endParaRPr lang="en-US" sz="1600" dirty="0" smtClean="0">
              <a:solidFill>
                <a:srgbClr val="FF0000"/>
              </a:solidFill>
            </a:endParaRPr>
          </a:p>
        </p:txBody>
      </p:sp>
      <p:sp>
        <p:nvSpPr>
          <p:cNvPr id="1433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80A08C9-E8C0-46B2-8D37-C8C97B3D390D}" type="slidenum">
              <a:rPr lang="en-US"/>
              <a:pPr eaLnBrk="1" hangingPunct="1"/>
              <a:t>11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>
          <a:xfrm>
            <a:off x="482221" y="-155634"/>
            <a:ext cx="8229600" cy="765234"/>
          </a:xfrm>
        </p:spPr>
        <p:txBody>
          <a:bodyPr/>
          <a:lstStyle/>
          <a:p>
            <a:pPr eaLnBrk="1" hangingPunct="1"/>
            <a:r>
              <a:rPr lang="en-US" dirty="0" smtClean="0"/>
              <a:t>Data </a:t>
            </a:r>
            <a:r>
              <a:rPr lang="en-US" dirty="0"/>
              <a:t>Modulation </a:t>
            </a:r>
            <a:r>
              <a:rPr lang="en-US" dirty="0" err="1">
                <a:solidFill>
                  <a:srgbClr val="FF0000"/>
                </a:solidFill>
              </a:rPr>
              <a:t>Điều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chế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dữ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liệu</a:t>
            </a:r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1536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457200"/>
            <a:ext cx="8229600" cy="6400800"/>
          </a:xfrm>
        </p:spPr>
        <p:txBody>
          <a:bodyPr/>
          <a:lstStyle/>
          <a:p>
            <a:pPr eaLnBrk="1" hangingPunct="1"/>
            <a:r>
              <a:rPr lang="en-US" sz="2000" dirty="0" smtClean="0"/>
              <a:t>Data relies on digital transmission</a:t>
            </a:r>
          </a:p>
          <a:p>
            <a:pPr eaLnBrk="1" hangingPunct="1"/>
            <a:r>
              <a:rPr lang="en-US" sz="2000" dirty="0" smtClean="0"/>
              <a:t>Network connection may handle only analog signals</a:t>
            </a:r>
          </a:p>
          <a:p>
            <a:pPr eaLnBrk="1" hangingPunct="1"/>
            <a:r>
              <a:rPr lang="en-US" sz="2000" dirty="0" smtClean="0"/>
              <a:t>Modem</a:t>
            </a:r>
          </a:p>
          <a:p>
            <a:pPr lvl="1" eaLnBrk="1" hangingPunct="1"/>
            <a:r>
              <a:rPr lang="en-US" sz="2000" dirty="0" smtClean="0"/>
              <a:t>Accomplishes translation</a:t>
            </a:r>
          </a:p>
          <a:p>
            <a:pPr lvl="1" eaLnBrk="1" hangingPunct="1"/>
            <a:r>
              <a:rPr lang="en-US" sz="2000" dirty="0" smtClean="0"/>
              <a:t>Modulator/demodulator</a:t>
            </a:r>
          </a:p>
          <a:p>
            <a:pPr eaLnBrk="1" hangingPunct="1"/>
            <a:r>
              <a:rPr lang="en-US" sz="2000" dirty="0" smtClean="0"/>
              <a:t>Data modulation</a:t>
            </a:r>
          </a:p>
          <a:p>
            <a:pPr lvl="1" eaLnBrk="1" hangingPunct="1"/>
            <a:r>
              <a:rPr lang="en-US" sz="2000" dirty="0" smtClean="0"/>
              <a:t>Technology modifying analog signals</a:t>
            </a:r>
          </a:p>
          <a:p>
            <a:pPr lvl="1" eaLnBrk="1" hangingPunct="1"/>
            <a:r>
              <a:rPr lang="en-US" sz="2000" dirty="0" smtClean="0"/>
              <a:t>Make data suitable for carrying over communication </a:t>
            </a:r>
            <a:r>
              <a:rPr lang="en-US" sz="2000" dirty="0" smtClean="0"/>
              <a:t>path</a:t>
            </a:r>
          </a:p>
          <a:p>
            <a:pPr lvl="1" eaLnBrk="1" hangingPunct="1"/>
            <a:r>
              <a:rPr lang="vi-VN" sz="2000" dirty="0">
                <a:solidFill>
                  <a:srgbClr val="FF0000"/>
                </a:solidFill>
              </a:rPr>
              <a:t>Dữ liệu dựa vào truyền số</a:t>
            </a:r>
          </a:p>
          <a:p>
            <a:pPr lvl="1" eaLnBrk="1" hangingPunct="1"/>
            <a:r>
              <a:rPr lang="vi-VN" sz="2000" dirty="0">
                <a:solidFill>
                  <a:srgbClr val="FF0000"/>
                </a:solidFill>
              </a:rPr>
              <a:t>Kết nối mạng có thể chỉ xử lý các tín hiệu tương tự</a:t>
            </a:r>
          </a:p>
          <a:p>
            <a:pPr lvl="1" eaLnBrk="1" hangingPunct="1"/>
            <a:r>
              <a:rPr lang="vi-VN" sz="2000" dirty="0">
                <a:solidFill>
                  <a:srgbClr val="FF0000"/>
                </a:solidFill>
              </a:rPr>
              <a:t>Modem</a:t>
            </a:r>
          </a:p>
          <a:p>
            <a:pPr lvl="1" eaLnBrk="1" hangingPunct="1"/>
            <a:r>
              <a:rPr lang="vi-VN" sz="2000" dirty="0">
                <a:solidFill>
                  <a:srgbClr val="FF0000"/>
                </a:solidFill>
              </a:rPr>
              <a:t>Hoàn thành bản dịch</a:t>
            </a:r>
          </a:p>
          <a:p>
            <a:pPr lvl="1" eaLnBrk="1" hangingPunct="1"/>
            <a:r>
              <a:rPr lang="vi-VN" sz="2000" dirty="0">
                <a:solidFill>
                  <a:srgbClr val="FF0000"/>
                </a:solidFill>
              </a:rPr>
              <a:t>Bộ điều biến / demodulator</a:t>
            </a:r>
          </a:p>
          <a:p>
            <a:pPr lvl="1" eaLnBrk="1" hangingPunct="1"/>
            <a:r>
              <a:rPr lang="vi-VN" sz="2000" dirty="0">
                <a:solidFill>
                  <a:srgbClr val="FF0000"/>
                </a:solidFill>
              </a:rPr>
              <a:t>Điều chế dữ liệu</a:t>
            </a:r>
          </a:p>
          <a:p>
            <a:pPr lvl="1" eaLnBrk="1" hangingPunct="1"/>
            <a:r>
              <a:rPr lang="vi-VN" sz="2000" dirty="0">
                <a:solidFill>
                  <a:srgbClr val="FF0000"/>
                </a:solidFill>
              </a:rPr>
              <a:t>Công nghệ sửa đổi tín hiệu tương tự</a:t>
            </a:r>
          </a:p>
          <a:p>
            <a:pPr lvl="1" eaLnBrk="1" hangingPunct="1"/>
            <a:r>
              <a:rPr lang="vi-VN" sz="2000" dirty="0">
                <a:solidFill>
                  <a:srgbClr val="FF0000"/>
                </a:solidFill>
              </a:rPr>
              <a:t>Tạo dữ liệu phù hợp để truyền tải đường truyền</a:t>
            </a:r>
            <a:endParaRPr lang="en-US" sz="2000" dirty="0" smtClean="0">
              <a:solidFill>
                <a:srgbClr val="FF0000"/>
              </a:solidFill>
            </a:endParaRPr>
          </a:p>
        </p:txBody>
      </p:sp>
      <p:sp>
        <p:nvSpPr>
          <p:cNvPr id="1536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0D8E772-6330-47AD-B95E-91671F5A25DF}" type="slidenum">
              <a:rPr lang="en-US"/>
              <a:pPr eaLnBrk="1" hangingPunct="1"/>
              <a:t>12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609600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rgbClr val="000000"/>
                </a:solidFill>
              </a:rPr>
              <a:t>Data Modulation </a:t>
            </a:r>
            <a:r>
              <a:rPr lang="en-US" dirty="0" err="1">
                <a:solidFill>
                  <a:srgbClr val="FF0000"/>
                </a:solidFill>
              </a:rPr>
              <a:t>Điều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chế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dữ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liệu</a:t>
            </a:r>
            <a:endParaRPr lang="en-US" dirty="0" smtClean="0"/>
          </a:p>
        </p:txBody>
      </p:sp>
      <p:sp>
        <p:nvSpPr>
          <p:cNvPr id="16389" name="Rectangle 8"/>
          <p:cNvSpPr>
            <a:spLocks noGrp="1" noChangeArrowheads="1"/>
          </p:cNvSpPr>
          <p:nvPr>
            <p:ph idx="1"/>
          </p:nvPr>
        </p:nvSpPr>
        <p:spPr>
          <a:xfrm>
            <a:off x="421943" y="618699"/>
            <a:ext cx="8229600" cy="6102776"/>
          </a:xfrm>
        </p:spPr>
        <p:txBody>
          <a:bodyPr/>
          <a:lstStyle/>
          <a:p>
            <a:pPr eaLnBrk="1" hangingPunct="1"/>
            <a:r>
              <a:rPr lang="en-US" sz="1600" dirty="0" smtClean="0"/>
              <a:t>Carrier wave</a:t>
            </a:r>
          </a:p>
          <a:p>
            <a:pPr lvl="1" eaLnBrk="1" hangingPunct="1"/>
            <a:r>
              <a:rPr lang="en-US" sz="1600" dirty="0" smtClean="0"/>
              <a:t>Combined with another analog signal</a:t>
            </a:r>
          </a:p>
          <a:p>
            <a:pPr lvl="1" eaLnBrk="1" hangingPunct="1"/>
            <a:r>
              <a:rPr lang="en-US" sz="1600" dirty="0" smtClean="0"/>
              <a:t>Produces unique signal</a:t>
            </a:r>
          </a:p>
          <a:p>
            <a:pPr lvl="2" eaLnBrk="1" hangingPunct="1"/>
            <a:r>
              <a:rPr lang="en-US" sz="1600" dirty="0" smtClean="0"/>
              <a:t>Transmitted from one node to another</a:t>
            </a:r>
          </a:p>
          <a:p>
            <a:pPr lvl="1" eaLnBrk="1" hangingPunct="1"/>
            <a:r>
              <a:rPr lang="en-US" sz="1600" dirty="0" smtClean="0"/>
              <a:t>Preset properties</a:t>
            </a:r>
          </a:p>
          <a:p>
            <a:pPr lvl="1" eaLnBrk="1" hangingPunct="1"/>
            <a:r>
              <a:rPr lang="en-US" sz="1600" dirty="0" smtClean="0"/>
              <a:t>Purpose: convey information</a:t>
            </a:r>
          </a:p>
          <a:p>
            <a:pPr eaLnBrk="1" hangingPunct="1"/>
            <a:r>
              <a:rPr lang="en-US" sz="1600" dirty="0" smtClean="0"/>
              <a:t>Information wave (data wave)</a:t>
            </a:r>
          </a:p>
          <a:p>
            <a:pPr lvl="1" eaLnBrk="1" hangingPunct="1"/>
            <a:r>
              <a:rPr lang="en-US" sz="1600" dirty="0" smtClean="0"/>
              <a:t>Added to carrier wave</a:t>
            </a:r>
          </a:p>
          <a:p>
            <a:pPr lvl="1" eaLnBrk="1" hangingPunct="1"/>
            <a:r>
              <a:rPr lang="en-US" sz="1600" dirty="0" smtClean="0"/>
              <a:t>Modifies one carrier wave </a:t>
            </a:r>
            <a:r>
              <a:rPr lang="en-US" sz="1600" dirty="0" smtClean="0"/>
              <a:t>property</a:t>
            </a:r>
          </a:p>
          <a:p>
            <a:pPr lvl="1" eaLnBrk="1" hangingPunct="1"/>
            <a:endParaRPr lang="en-US" sz="1600" dirty="0"/>
          </a:p>
          <a:p>
            <a:pPr lvl="1" eaLnBrk="1" hangingPunct="1"/>
            <a:r>
              <a:rPr lang="vi-VN" sz="1600" dirty="0">
                <a:solidFill>
                  <a:srgbClr val="FF0000"/>
                </a:solidFill>
              </a:rPr>
              <a:t>Sóng mang</a:t>
            </a:r>
          </a:p>
          <a:p>
            <a:pPr lvl="1" eaLnBrk="1" hangingPunct="1"/>
            <a:r>
              <a:rPr lang="vi-VN" sz="1600" dirty="0">
                <a:solidFill>
                  <a:srgbClr val="FF0000"/>
                </a:solidFill>
              </a:rPr>
              <a:t>Kết hợp với tín hiệu analog khác</a:t>
            </a:r>
          </a:p>
          <a:p>
            <a:pPr lvl="1" eaLnBrk="1" hangingPunct="1"/>
            <a:r>
              <a:rPr lang="vi-VN" sz="1600" dirty="0">
                <a:solidFill>
                  <a:srgbClr val="FF0000"/>
                </a:solidFill>
              </a:rPr>
              <a:t>Sản xuất tín hiệu duy nhất</a:t>
            </a:r>
          </a:p>
          <a:p>
            <a:pPr lvl="1" eaLnBrk="1" hangingPunct="1"/>
            <a:r>
              <a:rPr lang="vi-VN" sz="1600" dirty="0">
                <a:solidFill>
                  <a:srgbClr val="FF0000"/>
                </a:solidFill>
              </a:rPr>
              <a:t>Truyền từ nút này sang nút khác</a:t>
            </a:r>
          </a:p>
          <a:p>
            <a:pPr lvl="1" eaLnBrk="1" hangingPunct="1"/>
            <a:r>
              <a:rPr lang="vi-VN" sz="1600" dirty="0">
                <a:solidFill>
                  <a:srgbClr val="FF0000"/>
                </a:solidFill>
              </a:rPr>
              <a:t>Thuộc tính định sẵn</a:t>
            </a:r>
          </a:p>
          <a:p>
            <a:pPr lvl="1" eaLnBrk="1" hangingPunct="1"/>
            <a:r>
              <a:rPr lang="vi-VN" sz="1600" dirty="0">
                <a:solidFill>
                  <a:srgbClr val="FF0000"/>
                </a:solidFill>
              </a:rPr>
              <a:t>Mục đích: chuyển tải thông tin</a:t>
            </a:r>
          </a:p>
          <a:p>
            <a:pPr lvl="1" eaLnBrk="1" hangingPunct="1"/>
            <a:r>
              <a:rPr lang="vi-VN" sz="1600" dirty="0">
                <a:solidFill>
                  <a:srgbClr val="FF0000"/>
                </a:solidFill>
              </a:rPr>
              <a:t>Sóng thông tin (sóng dữ liệu)</a:t>
            </a:r>
          </a:p>
          <a:p>
            <a:pPr lvl="1" eaLnBrk="1" hangingPunct="1"/>
            <a:r>
              <a:rPr lang="vi-VN" sz="1600" dirty="0">
                <a:solidFill>
                  <a:srgbClr val="FF0000"/>
                </a:solidFill>
              </a:rPr>
              <a:t>Được thêm vào sóng mang</a:t>
            </a:r>
          </a:p>
          <a:p>
            <a:pPr lvl="1" eaLnBrk="1" hangingPunct="1"/>
            <a:r>
              <a:rPr lang="vi-VN" sz="1600" dirty="0">
                <a:solidFill>
                  <a:srgbClr val="FF0000"/>
                </a:solidFill>
              </a:rPr>
              <a:t>Sửa đổi một thuộc tính của sóng mang</a:t>
            </a:r>
            <a:endParaRPr lang="en-US" sz="1600" dirty="0" smtClean="0">
              <a:solidFill>
                <a:srgbClr val="FF0000"/>
              </a:solidFill>
            </a:endParaRPr>
          </a:p>
        </p:txBody>
      </p:sp>
      <p:sp>
        <p:nvSpPr>
          <p:cNvPr id="1638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369DF6A-8846-43F4-8123-E41F8EC4369C}" type="slidenum">
              <a:rPr lang="en-US"/>
              <a:pPr eaLnBrk="1" hangingPunct="1"/>
              <a:t>13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>
          <a:xfrm>
            <a:off x="435591" y="0"/>
            <a:ext cx="8229600" cy="685800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rgbClr val="000000"/>
                </a:solidFill>
              </a:rPr>
              <a:t>Data Modulation </a:t>
            </a:r>
            <a:r>
              <a:rPr lang="en-US" dirty="0" err="1">
                <a:solidFill>
                  <a:srgbClr val="FF0000"/>
                </a:solidFill>
              </a:rPr>
              <a:t>Điều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chế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dữ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liệu</a:t>
            </a:r>
            <a:endParaRPr lang="en-US" dirty="0" smtClean="0"/>
          </a:p>
        </p:txBody>
      </p:sp>
      <p:sp>
        <p:nvSpPr>
          <p:cNvPr id="17413" name="Rectangle 3"/>
          <p:cNvSpPr>
            <a:spLocks noGrp="1" noChangeArrowheads="1"/>
          </p:cNvSpPr>
          <p:nvPr>
            <p:ph idx="1"/>
          </p:nvPr>
        </p:nvSpPr>
        <p:spPr>
          <a:xfrm>
            <a:off x="413982" y="689212"/>
            <a:ext cx="8229600" cy="6032263"/>
          </a:xfrm>
        </p:spPr>
        <p:txBody>
          <a:bodyPr/>
          <a:lstStyle/>
          <a:p>
            <a:pPr eaLnBrk="1" hangingPunct="1"/>
            <a:r>
              <a:rPr lang="en-US" sz="1800" dirty="0" smtClean="0"/>
              <a:t>Frequency modulation</a:t>
            </a:r>
          </a:p>
          <a:p>
            <a:pPr lvl="1" eaLnBrk="1" hangingPunct="1"/>
            <a:r>
              <a:rPr lang="en-US" sz="1800" dirty="0" smtClean="0"/>
              <a:t>Carrier frequency modified by application of data signal</a:t>
            </a:r>
          </a:p>
          <a:p>
            <a:pPr eaLnBrk="1" hangingPunct="1"/>
            <a:r>
              <a:rPr lang="en-US" sz="1800" dirty="0" smtClean="0"/>
              <a:t>Amplitude modulation</a:t>
            </a:r>
          </a:p>
          <a:p>
            <a:pPr lvl="1" eaLnBrk="1" hangingPunct="1"/>
            <a:r>
              <a:rPr lang="en-US" sz="1800" dirty="0" smtClean="0"/>
              <a:t>Carrier signal amplitude modified by application of data signal</a:t>
            </a:r>
          </a:p>
          <a:p>
            <a:pPr eaLnBrk="1" hangingPunct="1"/>
            <a:r>
              <a:rPr lang="en-US" sz="1800" dirty="0" smtClean="0"/>
              <a:t>Digital subscriber line (DSL)</a:t>
            </a:r>
          </a:p>
          <a:p>
            <a:pPr lvl="1" eaLnBrk="1" hangingPunct="1"/>
            <a:r>
              <a:rPr lang="en-US" sz="1800" dirty="0" smtClean="0"/>
              <a:t>Also makes use of </a:t>
            </a:r>
            <a:r>
              <a:rPr lang="en-US" sz="1800" dirty="0" smtClean="0"/>
              <a:t>modulation</a:t>
            </a:r>
          </a:p>
          <a:p>
            <a:pPr lvl="1" eaLnBrk="1" hangingPunct="1"/>
            <a:endParaRPr lang="en-US" sz="1800" dirty="0" smtClean="0"/>
          </a:p>
          <a:p>
            <a:pPr lvl="1" eaLnBrk="1" hangingPunct="1"/>
            <a:r>
              <a:rPr lang="vi-VN" sz="1800" dirty="0">
                <a:solidFill>
                  <a:srgbClr val="FF0000"/>
                </a:solidFill>
              </a:rPr>
              <a:t>Điều chế tần số</a:t>
            </a:r>
          </a:p>
          <a:p>
            <a:pPr lvl="1" eaLnBrk="1" hangingPunct="1"/>
            <a:r>
              <a:rPr lang="vi-VN" sz="1800" dirty="0">
                <a:solidFill>
                  <a:srgbClr val="FF0000"/>
                </a:solidFill>
              </a:rPr>
              <a:t>Tần số sóng mang được điều chỉnh bằng cách áp dụng tín hiệu dữ liệu</a:t>
            </a:r>
          </a:p>
          <a:p>
            <a:pPr lvl="1" eaLnBrk="1" hangingPunct="1"/>
            <a:r>
              <a:rPr lang="vi-VN" sz="1800" dirty="0">
                <a:solidFill>
                  <a:srgbClr val="FF0000"/>
                </a:solidFill>
              </a:rPr>
              <a:t>Điều chế biên độ</a:t>
            </a:r>
          </a:p>
          <a:p>
            <a:pPr lvl="1" eaLnBrk="1" hangingPunct="1"/>
            <a:r>
              <a:rPr lang="vi-VN" sz="1800" dirty="0">
                <a:solidFill>
                  <a:srgbClr val="FF0000"/>
                </a:solidFill>
              </a:rPr>
              <a:t>Biên độ tín hiệu của nhà cung cấp được sửa đổi bằng cách áp dụng tín hiệu dữ liệu</a:t>
            </a:r>
          </a:p>
          <a:p>
            <a:pPr lvl="1" eaLnBrk="1" hangingPunct="1"/>
            <a:r>
              <a:rPr lang="vi-VN" sz="1800" dirty="0">
                <a:solidFill>
                  <a:srgbClr val="FF0000"/>
                </a:solidFill>
              </a:rPr>
              <a:t>Đường dây thuê bao kỹ thuật số (DSL)</a:t>
            </a:r>
          </a:p>
          <a:p>
            <a:pPr lvl="1" eaLnBrk="1" hangingPunct="1"/>
            <a:r>
              <a:rPr lang="vi-VN" sz="1800" dirty="0">
                <a:solidFill>
                  <a:srgbClr val="FF0000"/>
                </a:solidFill>
              </a:rPr>
              <a:t>Cũng sử dụng điều chế</a:t>
            </a:r>
            <a:endParaRPr lang="en-US" sz="1800" dirty="0">
              <a:solidFill>
                <a:srgbClr val="FF0000"/>
              </a:solidFill>
            </a:endParaRPr>
          </a:p>
          <a:p>
            <a:pPr lvl="1" eaLnBrk="1" hangingPunct="1"/>
            <a:endParaRPr lang="en-US" sz="1800" dirty="0" smtClean="0"/>
          </a:p>
          <a:p>
            <a:pPr eaLnBrk="1" hangingPunct="1"/>
            <a:endParaRPr lang="en-US" dirty="0" smtClean="0"/>
          </a:p>
        </p:txBody>
      </p:sp>
      <p:sp>
        <p:nvSpPr>
          <p:cNvPr id="1741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46ACE36-E98B-428A-9781-3EC18C7A78E7}" type="slidenum">
              <a:rPr lang="en-US"/>
              <a:pPr eaLnBrk="1" hangingPunct="1"/>
              <a:t>14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AFA4918-E131-438D-84D4-38EA5B4E8B7E}" type="slidenum">
              <a:rPr lang="en-US"/>
              <a:pPr eaLnBrk="1" hangingPunct="1"/>
              <a:t>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2125538" y="5524583"/>
            <a:ext cx="619422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600" dirty="0"/>
              <a:t>Figure </a:t>
            </a:r>
            <a:r>
              <a:rPr lang="en-US" sz="1600" dirty="0" smtClean="0"/>
              <a:t>3-5 A carrier wave modified through frequency modulation</a:t>
            </a:r>
            <a:endParaRPr lang="en-US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2133600" y="5836413"/>
            <a:ext cx="4000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Courtesy Course Technology/Cengage Learning</a:t>
            </a:r>
            <a:endParaRPr lang="en-US" sz="1400" i="1" dirty="0"/>
          </a:p>
        </p:txBody>
      </p:sp>
      <p:pic>
        <p:nvPicPr>
          <p:cNvPr id="12390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440323"/>
            <a:ext cx="6359277" cy="50559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09399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/>
          <a:lstStyle/>
          <a:p>
            <a:pPr eaLnBrk="1" hangingPunct="1"/>
            <a:r>
              <a:rPr lang="en-US" dirty="0" smtClean="0"/>
              <a:t>Simplex, Half-Duplex, and Duplex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idx="1"/>
          </p:nvPr>
        </p:nvSpPr>
        <p:spPr>
          <a:xfrm>
            <a:off x="441278" y="685800"/>
            <a:ext cx="8229600" cy="6035675"/>
          </a:xfrm>
        </p:spPr>
        <p:txBody>
          <a:bodyPr/>
          <a:lstStyle/>
          <a:p>
            <a:pPr eaLnBrk="1" hangingPunct="1"/>
            <a:r>
              <a:rPr lang="en-US" sz="1600" dirty="0" smtClean="0"/>
              <a:t>Simplex</a:t>
            </a:r>
          </a:p>
          <a:p>
            <a:pPr lvl="1" eaLnBrk="1" hangingPunct="1"/>
            <a:r>
              <a:rPr lang="en-US" sz="1600" dirty="0" smtClean="0"/>
              <a:t>Signals travel in one direction</a:t>
            </a:r>
          </a:p>
          <a:p>
            <a:pPr eaLnBrk="1" hangingPunct="1"/>
            <a:r>
              <a:rPr lang="en-US" sz="1600" dirty="0" smtClean="0"/>
              <a:t>Half-duplex transmission</a:t>
            </a:r>
          </a:p>
          <a:p>
            <a:pPr lvl="1" eaLnBrk="1" hangingPunct="1"/>
            <a:r>
              <a:rPr lang="en-US" sz="1600" dirty="0" smtClean="0"/>
              <a:t>Signals travel in both directions</a:t>
            </a:r>
          </a:p>
          <a:p>
            <a:pPr lvl="2" eaLnBrk="1" hangingPunct="1"/>
            <a:r>
              <a:rPr lang="en-US" sz="1600" dirty="0" smtClean="0"/>
              <a:t>One at a time</a:t>
            </a:r>
          </a:p>
          <a:p>
            <a:pPr lvl="1" eaLnBrk="1" hangingPunct="1"/>
            <a:r>
              <a:rPr lang="en-US" sz="1600" dirty="0" smtClean="0"/>
              <a:t>Shared communication channel</a:t>
            </a:r>
          </a:p>
          <a:p>
            <a:pPr eaLnBrk="1" hangingPunct="1"/>
            <a:r>
              <a:rPr lang="en-US" sz="1600" dirty="0" smtClean="0"/>
              <a:t>Full-duplex</a:t>
            </a:r>
          </a:p>
          <a:p>
            <a:pPr lvl="1" eaLnBrk="1" hangingPunct="1"/>
            <a:r>
              <a:rPr lang="en-US" sz="1600" dirty="0" smtClean="0"/>
              <a:t>Signals travel in both directions simultaneously</a:t>
            </a:r>
          </a:p>
          <a:p>
            <a:pPr lvl="1" eaLnBrk="1" hangingPunct="1"/>
            <a:r>
              <a:rPr lang="en-US" sz="1600" dirty="0" smtClean="0"/>
              <a:t>Used on data </a:t>
            </a:r>
            <a:r>
              <a:rPr lang="en-US" sz="1600" dirty="0" smtClean="0"/>
              <a:t>networks</a:t>
            </a:r>
          </a:p>
          <a:p>
            <a:pPr lvl="1" eaLnBrk="1" hangingPunct="1"/>
            <a:endParaRPr lang="en-US" sz="1600" dirty="0"/>
          </a:p>
          <a:p>
            <a:pPr lvl="1" eaLnBrk="1" hangingPunct="1"/>
            <a:r>
              <a:rPr lang="vi-VN" sz="1600" dirty="0">
                <a:solidFill>
                  <a:srgbClr val="FF0000"/>
                </a:solidFill>
              </a:rPr>
              <a:t>Đơn giản</a:t>
            </a:r>
          </a:p>
          <a:p>
            <a:pPr lvl="1" eaLnBrk="1" hangingPunct="1"/>
            <a:r>
              <a:rPr lang="vi-VN" sz="1600" dirty="0">
                <a:solidFill>
                  <a:srgbClr val="FF0000"/>
                </a:solidFill>
              </a:rPr>
              <a:t>Tín hiệu đi theo một hướng</a:t>
            </a:r>
          </a:p>
          <a:p>
            <a:pPr lvl="1" eaLnBrk="1" hangingPunct="1"/>
            <a:r>
              <a:rPr lang="vi-VN" sz="1600" dirty="0">
                <a:solidFill>
                  <a:srgbClr val="FF0000"/>
                </a:solidFill>
              </a:rPr>
              <a:t>Truyền dẫn half-duplex</a:t>
            </a:r>
          </a:p>
          <a:p>
            <a:pPr lvl="1" eaLnBrk="1" hangingPunct="1"/>
            <a:r>
              <a:rPr lang="vi-VN" sz="1600" dirty="0">
                <a:solidFill>
                  <a:srgbClr val="FF0000"/>
                </a:solidFill>
              </a:rPr>
              <a:t>Tín hiệu đi theo cả hai hướng</a:t>
            </a:r>
          </a:p>
          <a:p>
            <a:pPr lvl="1" eaLnBrk="1" hangingPunct="1"/>
            <a:r>
              <a:rPr lang="vi-VN" sz="1600" dirty="0">
                <a:solidFill>
                  <a:srgbClr val="FF0000"/>
                </a:solidFill>
              </a:rPr>
              <a:t>Cùng một lúc</a:t>
            </a:r>
          </a:p>
          <a:p>
            <a:pPr lvl="1" eaLnBrk="1" hangingPunct="1"/>
            <a:r>
              <a:rPr lang="vi-VN" sz="1600" dirty="0">
                <a:solidFill>
                  <a:srgbClr val="FF0000"/>
                </a:solidFill>
              </a:rPr>
              <a:t>Kênh truyền thông được chia sẻ</a:t>
            </a:r>
          </a:p>
          <a:p>
            <a:pPr lvl="1" eaLnBrk="1" hangingPunct="1"/>
            <a:r>
              <a:rPr lang="vi-VN" sz="1600" dirty="0">
                <a:solidFill>
                  <a:srgbClr val="FF0000"/>
                </a:solidFill>
              </a:rPr>
              <a:t>Full-Duplex</a:t>
            </a:r>
          </a:p>
          <a:p>
            <a:pPr lvl="1" eaLnBrk="1" hangingPunct="1"/>
            <a:r>
              <a:rPr lang="vi-VN" sz="1600" dirty="0">
                <a:solidFill>
                  <a:srgbClr val="FF0000"/>
                </a:solidFill>
              </a:rPr>
              <a:t>Tín hiệu đi theo cả hai hướng đồng thời</a:t>
            </a:r>
          </a:p>
          <a:p>
            <a:pPr lvl="1" eaLnBrk="1" hangingPunct="1"/>
            <a:r>
              <a:rPr lang="vi-VN" sz="1600" dirty="0">
                <a:solidFill>
                  <a:srgbClr val="FF0000"/>
                </a:solidFill>
              </a:rPr>
              <a:t>Được sử dụng trên mạng dữ liệu</a:t>
            </a:r>
            <a:endParaRPr lang="en-US" sz="1600" dirty="0" smtClean="0">
              <a:solidFill>
                <a:srgbClr val="FF0000"/>
              </a:solidFill>
            </a:endParaRPr>
          </a:p>
        </p:txBody>
      </p:sp>
      <p:sp>
        <p:nvSpPr>
          <p:cNvPr id="1945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48BC0E9-7040-468E-B80B-95F879E27990}" type="slidenum">
              <a:rPr lang="en-US"/>
              <a:pPr eaLnBrk="1" hangingPunct="1"/>
              <a:t>16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AFA4918-E131-438D-84D4-38EA5B4E8B7E}" type="slidenum">
              <a:rPr lang="en-US"/>
              <a:pPr eaLnBrk="1" hangingPunct="1"/>
              <a:t>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1981200" y="4724400"/>
            <a:ext cx="619422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600" dirty="0"/>
              <a:t>Figure </a:t>
            </a:r>
            <a:r>
              <a:rPr lang="en-US" sz="1600" dirty="0" smtClean="0"/>
              <a:t>3-6 Simplex, half-duplex, and full-duplex transmission</a:t>
            </a:r>
            <a:endParaRPr lang="en-US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981200" y="5062954"/>
            <a:ext cx="4000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Courtesy Course Technology/Cengage Learning</a:t>
            </a:r>
            <a:endParaRPr lang="en-US" sz="1400" i="1" dirty="0"/>
          </a:p>
        </p:txBody>
      </p:sp>
      <p:pic>
        <p:nvPicPr>
          <p:cNvPr id="12493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968551"/>
            <a:ext cx="7989660" cy="2331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22343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Simplex, Half-Duplex, and Duplex (cont’d.)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Channel</a:t>
            </a:r>
          </a:p>
          <a:p>
            <a:pPr lvl="1" eaLnBrk="1" hangingPunct="1"/>
            <a:r>
              <a:rPr lang="en-US" dirty="0"/>
              <a:t>Distinct communication path between nodes</a:t>
            </a:r>
          </a:p>
          <a:p>
            <a:pPr lvl="1" eaLnBrk="1" hangingPunct="1"/>
            <a:r>
              <a:rPr lang="en-US" dirty="0"/>
              <a:t>Separated physically or logically</a:t>
            </a:r>
          </a:p>
          <a:p>
            <a:pPr eaLnBrk="1" hangingPunct="1"/>
            <a:r>
              <a:rPr lang="en-US" dirty="0"/>
              <a:t>Full duplex advantage</a:t>
            </a:r>
          </a:p>
          <a:p>
            <a:pPr lvl="1" eaLnBrk="1" hangingPunct="1"/>
            <a:r>
              <a:rPr lang="en-US" dirty="0"/>
              <a:t>Increases </a:t>
            </a:r>
            <a:r>
              <a:rPr lang="en-US" dirty="0" smtClean="0"/>
              <a:t>speed of data travel</a:t>
            </a:r>
          </a:p>
          <a:p>
            <a:pPr eaLnBrk="1" hangingPunct="1"/>
            <a:r>
              <a:rPr lang="en-US" dirty="0" smtClean="0"/>
              <a:t>Some modems and NICs allow specifying half- or full-duplex communication</a:t>
            </a:r>
          </a:p>
          <a:p>
            <a:pPr lvl="1" eaLnBrk="1" hangingPunct="1"/>
            <a:r>
              <a:rPr lang="en-US" dirty="0" smtClean="0"/>
              <a:t>Modern NICs use full duplex by default</a:t>
            </a:r>
            <a:endParaRPr lang="en-US" dirty="0"/>
          </a:p>
        </p:txBody>
      </p:sp>
      <p:sp>
        <p:nvSpPr>
          <p:cNvPr id="1945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</a:p>
        </p:txBody>
      </p:sp>
      <p:sp>
        <p:nvSpPr>
          <p:cNvPr id="1945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48BC0E9-7040-468E-B80B-95F879E27990}" type="slidenum">
              <a:rPr lang="en-US"/>
              <a:pPr eaLnBrk="1" hangingPunct="1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099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141986"/>
            <a:ext cx="8229600" cy="675386"/>
          </a:xfrm>
        </p:spPr>
        <p:txBody>
          <a:bodyPr/>
          <a:lstStyle/>
          <a:p>
            <a:pPr eaLnBrk="1" hangingPunct="1"/>
            <a:r>
              <a:rPr lang="en-US" dirty="0" smtClean="0"/>
              <a:t>Multiplexing</a:t>
            </a:r>
          </a:p>
        </p:txBody>
      </p:sp>
      <p:sp>
        <p:nvSpPr>
          <p:cNvPr id="2150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533400"/>
            <a:ext cx="8229600" cy="61880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1800" dirty="0" smtClean="0"/>
              <a:t>Multiplexing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 smtClean="0"/>
              <a:t>Multiple signals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 smtClean="0"/>
              <a:t>Travel simultaneously over one medium</a:t>
            </a:r>
          </a:p>
          <a:p>
            <a:pPr eaLnBrk="1" hangingPunct="1">
              <a:lnSpc>
                <a:spcPct val="90000"/>
              </a:lnSpc>
            </a:pPr>
            <a:r>
              <a:rPr lang="en-US" sz="1800" dirty="0" smtClean="0"/>
              <a:t>Subchannels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 smtClean="0"/>
              <a:t>Logical multiple smaller channels</a:t>
            </a:r>
          </a:p>
          <a:p>
            <a:pPr eaLnBrk="1" hangingPunct="1">
              <a:lnSpc>
                <a:spcPct val="90000"/>
              </a:lnSpc>
            </a:pPr>
            <a:r>
              <a:rPr lang="en-US" sz="1800" dirty="0" smtClean="0"/>
              <a:t>Multiplexer (mux)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 smtClean="0"/>
              <a:t>Combines many channel signals</a:t>
            </a:r>
          </a:p>
          <a:p>
            <a:pPr eaLnBrk="1" hangingPunct="1">
              <a:lnSpc>
                <a:spcPct val="90000"/>
              </a:lnSpc>
            </a:pPr>
            <a:r>
              <a:rPr lang="en-US" sz="1800" dirty="0" smtClean="0"/>
              <a:t>Demultiplexer (demux)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 smtClean="0"/>
              <a:t>Separates combined signals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 smtClean="0"/>
              <a:t>Regenerates </a:t>
            </a:r>
            <a:r>
              <a:rPr lang="en-US" sz="1800" dirty="0" smtClean="0"/>
              <a:t>them</a:t>
            </a:r>
            <a:endParaRPr lang="en-US" sz="1800" dirty="0"/>
          </a:p>
          <a:p>
            <a:pPr lvl="1" eaLnBrk="1" hangingPunct="1">
              <a:lnSpc>
                <a:spcPct val="90000"/>
              </a:lnSpc>
            </a:pPr>
            <a:r>
              <a:rPr lang="vi-VN" sz="1800" dirty="0">
                <a:solidFill>
                  <a:srgbClr val="FF0000"/>
                </a:solidFill>
              </a:rPr>
              <a:t>Multiplexing</a:t>
            </a:r>
          </a:p>
          <a:p>
            <a:pPr lvl="1" eaLnBrk="1" hangingPunct="1">
              <a:lnSpc>
                <a:spcPct val="90000"/>
              </a:lnSpc>
            </a:pPr>
            <a:r>
              <a:rPr lang="vi-VN" sz="1800" dirty="0">
                <a:solidFill>
                  <a:srgbClr val="FF0000"/>
                </a:solidFill>
              </a:rPr>
              <a:t>Nhiều tín hiệu</a:t>
            </a:r>
          </a:p>
          <a:p>
            <a:pPr lvl="1" eaLnBrk="1" hangingPunct="1">
              <a:lnSpc>
                <a:spcPct val="90000"/>
              </a:lnSpc>
            </a:pPr>
            <a:r>
              <a:rPr lang="vi-VN" sz="1800" dirty="0">
                <a:solidFill>
                  <a:srgbClr val="FF0000"/>
                </a:solidFill>
              </a:rPr>
              <a:t>Du lịch đồng thời qua một môi trường</a:t>
            </a:r>
          </a:p>
          <a:p>
            <a:pPr lvl="1" eaLnBrk="1" hangingPunct="1">
              <a:lnSpc>
                <a:spcPct val="90000"/>
              </a:lnSpc>
            </a:pPr>
            <a:r>
              <a:rPr lang="vi-VN" sz="1800" dirty="0">
                <a:solidFill>
                  <a:srgbClr val="FF0000"/>
                </a:solidFill>
              </a:rPr>
              <a:t>Subchannels</a:t>
            </a:r>
          </a:p>
          <a:p>
            <a:pPr lvl="1" eaLnBrk="1" hangingPunct="1">
              <a:lnSpc>
                <a:spcPct val="90000"/>
              </a:lnSpc>
            </a:pPr>
            <a:r>
              <a:rPr lang="vi-VN" sz="1800" dirty="0">
                <a:solidFill>
                  <a:srgbClr val="FF0000"/>
                </a:solidFill>
              </a:rPr>
              <a:t>Hợp lý nhiều kênh nhỏ hơn</a:t>
            </a:r>
          </a:p>
          <a:p>
            <a:pPr lvl="1" eaLnBrk="1" hangingPunct="1">
              <a:lnSpc>
                <a:spcPct val="90000"/>
              </a:lnSpc>
            </a:pPr>
            <a:r>
              <a:rPr lang="vi-VN" sz="1800" dirty="0">
                <a:solidFill>
                  <a:srgbClr val="FF0000"/>
                </a:solidFill>
              </a:rPr>
              <a:t>Bộ ghép kênh (mux)</a:t>
            </a:r>
          </a:p>
          <a:p>
            <a:pPr lvl="1" eaLnBrk="1" hangingPunct="1">
              <a:lnSpc>
                <a:spcPct val="90000"/>
              </a:lnSpc>
            </a:pPr>
            <a:r>
              <a:rPr lang="vi-VN" sz="1800" dirty="0">
                <a:solidFill>
                  <a:srgbClr val="FF0000"/>
                </a:solidFill>
              </a:rPr>
              <a:t>Kết hợp nhiều tín hiệu kênh</a:t>
            </a:r>
          </a:p>
          <a:p>
            <a:pPr lvl="1" eaLnBrk="1" hangingPunct="1">
              <a:lnSpc>
                <a:spcPct val="90000"/>
              </a:lnSpc>
            </a:pPr>
            <a:r>
              <a:rPr lang="vi-VN" sz="1800" dirty="0">
                <a:solidFill>
                  <a:srgbClr val="FF0000"/>
                </a:solidFill>
              </a:rPr>
              <a:t>Demultlexlexer (demux)</a:t>
            </a:r>
          </a:p>
          <a:p>
            <a:pPr lvl="1" eaLnBrk="1" hangingPunct="1">
              <a:lnSpc>
                <a:spcPct val="90000"/>
              </a:lnSpc>
            </a:pPr>
            <a:r>
              <a:rPr lang="vi-VN" sz="1800" dirty="0">
                <a:solidFill>
                  <a:srgbClr val="FF0000"/>
                </a:solidFill>
              </a:rPr>
              <a:t>Tách các tín hiệu kết hợp</a:t>
            </a:r>
          </a:p>
          <a:p>
            <a:pPr lvl="1" eaLnBrk="1" hangingPunct="1">
              <a:lnSpc>
                <a:spcPct val="90000"/>
              </a:lnSpc>
            </a:pPr>
            <a:r>
              <a:rPr lang="vi-VN" sz="1800" dirty="0">
                <a:solidFill>
                  <a:srgbClr val="FF0000"/>
                </a:solidFill>
              </a:rPr>
              <a:t>Tạo lại chúng</a:t>
            </a:r>
            <a:endParaRPr lang="en-US" sz="1800" dirty="0" smtClean="0">
              <a:solidFill>
                <a:srgbClr val="FF0000"/>
              </a:solidFill>
            </a:endParaRPr>
          </a:p>
        </p:txBody>
      </p:sp>
      <p:sp>
        <p:nvSpPr>
          <p:cNvPr id="2150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81831F4-0A2E-4501-A483-6F3479045608}" type="slidenum">
              <a:rPr lang="en-US"/>
              <a:pPr eaLnBrk="1" hangingPunct="1"/>
              <a:t>19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Objectives</a:t>
            </a:r>
          </a:p>
        </p:txBody>
      </p:sp>
      <p:sp>
        <p:nvSpPr>
          <p:cNvPr id="4101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Explain basic data transmission concepts, including full duplexing, attenuation, latency, and noise</a:t>
            </a:r>
          </a:p>
          <a:p>
            <a:pPr eaLnBrk="1" hangingPunct="1"/>
            <a:r>
              <a:rPr lang="en-US" dirty="0" smtClean="0"/>
              <a:t>Describe the physical characteristics of coaxial cable, STP, UTP, and fiber-optic media</a:t>
            </a:r>
          </a:p>
          <a:p>
            <a:pPr eaLnBrk="1" hangingPunct="1"/>
            <a:r>
              <a:rPr lang="en-US" dirty="0" smtClean="0"/>
              <a:t>Compare the benefits and limitations of different networking media</a:t>
            </a:r>
          </a:p>
          <a:p>
            <a:pPr eaLnBrk="1" hangingPunct="1"/>
            <a:r>
              <a:rPr lang="en-US" dirty="0" smtClean="0"/>
              <a:t>Explain the principles behind and uses for serial cables</a:t>
            </a:r>
          </a:p>
          <a:p>
            <a:pPr eaLnBrk="1" hangingPunct="1"/>
            <a:r>
              <a:rPr lang="en-US" dirty="0" smtClean="0"/>
              <a:t>Identify wiring standards and the best practices for cabling buildings and work areas</a:t>
            </a:r>
          </a:p>
        </p:txBody>
      </p:sp>
      <p:sp>
        <p:nvSpPr>
          <p:cNvPr id="409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</a:p>
        </p:txBody>
      </p:sp>
      <p:sp>
        <p:nvSpPr>
          <p:cNvPr id="409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8EB5C83-78CC-4F21-9DFB-54BB2475DD75}" type="slidenum">
              <a:rPr lang="en-US"/>
              <a:pPr eaLnBrk="1" hangingPunct="1"/>
              <a:t>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Multiplexing (cont’d.)</a:t>
            </a:r>
          </a:p>
        </p:txBody>
      </p:sp>
      <p:sp>
        <p:nvSpPr>
          <p:cNvPr id="2150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1"/>
            <a:ext cx="8229600" cy="1066800"/>
          </a:xfrm>
        </p:spPr>
        <p:txBody>
          <a:bodyPr/>
          <a:lstStyle/>
          <a:p>
            <a:pPr eaLnBrk="1" hangingPunct="1"/>
            <a:r>
              <a:rPr lang="en-US" dirty="0"/>
              <a:t>T</a:t>
            </a:r>
            <a:r>
              <a:rPr lang="en-US" dirty="0" smtClean="0"/>
              <a:t>ime </a:t>
            </a:r>
            <a:r>
              <a:rPr lang="en-US" dirty="0"/>
              <a:t>division </a:t>
            </a:r>
            <a:r>
              <a:rPr lang="en-US" dirty="0" smtClean="0"/>
              <a:t>multiplexing (TDM)</a:t>
            </a:r>
            <a:endParaRPr lang="en-US" dirty="0"/>
          </a:p>
          <a:p>
            <a:pPr lvl="1" eaLnBrk="1" hangingPunct="1"/>
            <a:r>
              <a:rPr lang="en-US" dirty="0"/>
              <a:t>Divides channel into multiple time intervals</a:t>
            </a:r>
          </a:p>
        </p:txBody>
      </p:sp>
      <p:sp>
        <p:nvSpPr>
          <p:cNvPr id="2150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</a:p>
        </p:txBody>
      </p:sp>
      <p:sp>
        <p:nvSpPr>
          <p:cNvPr id="2150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81831F4-0A2E-4501-A483-6F3479045608}" type="slidenum">
              <a:rPr lang="en-US"/>
              <a:pPr eaLnBrk="1" hangingPunct="1"/>
              <a:t>20</a:t>
            </a:fld>
            <a:endParaRPr lang="en-US" dirty="0"/>
          </a:p>
        </p:txBody>
      </p:sp>
      <p:pic>
        <p:nvPicPr>
          <p:cNvPr id="12595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743200"/>
            <a:ext cx="7829550" cy="2364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514600" y="5689600"/>
            <a:ext cx="4000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Courtesy Course Technology/Cengage Learning</a:t>
            </a:r>
            <a:endParaRPr lang="en-US" sz="1400" i="1" dirty="0"/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2514600" y="5376446"/>
            <a:ext cx="37846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600" dirty="0"/>
              <a:t>Figure </a:t>
            </a:r>
            <a:r>
              <a:rPr lang="en-US" sz="1600" dirty="0" smtClean="0"/>
              <a:t>3-7 Time division multiplexing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927280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Multiplexing (cont’d.)</a:t>
            </a:r>
          </a:p>
        </p:txBody>
      </p:sp>
      <p:sp>
        <p:nvSpPr>
          <p:cNvPr id="2150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1"/>
            <a:ext cx="8229600" cy="1066800"/>
          </a:xfrm>
        </p:spPr>
        <p:txBody>
          <a:bodyPr/>
          <a:lstStyle/>
          <a:p>
            <a:pPr eaLnBrk="1" hangingPunct="1"/>
            <a:r>
              <a:rPr lang="en-US" dirty="0" smtClean="0"/>
              <a:t>Statistical multiplexing</a:t>
            </a:r>
            <a:endParaRPr lang="en-US" dirty="0"/>
          </a:p>
          <a:p>
            <a:pPr lvl="1" eaLnBrk="1" hangingPunct="1"/>
            <a:r>
              <a:rPr lang="en-US" dirty="0"/>
              <a:t>Transmitter assigns slots to nodes</a:t>
            </a:r>
          </a:p>
          <a:p>
            <a:pPr lvl="2" eaLnBrk="1" hangingPunct="1"/>
            <a:r>
              <a:rPr lang="en-US" dirty="0"/>
              <a:t>According to priority, need</a:t>
            </a:r>
          </a:p>
          <a:p>
            <a:pPr lvl="1" eaLnBrk="1" hangingPunct="1"/>
            <a:r>
              <a:rPr lang="en-US" dirty="0"/>
              <a:t>More efficient than TDM</a:t>
            </a:r>
          </a:p>
        </p:txBody>
      </p:sp>
      <p:sp>
        <p:nvSpPr>
          <p:cNvPr id="2150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</a:p>
        </p:txBody>
      </p:sp>
      <p:sp>
        <p:nvSpPr>
          <p:cNvPr id="2150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81831F4-0A2E-4501-A483-6F3479045608}" type="slidenum">
              <a:rPr lang="en-US"/>
              <a:pPr eaLnBrk="1" hangingPunct="1"/>
              <a:t>21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286000" y="5561111"/>
            <a:ext cx="4000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Courtesy Course Technology/Cengage Learning</a:t>
            </a:r>
            <a:endParaRPr lang="en-US" sz="1400" i="1" dirty="0"/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2324100" y="5268071"/>
            <a:ext cx="37719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600" dirty="0"/>
              <a:t>Figure </a:t>
            </a:r>
            <a:r>
              <a:rPr lang="en-US" sz="1600" dirty="0" smtClean="0"/>
              <a:t>3-8 Statistical multiplexing</a:t>
            </a:r>
            <a:endParaRPr lang="en-US" sz="1600" dirty="0"/>
          </a:p>
        </p:txBody>
      </p:sp>
      <p:pic>
        <p:nvPicPr>
          <p:cNvPr id="12697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728044"/>
            <a:ext cx="8305800" cy="13410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27327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Multiplexing (cont’d.)</a:t>
            </a:r>
          </a:p>
        </p:txBody>
      </p:sp>
      <p:sp>
        <p:nvSpPr>
          <p:cNvPr id="2150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2514599"/>
          </a:xfrm>
        </p:spPr>
        <p:txBody>
          <a:bodyPr/>
          <a:lstStyle/>
          <a:p>
            <a:pPr eaLnBrk="1" hangingPunct="1"/>
            <a:r>
              <a:rPr lang="en-US" dirty="0" smtClean="0"/>
              <a:t>Frequency division multiplexing (FDM)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Unique frequency band for each communications subchannel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Cellular </a:t>
            </a:r>
            <a:r>
              <a:rPr lang="en-US" dirty="0"/>
              <a:t>telephone transmission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DSL Internet access</a:t>
            </a:r>
          </a:p>
          <a:p>
            <a:pPr eaLnBrk="1" hangingPunct="1"/>
            <a:endParaRPr lang="en-US" dirty="0"/>
          </a:p>
        </p:txBody>
      </p:sp>
      <p:sp>
        <p:nvSpPr>
          <p:cNvPr id="2150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</a:p>
        </p:txBody>
      </p:sp>
      <p:sp>
        <p:nvSpPr>
          <p:cNvPr id="2150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81831F4-0A2E-4501-A483-6F3479045608}" type="slidenum">
              <a:rPr lang="en-US"/>
              <a:pPr eaLnBrk="1" hangingPunct="1"/>
              <a:t>22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452580" y="5963623"/>
            <a:ext cx="4000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Courtesy Course Technology/Cengage Learning</a:t>
            </a:r>
            <a:endParaRPr lang="en-US" sz="1400" i="1" dirty="0"/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2452580" y="5629415"/>
            <a:ext cx="619422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600" dirty="0"/>
              <a:t>Figure </a:t>
            </a:r>
            <a:r>
              <a:rPr lang="en-US" sz="1600" dirty="0" smtClean="0"/>
              <a:t>3-9 Frequency division multiplexing</a:t>
            </a:r>
            <a:endParaRPr lang="en-US" sz="1600" dirty="0"/>
          </a:p>
        </p:txBody>
      </p:sp>
      <p:pic>
        <p:nvPicPr>
          <p:cNvPr id="12800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997" y="3657600"/>
            <a:ext cx="6543675" cy="2025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81888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Multiplexing (cont’d.)</a:t>
            </a:r>
          </a:p>
        </p:txBody>
      </p:sp>
      <p:sp>
        <p:nvSpPr>
          <p:cNvPr id="2150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2514599"/>
          </a:xfrm>
        </p:spPr>
        <p:txBody>
          <a:bodyPr/>
          <a:lstStyle/>
          <a:p>
            <a:pPr eaLnBrk="1" hangingPunct="1"/>
            <a:r>
              <a:rPr lang="en-US" dirty="0" smtClean="0"/>
              <a:t>Wavelength division multiplexing (WDM)</a:t>
            </a:r>
          </a:p>
          <a:p>
            <a:pPr lvl="1" eaLnBrk="1" hangingPunct="1"/>
            <a:r>
              <a:rPr lang="en-US" dirty="0"/>
              <a:t>One fiber-optic connection</a:t>
            </a:r>
          </a:p>
          <a:p>
            <a:pPr lvl="1" eaLnBrk="1" hangingPunct="1"/>
            <a:r>
              <a:rPr lang="en-US" dirty="0"/>
              <a:t>Carries multiple light signals simultaneously</a:t>
            </a:r>
          </a:p>
          <a:p>
            <a:pPr marL="0" indent="0" eaLnBrk="1" hangingPunct="1">
              <a:buNone/>
            </a:pPr>
            <a:endParaRPr lang="en-US" dirty="0"/>
          </a:p>
        </p:txBody>
      </p:sp>
      <p:sp>
        <p:nvSpPr>
          <p:cNvPr id="2150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</a:p>
        </p:txBody>
      </p:sp>
      <p:sp>
        <p:nvSpPr>
          <p:cNvPr id="2150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81831F4-0A2E-4501-A483-6F3479045608}" type="slidenum">
              <a:rPr lang="en-US"/>
              <a:pPr eaLnBrk="1" hangingPunct="1"/>
              <a:t>23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452580" y="5952173"/>
            <a:ext cx="4000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Courtesy Course Technology/Cengage Learning</a:t>
            </a:r>
            <a:endParaRPr lang="en-US" sz="1400" i="1" dirty="0"/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2452580" y="5615683"/>
            <a:ext cx="448162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600" dirty="0"/>
              <a:t>Figure </a:t>
            </a:r>
            <a:r>
              <a:rPr lang="en-US" sz="1600" dirty="0" smtClean="0"/>
              <a:t>3-10 Wavelength division multiplexing</a:t>
            </a:r>
            <a:endParaRPr lang="en-US" sz="1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2567" y="3124200"/>
            <a:ext cx="5900735" cy="2337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48648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Multiplexing (cont’d.)</a:t>
            </a:r>
          </a:p>
        </p:txBody>
      </p:sp>
      <p:sp>
        <p:nvSpPr>
          <p:cNvPr id="2150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2514599"/>
          </a:xfrm>
        </p:spPr>
        <p:txBody>
          <a:bodyPr/>
          <a:lstStyle/>
          <a:p>
            <a:pPr eaLnBrk="1" hangingPunct="1"/>
            <a:r>
              <a:rPr lang="en-US" dirty="0" smtClean="0"/>
              <a:t>Dense wavelength division multiplexing (DWDM)</a:t>
            </a:r>
          </a:p>
          <a:p>
            <a:pPr lvl="1" eaLnBrk="1" hangingPunct="1"/>
            <a:r>
              <a:rPr lang="en-US" dirty="0"/>
              <a:t>Used on most modern fiber-optic networks</a:t>
            </a:r>
          </a:p>
          <a:p>
            <a:pPr lvl="1" eaLnBrk="1" hangingPunct="1"/>
            <a:r>
              <a:rPr lang="en-US" dirty="0"/>
              <a:t>Extraordinary capacity</a:t>
            </a:r>
          </a:p>
          <a:p>
            <a:pPr marL="0" indent="0" eaLnBrk="1" hangingPunct="1">
              <a:buNone/>
            </a:pPr>
            <a:endParaRPr lang="en-US" dirty="0"/>
          </a:p>
        </p:txBody>
      </p:sp>
      <p:sp>
        <p:nvSpPr>
          <p:cNvPr id="2150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</a:p>
        </p:txBody>
      </p:sp>
      <p:sp>
        <p:nvSpPr>
          <p:cNvPr id="2150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81831F4-0A2E-4501-A483-6F3479045608}" type="slidenum">
              <a:rPr lang="en-US"/>
              <a:pPr eaLnBrk="1" hangingPunct="1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432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169282"/>
            <a:ext cx="8229600" cy="931282"/>
          </a:xfrm>
        </p:spPr>
        <p:txBody>
          <a:bodyPr/>
          <a:lstStyle/>
          <a:p>
            <a:pPr eaLnBrk="1" hangingPunct="1"/>
            <a:r>
              <a:rPr lang="en-US" sz="2800" dirty="0" smtClean="0"/>
              <a:t>Relationships Between </a:t>
            </a:r>
            <a:r>
              <a:rPr lang="en-US" sz="2800" dirty="0"/>
              <a:t>Nodes 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err="1" smtClean="0">
                <a:solidFill>
                  <a:srgbClr val="FF0000"/>
                </a:solidFill>
              </a:rPr>
              <a:t>Mối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quan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hệ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giữa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các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nút</a:t>
            </a:r>
            <a:endParaRPr lang="en-US" sz="2800" dirty="0" smtClean="0">
              <a:solidFill>
                <a:srgbClr val="FF0000"/>
              </a:solidFill>
            </a:endParaRPr>
          </a:p>
        </p:txBody>
      </p:sp>
      <p:sp>
        <p:nvSpPr>
          <p:cNvPr id="2662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779060"/>
            <a:ext cx="8229600" cy="5942415"/>
          </a:xfrm>
        </p:spPr>
        <p:txBody>
          <a:bodyPr/>
          <a:lstStyle/>
          <a:p>
            <a:pPr eaLnBrk="1" hangingPunct="1"/>
            <a:r>
              <a:rPr lang="en-US" sz="1400" dirty="0" smtClean="0"/>
              <a:t>Point-to-point transmission</a:t>
            </a:r>
          </a:p>
          <a:p>
            <a:pPr lvl="1" eaLnBrk="1" hangingPunct="1"/>
            <a:r>
              <a:rPr lang="en-US" sz="1400" dirty="0" smtClean="0"/>
              <a:t>One transmitter and one receiver</a:t>
            </a:r>
          </a:p>
          <a:p>
            <a:pPr eaLnBrk="1" hangingPunct="1"/>
            <a:r>
              <a:rPr lang="en-US" sz="1400" dirty="0" smtClean="0"/>
              <a:t>Point-to-multipoint transmission</a:t>
            </a:r>
          </a:p>
          <a:p>
            <a:pPr lvl="1" eaLnBrk="1" hangingPunct="1"/>
            <a:r>
              <a:rPr lang="en-US" sz="1400" dirty="0" smtClean="0"/>
              <a:t>One transmitter and multiple receivers</a:t>
            </a:r>
          </a:p>
          <a:p>
            <a:pPr eaLnBrk="1" hangingPunct="1"/>
            <a:r>
              <a:rPr lang="en-US" sz="1400" dirty="0" smtClean="0"/>
              <a:t>Broadcast transmission</a:t>
            </a:r>
          </a:p>
          <a:p>
            <a:pPr lvl="1" eaLnBrk="1" hangingPunct="1"/>
            <a:r>
              <a:rPr lang="en-US" sz="1400" dirty="0" smtClean="0"/>
              <a:t>One transmitter and multiple, undefined receivers</a:t>
            </a:r>
          </a:p>
          <a:p>
            <a:pPr lvl="1" eaLnBrk="1" hangingPunct="1"/>
            <a:r>
              <a:rPr lang="en-US" sz="1400" dirty="0" smtClean="0"/>
              <a:t>Used on wired and wireless networks</a:t>
            </a:r>
          </a:p>
          <a:p>
            <a:pPr lvl="1" eaLnBrk="1" hangingPunct="1"/>
            <a:r>
              <a:rPr lang="en-US" sz="1400" dirty="0" smtClean="0"/>
              <a:t>Simple and quick</a:t>
            </a:r>
          </a:p>
          <a:p>
            <a:pPr eaLnBrk="1" hangingPunct="1"/>
            <a:r>
              <a:rPr lang="en-US" sz="1400" dirty="0" smtClean="0"/>
              <a:t>Nonbroadcast</a:t>
            </a:r>
          </a:p>
          <a:p>
            <a:pPr lvl="1" eaLnBrk="1" hangingPunct="1"/>
            <a:r>
              <a:rPr lang="en-US" sz="1400" dirty="0" smtClean="0"/>
              <a:t>One transmitter and multiple, defined </a:t>
            </a:r>
            <a:r>
              <a:rPr lang="en-US" sz="1400" dirty="0" smtClean="0"/>
              <a:t>recipients</a:t>
            </a:r>
          </a:p>
          <a:p>
            <a:pPr lvl="1" eaLnBrk="1" hangingPunct="1"/>
            <a:endParaRPr lang="en-US" sz="1400" dirty="0"/>
          </a:p>
          <a:p>
            <a:pPr lvl="1" eaLnBrk="1" hangingPunct="1"/>
            <a:r>
              <a:rPr lang="vi-VN" sz="1400" dirty="0">
                <a:solidFill>
                  <a:srgbClr val="FF0000"/>
                </a:solidFill>
              </a:rPr>
              <a:t>Truyền điểm-điểm</a:t>
            </a:r>
          </a:p>
          <a:p>
            <a:pPr lvl="1" eaLnBrk="1" hangingPunct="1"/>
            <a:r>
              <a:rPr lang="vi-VN" sz="1400" dirty="0">
                <a:solidFill>
                  <a:srgbClr val="FF0000"/>
                </a:solidFill>
              </a:rPr>
              <a:t>Một máy phát và một máy thu</a:t>
            </a:r>
          </a:p>
          <a:p>
            <a:pPr lvl="1" eaLnBrk="1" hangingPunct="1"/>
            <a:r>
              <a:rPr lang="vi-VN" sz="1400" dirty="0">
                <a:solidFill>
                  <a:srgbClr val="FF0000"/>
                </a:solidFill>
              </a:rPr>
              <a:t>Truyền điểm-đa điểm</a:t>
            </a:r>
          </a:p>
          <a:p>
            <a:pPr lvl="1" eaLnBrk="1" hangingPunct="1"/>
            <a:r>
              <a:rPr lang="vi-VN" sz="1400" dirty="0">
                <a:solidFill>
                  <a:srgbClr val="FF0000"/>
                </a:solidFill>
              </a:rPr>
              <a:t>Một máy phát và nhiều máy thu</a:t>
            </a:r>
          </a:p>
          <a:p>
            <a:pPr lvl="1" eaLnBrk="1" hangingPunct="1"/>
            <a:r>
              <a:rPr lang="vi-VN" sz="1400" dirty="0">
                <a:solidFill>
                  <a:srgbClr val="FF0000"/>
                </a:solidFill>
              </a:rPr>
              <a:t>Truyền phát sóng</a:t>
            </a:r>
          </a:p>
          <a:p>
            <a:pPr lvl="1" eaLnBrk="1" hangingPunct="1"/>
            <a:r>
              <a:rPr lang="vi-VN" sz="1400" dirty="0">
                <a:solidFill>
                  <a:srgbClr val="FF0000"/>
                </a:solidFill>
              </a:rPr>
              <a:t>Một máy phát và nhiều máy thu không xác định</a:t>
            </a:r>
          </a:p>
          <a:p>
            <a:pPr lvl="1" eaLnBrk="1" hangingPunct="1"/>
            <a:r>
              <a:rPr lang="vi-VN" sz="1400" dirty="0">
                <a:solidFill>
                  <a:srgbClr val="FF0000"/>
                </a:solidFill>
              </a:rPr>
              <a:t>Được sử dụng trên mạng có dây và không dây</a:t>
            </a:r>
          </a:p>
          <a:p>
            <a:pPr lvl="1" eaLnBrk="1" hangingPunct="1"/>
            <a:r>
              <a:rPr lang="vi-VN" sz="1400" dirty="0">
                <a:solidFill>
                  <a:srgbClr val="FF0000"/>
                </a:solidFill>
              </a:rPr>
              <a:t>Đơn giản và nhanh chóng</a:t>
            </a:r>
          </a:p>
          <a:p>
            <a:pPr lvl="1" eaLnBrk="1" hangingPunct="1"/>
            <a:r>
              <a:rPr lang="vi-VN" sz="1400" dirty="0">
                <a:solidFill>
                  <a:srgbClr val="FF0000"/>
                </a:solidFill>
              </a:rPr>
              <a:t>Nonbroadcast</a:t>
            </a:r>
          </a:p>
          <a:p>
            <a:pPr lvl="1" eaLnBrk="1" hangingPunct="1"/>
            <a:r>
              <a:rPr lang="vi-VN" sz="1400" dirty="0">
                <a:solidFill>
                  <a:srgbClr val="FF0000"/>
                </a:solidFill>
              </a:rPr>
              <a:t>Một máy phát và nhiều người nhận được xác định</a:t>
            </a:r>
            <a:endParaRPr lang="en-US" sz="1400" dirty="0" smtClean="0">
              <a:solidFill>
                <a:srgbClr val="FF0000"/>
              </a:solidFill>
            </a:endParaRPr>
          </a:p>
        </p:txBody>
      </p:sp>
      <p:sp>
        <p:nvSpPr>
          <p:cNvPr id="2662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B53CB06-C121-42A1-BA9C-3DFCDB987CC2}" type="slidenum">
              <a:rPr lang="en-US"/>
              <a:pPr eaLnBrk="1" hangingPunct="1"/>
              <a:t>25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</a:p>
        </p:txBody>
      </p:sp>
      <p:sp>
        <p:nvSpPr>
          <p:cNvPr id="2150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81831F4-0A2E-4501-A483-6F3479045608}" type="slidenum">
              <a:rPr lang="en-US"/>
              <a:pPr eaLnBrk="1" hangingPunct="1"/>
              <a:t>26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235200" y="5599888"/>
            <a:ext cx="4000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Courtesy Course Technology/Cengage Learning</a:t>
            </a:r>
            <a:endParaRPr lang="en-US" sz="1400" i="1" dirty="0"/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2209800" y="5279412"/>
            <a:ext cx="562462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600" dirty="0"/>
              <a:t>Figure </a:t>
            </a:r>
            <a:r>
              <a:rPr lang="en-US" sz="1600" dirty="0" smtClean="0"/>
              <a:t>3-11 Point-to-point versus broadcast transmission</a:t>
            </a:r>
            <a:endParaRPr lang="en-US" sz="16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234" y="533400"/>
            <a:ext cx="7311402" cy="45948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60243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>
          <a:xfrm>
            <a:off x="427630" y="0"/>
            <a:ext cx="8229600" cy="838200"/>
          </a:xfrm>
        </p:spPr>
        <p:txBody>
          <a:bodyPr/>
          <a:lstStyle/>
          <a:p>
            <a:pPr eaLnBrk="1" hangingPunct="1"/>
            <a:r>
              <a:rPr lang="en-US" sz="3200" dirty="0" smtClean="0"/>
              <a:t>Throughput and </a:t>
            </a:r>
            <a:r>
              <a:rPr lang="en-US" sz="3200" dirty="0" smtClean="0"/>
              <a:t>Bandwidth</a:t>
            </a:r>
            <a:br>
              <a:rPr lang="en-US" sz="3200" dirty="0" smtClean="0"/>
            </a:br>
            <a:r>
              <a:rPr lang="en-US" sz="3200" dirty="0" smtClean="0"/>
              <a:t> </a:t>
            </a:r>
            <a:r>
              <a:rPr lang="vi-VN" sz="3200" dirty="0">
                <a:solidFill>
                  <a:srgbClr val="FF0000"/>
                </a:solidFill>
              </a:rPr>
              <a:t>Thông lượng và Băng thông</a:t>
            </a:r>
            <a:endParaRPr lang="en-US" sz="3200" dirty="0" smtClean="0">
              <a:solidFill>
                <a:srgbClr val="FF0000"/>
              </a:solidFill>
            </a:endParaRPr>
          </a:p>
        </p:txBody>
      </p:sp>
      <p:sp>
        <p:nvSpPr>
          <p:cNvPr id="2867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990600"/>
            <a:ext cx="8229600" cy="5730875"/>
          </a:xfrm>
        </p:spPr>
        <p:txBody>
          <a:bodyPr/>
          <a:lstStyle/>
          <a:p>
            <a:pPr eaLnBrk="1" hangingPunct="1"/>
            <a:r>
              <a:rPr lang="en-US" sz="1800" dirty="0" smtClean="0"/>
              <a:t>Throughput </a:t>
            </a:r>
          </a:p>
          <a:p>
            <a:pPr lvl="1" eaLnBrk="1" hangingPunct="1"/>
            <a:r>
              <a:rPr lang="en-US" sz="1800" dirty="0" smtClean="0"/>
              <a:t>Amount of data transmitted during given time period</a:t>
            </a:r>
          </a:p>
          <a:p>
            <a:pPr lvl="1" eaLnBrk="1" hangingPunct="1"/>
            <a:r>
              <a:rPr lang="en-US" sz="1800" dirty="0" smtClean="0"/>
              <a:t>Also called capacity or bandwidth</a:t>
            </a:r>
          </a:p>
          <a:p>
            <a:pPr lvl="1" eaLnBrk="1" hangingPunct="1"/>
            <a:r>
              <a:rPr lang="en-US" sz="1800" dirty="0" smtClean="0"/>
              <a:t>Expressed as bits transmitted per second</a:t>
            </a:r>
          </a:p>
          <a:p>
            <a:pPr eaLnBrk="1" hangingPunct="1"/>
            <a:r>
              <a:rPr lang="en-US" sz="1800" dirty="0" smtClean="0"/>
              <a:t>Bandwidth (strict definition)</a:t>
            </a:r>
          </a:p>
          <a:p>
            <a:pPr lvl="1" eaLnBrk="1" hangingPunct="1"/>
            <a:r>
              <a:rPr lang="en-US" sz="1800" dirty="0" smtClean="0"/>
              <a:t>Difference between highest and lowest frequencies medium can transmit</a:t>
            </a:r>
          </a:p>
          <a:p>
            <a:pPr lvl="1" eaLnBrk="1" hangingPunct="1"/>
            <a:r>
              <a:rPr lang="en-US" sz="1800" dirty="0" smtClean="0"/>
              <a:t>Range of frequencies</a:t>
            </a:r>
          </a:p>
          <a:p>
            <a:pPr lvl="1" eaLnBrk="1" hangingPunct="1"/>
            <a:r>
              <a:rPr lang="en-US" sz="1800" dirty="0" smtClean="0"/>
              <a:t>Measured in hertz (Hz</a:t>
            </a:r>
            <a:r>
              <a:rPr lang="en-US" sz="1800" dirty="0" smtClean="0"/>
              <a:t>)</a:t>
            </a:r>
            <a:endParaRPr lang="en-US" sz="1800" dirty="0"/>
          </a:p>
          <a:p>
            <a:pPr lvl="1" eaLnBrk="1" hangingPunct="1"/>
            <a:r>
              <a:rPr lang="vi-VN" sz="1800" dirty="0">
                <a:solidFill>
                  <a:srgbClr val="FF0000"/>
                </a:solidFill>
              </a:rPr>
              <a:t>Thông lượng</a:t>
            </a:r>
          </a:p>
          <a:p>
            <a:pPr lvl="1" eaLnBrk="1" hangingPunct="1"/>
            <a:r>
              <a:rPr lang="vi-VN" sz="1800" dirty="0">
                <a:solidFill>
                  <a:srgbClr val="FF0000"/>
                </a:solidFill>
              </a:rPr>
              <a:t>Số lượng dữ liệu truyền qua thời gian cho trước</a:t>
            </a:r>
          </a:p>
          <a:p>
            <a:pPr lvl="1" eaLnBrk="1" hangingPunct="1"/>
            <a:r>
              <a:rPr lang="vi-VN" sz="1800" dirty="0">
                <a:solidFill>
                  <a:srgbClr val="FF0000"/>
                </a:solidFill>
              </a:rPr>
              <a:t>Cũng được gọi là dung lượng hoặc băng thông</a:t>
            </a:r>
          </a:p>
          <a:p>
            <a:pPr lvl="1" eaLnBrk="1" hangingPunct="1"/>
            <a:r>
              <a:rPr lang="vi-VN" sz="1800" dirty="0">
                <a:solidFill>
                  <a:srgbClr val="FF0000"/>
                </a:solidFill>
              </a:rPr>
              <a:t>Được diễn tả dưới dạng các bit truyền mỗi giây</a:t>
            </a:r>
          </a:p>
          <a:p>
            <a:pPr lvl="1" eaLnBrk="1" hangingPunct="1"/>
            <a:r>
              <a:rPr lang="vi-VN" sz="1800" dirty="0">
                <a:solidFill>
                  <a:srgbClr val="FF0000"/>
                </a:solidFill>
              </a:rPr>
              <a:t>Băng thông (định nghĩa nghiêm ngặt)</a:t>
            </a:r>
          </a:p>
          <a:p>
            <a:pPr lvl="1" eaLnBrk="1" hangingPunct="1"/>
            <a:r>
              <a:rPr lang="vi-VN" sz="1800" dirty="0">
                <a:solidFill>
                  <a:srgbClr val="FF0000"/>
                </a:solidFill>
              </a:rPr>
              <a:t>Sự khác biệt giữa tần số cao nhất và thấp nhất có thể truyền tải</a:t>
            </a:r>
          </a:p>
          <a:p>
            <a:pPr lvl="1" eaLnBrk="1" hangingPunct="1"/>
            <a:r>
              <a:rPr lang="vi-VN" sz="1800" dirty="0">
                <a:solidFill>
                  <a:srgbClr val="FF0000"/>
                </a:solidFill>
              </a:rPr>
              <a:t>Phạm vi tần số</a:t>
            </a:r>
          </a:p>
          <a:p>
            <a:pPr lvl="1" eaLnBrk="1" hangingPunct="1"/>
            <a:r>
              <a:rPr lang="vi-VN" sz="1800" dirty="0">
                <a:solidFill>
                  <a:srgbClr val="FF0000"/>
                </a:solidFill>
              </a:rPr>
              <a:t>Đo bằng hertz (Hz)</a:t>
            </a:r>
            <a:endParaRPr lang="en-US" sz="1800" dirty="0" smtClean="0">
              <a:solidFill>
                <a:srgbClr val="FF0000"/>
              </a:solidFill>
            </a:endParaRPr>
          </a:p>
        </p:txBody>
      </p:sp>
      <p:sp>
        <p:nvSpPr>
          <p:cNvPr id="2867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3B43174-EB22-462D-850B-86E2E952107A}" type="slidenum">
              <a:rPr lang="en-US"/>
              <a:pPr eaLnBrk="1" hangingPunct="1"/>
              <a:t>27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</a:p>
        </p:txBody>
      </p:sp>
      <p:sp>
        <p:nvSpPr>
          <p:cNvPr id="2150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81831F4-0A2E-4501-A483-6F3479045608}" type="slidenum">
              <a:rPr lang="en-US"/>
              <a:pPr eaLnBrk="1" hangingPunct="1"/>
              <a:t>28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893165" y="4453354"/>
            <a:ext cx="4000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Courtesy Course Technology/Cengage Learning</a:t>
            </a:r>
            <a:endParaRPr lang="en-US" sz="1400" i="1" dirty="0"/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2867765" y="4114800"/>
            <a:ext cx="342752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600" dirty="0" smtClean="0"/>
              <a:t>Table 3-1 Throughput measures</a:t>
            </a:r>
            <a:endParaRPr lang="en-US" sz="16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676400"/>
            <a:ext cx="8401050" cy="211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39088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Baseband and </a:t>
            </a:r>
            <a:r>
              <a:rPr lang="en-US" dirty="0"/>
              <a:t>Broadband</a:t>
            </a:r>
            <a:br>
              <a:rPr lang="en-US" dirty="0"/>
            </a:br>
            <a:r>
              <a:rPr lang="en-US" sz="2800" dirty="0" err="1">
                <a:solidFill>
                  <a:srgbClr val="FF0000"/>
                </a:solidFill>
              </a:rPr>
              <a:t>Băng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thông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rộng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và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băng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rộng</a:t>
            </a:r>
            <a:endParaRPr lang="en-US" sz="2800" dirty="0" smtClean="0">
              <a:solidFill>
                <a:srgbClr val="FF0000"/>
              </a:solidFill>
            </a:endParaRPr>
          </a:p>
        </p:txBody>
      </p:sp>
      <p:sp>
        <p:nvSpPr>
          <p:cNvPr id="3072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43000"/>
            <a:ext cx="8229600" cy="55784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1600" dirty="0" smtClean="0"/>
              <a:t>Baseband transmission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 dirty="0" smtClean="0"/>
              <a:t>Digital signals sent through direct current (DC) pulses applied to wire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 dirty="0" smtClean="0"/>
              <a:t>Requires exclusive use of wire’s capacity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 dirty="0" smtClean="0"/>
              <a:t>Transmit one signal (channel) at a time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 dirty="0" smtClean="0"/>
              <a:t>Example: Ethernet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 smtClean="0"/>
              <a:t>Broadband transmission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 dirty="0" smtClean="0"/>
              <a:t>Signals modulated as radio frequency (RF) analog waves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 dirty="0" smtClean="0"/>
              <a:t>Uses different frequency ranges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 dirty="0" smtClean="0"/>
              <a:t>Does not encode information as digital </a:t>
            </a:r>
            <a:r>
              <a:rPr lang="en-US" sz="1600" dirty="0" smtClean="0"/>
              <a:t>pulses</a:t>
            </a:r>
          </a:p>
          <a:p>
            <a:pPr lvl="1" eaLnBrk="1" hangingPunct="1">
              <a:lnSpc>
                <a:spcPct val="90000"/>
              </a:lnSpc>
            </a:pPr>
            <a:endParaRPr lang="en-US" sz="1600" dirty="0"/>
          </a:p>
          <a:p>
            <a:pPr lvl="1" eaLnBrk="1" hangingPunct="1">
              <a:lnSpc>
                <a:spcPct val="90000"/>
              </a:lnSpc>
            </a:pPr>
            <a:r>
              <a:rPr lang="vi-VN" sz="1600" dirty="0">
                <a:solidFill>
                  <a:srgbClr val="FF0000"/>
                </a:solidFill>
              </a:rPr>
              <a:t>Truyền dẫn baseband</a:t>
            </a:r>
          </a:p>
          <a:p>
            <a:pPr lvl="1" eaLnBrk="1" hangingPunct="1">
              <a:lnSpc>
                <a:spcPct val="90000"/>
              </a:lnSpc>
            </a:pPr>
            <a:r>
              <a:rPr lang="vi-VN" sz="1600" dirty="0">
                <a:solidFill>
                  <a:srgbClr val="FF0000"/>
                </a:solidFill>
              </a:rPr>
              <a:t>Các tín hiệu số được gửi qua các xung điện áp trực tiếp (DC) được áp dụng cho dây</a:t>
            </a:r>
          </a:p>
          <a:p>
            <a:pPr lvl="1" eaLnBrk="1" hangingPunct="1">
              <a:lnSpc>
                <a:spcPct val="90000"/>
              </a:lnSpc>
            </a:pPr>
            <a:r>
              <a:rPr lang="vi-VN" sz="1600" dirty="0">
                <a:solidFill>
                  <a:srgbClr val="FF0000"/>
                </a:solidFill>
              </a:rPr>
              <a:t>Yêu cầu sử dụng độc quyền công suất dây</a:t>
            </a:r>
          </a:p>
          <a:p>
            <a:pPr lvl="1" eaLnBrk="1" hangingPunct="1">
              <a:lnSpc>
                <a:spcPct val="90000"/>
              </a:lnSpc>
            </a:pPr>
            <a:r>
              <a:rPr lang="vi-VN" sz="1600" dirty="0">
                <a:solidFill>
                  <a:srgbClr val="FF0000"/>
                </a:solidFill>
              </a:rPr>
              <a:t>Truyền một tín hiệu (kênh) cùng một lúc</a:t>
            </a:r>
          </a:p>
          <a:p>
            <a:pPr lvl="1" eaLnBrk="1" hangingPunct="1">
              <a:lnSpc>
                <a:spcPct val="90000"/>
              </a:lnSpc>
            </a:pPr>
            <a:r>
              <a:rPr lang="vi-VN" sz="1600" dirty="0">
                <a:solidFill>
                  <a:srgbClr val="FF0000"/>
                </a:solidFill>
              </a:rPr>
              <a:t>Ví dụ: Ethernet</a:t>
            </a:r>
          </a:p>
          <a:p>
            <a:pPr lvl="1" eaLnBrk="1" hangingPunct="1">
              <a:lnSpc>
                <a:spcPct val="90000"/>
              </a:lnSpc>
            </a:pPr>
            <a:r>
              <a:rPr lang="vi-VN" sz="1600" dirty="0">
                <a:solidFill>
                  <a:srgbClr val="FF0000"/>
                </a:solidFill>
              </a:rPr>
              <a:t>Truyền băng thông rộng</a:t>
            </a:r>
          </a:p>
          <a:p>
            <a:pPr lvl="1" eaLnBrk="1" hangingPunct="1">
              <a:lnSpc>
                <a:spcPct val="90000"/>
              </a:lnSpc>
            </a:pPr>
            <a:r>
              <a:rPr lang="vi-VN" sz="1600" dirty="0">
                <a:solidFill>
                  <a:srgbClr val="FF0000"/>
                </a:solidFill>
              </a:rPr>
              <a:t>Tín hiệu được điều chế như sóng vô tuyến tần số vô tuyến (RF)</a:t>
            </a:r>
          </a:p>
          <a:p>
            <a:pPr lvl="1" eaLnBrk="1" hangingPunct="1">
              <a:lnSpc>
                <a:spcPct val="90000"/>
              </a:lnSpc>
            </a:pPr>
            <a:r>
              <a:rPr lang="vi-VN" sz="1600" dirty="0">
                <a:solidFill>
                  <a:srgbClr val="FF0000"/>
                </a:solidFill>
              </a:rPr>
              <a:t>Sử dụng các dải tần số khác nhau</a:t>
            </a:r>
          </a:p>
          <a:p>
            <a:pPr lvl="1" eaLnBrk="1" hangingPunct="1">
              <a:lnSpc>
                <a:spcPct val="90000"/>
              </a:lnSpc>
            </a:pPr>
            <a:r>
              <a:rPr lang="vi-VN" sz="1600" dirty="0">
                <a:solidFill>
                  <a:srgbClr val="FF0000"/>
                </a:solidFill>
              </a:rPr>
              <a:t>Không mã hóa thông tin dưới dạng xung kỹ thuật số</a:t>
            </a:r>
            <a:endParaRPr lang="en-US" sz="1600" dirty="0" smtClean="0">
              <a:solidFill>
                <a:srgbClr val="FF0000"/>
              </a:solidFill>
            </a:endParaRPr>
          </a:p>
        </p:txBody>
      </p:sp>
      <p:sp>
        <p:nvSpPr>
          <p:cNvPr id="3072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24FDB3A-0BF7-479A-9B34-99F5A018A285}" type="slidenum">
              <a:rPr lang="en-US"/>
              <a:pPr eaLnBrk="1" hangingPunct="1"/>
              <a:t>29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49"/>
            <a:ext cx="8229600" cy="986051"/>
          </a:xfrm>
        </p:spPr>
        <p:txBody>
          <a:bodyPr/>
          <a:lstStyle/>
          <a:p>
            <a:pPr eaLnBrk="1" hangingPunct="1"/>
            <a:r>
              <a:rPr lang="en-US" sz="4000" dirty="0" smtClean="0"/>
              <a:t>Transmission </a:t>
            </a:r>
            <a:r>
              <a:rPr lang="en-US" sz="4000" dirty="0" smtClean="0"/>
              <a:t>Basics </a:t>
            </a:r>
            <a:r>
              <a:rPr lang="vi-VN" sz="4000" dirty="0">
                <a:solidFill>
                  <a:srgbClr val="FF0000"/>
                </a:solidFill>
              </a:rPr>
              <a:t>Truyền dữ liệu cơ bản</a:t>
            </a:r>
            <a:endParaRPr lang="en-US" sz="4000" dirty="0" smtClean="0">
              <a:solidFill>
                <a:srgbClr val="FF0000"/>
              </a:solidFill>
            </a:endParaRPr>
          </a:p>
        </p:txBody>
      </p:sp>
      <p:sp>
        <p:nvSpPr>
          <p:cNvPr id="512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229600" cy="5502275"/>
          </a:xfrm>
        </p:spPr>
        <p:txBody>
          <a:bodyPr/>
          <a:lstStyle/>
          <a:p>
            <a:pPr eaLnBrk="1" hangingPunct="1"/>
            <a:r>
              <a:rPr lang="en-US" dirty="0" smtClean="0"/>
              <a:t>Transmit</a:t>
            </a:r>
          </a:p>
          <a:p>
            <a:pPr lvl="1" eaLnBrk="1" hangingPunct="1"/>
            <a:r>
              <a:rPr lang="en-US" dirty="0" smtClean="0"/>
              <a:t>Issue signals along network medium</a:t>
            </a:r>
          </a:p>
          <a:p>
            <a:pPr eaLnBrk="1" hangingPunct="1"/>
            <a:r>
              <a:rPr lang="en-US" dirty="0" smtClean="0"/>
              <a:t>Transmission</a:t>
            </a:r>
          </a:p>
          <a:p>
            <a:pPr lvl="1" eaLnBrk="1" hangingPunct="1"/>
            <a:r>
              <a:rPr lang="en-US" dirty="0" smtClean="0"/>
              <a:t>Process of transmitting</a:t>
            </a:r>
          </a:p>
          <a:p>
            <a:pPr lvl="1" eaLnBrk="1" hangingPunct="1"/>
            <a:r>
              <a:rPr lang="en-US" dirty="0" smtClean="0"/>
              <a:t>Signal progress after transmitting</a:t>
            </a:r>
          </a:p>
          <a:p>
            <a:pPr eaLnBrk="1" hangingPunct="1"/>
            <a:r>
              <a:rPr lang="en-US" dirty="0" smtClean="0"/>
              <a:t>Transceiver</a:t>
            </a:r>
          </a:p>
          <a:p>
            <a:pPr lvl="1" eaLnBrk="1" hangingPunct="1"/>
            <a:r>
              <a:rPr lang="en-US" dirty="0" smtClean="0"/>
              <a:t>Transmits and receives </a:t>
            </a:r>
            <a:r>
              <a:rPr lang="en-US" dirty="0" smtClean="0"/>
              <a:t>signals</a:t>
            </a:r>
          </a:p>
          <a:p>
            <a:pPr lvl="1" eaLnBrk="1" hangingPunct="1"/>
            <a:r>
              <a:rPr lang="vi-VN" sz="1800" dirty="0">
                <a:solidFill>
                  <a:srgbClr val="FF0000"/>
                </a:solidFill>
              </a:rPr>
              <a:t>Chuyển giao</a:t>
            </a:r>
          </a:p>
          <a:p>
            <a:pPr lvl="1" eaLnBrk="1" hangingPunct="1"/>
            <a:r>
              <a:rPr lang="vi-VN" sz="1800" dirty="0">
                <a:solidFill>
                  <a:srgbClr val="FF0000"/>
                </a:solidFill>
              </a:rPr>
              <a:t>Phát hành tín hiệu dọc theo môi trường mạng</a:t>
            </a:r>
          </a:p>
          <a:p>
            <a:pPr lvl="1" eaLnBrk="1" hangingPunct="1"/>
            <a:r>
              <a:rPr lang="vi-VN" sz="1800" dirty="0">
                <a:solidFill>
                  <a:srgbClr val="FF0000"/>
                </a:solidFill>
              </a:rPr>
              <a:t>truyền tải</a:t>
            </a:r>
          </a:p>
          <a:p>
            <a:pPr lvl="1" eaLnBrk="1" hangingPunct="1"/>
            <a:r>
              <a:rPr lang="vi-VN" sz="1800" dirty="0">
                <a:solidFill>
                  <a:srgbClr val="FF0000"/>
                </a:solidFill>
              </a:rPr>
              <a:t>Quá trình truyền</a:t>
            </a:r>
          </a:p>
          <a:p>
            <a:pPr lvl="1" eaLnBrk="1" hangingPunct="1"/>
            <a:r>
              <a:rPr lang="vi-VN" sz="1800" dirty="0">
                <a:solidFill>
                  <a:srgbClr val="FF0000"/>
                </a:solidFill>
              </a:rPr>
              <a:t>Tín hiệu tiến bộ sau khi truyền</a:t>
            </a:r>
          </a:p>
          <a:p>
            <a:pPr lvl="1" eaLnBrk="1" hangingPunct="1"/>
            <a:r>
              <a:rPr lang="vi-VN" sz="1800" dirty="0">
                <a:solidFill>
                  <a:srgbClr val="FF0000"/>
                </a:solidFill>
              </a:rPr>
              <a:t>Thu phát</a:t>
            </a:r>
          </a:p>
          <a:p>
            <a:pPr lvl="1" eaLnBrk="1" hangingPunct="1"/>
            <a:r>
              <a:rPr lang="vi-VN" sz="1800" dirty="0">
                <a:solidFill>
                  <a:srgbClr val="FF0000"/>
                </a:solidFill>
              </a:rPr>
              <a:t>Truyền và nhận tín hiệu</a:t>
            </a:r>
            <a:endParaRPr lang="en-US" sz="1800" dirty="0" smtClean="0">
              <a:solidFill>
                <a:srgbClr val="FF0000"/>
              </a:solidFill>
            </a:endParaRPr>
          </a:p>
        </p:txBody>
      </p:sp>
      <p:sp>
        <p:nvSpPr>
          <p:cNvPr id="512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F79C3A7-2CEB-4A57-898B-40C977CCF7F0}" type="slidenum">
              <a:rPr lang="en-US"/>
              <a:pPr eaLnBrk="1" hangingPunct="1"/>
              <a:t>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169282"/>
            <a:ext cx="8229600" cy="702682"/>
          </a:xfrm>
        </p:spPr>
        <p:txBody>
          <a:bodyPr/>
          <a:lstStyle/>
          <a:p>
            <a:pPr eaLnBrk="1" hangingPunct="1"/>
            <a:r>
              <a:rPr lang="en-US" sz="3200" dirty="0" smtClean="0"/>
              <a:t>Transmission </a:t>
            </a:r>
            <a:r>
              <a:rPr lang="en-US" sz="3200" dirty="0"/>
              <a:t>Flaws </a:t>
            </a:r>
            <a:r>
              <a:rPr lang="en-US" sz="3200" dirty="0" err="1">
                <a:solidFill>
                  <a:srgbClr val="FF0000"/>
                </a:solidFill>
              </a:rPr>
              <a:t>Lỗi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err="1">
                <a:solidFill>
                  <a:srgbClr val="FF0000"/>
                </a:solidFill>
              </a:rPr>
              <a:t>truyền</a:t>
            </a:r>
            <a:endParaRPr lang="en-US" sz="3200" dirty="0" smtClean="0">
              <a:solidFill>
                <a:srgbClr val="FF0000"/>
              </a:solidFill>
            </a:endParaRPr>
          </a:p>
        </p:txBody>
      </p:sp>
      <p:sp>
        <p:nvSpPr>
          <p:cNvPr id="31749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533400"/>
            <a:ext cx="8229600" cy="61880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1800" dirty="0" smtClean="0"/>
              <a:t>Noise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 smtClean="0"/>
              <a:t>Any undesirable influence degrading or distorting signal</a:t>
            </a:r>
          </a:p>
          <a:p>
            <a:pPr eaLnBrk="1" hangingPunct="1">
              <a:lnSpc>
                <a:spcPct val="90000"/>
              </a:lnSpc>
            </a:pPr>
            <a:r>
              <a:rPr lang="en-US" sz="1800" dirty="0" smtClean="0"/>
              <a:t>Types of noise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 smtClean="0"/>
              <a:t>EMI (electromagnetic interference)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dirty="0" smtClean="0"/>
              <a:t>Example: radio frequency interference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 smtClean="0"/>
              <a:t>Cross talk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dirty="0" smtClean="0"/>
              <a:t>Signal on one wire infringes on adjacent wire signal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dirty="0" smtClean="0"/>
              <a:t>Near end cross talk (NEXT) occurs near </a:t>
            </a:r>
            <a:r>
              <a:rPr lang="en-US" sz="1800" dirty="0" smtClean="0"/>
              <a:t>source</a:t>
            </a:r>
          </a:p>
          <a:p>
            <a:pPr lvl="2" eaLnBrk="1" hangingPunct="1">
              <a:lnSpc>
                <a:spcPct val="90000"/>
              </a:lnSpc>
            </a:pPr>
            <a:endParaRPr lang="en-US" sz="1800" dirty="0"/>
          </a:p>
          <a:p>
            <a:pPr lvl="2" eaLnBrk="1" hangingPunct="1">
              <a:lnSpc>
                <a:spcPct val="90000"/>
              </a:lnSpc>
            </a:pPr>
            <a:r>
              <a:rPr lang="vi-VN" sz="1800" dirty="0">
                <a:solidFill>
                  <a:srgbClr val="FF0000"/>
                </a:solidFill>
              </a:rPr>
              <a:t>Tiếng ồn</a:t>
            </a:r>
          </a:p>
          <a:p>
            <a:pPr lvl="2" eaLnBrk="1" hangingPunct="1">
              <a:lnSpc>
                <a:spcPct val="90000"/>
              </a:lnSpc>
            </a:pPr>
            <a:r>
              <a:rPr lang="vi-VN" sz="1800" dirty="0">
                <a:solidFill>
                  <a:srgbClr val="FF0000"/>
                </a:solidFill>
              </a:rPr>
              <a:t>Bất kỳ ảnh hưởng không mong muốn làm suy giảm hoặc bóp méo tín hiệu</a:t>
            </a:r>
          </a:p>
          <a:p>
            <a:pPr lvl="2" eaLnBrk="1" hangingPunct="1">
              <a:lnSpc>
                <a:spcPct val="90000"/>
              </a:lnSpc>
            </a:pPr>
            <a:r>
              <a:rPr lang="vi-VN" sz="1800" dirty="0">
                <a:solidFill>
                  <a:srgbClr val="FF0000"/>
                </a:solidFill>
              </a:rPr>
              <a:t>Loại tiếng ồn</a:t>
            </a:r>
          </a:p>
          <a:p>
            <a:pPr lvl="2" eaLnBrk="1" hangingPunct="1">
              <a:lnSpc>
                <a:spcPct val="90000"/>
              </a:lnSpc>
            </a:pPr>
            <a:r>
              <a:rPr lang="vi-VN" sz="1800" dirty="0">
                <a:solidFill>
                  <a:srgbClr val="FF0000"/>
                </a:solidFill>
              </a:rPr>
              <a:t>EMI (nhiễu điện từ)</a:t>
            </a:r>
          </a:p>
          <a:p>
            <a:pPr lvl="2" eaLnBrk="1" hangingPunct="1">
              <a:lnSpc>
                <a:spcPct val="90000"/>
              </a:lnSpc>
            </a:pPr>
            <a:r>
              <a:rPr lang="vi-VN" sz="1800" dirty="0">
                <a:solidFill>
                  <a:srgbClr val="FF0000"/>
                </a:solidFill>
              </a:rPr>
              <a:t>Ví dụ: nhiễu tần số vô tuyến điện</a:t>
            </a:r>
          </a:p>
          <a:p>
            <a:pPr lvl="2" eaLnBrk="1" hangingPunct="1">
              <a:lnSpc>
                <a:spcPct val="90000"/>
              </a:lnSpc>
            </a:pPr>
            <a:r>
              <a:rPr lang="vi-VN" sz="1800" dirty="0">
                <a:solidFill>
                  <a:srgbClr val="FF0000"/>
                </a:solidFill>
              </a:rPr>
              <a:t>Nói chuyện chéo</a:t>
            </a:r>
          </a:p>
          <a:p>
            <a:pPr lvl="2" eaLnBrk="1" hangingPunct="1">
              <a:lnSpc>
                <a:spcPct val="90000"/>
              </a:lnSpc>
            </a:pPr>
            <a:r>
              <a:rPr lang="vi-VN" sz="1800" dirty="0">
                <a:solidFill>
                  <a:srgbClr val="FF0000"/>
                </a:solidFill>
              </a:rPr>
              <a:t>Tín hiệu trên một dây vi phạm trên tín hiệu dây liền kề</a:t>
            </a:r>
          </a:p>
          <a:p>
            <a:pPr lvl="2" eaLnBrk="1" hangingPunct="1">
              <a:lnSpc>
                <a:spcPct val="90000"/>
              </a:lnSpc>
            </a:pPr>
            <a:r>
              <a:rPr lang="vi-VN" sz="1800" dirty="0">
                <a:solidFill>
                  <a:srgbClr val="FF0000"/>
                </a:solidFill>
              </a:rPr>
              <a:t>Gần cuối nói chuyện chéo (NEXT) xảy ra gần nguồn</a:t>
            </a:r>
            <a:endParaRPr lang="en-US" sz="1800" dirty="0" smtClean="0">
              <a:solidFill>
                <a:srgbClr val="FF0000"/>
              </a:solidFill>
            </a:endParaRPr>
          </a:p>
        </p:txBody>
      </p:sp>
      <p:sp>
        <p:nvSpPr>
          <p:cNvPr id="3174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FBEDEC1-C1CD-48EE-8701-F755C652E64D}" type="slidenum">
              <a:rPr lang="en-US"/>
              <a:pPr eaLnBrk="1" hangingPunct="1"/>
              <a:t>30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</a:p>
        </p:txBody>
      </p:sp>
      <p:sp>
        <p:nvSpPr>
          <p:cNvPr id="2150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81831F4-0A2E-4501-A483-6F3479045608}" type="slidenum">
              <a:rPr lang="en-US"/>
              <a:pPr eaLnBrk="1" hangingPunct="1"/>
              <a:t>31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514600" y="5257800"/>
            <a:ext cx="4000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Courtesy Course Technology/Cengage Learning</a:t>
            </a:r>
            <a:endParaRPr lang="en-US" sz="1400" i="1" dirty="0"/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2540000" y="4961523"/>
            <a:ext cx="453167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600" dirty="0" smtClean="0"/>
              <a:t>Figure 3-12 Cross talk between wires in a cable</a:t>
            </a:r>
            <a:endParaRPr lang="en-US" sz="1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762000"/>
            <a:ext cx="7038975" cy="37260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50765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/>
          <a:lstStyle/>
          <a:p>
            <a:pPr eaLnBrk="1" hangingPunct="1"/>
            <a:r>
              <a:rPr lang="en-US" dirty="0"/>
              <a:t>Transmission Flaws </a:t>
            </a:r>
            <a:r>
              <a:rPr lang="en-US" dirty="0" err="1">
                <a:solidFill>
                  <a:srgbClr val="FF0000"/>
                </a:solidFill>
              </a:rPr>
              <a:t>Lỗi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truyền</a:t>
            </a:r>
            <a:endParaRPr lang="en-US" dirty="0" smtClean="0"/>
          </a:p>
        </p:txBody>
      </p:sp>
      <p:sp>
        <p:nvSpPr>
          <p:cNvPr id="33797" name="Rectangle 3"/>
          <p:cNvSpPr>
            <a:spLocks noGrp="1" noChangeArrowheads="1"/>
          </p:cNvSpPr>
          <p:nvPr>
            <p:ph idx="1"/>
          </p:nvPr>
        </p:nvSpPr>
        <p:spPr>
          <a:xfrm>
            <a:off x="462887" y="762000"/>
            <a:ext cx="8229600" cy="59594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1600" dirty="0" smtClean="0"/>
              <a:t>Attenuation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 dirty="0" smtClean="0"/>
              <a:t>Loss of signal’s strength as it travels away from source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 smtClean="0"/>
              <a:t>Signal boosting technology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 dirty="0" smtClean="0"/>
              <a:t>Analog signals pass through amplifier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600" dirty="0" smtClean="0"/>
              <a:t>Noise also amplified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 dirty="0" smtClean="0"/>
              <a:t>Regeneration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600" dirty="0" smtClean="0"/>
              <a:t>Digital signals retransmitted in original form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600" dirty="0" smtClean="0"/>
              <a:t>Repeater: device regenerating digital signals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 dirty="0" smtClean="0"/>
              <a:t>Amplifiers and repeaters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600" dirty="0" smtClean="0"/>
              <a:t>OSI model Physical </a:t>
            </a:r>
            <a:r>
              <a:rPr lang="en-US" sz="1600" dirty="0" smtClean="0"/>
              <a:t>layer</a:t>
            </a:r>
          </a:p>
          <a:p>
            <a:pPr lvl="2" eaLnBrk="1" hangingPunct="1">
              <a:lnSpc>
                <a:spcPct val="90000"/>
              </a:lnSpc>
            </a:pPr>
            <a:endParaRPr lang="en-US" sz="1600" dirty="0"/>
          </a:p>
          <a:p>
            <a:pPr lvl="2" eaLnBrk="1" hangingPunct="1">
              <a:lnSpc>
                <a:spcPct val="90000"/>
              </a:lnSpc>
            </a:pPr>
            <a:r>
              <a:rPr lang="vi-VN" sz="1600" dirty="0">
                <a:solidFill>
                  <a:srgbClr val="FF0000"/>
                </a:solidFill>
              </a:rPr>
              <a:t>Sự suy giảm</a:t>
            </a:r>
          </a:p>
          <a:p>
            <a:pPr lvl="2" eaLnBrk="1" hangingPunct="1">
              <a:lnSpc>
                <a:spcPct val="90000"/>
              </a:lnSpc>
            </a:pPr>
            <a:r>
              <a:rPr lang="vi-VN" sz="1600" dirty="0">
                <a:solidFill>
                  <a:srgbClr val="FF0000"/>
                </a:solidFill>
              </a:rPr>
              <a:t>Mất sức mạnh của tín hiệu khi nó đi khỏi nguồn</a:t>
            </a:r>
          </a:p>
          <a:p>
            <a:pPr lvl="2" eaLnBrk="1" hangingPunct="1">
              <a:lnSpc>
                <a:spcPct val="90000"/>
              </a:lnSpc>
            </a:pPr>
            <a:r>
              <a:rPr lang="vi-VN" sz="1600" dirty="0">
                <a:solidFill>
                  <a:srgbClr val="FF0000"/>
                </a:solidFill>
              </a:rPr>
              <a:t>Công nghệ tăng cường tín hiệu</a:t>
            </a:r>
          </a:p>
          <a:p>
            <a:pPr lvl="2" eaLnBrk="1" hangingPunct="1">
              <a:lnSpc>
                <a:spcPct val="90000"/>
              </a:lnSpc>
            </a:pPr>
            <a:r>
              <a:rPr lang="vi-VN" sz="1600" dirty="0">
                <a:solidFill>
                  <a:srgbClr val="FF0000"/>
                </a:solidFill>
              </a:rPr>
              <a:t>Tín hiệu Analog đi qua khuếch đại</a:t>
            </a:r>
          </a:p>
          <a:p>
            <a:pPr lvl="2" eaLnBrk="1" hangingPunct="1">
              <a:lnSpc>
                <a:spcPct val="90000"/>
              </a:lnSpc>
            </a:pPr>
            <a:r>
              <a:rPr lang="vi-VN" sz="1600" dirty="0">
                <a:solidFill>
                  <a:srgbClr val="FF0000"/>
                </a:solidFill>
              </a:rPr>
              <a:t>Tiếng ồn cũng được khuếch đại</a:t>
            </a:r>
          </a:p>
          <a:p>
            <a:pPr lvl="2" eaLnBrk="1" hangingPunct="1">
              <a:lnSpc>
                <a:spcPct val="90000"/>
              </a:lnSpc>
            </a:pPr>
            <a:r>
              <a:rPr lang="vi-VN" sz="1600" dirty="0">
                <a:solidFill>
                  <a:srgbClr val="FF0000"/>
                </a:solidFill>
              </a:rPr>
              <a:t>Sự tái tạo</a:t>
            </a:r>
          </a:p>
          <a:p>
            <a:pPr lvl="2" eaLnBrk="1" hangingPunct="1">
              <a:lnSpc>
                <a:spcPct val="90000"/>
              </a:lnSpc>
            </a:pPr>
            <a:r>
              <a:rPr lang="vi-VN" sz="1600" dirty="0">
                <a:solidFill>
                  <a:srgbClr val="FF0000"/>
                </a:solidFill>
              </a:rPr>
              <a:t>Các tín hiệu số truyền lại dưới dạng ban đầu</a:t>
            </a:r>
          </a:p>
          <a:p>
            <a:pPr lvl="2" eaLnBrk="1" hangingPunct="1">
              <a:lnSpc>
                <a:spcPct val="90000"/>
              </a:lnSpc>
            </a:pPr>
            <a:r>
              <a:rPr lang="vi-VN" sz="1600" dirty="0">
                <a:solidFill>
                  <a:srgbClr val="FF0000"/>
                </a:solidFill>
              </a:rPr>
              <a:t>Repeater: thiết bị tái tạo tín hiệu số</a:t>
            </a:r>
          </a:p>
          <a:p>
            <a:pPr lvl="2" eaLnBrk="1" hangingPunct="1">
              <a:lnSpc>
                <a:spcPct val="90000"/>
              </a:lnSpc>
            </a:pPr>
            <a:r>
              <a:rPr lang="vi-VN" sz="1600" dirty="0">
                <a:solidFill>
                  <a:srgbClr val="FF0000"/>
                </a:solidFill>
              </a:rPr>
              <a:t>Bộ khuếch đại và bộ lặp</a:t>
            </a:r>
          </a:p>
          <a:p>
            <a:pPr lvl="2" eaLnBrk="1" hangingPunct="1">
              <a:lnSpc>
                <a:spcPct val="90000"/>
              </a:lnSpc>
            </a:pPr>
            <a:r>
              <a:rPr lang="vi-VN" sz="1600" dirty="0">
                <a:solidFill>
                  <a:srgbClr val="FF0000"/>
                </a:solidFill>
              </a:rPr>
              <a:t>Mô hình OSI Lớp vật lý</a:t>
            </a:r>
            <a:endParaRPr lang="en-US" sz="1600" dirty="0" smtClean="0">
              <a:solidFill>
                <a:srgbClr val="FF0000"/>
              </a:solidFill>
            </a:endParaRPr>
          </a:p>
        </p:txBody>
      </p:sp>
      <p:sp>
        <p:nvSpPr>
          <p:cNvPr id="3379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28B676E-4457-4D3B-8F7A-FB1F11BAC38E}" type="slidenum">
              <a:rPr lang="en-US"/>
              <a:pPr eaLnBrk="1" hangingPunct="1"/>
              <a:t>32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</a:p>
        </p:txBody>
      </p:sp>
      <p:sp>
        <p:nvSpPr>
          <p:cNvPr id="2150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81831F4-0A2E-4501-A483-6F3479045608}" type="slidenum">
              <a:rPr lang="en-US"/>
              <a:pPr eaLnBrk="1" hangingPunct="1"/>
              <a:t>33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828800" y="5903158"/>
            <a:ext cx="4000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Courtesy Course Technology/Cengage Learning</a:t>
            </a:r>
            <a:endParaRPr lang="en-US" sz="1400" i="1" dirty="0"/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1828800" y="5591175"/>
            <a:ext cx="62484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600" dirty="0" smtClean="0"/>
              <a:t>Figure 3-14 A digital signal distorted by noise and then repeated</a:t>
            </a:r>
            <a:endParaRPr lang="en-US" sz="1600" dirty="0"/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1573213" y="2679063"/>
            <a:ext cx="62484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600" dirty="0" smtClean="0"/>
              <a:t>Figure 3-13 An analog signal distorted by noise and then amplified</a:t>
            </a:r>
            <a:endParaRPr 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1585913" y="3043017"/>
            <a:ext cx="4000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Courtesy Course Technology/Cengage Learning</a:t>
            </a:r>
            <a:endParaRPr lang="en-US" sz="1400" i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04800"/>
            <a:ext cx="5778500" cy="2374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4524" y="3413637"/>
            <a:ext cx="5175251" cy="2177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14234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141986"/>
            <a:ext cx="8229600" cy="675386"/>
          </a:xfrm>
        </p:spPr>
        <p:txBody>
          <a:bodyPr/>
          <a:lstStyle/>
          <a:p>
            <a:r>
              <a:rPr lang="en-US" dirty="0"/>
              <a:t>Transmission Flaws </a:t>
            </a:r>
            <a:r>
              <a:rPr lang="en-US" dirty="0" err="1">
                <a:solidFill>
                  <a:srgbClr val="FF0000"/>
                </a:solidFill>
              </a:rPr>
              <a:t>Lỗi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truyền</a:t>
            </a:r>
            <a:endParaRPr lang="en-US" dirty="0" smtClean="0"/>
          </a:p>
        </p:txBody>
      </p:sp>
      <p:sp>
        <p:nvSpPr>
          <p:cNvPr id="3584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533400"/>
            <a:ext cx="8229600" cy="6188075"/>
          </a:xfrm>
        </p:spPr>
        <p:txBody>
          <a:bodyPr/>
          <a:lstStyle/>
          <a:p>
            <a:r>
              <a:rPr lang="en-US" sz="1800" dirty="0" smtClean="0"/>
              <a:t>Latency</a:t>
            </a:r>
          </a:p>
          <a:p>
            <a:pPr lvl="1"/>
            <a:r>
              <a:rPr lang="en-US" sz="1800" dirty="0" smtClean="0"/>
              <a:t>Delay between signal transmission and receipt</a:t>
            </a:r>
          </a:p>
          <a:p>
            <a:pPr lvl="1"/>
            <a:r>
              <a:rPr lang="en-US" sz="1800" dirty="0"/>
              <a:t>May cause network transmission </a:t>
            </a:r>
            <a:r>
              <a:rPr lang="en-US" sz="1800" dirty="0" smtClean="0"/>
              <a:t>errors</a:t>
            </a:r>
          </a:p>
          <a:p>
            <a:r>
              <a:rPr lang="en-US" sz="1800" dirty="0" smtClean="0"/>
              <a:t>Latency causes</a:t>
            </a:r>
          </a:p>
          <a:p>
            <a:pPr lvl="1"/>
            <a:r>
              <a:rPr lang="en-US" sz="1800" dirty="0" smtClean="0"/>
              <a:t>Cable length</a:t>
            </a:r>
          </a:p>
          <a:p>
            <a:pPr lvl="1"/>
            <a:r>
              <a:rPr lang="en-US" sz="1800" dirty="0" smtClean="0"/>
              <a:t>Intervening connectivity device</a:t>
            </a:r>
          </a:p>
          <a:p>
            <a:r>
              <a:rPr lang="en-US" sz="1800" dirty="0" smtClean="0"/>
              <a:t>Round trip time (RTT)</a:t>
            </a:r>
          </a:p>
          <a:p>
            <a:pPr lvl="1"/>
            <a:r>
              <a:rPr lang="en-US" sz="1800" dirty="0" smtClean="0"/>
              <a:t>Time for packet to go from sender to receiver, then back from receiver to </a:t>
            </a:r>
            <a:r>
              <a:rPr lang="en-US" sz="1800" dirty="0" smtClean="0"/>
              <a:t>sender</a:t>
            </a:r>
            <a:endParaRPr lang="en-US" sz="1800" dirty="0"/>
          </a:p>
          <a:p>
            <a:pPr lvl="1"/>
            <a:r>
              <a:rPr lang="vi-VN" sz="1800" dirty="0">
                <a:solidFill>
                  <a:srgbClr val="FF0000"/>
                </a:solidFill>
              </a:rPr>
              <a:t>Độ trễ</a:t>
            </a:r>
          </a:p>
          <a:p>
            <a:pPr lvl="1"/>
            <a:r>
              <a:rPr lang="vi-VN" sz="1800" dirty="0">
                <a:solidFill>
                  <a:srgbClr val="FF0000"/>
                </a:solidFill>
              </a:rPr>
              <a:t>Trì hoãn giữa truyền và nhận tín hiệu</a:t>
            </a:r>
          </a:p>
          <a:p>
            <a:pPr lvl="1"/>
            <a:r>
              <a:rPr lang="vi-VN" sz="1800" dirty="0">
                <a:solidFill>
                  <a:srgbClr val="FF0000"/>
                </a:solidFill>
              </a:rPr>
              <a:t>Có thể gây ra lỗi truyền dẫn mạng</a:t>
            </a:r>
          </a:p>
          <a:p>
            <a:pPr lvl="1"/>
            <a:r>
              <a:rPr lang="vi-VN" sz="1800" dirty="0">
                <a:solidFill>
                  <a:srgbClr val="FF0000"/>
                </a:solidFill>
              </a:rPr>
              <a:t>Nguyên nhân độ trễ</a:t>
            </a:r>
          </a:p>
          <a:p>
            <a:pPr lvl="1"/>
            <a:r>
              <a:rPr lang="vi-VN" sz="1800" dirty="0">
                <a:solidFill>
                  <a:srgbClr val="FF0000"/>
                </a:solidFill>
              </a:rPr>
              <a:t>Chiều dài cáp</a:t>
            </a:r>
          </a:p>
          <a:p>
            <a:pPr lvl="1"/>
            <a:r>
              <a:rPr lang="vi-VN" sz="1800" dirty="0">
                <a:solidFill>
                  <a:srgbClr val="FF0000"/>
                </a:solidFill>
              </a:rPr>
              <a:t>Intervening thiết bị kết nối</a:t>
            </a:r>
          </a:p>
          <a:p>
            <a:pPr lvl="1"/>
            <a:r>
              <a:rPr lang="vi-VN" sz="1800" dirty="0">
                <a:solidFill>
                  <a:srgbClr val="FF0000"/>
                </a:solidFill>
              </a:rPr>
              <a:t>Thời gian bay khứ hồi (RTT)</a:t>
            </a:r>
          </a:p>
          <a:p>
            <a:pPr lvl="1"/>
            <a:r>
              <a:rPr lang="vi-VN" sz="1800" dirty="0">
                <a:solidFill>
                  <a:srgbClr val="FF0000"/>
                </a:solidFill>
              </a:rPr>
              <a:t>Thời gian để gói chuyển từ người gửi đến người nhận, sau đó trở lại từ người nhận đến người gửi</a:t>
            </a:r>
            <a:endParaRPr lang="en-US" sz="1800" dirty="0" smtClean="0">
              <a:solidFill>
                <a:srgbClr val="FF0000"/>
              </a:solidFill>
            </a:endParaRPr>
          </a:p>
        </p:txBody>
      </p:sp>
      <p:sp>
        <p:nvSpPr>
          <p:cNvPr id="35843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4D42C7E1-64C6-4135-9A43-D8413016CF40}" type="slidenum">
              <a:rPr lang="en-US" smtClean="0"/>
              <a:pPr/>
              <a:t>34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155634"/>
            <a:ext cx="8229600" cy="917634"/>
          </a:xfrm>
        </p:spPr>
        <p:txBody>
          <a:bodyPr/>
          <a:lstStyle/>
          <a:p>
            <a:r>
              <a:rPr lang="en-US" sz="2800" dirty="0" smtClean="0"/>
              <a:t>Common Media </a:t>
            </a:r>
            <a:r>
              <a:rPr lang="en-US" sz="2800" dirty="0"/>
              <a:t>Characteristics</a:t>
            </a:r>
            <a:br>
              <a:rPr lang="en-US" sz="2800" dirty="0"/>
            </a:br>
            <a:r>
              <a:rPr lang="en-US" sz="2800" dirty="0" err="1">
                <a:solidFill>
                  <a:srgbClr val="FF0000"/>
                </a:solidFill>
              </a:rPr>
              <a:t>Đặc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điểm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Truyền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thông</a:t>
            </a:r>
            <a:r>
              <a:rPr lang="en-US" sz="2800" dirty="0">
                <a:solidFill>
                  <a:srgbClr val="FF0000"/>
                </a:solidFill>
              </a:rPr>
              <a:t> Chung</a:t>
            </a:r>
            <a:endParaRPr lang="en-US" sz="2800" dirty="0" smtClean="0">
              <a:solidFill>
                <a:srgbClr val="FF0000"/>
              </a:solidFill>
            </a:endParaRPr>
          </a:p>
        </p:txBody>
      </p:sp>
      <p:sp>
        <p:nvSpPr>
          <p:cNvPr id="36869" name="Rectangle 3"/>
          <p:cNvSpPr>
            <a:spLocks noGrp="1" noChangeArrowheads="1"/>
          </p:cNvSpPr>
          <p:nvPr>
            <p:ph idx="1"/>
          </p:nvPr>
        </p:nvSpPr>
        <p:spPr>
          <a:xfrm>
            <a:off x="449239" y="762000"/>
            <a:ext cx="8229600" cy="5959475"/>
          </a:xfrm>
        </p:spPr>
        <p:txBody>
          <a:bodyPr/>
          <a:lstStyle/>
          <a:p>
            <a:r>
              <a:rPr lang="en-US" sz="2000" dirty="0" smtClean="0"/>
              <a:t>Selecting transmission media</a:t>
            </a:r>
          </a:p>
          <a:p>
            <a:pPr lvl="1"/>
            <a:r>
              <a:rPr lang="en-US" sz="2000" dirty="0" smtClean="0"/>
              <a:t>Match networking needs with media characteristics</a:t>
            </a:r>
          </a:p>
          <a:p>
            <a:r>
              <a:rPr lang="en-US" sz="2000" dirty="0" smtClean="0"/>
              <a:t>Physical media characteristics	</a:t>
            </a:r>
          </a:p>
          <a:p>
            <a:pPr lvl="1"/>
            <a:r>
              <a:rPr lang="en-US" sz="2000" dirty="0" smtClean="0"/>
              <a:t>Throughput</a:t>
            </a:r>
          </a:p>
          <a:p>
            <a:pPr lvl="1"/>
            <a:r>
              <a:rPr lang="en-US" sz="2000" dirty="0" smtClean="0"/>
              <a:t>Cost</a:t>
            </a:r>
          </a:p>
          <a:p>
            <a:pPr lvl="1"/>
            <a:r>
              <a:rPr lang="en-US" sz="2000" dirty="0"/>
              <a:t>Noise immunity</a:t>
            </a:r>
          </a:p>
          <a:p>
            <a:pPr lvl="1"/>
            <a:r>
              <a:rPr lang="en-US" sz="2000" dirty="0" smtClean="0"/>
              <a:t>Size and scalability</a:t>
            </a:r>
          </a:p>
          <a:p>
            <a:pPr lvl="1"/>
            <a:r>
              <a:rPr lang="en-US" sz="2000" dirty="0" smtClean="0"/>
              <a:t>Connectors and </a:t>
            </a:r>
            <a:r>
              <a:rPr lang="en-US" sz="2000" dirty="0" smtClean="0"/>
              <a:t>media converters</a:t>
            </a:r>
          </a:p>
          <a:p>
            <a:pPr lvl="1"/>
            <a:r>
              <a:rPr lang="vi-VN" sz="2000" dirty="0">
                <a:solidFill>
                  <a:srgbClr val="FF0000"/>
                </a:solidFill>
              </a:rPr>
              <a:t>Chọn phương tiện truyền dẫn</a:t>
            </a:r>
          </a:p>
          <a:p>
            <a:pPr lvl="1"/>
            <a:r>
              <a:rPr lang="vi-VN" sz="2000" dirty="0">
                <a:solidFill>
                  <a:srgbClr val="FF0000"/>
                </a:solidFill>
              </a:rPr>
              <a:t>Phù hợp nhu cầu kết nối với đặc tính truyền thông</a:t>
            </a:r>
          </a:p>
          <a:p>
            <a:pPr lvl="1"/>
            <a:r>
              <a:rPr lang="vi-VN" sz="2000" dirty="0">
                <a:solidFill>
                  <a:srgbClr val="FF0000"/>
                </a:solidFill>
              </a:rPr>
              <a:t>Đặc tính phương tiện vật lý</a:t>
            </a:r>
          </a:p>
          <a:p>
            <a:pPr lvl="1"/>
            <a:r>
              <a:rPr lang="vi-VN" sz="2000" dirty="0">
                <a:solidFill>
                  <a:srgbClr val="FF0000"/>
                </a:solidFill>
              </a:rPr>
              <a:t>Thông lượng</a:t>
            </a:r>
          </a:p>
          <a:p>
            <a:pPr lvl="1"/>
            <a:r>
              <a:rPr lang="vi-VN" sz="2000" dirty="0">
                <a:solidFill>
                  <a:srgbClr val="FF0000"/>
                </a:solidFill>
              </a:rPr>
              <a:t>Giá cả</a:t>
            </a:r>
          </a:p>
          <a:p>
            <a:pPr lvl="1"/>
            <a:r>
              <a:rPr lang="vi-VN" sz="2000" dirty="0">
                <a:solidFill>
                  <a:srgbClr val="FF0000"/>
                </a:solidFill>
              </a:rPr>
              <a:t>Khả năng chống ồn</a:t>
            </a:r>
          </a:p>
          <a:p>
            <a:pPr lvl="1"/>
            <a:r>
              <a:rPr lang="vi-VN" sz="2000" dirty="0">
                <a:solidFill>
                  <a:srgbClr val="FF0000"/>
                </a:solidFill>
              </a:rPr>
              <a:t>Kích thước và khả năng mở rộng</a:t>
            </a:r>
          </a:p>
          <a:p>
            <a:pPr lvl="1"/>
            <a:r>
              <a:rPr lang="vi-VN" sz="2000" dirty="0">
                <a:solidFill>
                  <a:srgbClr val="FF0000"/>
                </a:solidFill>
              </a:rPr>
              <a:t>Bộ chuyển đổi và kết nối</a:t>
            </a:r>
            <a:endParaRPr lang="en-US" sz="2000" dirty="0" smtClean="0">
              <a:solidFill>
                <a:srgbClr val="FF0000"/>
              </a:solidFill>
            </a:endParaRPr>
          </a:p>
          <a:p>
            <a:pPr lvl="1"/>
            <a:endParaRPr lang="en-US" sz="2000" dirty="0" smtClean="0"/>
          </a:p>
        </p:txBody>
      </p:sp>
      <p:sp>
        <p:nvSpPr>
          <p:cNvPr id="3686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53D6E4C-DC64-4D8F-B4F0-899FB80FE420}" type="slidenum">
              <a:rPr lang="en-US" smtClean="0"/>
              <a:pPr/>
              <a:t>35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Rectangle 2"/>
          <p:cNvSpPr>
            <a:spLocks noGrp="1" noChangeArrowheads="1"/>
          </p:cNvSpPr>
          <p:nvPr>
            <p:ph type="title"/>
          </p:nvPr>
        </p:nvSpPr>
        <p:spPr>
          <a:xfrm>
            <a:off x="449239" y="-155634"/>
            <a:ext cx="8229600" cy="765234"/>
          </a:xfrm>
        </p:spPr>
        <p:txBody>
          <a:bodyPr/>
          <a:lstStyle/>
          <a:p>
            <a:pPr eaLnBrk="1" hangingPunct="1"/>
            <a:r>
              <a:rPr lang="en-US" dirty="0" smtClean="0"/>
              <a:t>Throughput </a:t>
            </a:r>
            <a:r>
              <a:rPr lang="vi-VN" dirty="0">
                <a:solidFill>
                  <a:srgbClr val="FF0000"/>
                </a:solidFill>
              </a:rPr>
              <a:t>Thông lượng</a:t>
            </a:r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37893" name="Rectangle 3"/>
          <p:cNvSpPr>
            <a:spLocks noGrp="1" noChangeArrowheads="1"/>
          </p:cNvSpPr>
          <p:nvPr>
            <p:ph idx="1"/>
          </p:nvPr>
        </p:nvSpPr>
        <p:spPr>
          <a:xfrm>
            <a:off x="449239" y="609600"/>
            <a:ext cx="8229600" cy="6019800"/>
          </a:xfrm>
        </p:spPr>
        <p:txBody>
          <a:bodyPr/>
          <a:lstStyle/>
          <a:p>
            <a:pPr eaLnBrk="1" hangingPunct="1"/>
            <a:r>
              <a:rPr lang="en-US" sz="1800" dirty="0" smtClean="0"/>
              <a:t>Most significant factor </a:t>
            </a:r>
            <a:r>
              <a:rPr lang="en-US" sz="1800" dirty="0"/>
              <a:t>in choosing transmission </a:t>
            </a:r>
            <a:r>
              <a:rPr lang="en-US" sz="1800" dirty="0" smtClean="0"/>
              <a:t>method</a:t>
            </a:r>
          </a:p>
          <a:p>
            <a:pPr eaLnBrk="1" hangingPunct="1"/>
            <a:r>
              <a:rPr lang="en-US" sz="1800" dirty="0" smtClean="0"/>
              <a:t>Causes of throughput limitations</a:t>
            </a:r>
          </a:p>
          <a:p>
            <a:pPr lvl="1" eaLnBrk="1" hangingPunct="1"/>
            <a:r>
              <a:rPr lang="en-US" sz="1800" dirty="0" smtClean="0"/>
              <a:t>Laws of physics</a:t>
            </a:r>
          </a:p>
          <a:p>
            <a:pPr lvl="1" eaLnBrk="1" hangingPunct="1"/>
            <a:r>
              <a:rPr lang="en-US" sz="1800" dirty="0" smtClean="0"/>
              <a:t>Signaling and multiplexing techniques</a:t>
            </a:r>
          </a:p>
          <a:p>
            <a:pPr lvl="1" eaLnBrk="1" hangingPunct="1"/>
            <a:r>
              <a:rPr lang="en-US" sz="1800" dirty="0" smtClean="0"/>
              <a:t>Noise</a:t>
            </a:r>
          </a:p>
          <a:p>
            <a:pPr lvl="1" eaLnBrk="1" hangingPunct="1"/>
            <a:r>
              <a:rPr lang="en-US" sz="1800" dirty="0" smtClean="0"/>
              <a:t>Devices connected to transmission medium</a:t>
            </a:r>
          </a:p>
          <a:p>
            <a:pPr eaLnBrk="1" hangingPunct="1"/>
            <a:r>
              <a:rPr lang="en-US" sz="1800" dirty="0" smtClean="0"/>
              <a:t>Fiber-optic cables allow faster throughput </a:t>
            </a:r>
          </a:p>
          <a:p>
            <a:pPr lvl="1" eaLnBrk="1" hangingPunct="1"/>
            <a:r>
              <a:rPr lang="en-US" sz="1800" dirty="0" smtClean="0"/>
              <a:t>Compared to copper or wireless connections</a:t>
            </a:r>
          </a:p>
          <a:p>
            <a:pPr lvl="1" eaLnBrk="1" hangingPunct="1"/>
            <a:r>
              <a:rPr lang="vi-VN" sz="2000" dirty="0">
                <a:solidFill>
                  <a:srgbClr val="FF0000"/>
                </a:solidFill>
              </a:rPr>
              <a:t>Yếu tố quan trọng nhất trong việc lựa chọn phương pháp truyền dẫn</a:t>
            </a:r>
          </a:p>
          <a:p>
            <a:pPr lvl="1" eaLnBrk="1" hangingPunct="1"/>
            <a:r>
              <a:rPr lang="vi-VN" sz="2000" dirty="0">
                <a:solidFill>
                  <a:srgbClr val="FF0000"/>
                </a:solidFill>
              </a:rPr>
              <a:t>Nguyên nhân của hạn chế thông lượng</a:t>
            </a:r>
          </a:p>
          <a:p>
            <a:pPr lvl="1" eaLnBrk="1" hangingPunct="1"/>
            <a:r>
              <a:rPr lang="vi-VN" sz="2000" dirty="0">
                <a:solidFill>
                  <a:srgbClr val="FF0000"/>
                </a:solidFill>
              </a:rPr>
              <a:t>Luật vật lý</a:t>
            </a:r>
          </a:p>
          <a:p>
            <a:pPr lvl="1" eaLnBrk="1" hangingPunct="1"/>
            <a:r>
              <a:rPr lang="vi-VN" sz="2000" dirty="0">
                <a:solidFill>
                  <a:srgbClr val="FF0000"/>
                </a:solidFill>
              </a:rPr>
              <a:t>Kỹ thuật báo hiệu và ghép kênh</a:t>
            </a:r>
          </a:p>
          <a:p>
            <a:pPr lvl="1" eaLnBrk="1" hangingPunct="1"/>
            <a:r>
              <a:rPr lang="vi-VN" sz="2000" dirty="0">
                <a:solidFill>
                  <a:srgbClr val="FF0000"/>
                </a:solidFill>
              </a:rPr>
              <a:t>Tiếng ồn</a:t>
            </a:r>
          </a:p>
          <a:p>
            <a:pPr lvl="1" eaLnBrk="1" hangingPunct="1"/>
            <a:r>
              <a:rPr lang="vi-VN" sz="2000" dirty="0">
                <a:solidFill>
                  <a:srgbClr val="FF0000"/>
                </a:solidFill>
              </a:rPr>
              <a:t>Thiết bị kết nối với môi trường truyền dẫn</a:t>
            </a:r>
          </a:p>
          <a:p>
            <a:pPr lvl="1" eaLnBrk="1" hangingPunct="1"/>
            <a:r>
              <a:rPr lang="vi-VN" sz="2000" dirty="0">
                <a:solidFill>
                  <a:srgbClr val="FF0000"/>
                </a:solidFill>
              </a:rPr>
              <a:t>Cáp sợi quang cho phép truyền nhanh hơn</a:t>
            </a:r>
          </a:p>
          <a:p>
            <a:pPr lvl="1" eaLnBrk="1" hangingPunct="1"/>
            <a:r>
              <a:rPr lang="vi-VN" sz="2000" dirty="0">
                <a:solidFill>
                  <a:srgbClr val="FF0000"/>
                </a:solidFill>
              </a:rPr>
              <a:t>So với kết nối đồng hoặc không dây</a:t>
            </a:r>
            <a:endParaRPr lang="en-US" sz="2000" dirty="0" smtClean="0">
              <a:solidFill>
                <a:srgbClr val="FF0000"/>
              </a:solidFill>
            </a:endParaRPr>
          </a:p>
        </p:txBody>
      </p:sp>
      <p:sp>
        <p:nvSpPr>
          <p:cNvPr id="3789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BB95B52-EA3B-46FC-B73A-C14A76DFC143}" type="slidenum">
              <a:rPr lang="en-US"/>
              <a:pPr eaLnBrk="1" hangingPunct="1"/>
              <a:t>36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6" name="Rectangle 2"/>
          <p:cNvSpPr>
            <a:spLocks noGrp="1" noChangeArrowheads="1"/>
          </p:cNvSpPr>
          <p:nvPr>
            <p:ph type="title"/>
          </p:nvPr>
        </p:nvSpPr>
        <p:spPr>
          <a:xfrm>
            <a:off x="443552" y="-457200"/>
            <a:ext cx="8229600" cy="1143000"/>
          </a:xfrm>
        </p:spPr>
        <p:txBody>
          <a:bodyPr/>
          <a:lstStyle/>
          <a:p>
            <a:r>
              <a:rPr lang="en-US" dirty="0" smtClean="0"/>
              <a:t>Cost </a:t>
            </a:r>
            <a:r>
              <a:rPr lang="en-US" dirty="0" err="1" smtClean="0">
                <a:solidFill>
                  <a:srgbClr val="FF0000"/>
                </a:solidFill>
              </a:rPr>
              <a:t>giá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cả</a:t>
            </a:r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38917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457200"/>
            <a:ext cx="8229600" cy="6264275"/>
          </a:xfrm>
        </p:spPr>
        <p:txBody>
          <a:bodyPr/>
          <a:lstStyle/>
          <a:p>
            <a:r>
              <a:rPr lang="en-US" sz="1600" dirty="0" smtClean="0"/>
              <a:t>Precise costs difficult to pinpoint</a:t>
            </a:r>
          </a:p>
          <a:p>
            <a:r>
              <a:rPr lang="en-US" sz="1600" dirty="0" smtClean="0"/>
              <a:t>Media cost dependencies</a:t>
            </a:r>
          </a:p>
          <a:p>
            <a:pPr lvl="1"/>
            <a:r>
              <a:rPr lang="en-US" sz="1600" dirty="0" smtClean="0"/>
              <a:t>Existing hardware, network size, labor costs</a:t>
            </a:r>
          </a:p>
          <a:p>
            <a:r>
              <a:rPr lang="en-US" sz="1600" dirty="0" smtClean="0"/>
              <a:t>Variables influencing final cost</a:t>
            </a:r>
          </a:p>
          <a:p>
            <a:pPr lvl="1"/>
            <a:r>
              <a:rPr lang="en-US" sz="1600" dirty="0" smtClean="0"/>
              <a:t>Installation cost</a:t>
            </a:r>
          </a:p>
          <a:p>
            <a:pPr lvl="1"/>
            <a:r>
              <a:rPr lang="en-US" sz="1600" dirty="0" smtClean="0"/>
              <a:t>New infrastructure cost versus reuse</a:t>
            </a:r>
          </a:p>
          <a:p>
            <a:pPr lvl="1"/>
            <a:r>
              <a:rPr lang="en-US" sz="1600" dirty="0" smtClean="0"/>
              <a:t>Maintenance and support costs</a:t>
            </a:r>
          </a:p>
          <a:p>
            <a:pPr lvl="1"/>
            <a:r>
              <a:rPr lang="en-US" sz="1600" dirty="0" smtClean="0"/>
              <a:t>Cost of lower transmission rate affecting productivity</a:t>
            </a:r>
          </a:p>
          <a:p>
            <a:pPr lvl="1"/>
            <a:r>
              <a:rPr lang="en-US" sz="1600" dirty="0" smtClean="0"/>
              <a:t>Cost of downtime</a:t>
            </a:r>
          </a:p>
          <a:p>
            <a:pPr lvl="1"/>
            <a:r>
              <a:rPr lang="en-US" sz="1600" dirty="0" smtClean="0"/>
              <a:t>Cost of </a:t>
            </a:r>
            <a:r>
              <a:rPr lang="en-US" sz="1600" dirty="0" smtClean="0"/>
              <a:t>obsolescence</a:t>
            </a:r>
          </a:p>
          <a:p>
            <a:pPr lvl="1"/>
            <a:r>
              <a:rPr lang="vi-VN" sz="1600" dirty="0">
                <a:solidFill>
                  <a:srgbClr val="FF0000"/>
                </a:solidFill>
              </a:rPr>
              <a:t>Chi phí chính xác khó xác định</a:t>
            </a:r>
          </a:p>
          <a:p>
            <a:pPr lvl="1"/>
            <a:r>
              <a:rPr lang="vi-VN" sz="1600" dirty="0">
                <a:solidFill>
                  <a:srgbClr val="FF0000"/>
                </a:solidFill>
              </a:rPr>
              <a:t>Phụ thuộc vào chi phí truyền thông</a:t>
            </a:r>
          </a:p>
          <a:p>
            <a:pPr lvl="1"/>
            <a:r>
              <a:rPr lang="vi-VN" sz="1600" dirty="0">
                <a:solidFill>
                  <a:srgbClr val="FF0000"/>
                </a:solidFill>
              </a:rPr>
              <a:t>Phần cứng hiện tại, kích thước mạng, chi phí lao động</a:t>
            </a:r>
          </a:p>
          <a:p>
            <a:pPr lvl="1"/>
            <a:r>
              <a:rPr lang="vi-VN" sz="1600" dirty="0">
                <a:solidFill>
                  <a:srgbClr val="FF0000"/>
                </a:solidFill>
              </a:rPr>
              <a:t>Các biến ảnh hưởng đến chi phí cuối cùng</a:t>
            </a:r>
          </a:p>
          <a:p>
            <a:pPr lvl="1"/>
            <a:r>
              <a:rPr lang="vi-VN" sz="1600" dirty="0">
                <a:solidFill>
                  <a:srgbClr val="FF0000"/>
                </a:solidFill>
              </a:rPr>
              <a:t>Chi phí lắp đặt</a:t>
            </a:r>
          </a:p>
          <a:p>
            <a:pPr lvl="1"/>
            <a:r>
              <a:rPr lang="vi-VN" sz="1600" dirty="0">
                <a:solidFill>
                  <a:srgbClr val="FF0000"/>
                </a:solidFill>
              </a:rPr>
              <a:t>Chi phí cơ sở hạ tầng mới so với tái sử dụng</a:t>
            </a:r>
          </a:p>
          <a:p>
            <a:pPr lvl="1"/>
            <a:r>
              <a:rPr lang="vi-VN" sz="1600" dirty="0">
                <a:solidFill>
                  <a:srgbClr val="FF0000"/>
                </a:solidFill>
              </a:rPr>
              <a:t>Chi phí bảo trì và hỗ trợ</a:t>
            </a:r>
          </a:p>
          <a:p>
            <a:pPr lvl="1"/>
            <a:r>
              <a:rPr lang="vi-VN" sz="1600" dirty="0">
                <a:solidFill>
                  <a:srgbClr val="FF0000"/>
                </a:solidFill>
              </a:rPr>
              <a:t>Chi phí truyền tải thấp ảnh hưởng đến năng suất</a:t>
            </a:r>
          </a:p>
          <a:p>
            <a:pPr lvl="1"/>
            <a:r>
              <a:rPr lang="vi-VN" sz="1600" dirty="0">
                <a:solidFill>
                  <a:srgbClr val="FF0000"/>
                </a:solidFill>
              </a:rPr>
              <a:t>Chi phí của thời gian chết</a:t>
            </a:r>
          </a:p>
          <a:p>
            <a:pPr lvl="1"/>
            <a:r>
              <a:rPr lang="vi-VN" sz="1600" dirty="0">
                <a:solidFill>
                  <a:srgbClr val="FF0000"/>
                </a:solidFill>
              </a:rPr>
              <a:t>Chi phí lỗi thời</a:t>
            </a:r>
            <a:endParaRPr lang="en-US" sz="1600" dirty="0" smtClean="0">
              <a:solidFill>
                <a:srgbClr val="FF0000"/>
              </a:solidFill>
            </a:endParaRPr>
          </a:p>
        </p:txBody>
      </p:sp>
      <p:sp>
        <p:nvSpPr>
          <p:cNvPr id="3891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20CC52DA-2F44-4CE9-95B3-896FE4D9C54D}" type="slidenum">
              <a:rPr lang="en-US" smtClean="0"/>
              <a:pPr/>
              <a:t>37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36394"/>
            <a:ext cx="8229600" cy="722194"/>
          </a:xfrm>
        </p:spPr>
        <p:txBody>
          <a:bodyPr/>
          <a:lstStyle/>
          <a:p>
            <a:pPr eaLnBrk="1" hangingPunct="1"/>
            <a:r>
              <a:rPr lang="en-US" dirty="0" smtClean="0"/>
              <a:t>Noise </a:t>
            </a:r>
            <a:r>
              <a:rPr lang="en-US" dirty="0"/>
              <a:t>Immunity </a:t>
            </a:r>
            <a:r>
              <a:rPr lang="en-US" dirty="0" err="1">
                <a:solidFill>
                  <a:srgbClr val="FF0000"/>
                </a:solidFill>
              </a:rPr>
              <a:t>Khả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năng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chống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ồn</a:t>
            </a:r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3994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685800"/>
            <a:ext cx="8229600" cy="6035675"/>
          </a:xfrm>
        </p:spPr>
        <p:txBody>
          <a:bodyPr/>
          <a:lstStyle/>
          <a:p>
            <a:pPr eaLnBrk="1" hangingPunct="1"/>
            <a:r>
              <a:rPr lang="en-US" sz="2000" dirty="0" smtClean="0"/>
              <a:t>Noise distorts data signals</a:t>
            </a:r>
          </a:p>
          <a:p>
            <a:pPr lvl="1" eaLnBrk="1" hangingPunct="1"/>
            <a:r>
              <a:rPr lang="en-US" sz="2000" dirty="0" smtClean="0"/>
              <a:t>Distortion rate dependent upon transmission media</a:t>
            </a:r>
          </a:p>
          <a:p>
            <a:pPr eaLnBrk="1" hangingPunct="1"/>
            <a:r>
              <a:rPr lang="en-US" sz="2000" dirty="0" smtClean="0"/>
              <a:t>Fiber-optic: least susceptible to noise</a:t>
            </a:r>
          </a:p>
          <a:p>
            <a:pPr eaLnBrk="1" hangingPunct="1"/>
            <a:r>
              <a:rPr lang="en-US" sz="2000" dirty="0" smtClean="0"/>
              <a:t>Limit noise impact on network</a:t>
            </a:r>
          </a:p>
          <a:p>
            <a:pPr lvl="1" eaLnBrk="1" hangingPunct="1"/>
            <a:r>
              <a:rPr lang="en-US" sz="2000" dirty="0" smtClean="0"/>
              <a:t>Cable installation</a:t>
            </a:r>
          </a:p>
          <a:p>
            <a:pPr lvl="2" eaLnBrk="1" hangingPunct="1"/>
            <a:r>
              <a:rPr lang="en-US" sz="2000" dirty="0" smtClean="0"/>
              <a:t>Far away from powerful electromagnetic forces</a:t>
            </a:r>
          </a:p>
          <a:p>
            <a:pPr lvl="1" eaLnBrk="1" hangingPunct="1"/>
            <a:r>
              <a:rPr lang="en-US" sz="2000" dirty="0" smtClean="0"/>
              <a:t>Select media protecting signal from noise</a:t>
            </a:r>
          </a:p>
          <a:p>
            <a:pPr lvl="1" eaLnBrk="1" hangingPunct="1"/>
            <a:r>
              <a:rPr lang="en-US" sz="2000" dirty="0" err="1" smtClean="0"/>
              <a:t>Antinoise</a:t>
            </a:r>
            <a:r>
              <a:rPr lang="en-US" sz="2000" dirty="0" smtClean="0"/>
              <a:t> </a:t>
            </a:r>
            <a:r>
              <a:rPr lang="en-US" sz="2000" dirty="0" smtClean="0"/>
              <a:t>algorithms</a:t>
            </a:r>
            <a:endParaRPr lang="en-US" sz="2000" dirty="0"/>
          </a:p>
          <a:p>
            <a:pPr lvl="1" eaLnBrk="1" hangingPunct="1"/>
            <a:r>
              <a:rPr lang="vi-VN" sz="2000" dirty="0">
                <a:solidFill>
                  <a:srgbClr val="FF0000"/>
                </a:solidFill>
              </a:rPr>
              <a:t>Tiếng ồn làm biến dạng tín hiệu dữ liệu</a:t>
            </a:r>
          </a:p>
          <a:p>
            <a:pPr lvl="1" eaLnBrk="1" hangingPunct="1"/>
            <a:r>
              <a:rPr lang="vi-VN" sz="2000" dirty="0">
                <a:solidFill>
                  <a:srgbClr val="FF0000"/>
                </a:solidFill>
              </a:rPr>
              <a:t>Tỷ lệ biến dạng phụ thuộc vào truyền dẫn</a:t>
            </a:r>
          </a:p>
          <a:p>
            <a:pPr lvl="1" eaLnBrk="1" hangingPunct="1"/>
            <a:r>
              <a:rPr lang="vi-VN" sz="2000" dirty="0">
                <a:solidFill>
                  <a:srgbClr val="FF0000"/>
                </a:solidFill>
              </a:rPr>
              <a:t>Fiber-optic: ít nhạy nhất với tiếng ồn</a:t>
            </a:r>
          </a:p>
          <a:p>
            <a:pPr lvl="1" eaLnBrk="1" hangingPunct="1"/>
            <a:r>
              <a:rPr lang="vi-VN" sz="2000" dirty="0">
                <a:solidFill>
                  <a:srgbClr val="FF0000"/>
                </a:solidFill>
              </a:rPr>
              <a:t>Hạn chế tiếng ồn tác động lên mạng</a:t>
            </a:r>
          </a:p>
          <a:p>
            <a:pPr lvl="1" eaLnBrk="1" hangingPunct="1"/>
            <a:r>
              <a:rPr lang="vi-VN" sz="2000" dirty="0">
                <a:solidFill>
                  <a:srgbClr val="FF0000"/>
                </a:solidFill>
              </a:rPr>
              <a:t>Lắp đặt cáp</a:t>
            </a:r>
          </a:p>
          <a:p>
            <a:pPr lvl="1" eaLnBrk="1" hangingPunct="1"/>
            <a:r>
              <a:rPr lang="vi-VN" sz="2000" dirty="0">
                <a:solidFill>
                  <a:srgbClr val="FF0000"/>
                </a:solidFill>
              </a:rPr>
              <a:t>Xa cách xa lực lượng điện từ mạnh</a:t>
            </a:r>
          </a:p>
          <a:p>
            <a:pPr lvl="1" eaLnBrk="1" hangingPunct="1"/>
            <a:r>
              <a:rPr lang="vi-VN" sz="2000" dirty="0">
                <a:solidFill>
                  <a:srgbClr val="FF0000"/>
                </a:solidFill>
              </a:rPr>
              <a:t>Chọn phương tiện truyền thông bảo vệ tín hiệu từ tiếng ồn</a:t>
            </a:r>
          </a:p>
          <a:p>
            <a:pPr lvl="1" eaLnBrk="1" hangingPunct="1"/>
            <a:r>
              <a:rPr lang="vi-VN" sz="2000" dirty="0">
                <a:solidFill>
                  <a:srgbClr val="FF0000"/>
                </a:solidFill>
              </a:rPr>
              <a:t>Thuật toán antinoise</a:t>
            </a:r>
            <a:endParaRPr lang="en-US" sz="2000" dirty="0" smtClean="0">
              <a:solidFill>
                <a:srgbClr val="FF0000"/>
              </a:solidFill>
            </a:endParaRPr>
          </a:p>
          <a:p>
            <a:pPr lvl="2" eaLnBrk="1" hangingPunct="1"/>
            <a:endParaRPr lang="en-US" dirty="0" smtClean="0"/>
          </a:p>
        </p:txBody>
      </p:sp>
      <p:sp>
        <p:nvSpPr>
          <p:cNvPr id="3993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750D036-9837-45D3-A617-96876D6403A4}" type="slidenum">
              <a:rPr lang="en-US"/>
              <a:pPr eaLnBrk="1" hangingPunct="1"/>
              <a:t>38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141986"/>
            <a:ext cx="8229600" cy="1143000"/>
          </a:xfrm>
        </p:spPr>
        <p:txBody>
          <a:bodyPr/>
          <a:lstStyle/>
          <a:p>
            <a:pPr eaLnBrk="1" hangingPunct="1"/>
            <a:r>
              <a:rPr lang="en-US" sz="3200" dirty="0" smtClean="0"/>
              <a:t>Size and </a:t>
            </a:r>
            <a:r>
              <a:rPr lang="en-US" sz="3200" dirty="0" smtClean="0"/>
              <a:t>Scalability</a:t>
            </a:r>
            <a:br>
              <a:rPr lang="en-US" sz="3200" dirty="0" smtClean="0"/>
            </a:br>
            <a:r>
              <a:rPr lang="vi-VN" sz="3200" dirty="0">
                <a:solidFill>
                  <a:srgbClr val="FF0000"/>
                </a:solidFill>
              </a:rPr>
              <a:t>Kích thước và khả năng mở rộng</a:t>
            </a:r>
            <a:endParaRPr lang="en-US" sz="3200" dirty="0" smtClean="0">
              <a:solidFill>
                <a:srgbClr val="FF0000"/>
              </a:solidFill>
            </a:endParaRPr>
          </a:p>
        </p:txBody>
      </p:sp>
      <p:sp>
        <p:nvSpPr>
          <p:cNvPr id="4096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977130"/>
            <a:ext cx="8229600" cy="5744345"/>
          </a:xfrm>
        </p:spPr>
        <p:txBody>
          <a:bodyPr/>
          <a:lstStyle/>
          <a:p>
            <a:pPr eaLnBrk="1" hangingPunct="1"/>
            <a:r>
              <a:rPr lang="en-US" sz="1800" dirty="0" smtClean="0"/>
              <a:t>Three specifications</a:t>
            </a:r>
          </a:p>
          <a:p>
            <a:pPr lvl="1" eaLnBrk="1" hangingPunct="1"/>
            <a:r>
              <a:rPr lang="en-US" sz="1800" dirty="0" smtClean="0"/>
              <a:t>Maximum nodes per segment</a:t>
            </a:r>
          </a:p>
          <a:p>
            <a:pPr lvl="1" eaLnBrk="1" hangingPunct="1"/>
            <a:r>
              <a:rPr lang="en-US" sz="1800" dirty="0" smtClean="0"/>
              <a:t>Maximum segment length</a:t>
            </a:r>
          </a:p>
          <a:p>
            <a:pPr lvl="1" eaLnBrk="1" hangingPunct="1"/>
            <a:r>
              <a:rPr lang="en-US" sz="1800" dirty="0" smtClean="0"/>
              <a:t>Maximum network length</a:t>
            </a:r>
          </a:p>
          <a:p>
            <a:pPr eaLnBrk="1" hangingPunct="1"/>
            <a:r>
              <a:rPr lang="en-US" sz="1800" dirty="0" smtClean="0"/>
              <a:t>Maximum nodes per segment dependency</a:t>
            </a:r>
          </a:p>
          <a:p>
            <a:pPr lvl="1" eaLnBrk="1" hangingPunct="1"/>
            <a:r>
              <a:rPr lang="en-US" sz="1800" dirty="0" smtClean="0"/>
              <a:t>Attenuation and latency</a:t>
            </a:r>
          </a:p>
          <a:p>
            <a:pPr eaLnBrk="1" hangingPunct="1"/>
            <a:r>
              <a:rPr lang="en-US" sz="1800" dirty="0" smtClean="0"/>
              <a:t>Maximum segment length dependency</a:t>
            </a:r>
          </a:p>
          <a:p>
            <a:pPr lvl="1" eaLnBrk="1" hangingPunct="1"/>
            <a:r>
              <a:rPr lang="en-US" sz="1800" dirty="0" smtClean="0"/>
              <a:t>Attenuation and latency plus segment </a:t>
            </a:r>
            <a:r>
              <a:rPr lang="en-US" sz="1800" dirty="0" smtClean="0"/>
              <a:t>type</a:t>
            </a:r>
          </a:p>
          <a:p>
            <a:pPr lvl="1" eaLnBrk="1" hangingPunct="1"/>
            <a:r>
              <a:rPr lang="en-US" sz="1800" dirty="0">
                <a:solidFill>
                  <a:srgbClr val="FF0000"/>
                </a:solidFill>
              </a:rPr>
              <a:t>Ba </a:t>
            </a:r>
            <a:r>
              <a:rPr lang="en-US" sz="1800" dirty="0" err="1">
                <a:solidFill>
                  <a:srgbClr val="FF0000"/>
                </a:solidFill>
              </a:rPr>
              <a:t>đặc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dirty="0" err="1">
                <a:solidFill>
                  <a:srgbClr val="FF0000"/>
                </a:solidFill>
              </a:rPr>
              <a:t>điểm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dirty="0" err="1">
                <a:solidFill>
                  <a:srgbClr val="FF0000"/>
                </a:solidFill>
              </a:rPr>
              <a:t>kỹ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dirty="0" err="1">
                <a:solidFill>
                  <a:srgbClr val="FF0000"/>
                </a:solidFill>
              </a:rPr>
              <a:t>thuật</a:t>
            </a:r>
            <a:endParaRPr lang="en-US" sz="1800" dirty="0">
              <a:solidFill>
                <a:srgbClr val="FF0000"/>
              </a:solidFill>
            </a:endParaRPr>
          </a:p>
          <a:p>
            <a:pPr lvl="1" eaLnBrk="1" hangingPunct="1"/>
            <a:r>
              <a:rPr lang="en-US" sz="1800" dirty="0" err="1">
                <a:solidFill>
                  <a:srgbClr val="FF0000"/>
                </a:solidFill>
              </a:rPr>
              <a:t>Số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dirty="0" err="1">
                <a:solidFill>
                  <a:srgbClr val="FF0000"/>
                </a:solidFill>
              </a:rPr>
              <a:t>nút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dirty="0" err="1">
                <a:solidFill>
                  <a:srgbClr val="FF0000"/>
                </a:solidFill>
              </a:rPr>
              <a:t>tối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dirty="0" err="1">
                <a:solidFill>
                  <a:srgbClr val="FF0000"/>
                </a:solidFill>
              </a:rPr>
              <a:t>đa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dirty="0" err="1">
                <a:solidFill>
                  <a:srgbClr val="FF0000"/>
                </a:solidFill>
              </a:rPr>
              <a:t>cho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dirty="0" err="1">
                <a:solidFill>
                  <a:srgbClr val="FF0000"/>
                </a:solidFill>
              </a:rPr>
              <a:t>mỗi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dirty="0" err="1">
                <a:solidFill>
                  <a:srgbClr val="FF0000"/>
                </a:solidFill>
              </a:rPr>
              <a:t>phân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dirty="0" err="1">
                <a:solidFill>
                  <a:srgbClr val="FF0000"/>
                </a:solidFill>
              </a:rPr>
              <a:t>đoạn</a:t>
            </a:r>
            <a:endParaRPr lang="en-US" sz="1800" dirty="0">
              <a:solidFill>
                <a:srgbClr val="FF0000"/>
              </a:solidFill>
            </a:endParaRPr>
          </a:p>
          <a:p>
            <a:pPr lvl="1" eaLnBrk="1" hangingPunct="1"/>
            <a:r>
              <a:rPr lang="en-US" sz="1800" dirty="0" err="1">
                <a:solidFill>
                  <a:srgbClr val="FF0000"/>
                </a:solidFill>
              </a:rPr>
              <a:t>Độ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dirty="0" err="1">
                <a:solidFill>
                  <a:srgbClr val="FF0000"/>
                </a:solidFill>
              </a:rPr>
              <a:t>dài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dirty="0" err="1">
                <a:solidFill>
                  <a:srgbClr val="FF0000"/>
                </a:solidFill>
              </a:rPr>
              <a:t>đoạn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dirty="0" err="1">
                <a:solidFill>
                  <a:srgbClr val="FF0000"/>
                </a:solidFill>
              </a:rPr>
              <a:t>tối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dirty="0" err="1">
                <a:solidFill>
                  <a:srgbClr val="FF0000"/>
                </a:solidFill>
              </a:rPr>
              <a:t>đa</a:t>
            </a:r>
            <a:endParaRPr lang="en-US" sz="1800" dirty="0">
              <a:solidFill>
                <a:srgbClr val="FF0000"/>
              </a:solidFill>
            </a:endParaRPr>
          </a:p>
          <a:p>
            <a:pPr lvl="1" eaLnBrk="1" hangingPunct="1"/>
            <a:r>
              <a:rPr lang="en-US" sz="1800" dirty="0" err="1">
                <a:solidFill>
                  <a:srgbClr val="FF0000"/>
                </a:solidFill>
              </a:rPr>
              <a:t>Độ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dirty="0" err="1">
                <a:solidFill>
                  <a:srgbClr val="FF0000"/>
                </a:solidFill>
              </a:rPr>
              <a:t>dài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dirty="0" err="1">
                <a:solidFill>
                  <a:srgbClr val="FF0000"/>
                </a:solidFill>
              </a:rPr>
              <a:t>mạng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dirty="0" err="1">
                <a:solidFill>
                  <a:srgbClr val="FF0000"/>
                </a:solidFill>
              </a:rPr>
              <a:t>tối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dirty="0" err="1">
                <a:solidFill>
                  <a:srgbClr val="FF0000"/>
                </a:solidFill>
              </a:rPr>
              <a:t>đa</a:t>
            </a:r>
            <a:endParaRPr lang="en-US" sz="1800" dirty="0">
              <a:solidFill>
                <a:srgbClr val="FF0000"/>
              </a:solidFill>
            </a:endParaRPr>
          </a:p>
          <a:p>
            <a:pPr lvl="1" eaLnBrk="1" hangingPunct="1"/>
            <a:r>
              <a:rPr lang="en-US" sz="1800" dirty="0" err="1">
                <a:solidFill>
                  <a:srgbClr val="FF0000"/>
                </a:solidFill>
              </a:rPr>
              <a:t>Tối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dirty="0" err="1">
                <a:solidFill>
                  <a:srgbClr val="FF0000"/>
                </a:solidFill>
              </a:rPr>
              <a:t>đa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dirty="0" err="1">
                <a:solidFill>
                  <a:srgbClr val="FF0000"/>
                </a:solidFill>
              </a:rPr>
              <a:t>các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dirty="0" err="1">
                <a:solidFill>
                  <a:srgbClr val="FF0000"/>
                </a:solidFill>
              </a:rPr>
              <a:t>nút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dirty="0" err="1">
                <a:solidFill>
                  <a:srgbClr val="FF0000"/>
                </a:solidFill>
              </a:rPr>
              <a:t>mỗi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dirty="0" err="1">
                <a:solidFill>
                  <a:srgbClr val="FF0000"/>
                </a:solidFill>
              </a:rPr>
              <a:t>phân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dirty="0" err="1">
                <a:solidFill>
                  <a:srgbClr val="FF0000"/>
                </a:solidFill>
              </a:rPr>
              <a:t>đoạn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dirty="0" err="1">
                <a:solidFill>
                  <a:srgbClr val="FF0000"/>
                </a:solidFill>
              </a:rPr>
              <a:t>phụ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dirty="0" err="1">
                <a:solidFill>
                  <a:srgbClr val="FF0000"/>
                </a:solidFill>
              </a:rPr>
              <a:t>thuộc</a:t>
            </a:r>
            <a:endParaRPr lang="en-US" sz="1800" dirty="0">
              <a:solidFill>
                <a:srgbClr val="FF0000"/>
              </a:solidFill>
            </a:endParaRPr>
          </a:p>
          <a:p>
            <a:pPr lvl="1" eaLnBrk="1" hangingPunct="1"/>
            <a:r>
              <a:rPr lang="en-US" sz="1800" dirty="0" err="1">
                <a:solidFill>
                  <a:srgbClr val="FF0000"/>
                </a:solidFill>
              </a:rPr>
              <a:t>Sự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dirty="0" err="1">
                <a:solidFill>
                  <a:srgbClr val="FF0000"/>
                </a:solidFill>
              </a:rPr>
              <a:t>suy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dirty="0" err="1">
                <a:solidFill>
                  <a:srgbClr val="FF0000"/>
                </a:solidFill>
              </a:rPr>
              <a:t>giảm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dirty="0" err="1">
                <a:solidFill>
                  <a:srgbClr val="FF0000"/>
                </a:solidFill>
              </a:rPr>
              <a:t>và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dirty="0" err="1">
                <a:solidFill>
                  <a:srgbClr val="FF0000"/>
                </a:solidFill>
              </a:rPr>
              <a:t>độ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dirty="0" err="1">
                <a:solidFill>
                  <a:srgbClr val="FF0000"/>
                </a:solidFill>
              </a:rPr>
              <a:t>trễ</a:t>
            </a:r>
            <a:endParaRPr lang="en-US" sz="1800" dirty="0">
              <a:solidFill>
                <a:srgbClr val="FF0000"/>
              </a:solidFill>
            </a:endParaRPr>
          </a:p>
          <a:p>
            <a:pPr lvl="1" eaLnBrk="1" hangingPunct="1"/>
            <a:r>
              <a:rPr lang="en-US" sz="1800" dirty="0" err="1">
                <a:solidFill>
                  <a:srgbClr val="FF0000"/>
                </a:solidFill>
              </a:rPr>
              <a:t>Độ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dirty="0" err="1">
                <a:solidFill>
                  <a:srgbClr val="FF0000"/>
                </a:solidFill>
              </a:rPr>
              <a:t>phụ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dirty="0" err="1">
                <a:solidFill>
                  <a:srgbClr val="FF0000"/>
                </a:solidFill>
              </a:rPr>
              <a:t>thuộc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dirty="0" err="1">
                <a:solidFill>
                  <a:srgbClr val="FF0000"/>
                </a:solidFill>
              </a:rPr>
              <a:t>chiều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dirty="0" err="1">
                <a:solidFill>
                  <a:srgbClr val="FF0000"/>
                </a:solidFill>
              </a:rPr>
              <a:t>dài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dirty="0" err="1">
                <a:solidFill>
                  <a:srgbClr val="FF0000"/>
                </a:solidFill>
              </a:rPr>
              <a:t>đoạn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dirty="0" err="1">
                <a:solidFill>
                  <a:srgbClr val="FF0000"/>
                </a:solidFill>
              </a:rPr>
              <a:t>tối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dirty="0" err="1">
                <a:solidFill>
                  <a:srgbClr val="FF0000"/>
                </a:solidFill>
              </a:rPr>
              <a:t>đa</a:t>
            </a:r>
            <a:endParaRPr lang="en-US" sz="1800" dirty="0">
              <a:solidFill>
                <a:srgbClr val="FF0000"/>
              </a:solidFill>
            </a:endParaRPr>
          </a:p>
          <a:p>
            <a:pPr lvl="1" eaLnBrk="1" hangingPunct="1"/>
            <a:r>
              <a:rPr lang="en-US" sz="1800" dirty="0" err="1">
                <a:solidFill>
                  <a:srgbClr val="FF0000"/>
                </a:solidFill>
              </a:rPr>
              <a:t>Độ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dirty="0" err="1">
                <a:solidFill>
                  <a:srgbClr val="FF0000"/>
                </a:solidFill>
              </a:rPr>
              <a:t>suy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dirty="0" err="1">
                <a:solidFill>
                  <a:srgbClr val="FF0000"/>
                </a:solidFill>
              </a:rPr>
              <a:t>giảm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dirty="0" err="1">
                <a:solidFill>
                  <a:srgbClr val="FF0000"/>
                </a:solidFill>
              </a:rPr>
              <a:t>và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dirty="0" err="1">
                <a:solidFill>
                  <a:srgbClr val="FF0000"/>
                </a:solidFill>
              </a:rPr>
              <a:t>độ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dirty="0" err="1">
                <a:solidFill>
                  <a:srgbClr val="FF0000"/>
                </a:solidFill>
              </a:rPr>
              <a:t>trễ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dirty="0" err="1">
                <a:solidFill>
                  <a:srgbClr val="FF0000"/>
                </a:solidFill>
              </a:rPr>
              <a:t>cộng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dirty="0" err="1">
                <a:solidFill>
                  <a:srgbClr val="FF0000"/>
                </a:solidFill>
              </a:rPr>
              <a:t>với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dirty="0" err="1">
                <a:solidFill>
                  <a:srgbClr val="FF0000"/>
                </a:solidFill>
              </a:rPr>
              <a:t>loại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dirty="0" err="1">
                <a:solidFill>
                  <a:srgbClr val="FF0000"/>
                </a:solidFill>
              </a:rPr>
              <a:t>phân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dirty="0" err="1">
                <a:solidFill>
                  <a:srgbClr val="FF0000"/>
                </a:solidFill>
              </a:rPr>
              <a:t>đoạn</a:t>
            </a:r>
            <a:endParaRPr lang="en-US" sz="1800" dirty="0" smtClean="0">
              <a:solidFill>
                <a:srgbClr val="FF0000"/>
              </a:solidFill>
            </a:endParaRPr>
          </a:p>
        </p:txBody>
      </p:sp>
      <p:sp>
        <p:nvSpPr>
          <p:cNvPr id="4096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E6CE7D9-8E5F-4CC4-B010-1BB2B43D5D84}" type="slidenum">
              <a:rPr lang="en-US"/>
              <a:pPr eaLnBrk="1" hangingPunct="1"/>
              <a:t>39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>
          <a:xfrm>
            <a:off x="436728" y="31845"/>
            <a:ext cx="8229600" cy="806355"/>
          </a:xfrm>
        </p:spPr>
        <p:txBody>
          <a:bodyPr/>
          <a:lstStyle/>
          <a:p>
            <a:pPr eaLnBrk="1" hangingPunct="1"/>
            <a:r>
              <a:rPr lang="en-US" sz="2800" dirty="0" smtClean="0"/>
              <a:t>Analog and Digital </a:t>
            </a:r>
            <a:r>
              <a:rPr lang="en-US" sz="2800" dirty="0"/>
              <a:t>Signaling </a:t>
            </a:r>
            <a:r>
              <a:rPr lang="en-US" sz="2800" dirty="0" err="1">
                <a:solidFill>
                  <a:srgbClr val="FF0000"/>
                </a:solidFill>
              </a:rPr>
              <a:t>Tín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hiệu</a:t>
            </a:r>
            <a:r>
              <a:rPr lang="en-US" sz="2800" dirty="0">
                <a:solidFill>
                  <a:srgbClr val="FF0000"/>
                </a:solidFill>
              </a:rPr>
              <a:t> analog </a:t>
            </a:r>
            <a:r>
              <a:rPr lang="en-US" sz="2800" dirty="0" err="1">
                <a:solidFill>
                  <a:srgbClr val="FF0000"/>
                </a:solidFill>
              </a:rPr>
              <a:t>và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kỹ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thuật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số</a:t>
            </a:r>
            <a:endParaRPr lang="en-US" sz="2800" dirty="0" smtClean="0">
              <a:solidFill>
                <a:srgbClr val="FF0000"/>
              </a:solidFill>
            </a:endParaRPr>
          </a:p>
        </p:txBody>
      </p:sp>
      <p:sp>
        <p:nvSpPr>
          <p:cNvPr id="614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914400"/>
            <a:ext cx="8229600" cy="5807075"/>
          </a:xfrm>
        </p:spPr>
        <p:txBody>
          <a:bodyPr/>
          <a:lstStyle/>
          <a:p>
            <a:pPr eaLnBrk="1" hangingPunct="1"/>
            <a:r>
              <a:rPr lang="en-US" sz="1600" dirty="0" smtClean="0"/>
              <a:t>Important data transmission characteristic</a:t>
            </a:r>
          </a:p>
          <a:p>
            <a:pPr lvl="1" eaLnBrk="1" hangingPunct="1"/>
            <a:r>
              <a:rPr lang="en-US" sz="1600" dirty="0" smtClean="0"/>
              <a:t>Signaling type: analog or digital</a:t>
            </a:r>
          </a:p>
          <a:p>
            <a:pPr eaLnBrk="1" hangingPunct="1"/>
            <a:r>
              <a:rPr lang="en-US" sz="1600" dirty="0" smtClean="0"/>
              <a:t>Volt</a:t>
            </a:r>
          </a:p>
          <a:p>
            <a:pPr lvl="1" eaLnBrk="1" hangingPunct="1"/>
            <a:r>
              <a:rPr lang="en-US" sz="1600" dirty="0" smtClean="0"/>
              <a:t>Electrical current pressure</a:t>
            </a:r>
          </a:p>
          <a:p>
            <a:pPr eaLnBrk="1" hangingPunct="1"/>
            <a:r>
              <a:rPr lang="en-US" sz="1600" dirty="0" smtClean="0"/>
              <a:t>Electrical signal strength</a:t>
            </a:r>
          </a:p>
          <a:p>
            <a:pPr lvl="1" eaLnBrk="1" hangingPunct="1"/>
            <a:r>
              <a:rPr lang="en-US" sz="1600" dirty="0" smtClean="0"/>
              <a:t>Directly proportional to voltage</a:t>
            </a:r>
          </a:p>
          <a:p>
            <a:pPr lvl="1" eaLnBrk="1" hangingPunct="1"/>
            <a:r>
              <a:rPr lang="en-US" sz="1600" dirty="0" smtClean="0"/>
              <a:t>Signal voltage</a:t>
            </a:r>
          </a:p>
          <a:p>
            <a:pPr eaLnBrk="1" hangingPunct="1"/>
            <a:r>
              <a:rPr lang="en-US" sz="1600" dirty="0" smtClean="0"/>
              <a:t>Signals</a:t>
            </a:r>
          </a:p>
          <a:p>
            <a:pPr lvl="1" eaLnBrk="1" hangingPunct="1"/>
            <a:r>
              <a:rPr lang="en-US" sz="1600" dirty="0" smtClean="0"/>
              <a:t>Current, light pulses, electromagnetic </a:t>
            </a:r>
            <a:r>
              <a:rPr lang="en-US" sz="1600" dirty="0" smtClean="0"/>
              <a:t>waves</a:t>
            </a:r>
          </a:p>
          <a:p>
            <a:pPr lvl="1" eaLnBrk="1" hangingPunct="1"/>
            <a:r>
              <a:rPr lang="en-US" sz="1600" dirty="0" err="1">
                <a:solidFill>
                  <a:srgbClr val="FF0000"/>
                </a:solidFill>
              </a:rPr>
              <a:t>Đặc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điểm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truyền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dữ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liệu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quan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trọng</a:t>
            </a:r>
            <a:endParaRPr lang="en-US" sz="1600" dirty="0">
              <a:solidFill>
                <a:srgbClr val="FF0000"/>
              </a:solidFill>
            </a:endParaRPr>
          </a:p>
          <a:p>
            <a:pPr lvl="1" eaLnBrk="1" hangingPunct="1"/>
            <a:r>
              <a:rPr lang="en-US" sz="1600" dirty="0" err="1">
                <a:solidFill>
                  <a:srgbClr val="FF0000"/>
                </a:solidFill>
              </a:rPr>
              <a:t>Loại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tín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hiệu</a:t>
            </a:r>
            <a:r>
              <a:rPr lang="en-US" sz="1600" dirty="0">
                <a:solidFill>
                  <a:srgbClr val="FF0000"/>
                </a:solidFill>
              </a:rPr>
              <a:t>: analog </a:t>
            </a:r>
            <a:r>
              <a:rPr lang="en-US" sz="1600" dirty="0" err="1">
                <a:solidFill>
                  <a:srgbClr val="FF0000"/>
                </a:solidFill>
              </a:rPr>
              <a:t>hoặc</a:t>
            </a:r>
            <a:r>
              <a:rPr lang="en-US" sz="1600" dirty="0">
                <a:solidFill>
                  <a:srgbClr val="FF0000"/>
                </a:solidFill>
              </a:rPr>
              <a:t> digital</a:t>
            </a:r>
          </a:p>
          <a:p>
            <a:pPr lvl="1" eaLnBrk="1" hangingPunct="1"/>
            <a:r>
              <a:rPr lang="en-US" sz="1600" dirty="0">
                <a:solidFill>
                  <a:srgbClr val="FF0000"/>
                </a:solidFill>
              </a:rPr>
              <a:t>Volt</a:t>
            </a:r>
          </a:p>
          <a:p>
            <a:pPr lvl="1" eaLnBrk="1" hangingPunct="1"/>
            <a:r>
              <a:rPr lang="en-US" sz="1600" dirty="0" err="1">
                <a:solidFill>
                  <a:srgbClr val="FF0000"/>
                </a:solidFill>
              </a:rPr>
              <a:t>Áp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suất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điện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áp</a:t>
            </a:r>
            <a:endParaRPr lang="en-US" sz="1600" dirty="0">
              <a:solidFill>
                <a:srgbClr val="FF0000"/>
              </a:solidFill>
            </a:endParaRPr>
          </a:p>
          <a:p>
            <a:pPr lvl="1" eaLnBrk="1" hangingPunct="1"/>
            <a:r>
              <a:rPr lang="en-US" sz="1600" dirty="0" err="1">
                <a:solidFill>
                  <a:srgbClr val="FF0000"/>
                </a:solidFill>
              </a:rPr>
              <a:t>Sức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mạnh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tín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hiệu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điện</a:t>
            </a:r>
            <a:endParaRPr lang="en-US" sz="1600" dirty="0">
              <a:solidFill>
                <a:srgbClr val="FF0000"/>
              </a:solidFill>
            </a:endParaRPr>
          </a:p>
          <a:p>
            <a:pPr lvl="1" eaLnBrk="1" hangingPunct="1"/>
            <a:r>
              <a:rPr lang="en-US" sz="1600" dirty="0" err="1">
                <a:solidFill>
                  <a:srgbClr val="FF0000"/>
                </a:solidFill>
              </a:rPr>
              <a:t>Tỷ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lệ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thuận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với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điện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thế</a:t>
            </a:r>
            <a:endParaRPr lang="en-US" sz="1600" dirty="0">
              <a:solidFill>
                <a:srgbClr val="FF0000"/>
              </a:solidFill>
            </a:endParaRPr>
          </a:p>
          <a:p>
            <a:pPr lvl="1" eaLnBrk="1" hangingPunct="1"/>
            <a:r>
              <a:rPr lang="en-US" sz="1600" dirty="0" err="1">
                <a:solidFill>
                  <a:srgbClr val="FF0000"/>
                </a:solidFill>
              </a:rPr>
              <a:t>Điện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áp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tín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hiệu</a:t>
            </a:r>
            <a:endParaRPr lang="en-US" sz="1600" dirty="0">
              <a:solidFill>
                <a:srgbClr val="FF0000"/>
              </a:solidFill>
            </a:endParaRPr>
          </a:p>
          <a:p>
            <a:pPr lvl="1" eaLnBrk="1" hangingPunct="1"/>
            <a:r>
              <a:rPr lang="en-US" sz="1600" dirty="0" err="1">
                <a:solidFill>
                  <a:srgbClr val="FF0000"/>
                </a:solidFill>
              </a:rPr>
              <a:t>Tín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hiệu</a:t>
            </a:r>
            <a:endParaRPr lang="en-US" sz="1600" dirty="0">
              <a:solidFill>
                <a:srgbClr val="FF0000"/>
              </a:solidFill>
            </a:endParaRPr>
          </a:p>
          <a:p>
            <a:pPr lvl="1" eaLnBrk="1" hangingPunct="1"/>
            <a:r>
              <a:rPr lang="en-US" sz="1600" dirty="0" err="1">
                <a:solidFill>
                  <a:srgbClr val="FF0000"/>
                </a:solidFill>
              </a:rPr>
              <a:t>Hiện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tại</a:t>
            </a:r>
            <a:r>
              <a:rPr lang="en-US" sz="1600" dirty="0">
                <a:solidFill>
                  <a:srgbClr val="FF0000"/>
                </a:solidFill>
              </a:rPr>
              <a:t>, </a:t>
            </a:r>
            <a:r>
              <a:rPr lang="en-US" sz="1600" dirty="0" err="1">
                <a:solidFill>
                  <a:srgbClr val="FF0000"/>
                </a:solidFill>
              </a:rPr>
              <a:t>xung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ánh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sáng</a:t>
            </a:r>
            <a:r>
              <a:rPr lang="en-US" sz="1600" dirty="0">
                <a:solidFill>
                  <a:srgbClr val="FF0000"/>
                </a:solidFill>
              </a:rPr>
              <a:t>, </a:t>
            </a:r>
            <a:r>
              <a:rPr lang="en-US" sz="1600" dirty="0" err="1">
                <a:solidFill>
                  <a:srgbClr val="FF0000"/>
                </a:solidFill>
              </a:rPr>
              <a:t>sóng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điện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từ</a:t>
            </a:r>
            <a:endParaRPr lang="en-US" sz="1600" dirty="0" smtClean="0">
              <a:solidFill>
                <a:srgbClr val="FF0000"/>
              </a:solidFill>
            </a:endParaRPr>
          </a:p>
          <a:p>
            <a:pPr lvl="1" eaLnBrk="1" hangingPunct="1"/>
            <a:endParaRPr lang="en-US" sz="1600" dirty="0"/>
          </a:p>
          <a:p>
            <a:pPr lvl="1" eaLnBrk="1" hangingPunct="1"/>
            <a:endParaRPr lang="en-US" sz="1600" dirty="0" smtClean="0"/>
          </a:p>
        </p:txBody>
      </p:sp>
      <p:sp>
        <p:nvSpPr>
          <p:cNvPr id="614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598C20F-59B6-4B7F-BB66-71EC0098DABB}" type="slidenum">
              <a:rPr lang="en-US"/>
              <a:pPr eaLnBrk="1" hangingPunct="1"/>
              <a:t>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Size and Scalability</a:t>
            </a:r>
            <a:br>
              <a:rPr lang="en-US" dirty="0"/>
            </a:br>
            <a:r>
              <a:rPr lang="vi-VN" dirty="0">
                <a:solidFill>
                  <a:srgbClr val="FF0000"/>
                </a:solidFill>
              </a:rPr>
              <a:t>Kích thước và khả năng mở rộng</a:t>
            </a:r>
            <a:endParaRPr lang="en-US" dirty="0" smtClean="0"/>
          </a:p>
        </p:txBody>
      </p:sp>
      <p:sp>
        <p:nvSpPr>
          <p:cNvPr id="4198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/>
          <a:lstStyle/>
          <a:p>
            <a:pPr eaLnBrk="1" hangingPunct="1"/>
            <a:r>
              <a:rPr lang="en-US" sz="1800" dirty="0" smtClean="0"/>
              <a:t>Segment types</a:t>
            </a:r>
          </a:p>
          <a:p>
            <a:pPr lvl="1" eaLnBrk="1" hangingPunct="1"/>
            <a:r>
              <a:rPr lang="en-US" sz="1800" dirty="0" smtClean="0"/>
              <a:t>Populated: contains end nodes</a:t>
            </a:r>
          </a:p>
          <a:p>
            <a:pPr lvl="1" eaLnBrk="1" hangingPunct="1"/>
            <a:r>
              <a:rPr lang="en-US" sz="1800" dirty="0" smtClean="0"/>
              <a:t>Unpopulated: no end nodes</a:t>
            </a:r>
          </a:p>
          <a:p>
            <a:pPr lvl="2" eaLnBrk="1" hangingPunct="1"/>
            <a:r>
              <a:rPr lang="en-US" sz="1800" dirty="0" smtClean="0"/>
              <a:t>Also called link segment</a:t>
            </a:r>
          </a:p>
          <a:p>
            <a:pPr eaLnBrk="1" hangingPunct="1"/>
            <a:r>
              <a:rPr lang="en-US" sz="1800" dirty="0" smtClean="0"/>
              <a:t>Segment length limitation</a:t>
            </a:r>
          </a:p>
          <a:p>
            <a:pPr lvl="1" eaLnBrk="1" hangingPunct="1"/>
            <a:r>
              <a:rPr lang="en-US" sz="1800" dirty="0" smtClean="0"/>
              <a:t>After certain distance, signal loses strength</a:t>
            </a:r>
          </a:p>
          <a:p>
            <a:pPr lvl="2" eaLnBrk="1" hangingPunct="1"/>
            <a:r>
              <a:rPr lang="en-US" sz="1800" dirty="0" smtClean="0"/>
              <a:t>Cannot be accurately </a:t>
            </a:r>
            <a:r>
              <a:rPr lang="en-US" sz="1800" dirty="0" smtClean="0"/>
              <a:t>interpreted</a:t>
            </a:r>
          </a:p>
          <a:p>
            <a:pPr lvl="2" eaLnBrk="1" hangingPunct="1"/>
            <a:r>
              <a:rPr lang="vi-VN" sz="1800" dirty="0">
                <a:solidFill>
                  <a:srgbClr val="FF0000"/>
                </a:solidFill>
              </a:rPr>
              <a:t>Các loại phân đoạn</a:t>
            </a:r>
          </a:p>
          <a:p>
            <a:pPr lvl="2" eaLnBrk="1" hangingPunct="1"/>
            <a:r>
              <a:rPr lang="vi-VN" sz="1800" dirty="0">
                <a:solidFill>
                  <a:srgbClr val="FF0000"/>
                </a:solidFill>
              </a:rPr>
              <a:t>Dân cư: chứa các nút kết thúc</a:t>
            </a:r>
          </a:p>
          <a:p>
            <a:pPr lvl="2" eaLnBrk="1" hangingPunct="1"/>
            <a:r>
              <a:rPr lang="vi-VN" sz="1800" dirty="0">
                <a:solidFill>
                  <a:srgbClr val="FF0000"/>
                </a:solidFill>
              </a:rPr>
              <a:t>Không mở rộng: không có nút kết thúc</a:t>
            </a:r>
          </a:p>
          <a:p>
            <a:pPr lvl="2" eaLnBrk="1" hangingPunct="1"/>
            <a:r>
              <a:rPr lang="vi-VN" sz="1800" dirty="0">
                <a:solidFill>
                  <a:srgbClr val="FF0000"/>
                </a:solidFill>
              </a:rPr>
              <a:t>Còn được gọi là phân đoạn liên kết</a:t>
            </a:r>
          </a:p>
          <a:p>
            <a:pPr lvl="2" eaLnBrk="1" hangingPunct="1"/>
            <a:r>
              <a:rPr lang="vi-VN" sz="1800" dirty="0">
                <a:solidFill>
                  <a:srgbClr val="FF0000"/>
                </a:solidFill>
              </a:rPr>
              <a:t>Giới hạn độ dài đoạn</a:t>
            </a:r>
          </a:p>
          <a:p>
            <a:pPr lvl="2" eaLnBrk="1" hangingPunct="1"/>
            <a:r>
              <a:rPr lang="vi-VN" sz="1800" dirty="0">
                <a:solidFill>
                  <a:srgbClr val="FF0000"/>
                </a:solidFill>
              </a:rPr>
              <a:t>Sau khoảng cách nhất định, tín hiệu mất sức</a:t>
            </a:r>
          </a:p>
          <a:p>
            <a:pPr lvl="2" eaLnBrk="1" hangingPunct="1"/>
            <a:r>
              <a:rPr lang="vi-VN" sz="1800" dirty="0">
                <a:solidFill>
                  <a:srgbClr val="FF0000"/>
                </a:solidFill>
              </a:rPr>
              <a:t>Không thể diễn giải chính xác</a:t>
            </a:r>
            <a:endParaRPr lang="en-US" sz="1800" dirty="0" smtClean="0">
              <a:solidFill>
                <a:srgbClr val="FF0000"/>
              </a:solidFill>
            </a:endParaRPr>
          </a:p>
        </p:txBody>
      </p:sp>
      <p:sp>
        <p:nvSpPr>
          <p:cNvPr id="4198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4E3788A-664D-417D-81C2-12F1B6F26787}" type="slidenum">
              <a:rPr lang="en-US"/>
              <a:pPr eaLnBrk="1" hangingPunct="1"/>
              <a:t>40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229600" cy="914400"/>
          </a:xfrm>
        </p:spPr>
        <p:txBody>
          <a:bodyPr/>
          <a:lstStyle/>
          <a:p>
            <a:pPr eaLnBrk="1" hangingPunct="1"/>
            <a:r>
              <a:rPr lang="en-US" sz="2800" dirty="0" smtClean="0"/>
              <a:t>Connectors and Media </a:t>
            </a:r>
            <a:r>
              <a:rPr lang="en-US" sz="2800" dirty="0"/>
              <a:t>Converters</a:t>
            </a:r>
            <a:br>
              <a:rPr lang="en-US" sz="2800" dirty="0"/>
            </a:br>
            <a:r>
              <a:rPr lang="en-US" sz="2800" dirty="0" err="1">
                <a:solidFill>
                  <a:srgbClr val="FF0000"/>
                </a:solidFill>
              </a:rPr>
              <a:t>Bộ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kết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nối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và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bộ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chuyển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đổi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truyền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thông</a:t>
            </a:r>
            <a:endParaRPr lang="en-US" sz="2800" dirty="0" smtClean="0">
              <a:solidFill>
                <a:srgbClr val="FF0000"/>
              </a:solidFill>
            </a:endParaRPr>
          </a:p>
        </p:txBody>
      </p:sp>
      <p:sp>
        <p:nvSpPr>
          <p:cNvPr id="43013" name="Rectangle 4"/>
          <p:cNvSpPr>
            <a:spLocks noGrp="1" noChangeArrowheads="1"/>
          </p:cNvSpPr>
          <p:nvPr>
            <p:ph idx="1"/>
          </p:nvPr>
        </p:nvSpPr>
        <p:spPr>
          <a:xfrm>
            <a:off x="457200" y="931460"/>
            <a:ext cx="8229600" cy="5790015"/>
          </a:xfrm>
        </p:spPr>
        <p:txBody>
          <a:bodyPr/>
          <a:lstStyle/>
          <a:p>
            <a:pPr eaLnBrk="1" hangingPunct="1"/>
            <a:r>
              <a:rPr lang="en-US" sz="1400" dirty="0" smtClean="0"/>
              <a:t>Connectors</a:t>
            </a:r>
          </a:p>
          <a:p>
            <a:pPr lvl="1" eaLnBrk="1" hangingPunct="1"/>
            <a:r>
              <a:rPr lang="en-US" sz="1400" dirty="0" smtClean="0"/>
              <a:t>Hardware connecting wire to network device</a:t>
            </a:r>
          </a:p>
          <a:p>
            <a:pPr lvl="1" eaLnBrk="1" hangingPunct="1"/>
            <a:r>
              <a:rPr lang="en-US" sz="1400" dirty="0" smtClean="0"/>
              <a:t>Specific to particular media type</a:t>
            </a:r>
          </a:p>
          <a:p>
            <a:pPr lvl="1" eaLnBrk="1" hangingPunct="1"/>
            <a:r>
              <a:rPr lang="en-US" sz="1400" dirty="0" smtClean="0"/>
              <a:t>Affect costs</a:t>
            </a:r>
          </a:p>
          <a:p>
            <a:pPr lvl="2" eaLnBrk="1" hangingPunct="1"/>
            <a:r>
              <a:rPr lang="en-US" sz="1400" dirty="0" smtClean="0"/>
              <a:t>Installing and maintaining network</a:t>
            </a:r>
          </a:p>
          <a:p>
            <a:pPr lvl="2" eaLnBrk="1" hangingPunct="1"/>
            <a:r>
              <a:rPr lang="en-US" sz="1400" dirty="0" smtClean="0"/>
              <a:t>Ease of adding new segments or nodes</a:t>
            </a:r>
          </a:p>
          <a:p>
            <a:pPr lvl="2" eaLnBrk="1" hangingPunct="1"/>
            <a:r>
              <a:rPr lang="en-US" sz="1400" dirty="0" smtClean="0"/>
              <a:t>Technical expertise required to maintain network</a:t>
            </a:r>
          </a:p>
          <a:p>
            <a:pPr eaLnBrk="1" hangingPunct="1"/>
            <a:r>
              <a:rPr lang="en-US" sz="1400" dirty="0" smtClean="0"/>
              <a:t>Media converter</a:t>
            </a:r>
          </a:p>
          <a:p>
            <a:pPr lvl="1" eaLnBrk="1" hangingPunct="1"/>
            <a:r>
              <a:rPr lang="en-US" sz="1400" dirty="0" smtClean="0"/>
              <a:t>Hardware enabling networks or segments running on different media to interconnect and exchange </a:t>
            </a:r>
            <a:r>
              <a:rPr lang="en-US" sz="1400" dirty="0" smtClean="0"/>
              <a:t>signals</a:t>
            </a:r>
          </a:p>
          <a:p>
            <a:pPr lvl="1" eaLnBrk="1" hangingPunct="1"/>
            <a:r>
              <a:rPr lang="vi-VN" sz="1400" dirty="0">
                <a:solidFill>
                  <a:srgbClr val="FF0000"/>
                </a:solidFill>
              </a:rPr>
              <a:t>Kết nối</a:t>
            </a:r>
          </a:p>
          <a:p>
            <a:pPr lvl="1" eaLnBrk="1" hangingPunct="1"/>
            <a:r>
              <a:rPr lang="vi-VN" sz="1400" dirty="0">
                <a:solidFill>
                  <a:srgbClr val="FF0000"/>
                </a:solidFill>
              </a:rPr>
              <a:t>Phần cứng kết nối dây với thiết bị mạng</a:t>
            </a:r>
          </a:p>
          <a:p>
            <a:pPr lvl="1" eaLnBrk="1" hangingPunct="1"/>
            <a:r>
              <a:rPr lang="vi-VN" sz="1400" dirty="0">
                <a:solidFill>
                  <a:srgbClr val="FF0000"/>
                </a:solidFill>
              </a:rPr>
              <a:t>Cụ thể cho loại phương tiện cụ thể</a:t>
            </a:r>
          </a:p>
          <a:p>
            <a:pPr lvl="1" eaLnBrk="1" hangingPunct="1"/>
            <a:r>
              <a:rPr lang="vi-VN" sz="1400" dirty="0">
                <a:solidFill>
                  <a:srgbClr val="FF0000"/>
                </a:solidFill>
              </a:rPr>
              <a:t>Ảnh hưởng đến chi phí</a:t>
            </a:r>
          </a:p>
          <a:p>
            <a:pPr lvl="1" eaLnBrk="1" hangingPunct="1"/>
            <a:r>
              <a:rPr lang="vi-VN" sz="1400" dirty="0">
                <a:solidFill>
                  <a:srgbClr val="FF0000"/>
                </a:solidFill>
              </a:rPr>
              <a:t>Cài đặt và bảo trì mạng</a:t>
            </a:r>
          </a:p>
          <a:p>
            <a:pPr lvl="1" eaLnBrk="1" hangingPunct="1"/>
            <a:r>
              <a:rPr lang="vi-VN" sz="1400" dirty="0">
                <a:solidFill>
                  <a:srgbClr val="FF0000"/>
                </a:solidFill>
              </a:rPr>
              <a:t>Dễ dàng thêm phân đoạn hoặc nút mới</a:t>
            </a:r>
          </a:p>
          <a:p>
            <a:pPr lvl="1" eaLnBrk="1" hangingPunct="1"/>
            <a:r>
              <a:rPr lang="vi-VN" sz="1400" dirty="0">
                <a:solidFill>
                  <a:srgbClr val="FF0000"/>
                </a:solidFill>
              </a:rPr>
              <a:t>Chuyên môn kỹ thuật cần thiết để duy trì mạng</a:t>
            </a:r>
          </a:p>
          <a:p>
            <a:pPr lvl="1" eaLnBrk="1" hangingPunct="1"/>
            <a:r>
              <a:rPr lang="vi-VN" sz="1400" dirty="0">
                <a:solidFill>
                  <a:srgbClr val="FF0000"/>
                </a:solidFill>
              </a:rPr>
              <a:t>Media converter</a:t>
            </a:r>
          </a:p>
          <a:p>
            <a:pPr lvl="1" eaLnBrk="1" hangingPunct="1"/>
            <a:r>
              <a:rPr lang="vi-VN" sz="1400" dirty="0">
                <a:solidFill>
                  <a:srgbClr val="FF0000"/>
                </a:solidFill>
              </a:rPr>
              <a:t>Phần cứng cho phép các mạng hoặc phân đoạn chạy trên các phương tiện truyền thông khác nhau để kết nối và trao đổi các tín hiệu</a:t>
            </a:r>
            <a:endParaRPr lang="en-US" sz="1400" dirty="0" smtClean="0">
              <a:solidFill>
                <a:srgbClr val="FF0000"/>
              </a:solidFill>
            </a:endParaRPr>
          </a:p>
        </p:txBody>
      </p:sp>
      <p:sp>
        <p:nvSpPr>
          <p:cNvPr id="4301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5E1B47C-A6CF-4DEA-BB41-2E8852C73229}" type="slidenum">
              <a:rPr lang="en-US"/>
              <a:pPr eaLnBrk="1" hangingPunct="1"/>
              <a:t>41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</a:p>
        </p:txBody>
      </p:sp>
      <p:sp>
        <p:nvSpPr>
          <p:cNvPr id="2150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81831F4-0A2E-4501-A483-6F3479045608}" type="slidenum">
              <a:rPr lang="en-US"/>
              <a:pPr eaLnBrk="1" hangingPunct="1"/>
              <a:t>42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452580" y="5599889"/>
            <a:ext cx="35809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Courtesy of Omnitron Systems Technology</a:t>
            </a:r>
            <a:endParaRPr lang="en-US" sz="1400" i="1" dirty="0"/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2439880" y="5279412"/>
            <a:ext cx="562462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600" dirty="0"/>
              <a:t>Figure </a:t>
            </a:r>
            <a:r>
              <a:rPr lang="en-US" sz="1600" dirty="0" smtClean="0"/>
              <a:t>3-15 Copper wire-to-fiber media converter</a:t>
            </a:r>
            <a:endParaRPr lang="en-US" sz="16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0437" y="1066800"/>
            <a:ext cx="2219325" cy="409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40175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Coaxial Cable</a:t>
            </a:r>
          </a:p>
        </p:txBody>
      </p:sp>
      <p:sp>
        <p:nvSpPr>
          <p:cNvPr id="4506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Central metal core (often copper) surrounded by:</a:t>
            </a:r>
          </a:p>
          <a:p>
            <a:pPr lvl="1" eaLnBrk="1" hangingPunct="1"/>
            <a:r>
              <a:rPr lang="en-US" dirty="0"/>
              <a:t>I</a:t>
            </a:r>
            <a:r>
              <a:rPr lang="en-US" dirty="0" smtClean="0"/>
              <a:t>nsulator</a:t>
            </a:r>
          </a:p>
          <a:p>
            <a:pPr lvl="1" eaLnBrk="1" hangingPunct="1"/>
            <a:r>
              <a:rPr lang="en-US" dirty="0" smtClean="0"/>
              <a:t>Braided metal shielding (braiding or shield)</a:t>
            </a:r>
          </a:p>
          <a:p>
            <a:pPr lvl="1" eaLnBrk="1" hangingPunct="1"/>
            <a:r>
              <a:rPr lang="en-US" dirty="0" smtClean="0"/>
              <a:t>Outer cover (sheath or jacket)</a:t>
            </a:r>
          </a:p>
        </p:txBody>
      </p:sp>
      <p:sp>
        <p:nvSpPr>
          <p:cNvPr id="45058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</a:p>
        </p:txBody>
      </p:sp>
      <p:sp>
        <p:nvSpPr>
          <p:cNvPr id="45059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3C0EAC2-E41D-40FA-B47E-E661E445AE3A}" type="slidenum">
              <a:rPr lang="en-US"/>
              <a:pPr eaLnBrk="1" hangingPunct="1"/>
              <a:t>43</a:t>
            </a:fld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3420" y="3581400"/>
            <a:ext cx="3698951" cy="26215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609600" y="4327469"/>
            <a:ext cx="257662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600" dirty="0"/>
              <a:t>Figure </a:t>
            </a:r>
            <a:r>
              <a:rPr lang="en-US" sz="1600" dirty="0" smtClean="0"/>
              <a:t>3-16 Coaxial cable</a:t>
            </a:r>
            <a:endParaRPr lang="en-US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635000" y="4666023"/>
            <a:ext cx="25512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Courtesy Course Technology/Cengage Learning</a:t>
            </a:r>
            <a:endParaRPr lang="en-US" sz="14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3412"/>
            <a:ext cx="8229600" cy="613012"/>
          </a:xfrm>
        </p:spPr>
        <p:txBody>
          <a:bodyPr/>
          <a:lstStyle/>
          <a:p>
            <a:r>
              <a:rPr lang="en-US" dirty="0" smtClean="0"/>
              <a:t>Coaxial Cable (cont’d</a:t>
            </a:r>
            <a:r>
              <a:rPr lang="en-US" dirty="0"/>
              <a:t>.) </a:t>
            </a:r>
            <a:r>
              <a:rPr lang="en-US" dirty="0" err="1">
                <a:solidFill>
                  <a:srgbClr val="FF0000"/>
                </a:solidFill>
              </a:rPr>
              <a:t>Cáp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đồng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trục</a:t>
            </a:r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46085" name="Rectangle 3"/>
          <p:cNvSpPr>
            <a:spLocks noGrp="1" noChangeArrowheads="1"/>
          </p:cNvSpPr>
          <p:nvPr>
            <p:ph idx="1"/>
          </p:nvPr>
        </p:nvSpPr>
        <p:spPr>
          <a:xfrm>
            <a:off x="468573" y="728662"/>
            <a:ext cx="8229600" cy="5824538"/>
          </a:xfrm>
        </p:spPr>
        <p:txBody>
          <a:bodyPr/>
          <a:lstStyle/>
          <a:p>
            <a:r>
              <a:rPr lang="en-US" sz="1400" dirty="0" smtClean="0"/>
              <a:t>High noise resistance</a:t>
            </a:r>
          </a:p>
          <a:p>
            <a:r>
              <a:rPr lang="en-US" sz="1400" dirty="0" smtClean="0"/>
              <a:t>Advantage over twisted pair cabling</a:t>
            </a:r>
          </a:p>
          <a:p>
            <a:pPr lvl="1"/>
            <a:r>
              <a:rPr lang="en-US" sz="1400" dirty="0" smtClean="0"/>
              <a:t>Carry signals farther before amplifier required</a:t>
            </a:r>
          </a:p>
          <a:p>
            <a:r>
              <a:rPr lang="en-US" sz="1400" dirty="0" smtClean="0"/>
              <a:t>Disadvantage over twisted pair cabling</a:t>
            </a:r>
          </a:p>
          <a:p>
            <a:pPr lvl="1"/>
            <a:r>
              <a:rPr lang="en-US" sz="1400" dirty="0" smtClean="0"/>
              <a:t>More expensive</a:t>
            </a:r>
          </a:p>
          <a:p>
            <a:r>
              <a:rPr lang="en-US" sz="1400" dirty="0" smtClean="0"/>
              <a:t>Hundreds of specifications</a:t>
            </a:r>
          </a:p>
          <a:p>
            <a:pPr lvl="1"/>
            <a:r>
              <a:rPr lang="en-US" sz="1400" dirty="0" smtClean="0"/>
              <a:t>RG specification number</a:t>
            </a:r>
          </a:p>
          <a:p>
            <a:pPr lvl="1"/>
            <a:r>
              <a:rPr lang="en-US" sz="1400" dirty="0" smtClean="0"/>
              <a:t>Differences: shielding and conducting cores</a:t>
            </a:r>
          </a:p>
          <a:p>
            <a:pPr lvl="2"/>
            <a:r>
              <a:rPr lang="en-US" sz="1400" dirty="0" smtClean="0"/>
              <a:t>Transmission </a:t>
            </a:r>
            <a:r>
              <a:rPr lang="en-US" sz="1400" dirty="0" smtClean="0"/>
              <a:t>characteristics</a:t>
            </a:r>
          </a:p>
          <a:p>
            <a:pPr lvl="2"/>
            <a:endParaRPr lang="en-US" sz="1400" dirty="0"/>
          </a:p>
          <a:p>
            <a:pPr lvl="2"/>
            <a:r>
              <a:rPr lang="vi-VN" sz="1400" dirty="0">
                <a:solidFill>
                  <a:srgbClr val="FF0000"/>
                </a:solidFill>
              </a:rPr>
              <a:t>Kháng tiếng ồn cao</a:t>
            </a:r>
          </a:p>
          <a:p>
            <a:pPr lvl="2"/>
            <a:r>
              <a:rPr lang="vi-VN" sz="1400" dirty="0">
                <a:solidFill>
                  <a:srgbClr val="FF0000"/>
                </a:solidFill>
              </a:rPr>
              <a:t>Lợi thế hơn cáp xoắn đôi</a:t>
            </a:r>
          </a:p>
          <a:p>
            <a:pPr lvl="2"/>
            <a:r>
              <a:rPr lang="vi-VN" sz="1400" dirty="0">
                <a:solidFill>
                  <a:srgbClr val="FF0000"/>
                </a:solidFill>
              </a:rPr>
              <a:t>Mang tín hiệu xa hơn trước khi bộ khuếch đại yêu cầu</a:t>
            </a:r>
          </a:p>
          <a:p>
            <a:pPr lvl="2"/>
            <a:r>
              <a:rPr lang="vi-VN" sz="1400" dirty="0">
                <a:solidFill>
                  <a:srgbClr val="FF0000"/>
                </a:solidFill>
              </a:rPr>
              <a:t>Bất lợi hơn cáp xoắn đôi</a:t>
            </a:r>
          </a:p>
          <a:p>
            <a:pPr lvl="2"/>
            <a:r>
              <a:rPr lang="vi-VN" sz="1400" dirty="0">
                <a:solidFill>
                  <a:srgbClr val="FF0000"/>
                </a:solidFill>
              </a:rPr>
              <a:t>Đắt hơn</a:t>
            </a:r>
          </a:p>
          <a:p>
            <a:pPr lvl="2"/>
            <a:r>
              <a:rPr lang="vi-VN" sz="1400" dirty="0">
                <a:solidFill>
                  <a:srgbClr val="FF0000"/>
                </a:solidFill>
              </a:rPr>
              <a:t>Hàng trăm chi tiết kỹ thuật</a:t>
            </a:r>
          </a:p>
          <a:p>
            <a:pPr lvl="2"/>
            <a:r>
              <a:rPr lang="vi-VN" sz="1400" dirty="0">
                <a:solidFill>
                  <a:srgbClr val="FF0000"/>
                </a:solidFill>
              </a:rPr>
              <a:t>Số đặc tả RG</a:t>
            </a:r>
          </a:p>
          <a:p>
            <a:pPr lvl="2"/>
            <a:r>
              <a:rPr lang="vi-VN" sz="1400" dirty="0">
                <a:solidFill>
                  <a:srgbClr val="FF0000"/>
                </a:solidFill>
              </a:rPr>
              <a:t>Sự khác biệt: che chắn và dẫn điện</a:t>
            </a:r>
          </a:p>
          <a:p>
            <a:pPr lvl="2"/>
            <a:r>
              <a:rPr lang="vi-VN" sz="1400" dirty="0">
                <a:solidFill>
                  <a:srgbClr val="FF0000"/>
                </a:solidFill>
              </a:rPr>
              <a:t>Đặc tính truyền</a:t>
            </a:r>
            <a:endParaRPr lang="en-US" sz="1400" dirty="0" smtClean="0">
              <a:solidFill>
                <a:srgbClr val="FF0000"/>
              </a:solidFill>
            </a:endParaRPr>
          </a:p>
          <a:p>
            <a:pPr lvl="2"/>
            <a:endParaRPr lang="en-US" dirty="0" smtClean="0"/>
          </a:p>
        </p:txBody>
      </p:sp>
      <p:sp>
        <p:nvSpPr>
          <p:cNvPr id="46083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5C6AF3B3-4338-4A83-9606-8C959472A422}" type="slidenum">
              <a:rPr lang="en-US" smtClean="0"/>
              <a:pPr/>
              <a:t>44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Coaxial Cable (cont’d.)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Conducting core</a:t>
            </a:r>
          </a:p>
          <a:p>
            <a:pPr lvl="1" eaLnBrk="1" hangingPunct="1"/>
            <a:r>
              <a:rPr lang="en-US" dirty="0" smtClean="0"/>
              <a:t>American Wire Gauge (AWG) size</a:t>
            </a:r>
          </a:p>
          <a:p>
            <a:pPr lvl="1" eaLnBrk="1" hangingPunct="1"/>
            <a:r>
              <a:rPr lang="en-US" dirty="0"/>
              <a:t>L</a:t>
            </a:r>
            <a:r>
              <a:rPr lang="en-US" dirty="0" smtClean="0"/>
              <a:t>arger AWG size, smaller wire diameter</a:t>
            </a:r>
          </a:p>
          <a:p>
            <a:pPr eaLnBrk="1" hangingPunct="1"/>
            <a:r>
              <a:rPr lang="en-US" dirty="0" smtClean="0"/>
              <a:t>Data networks usage</a:t>
            </a:r>
          </a:p>
          <a:p>
            <a:pPr lvl="1" eaLnBrk="1" hangingPunct="1"/>
            <a:r>
              <a:rPr lang="en-US" dirty="0" smtClean="0"/>
              <a:t>RG-6</a:t>
            </a:r>
          </a:p>
          <a:p>
            <a:pPr lvl="1" eaLnBrk="1" hangingPunct="1"/>
            <a:r>
              <a:rPr lang="en-US" dirty="0" smtClean="0"/>
              <a:t>RG-8</a:t>
            </a:r>
          </a:p>
          <a:p>
            <a:pPr lvl="1" eaLnBrk="1" hangingPunct="1"/>
            <a:r>
              <a:rPr lang="en-US" dirty="0" smtClean="0"/>
              <a:t>RG-58</a:t>
            </a:r>
          </a:p>
          <a:p>
            <a:pPr lvl="1" eaLnBrk="1" hangingPunct="1"/>
            <a:r>
              <a:rPr lang="en-US" dirty="0" smtClean="0"/>
              <a:t>RG-59</a:t>
            </a:r>
          </a:p>
        </p:txBody>
      </p:sp>
      <p:sp>
        <p:nvSpPr>
          <p:cNvPr id="4710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</a:p>
        </p:txBody>
      </p:sp>
      <p:sp>
        <p:nvSpPr>
          <p:cNvPr id="4710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1E04657-B495-4C80-8B30-5BDA08A6A354}" type="slidenum">
              <a:rPr lang="en-US"/>
              <a:pPr eaLnBrk="1" hangingPunct="1"/>
              <a:t>45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</a:p>
        </p:txBody>
      </p:sp>
      <p:sp>
        <p:nvSpPr>
          <p:cNvPr id="2150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81831F4-0A2E-4501-A483-6F3479045608}" type="slidenum">
              <a:rPr lang="en-US"/>
              <a:pPr eaLnBrk="1" hangingPunct="1"/>
              <a:t>46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23900" y="4971534"/>
            <a:ext cx="30751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Courtesy of MCM Electronics, Inc.</a:t>
            </a:r>
            <a:endParaRPr lang="en-US" sz="1400" i="1" dirty="0"/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685800" y="4648200"/>
            <a:ext cx="297032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600" dirty="0"/>
              <a:t>Figure </a:t>
            </a:r>
            <a:r>
              <a:rPr lang="en-US" sz="1600" dirty="0" smtClean="0"/>
              <a:t>3-17 F-Type connector</a:t>
            </a:r>
            <a:endParaRPr lang="en-US" sz="16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359" y="1371600"/>
            <a:ext cx="4439956" cy="299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343873" y="4961354"/>
            <a:ext cx="2971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© Igor Smichkov/Shutterstock.com</a:t>
            </a:r>
            <a:endParaRPr lang="en-US" sz="1400" i="1" dirty="0"/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5307253" y="4648200"/>
            <a:ext cx="297032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600" dirty="0"/>
              <a:t>Figure </a:t>
            </a:r>
            <a:r>
              <a:rPr lang="en-US" sz="1600" dirty="0" smtClean="0"/>
              <a:t>3-18 BNC connector</a:t>
            </a:r>
            <a:endParaRPr lang="en-US" sz="1600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802789"/>
            <a:ext cx="3032473" cy="3845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68504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6" name="Rectangle 2"/>
          <p:cNvSpPr>
            <a:spLocks noGrp="1" noChangeArrowheads="1"/>
          </p:cNvSpPr>
          <p:nvPr>
            <p:ph type="title"/>
          </p:nvPr>
        </p:nvSpPr>
        <p:spPr>
          <a:xfrm>
            <a:off x="660400" y="-47823"/>
            <a:ext cx="8229600" cy="733623"/>
          </a:xfrm>
        </p:spPr>
        <p:txBody>
          <a:bodyPr/>
          <a:lstStyle/>
          <a:p>
            <a:pPr eaLnBrk="1" hangingPunct="1"/>
            <a:r>
              <a:rPr lang="en-US" dirty="0" smtClean="0"/>
              <a:t>Twisted Pair </a:t>
            </a:r>
            <a:r>
              <a:rPr lang="en-US" dirty="0"/>
              <a:t>Cable </a:t>
            </a:r>
            <a:r>
              <a:rPr lang="en-US" dirty="0" err="1">
                <a:solidFill>
                  <a:srgbClr val="FF0000"/>
                </a:solidFill>
              </a:rPr>
              <a:t>Cáp</a:t>
            </a:r>
            <a:r>
              <a:rPr lang="en-US" dirty="0">
                <a:solidFill>
                  <a:srgbClr val="FF0000"/>
                </a:solidFill>
              </a:rPr>
              <a:t> Twisted Pair</a:t>
            </a:r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49157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Color-coded insulated copper wire pairs</a:t>
            </a:r>
          </a:p>
          <a:p>
            <a:pPr lvl="1" eaLnBrk="1" hangingPunct="1"/>
            <a:r>
              <a:rPr lang="en-US" dirty="0" smtClean="0"/>
              <a:t>0.4 to 0.8 mm diameter</a:t>
            </a:r>
          </a:p>
          <a:p>
            <a:pPr lvl="1" eaLnBrk="1" hangingPunct="1"/>
            <a:r>
              <a:rPr lang="en-US" dirty="0" smtClean="0"/>
              <a:t>Encased in a plastic sheath</a:t>
            </a:r>
          </a:p>
        </p:txBody>
      </p:sp>
      <p:sp>
        <p:nvSpPr>
          <p:cNvPr id="49154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</a:p>
        </p:txBody>
      </p:sp>
      <p:sp>
        <p:nvSpPr>
          <p:cNvPr id="49155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93037E0-9F9D-4098-898A-53C5417F2B0A}" type="slidenum">
              <a:rPr lang="en-US"/>
              <a:pPr eaLnBrk="1" hangingPunct="1"/>
              <a:t>47</a:t>
            </a:fld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8238" y="3059716"/>
            <a:ext cx="2762986" cy="3155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660400" y="4626385"/>
            <a:ext cx="30751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Courtesy Course Technology/Cengage Learning</a:t>
            </a:r>
            <a:endParaRPr lang="en-US" sz="1400" i="1" dirty="0"/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673100" y="4287831"/>
            <a:ext cx="297032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600" dirty="0"/>
              <a:t>Figure </a:t>
            </a:r>
            <a:r>
              <a:rPr lang="en-US" sz="1600" dirty="0" smtClean="0"/>
              <a:t>3-19 Twisted pair cable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169282"/>
            <a:ext cx="8229600" cy="778882"/>
          </a:xfrm>
        </p:spPr>
        <p:txBody>
          <a:bodyPr/>
          <a:lstStyle/>
          <a:p>
            <a:pPr eaLnBrk="1" hangingPunct="1"/>
            <a:r>
              <a:rPr lang="en-US" dirty="0" smtClean="0"/>
              <a:t>Twisted Pair Cable </a:t>
            </a:r>
            <a:r>
              <a:rPr lang="en-US" dirty="0" err="1">
                <a:solidFill>
                  <a:srgbClr val="FF0000"/>
                </a:solidFill>
              </a:rPr>
              <a:t>Cáp</a:t>
            </a:r>
            <a:r>
              <a:rPr lang="en-US" dirty="0">
                <a:solidFill>
                  <a:srgbClr val="FF0000"/>
                </a:solidFill>
              </a:rPr>
              <a:t> Twisted Pair</a:t>
            </a:r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5018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605051"/>
            <a:ext cx="8229600" cy="6116424"/>
          </a:xfrm>
        </p:spPr>
        <p:txBody>
          <a:bodyPr/>
          <a:lstStyle/>
          <a:p>
            <a:pPr eaLnBrk="1" hangingPunct="1"/>
            <a:r>
              <a:rPr lang="en-US" sz="1800" dirty="0" smtClean="0"/>
              <a:t>More wire pair twists per foot</a:t>
            </a:r>
          </a:p>
          <a:p>
            <a:pPr lvl="1" eaLnBrk="1" hangingPunct="1"/>
            <a:r>
              <a:rPr lang="en-US" sz="1800" dirty="0" smtClean="0"/>
              <a:t>More resistance to cross talk</a:t>
            </a:r>
          </a:p>
          <a:p>
            <a:pPr lvl="1" eaLnBrk="1" hangingPunct="1"/>
            <a:r>
              <a:rPr lang="en-US" sz="1800" dirty="0" smtClean="0"/>
              <a:t>Higher-quality</a:t>
            </a:r>
          </a:p>
          <a:p>
            <a:pPr lvl="1" eaLnBrk="1" hangingPunct="1"/>
            <a:r>
              <a:rPr lang="en-US" sz="1800" dirty="0" smtClean="0"/>
              <a:t>More expensive</a:t>
            </a:r>
          </a:p>
          <a:p>
            <a:pPr eaLnBrk="1" hangingPunct="1"/>
            <a:r>
              <a:rPr lang="en-US" sz="1800" dirty="0" smtClean="0"/>
              <a:t>Twist ratio</a:t>
            </a:r>
          </a:p>
          <a:p>
            <a:pPr lvl="1" eaLnBrk="1" hangingPunct="1"/>
            <a:r>
              <a:rPr lang="en-US" sz="1800" dirty="0" smtClean="0"/>
              <a:t>Twists per meter or foot</a:t>
            </a:r>
          </a:p>
          <a:p>
            <a:pPr eaLnBrk="1" hangingPunct="1"/>
            <a:r>
              <a:rPr lang="en-US" sz="1800" dirty="0" smtClean="0"/>
              <a:t>High twist ratio</a:t>
            </a:r>
          </a:p>
          <a:p>
            <a:pPr lvl="1" eaLnBrk="1" hangingPunct="1"/>
            <a:r>
              <a:rPr lang="en-US" sz="1800" dirty="0" smtClean="0"/>
              <a:t>Greater </a:t>
            </a:r>
            <a:r>
              <a:rPr lang="en-US" sz="1800" dirty="0" smtClean="0"/>
              <a:t>attenuation</a:t>
            </a:r>
          </a:p>
          <a:p>
            <a:pPr lvl="1" eaLnBrk="1" hangingPunct="1"/>
            <a:r>
              <a:rPr lang="vi-VN" sz="1800" dirty="0">
                <a:solidFill>
                  <a:srgbClr val="FF0000"/>
                </a:solidFill>
              </a:rPr>
              <a:t>Nhiều dây xoắn cặp mỗi chân</a:t>
            </a:r>
          </a:p>
          <a:p>
            <a:pPr lvl="1" eaLnBrk="1" hangingPunct="1"/>
            <a:r>
              <a:rPr lang="vi-VN" sz="1800" dirty="0">
                <a:solidFill>
                  <a:srgbClr val="FF0000"/>
                </a:solidFill>
              </a:rPr>
              <a:t>Khả năng đề kháng chéo nhiều hơn</a:t>
            </a:r>
          </a:p>
          <a:p>
            <a:pPr lvl="1" eaLnBrk="1" hangingPunct="1"/>
            <a:r>
              <a:rPr lang="vi-VN" sz="1800" dirty="0">
                <a:solidFill>
                  <a:srgbClr val="FF0000"/>
                </a:solidFill>
              </a:rPr>
              <a:t>Chất lượng cao</a:t>
            </a:r>
          </a:p>
          <a:p>
            <a:pPr lvl="1" eaLnBrk="1" hangingPunct="1"/>
            <a:r>
              <a:rPr lang="vi-VN" sz="1800" dirty="0">
                <a:solidFill>
                  <a:srgbClr val="FF0000"/>
                </a:solidFill>
              </a:rPr>
              <a:t>Đắt hơn</a:t>
            </a:r>
          </a:p>
          <a:p>
            <a:pPr lvl="1" eaLnBrk="1" hangingPunct="1"/>
            <a:r>
              <a:rPr lang="vi-VN" sz="1800" dirty="0">
                <a:solidFill>
                  <a:srgbClr val="FF0000"/>
                </a:solidFill>
              </a:rPr>
              <a:t>Tỷ lệ xoắn</a:t>
            </a:r>
          </a:p>
          <a:p>
            <a:pPr lvl="1" eaLnBrk="1" hangingPunct="1"/>
            <a:r>
              <a:rPr lang="vi-VN" sz="1800" dirty="0">
                <a:solidFill>
                  <a:srgbClr val="FF0000"/>
                </a:solidFill>
              </a:rPr>
              <a:t>Vòng xoắn trên mét hoặc chân</a:t>
            </a:r>
          </a:p>
          <a:p>
            <a:pPr lvl="1" eaLnBrk="1" hangingPunct="1"/>
            <a:r>
              <a:rPr lang="vi-VN" sz="1800" dirty="0">
                <a:solidFill>
                  <a:srgbClr val="FF0000"/>
                </a:solidFill>
              </a:rPr>
              <a:t>Tỷ lệ xoắn cao</a:t>
            </a:r>
          </a:p>
          <a:p>
            <a:pPr lvl="1" eaLnBrk="1" hangingPunct="1"/>
            <a:r>
              <a:rPr lang="vi-VN" sz="1800" dirty="0">
                <a:solidFill>
                  <a:srgbClr val="FF0000"/>
                </a:solidFill>
              </a:rPr>
              <a:t>Sự suy giảm lớn hơn</a:t>
            </a:r>
            <a:endParaRPr lang="en-US" sz="1800" dirty="0" smtClean="0">
              <a:solidFill>
                <a:srgbClr val="FF0000"/>
              </a:solidFill>
            </a:endParaRPr>
          </a:p>
        </p:txBody>
      </p:sp>
      <p:sp>
        <p:nvSpPr>
          <p:cNvPr id="5017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3498C52-9C97-48B1-9859-FF3E64261670}" type="slidenum">
              <a:rPr lang="en-US"/>
              <a:pPr eaLnBrk="1" hangingPunct="1"/>
              <a:t>48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Rectangle 2"/>
          <p:cNvSpPr>
            <a:spLocks noGrp="1" noChangeArrowheads="1"/>
          </p:cNvSpPr>
          <p:nvPr>
            <p:ph type="title"/>
          </p:nvPr>
        </p:nvSpPr>
        <p:spPr>
          <a:xfrm>
            <a:off x="441278" y="0"/>
            <a:ext cx="8229600" cy="685800"/>
          </a:xfrm>
        </p:spPr>
        <p:txBody>
          <a:bodyPr/>
          <a:lstStyle/>
          <a:p>
            <a:pPr eaLnBrk="1" hangingPunct="1"/>
            <a:r>
              <a:rPr lang="en-US" dirty="0"/>
              <a:t>Twisted Pair Cable </a:t>
            </a:r>
            <a:r>
              <a:rPr lang="en-US" dirty="0" err="1">
                <a:solidFill>
                  <a:srgbClr val="FF0000"/>
                </a:solidFill>
              </a:rPr>
              <a:t>Cáp</a:t>
            </a:r>
            <a:r>
              <a:rPr lang="en-US" dirty="0">
                <a:solidFill>
                  <a:srgbClr val="FF0000"/>
                </a:solidFill>
              </a:rPr>
              <a:t> Twisted Pair</a:t>
            </a:r>
            <a:endParaRPr lang="en-US" dirty="0" smtClean="0"/>
          </a:p>
        </p:txBody>
      </p:sp>
      <p:sp>
        <p:nvSpPr>
          <p:cNvPr id="51205" name="Rectangle 3"/>
          <p:cNvSpPr>
            <a:spLocks noGrp="1" noChangeArrowheads="1"/>
          </p:cNvSpPr>
          <p:nvPr>
            <p:ph idx="1"/>
          </p:nvPr>
        </p:nvSpPr>
        <p:spPr>
          <a:xfrm>
            <a:off x="441278" y="685800"/>
            <a:ext cx="8229600" cy="6035675"/>
          </a:xfrm>
        </p:spPr>
        <p:txBody>
          <a:bodyPr/>
          <a:lstStyle/>
          <a:p>
            <a:pPr eaLnBrk="1" hangingPunct="1"/>
            <a:r>
              <a:rPr lang="en-US" sz="1400" dirty="0" smtClean="0"/>
              <a:t>Hundreds of different designs</a:t>
            </a:r>
          </a:p>
          <a:p>
            <a:pPr lvl="1" eaLnBrk="1" hangingPunct="1"/>
            <a:r>
              <a:rPr lang="en-US" sz="1400" dirty="0" smtClean="0"/>
              <a:t>Twist ratio, number of wire pairs, copper grade, shielding type, shielding materials</a:t>
            </a:r>
          </a:p>
          <a:p>
            <a:pPr lvl="1" eaLnBrk="1" hangingPunct="1"/>
            <a:r>
              <a:rPr lang="en-US" sz="1400" dirty="0" smtClean="0"/>
              <a:t>1 to 4200 wire pairs possible</a:t>
            </a:r>
          </a:p>
          <a:p>
            <a:pPr eaLnBrk="1" hangingPunct="1"/>
            <a:r>
              <a:rPr lang="en-US" sz="1400" dirty="0" smtClean="0"/>
              <a:t>Wiring standard specification</a:t>
            </a:r>
          </a:p>
          <a:p>
            <a:pPr lvl="1" eaLnBrk="1" hangingPunct="1"/>
            <a:r>
              <a:rPr lang="en-US" sz="1400" dirty="0" smtClean="0"/>
              <a:t>TIA/EIA 568</a:t>
            </a:r>
          </a:p>
          <a:p>
            <a:pPr eaLnBrk="1" hangingPunct="1"/>
            <a:r>
              <a:rPr lang="en-US" sz="1400" dirty="0" smtClean="0"/>
              <a:t>Most common twisted pair types</a:t>
            </a:r>
          </a:p>
          <a:p>
            <a:pPr lvl="1" eaLnBrk="1" hangingPunct="1"/>
            <a:r>
              <a:rPr lang="en-US" sz="1400" dirty="0" smtClean="0"/>
              <a:t>Category (cat) 3, 5, 5e, 6, 6a, 7</a:t>
            </a:r>
          </a:p>
          <a:p>
            <a:pPr lvl="1" eaLnBrk="1" hangingPunct="1"/>
            <a:r>
              <a:rPr lang="en-US" sz="1400" dirty="0" smtClean="0"/>
              <a:t>CAT 5 or higher used in modern </a:t>
            </a:r>
            <a:r>
              <a:rPr lang="en-US" sz="1400" dirty="0" smtClean="0"/>
              <a:t>LANs</a:t>
            </a:r>
          </a:p>
          <a:p>
            <a:pPr lvl="1" eaLnBrk="1" hangingPunct="1"/>
            <a:r>
              <a:rPr lang="vi-VN" sz="1400" dirty="0">
                <a:solidFill>
                  <a:srgbClr val="FF0000"/>
                </a:solidFill>
              </a:rPr>
              <a:t>Hàng trăm thiết kế khác nhau</a:t>
            </a:r>
          </a:p>
          <a:p>
            <a:pPr lvl="1" eaLnBrk="1" hangingPunct="1"/>
            <a:r>
              <a:rPr lang="vi-VN" sz="1400" dirty="0">
                <a:solidFill>
                  <a:srgbClr val="FF0000"/>
                </a:solidFill>
              </a:rPr>
              <a:t>Tỷ lệ xoắn, số cặp dây, cấp đồng, loại che chắn, vật liệu che chắn</a:t>
            </a:r>
          </a:p>
          <a:p>
            <a:pPr lvl="1" eaLnBrk="1" hangingPunct="1"/>
            <a:r>
              <a:rPr lang="vi-VN" sz="1400" dirty="0">
                <a:solidFill>
                  <a:srgbClr val="FF0000"/>
                </a:solidFill>
              </a:rPr>
              <a:t>1 đến 4200 cặp dây có thể</a:t>
            </a:r>
          </a:p>
          <a:p>
            <a:pPr lvl="1" eaLnBrk="1" hangingPunct="1"/>
            <a:r>
              <a:rPr lang="vi-VN" sz="1400" dirty="0">
                <a:solidFill>
                  <a:srgbClr val="FF0000"/>
                </a:solidFill>
              </a:rPr>
              <a:t>Đặc tả kỹ thuật dây điện</a:t>
            </a:r>
          </a:p>
          <a:p>
            <a:pPr lvl="1" eaLnBrk="1" hangingPunct="1"/>
            <a:r>
              <a:rPr lang="vi-VN" sz="1400" dirty="0">
                <a:solidFill>
                  <a:srgbClr val="FF0000"/>
                </a:solidFill>
              </a:rPr>
              <a:t>TIA / ĐTM 568</a:t>
            </a:r>
          </a:p>
          <a:p>
            <a:pPr lvl="1" eaLnBrk="1" hangingPunct="1"/>
            <a:r>
              <a:rPr lang="vi-VN" sz="1400" dirty="0">
                <a:solidFill>
                  <a:srgbClr val="FF0000"/>
                </a:solidFill>
              </a:rPr>
              <a:t>Các loại xoắn đôi phổ biến nhất</a:t>
            </a:r>
          </a:p>
          <a:p>
            <a:pPr lvl="1" eaLnBrk="1" hangingPunct="1"/>
            <a:r>
              <a:rPr lang="vi-VN" sz="1400" dirty="0">
                <a:solidFill>
                  <a:srgbClr val="FF0000"/>
                </a:solidFill>
              </a:rPr>
              <a:t>Danh mục (cat) 3, 5, 5e, 6, 6a, 7</a:t>
            </a:r>
          </a:p>
          <a:p>
            <a:pPr lvl="1" eaLnBrk="1" hangingPunct="1"/>
            <a:r>
              <a:rPr lang="vi-VN" sz="1400" dirty="0">
                <a:solidFill>
                  <a:srgbClr val="FF0000"/>
                </a:solidFill>
              </a:rPr>
              <a:t>CAT 5 trở lên được sử dụng trong các mạng LAN hiện đại</a:t>
            </a:r>
            <a:endParaRPr lang="en-US" sz="1400" dirty="0" smtClean="0">
              <a:solidFill>
                <a:srgbClr val="FF0000"/>
              </a:solidFill>
            </a:endParaRPr>
          </a:p>
        </p:txBody>
      </p:sp>
      <p:sp>
        <p:nvSpPr>
          <p:cNvPr id="5120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06437B8-6B84-435A-BEAD-0056774CF4AE}" type="slidenum">
              <a:rPr lang="en-US"/>
              <a:pPr eaLnBrk="1" hangingPunct="1"/>
              <a:t>49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/>
          <a:lstStyle/>
          <a:p>
            <a:pPr eaLnBrk="1" hangingPunct="1"/>
            <a:r>
              <a:rPr lang="en-US" sz="2800" dirty="0">
                <a:solidFill>
                  <a:srgbClr val="000000"/>
                </a:solidFill>
              </a:rPr>
              <a:t>Analog and Digital Signaling </a:t>
            </a:r>
            <a:r>
              <a:rPr lang="en-US" sz="2800" dirty="0" err="1">
                <a:solidFill>
                  <a:srgbClr val="FF0000"/>
                </a:solidFill>
              </a:rPr>
              <a:t>Tín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hiệu</a:t>
            </a:r>
            <a:r>
              <a:rPr lang="en-US" sz="2800" dirty="0">
                <a:solidFill>
                  <a:srgbClr val="FF0000"/>
                </a:solidFill>
              </a:rPr>
              <a:t> analog </a:t>
            </a:r>
            <a:r>
              <a:rPr lang="en-US" sz="2800" dirty="0" err="1">
                <a:solidFill>
                  <a:srgbClr val="FF0000"/>
                </a:solidFill>
              </a:rPr>
              <a:t>và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kỹ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thuật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số</a:t>
            </a:r>
            <a:endParaRPr lang="en-US" dirty="0" smtClean="0"/>
          </a:p>
        </p:txBody>
      </p:sp>
      <p:sp>
        <p:nvSpPr>
          <p:cNvPr id="6149" name="Rectangle 3"/>
          <p:cNvSpPr>
            <a:spLocks noGrp="1" noChangeArrowheads="1"/>
          </p:cNvSpPr>
          <p:nvPr>
            <p:ph idx="1"/>
          </p:nvPr>
        </p:nvSpPr>
        <p:spPr>
          <a:xfrm>
            <a:off x="454925" y="882555"/>
            <a:ext cx="8229600" cy="5838920"/>
          </a:xfrm>
        </p:spPr>
        <p:txBody>
          <a:bodyPr/>
          <a:lstStyle/>
          <a:p>
            <a:pPr eaLnBrk="1" hangingPunct="1"/>
            <a:r>
              <a:rPr lang="en-US" sz="1400" dirty="0"/>
              <a:t>Analog data signals</a:t>
            </a:r>
          </a:p>
          <a:p>
            <a:pPr lvl="1" eaLnBrk="1" hangingPunct="1"/>
            <a:r>
              <a:rPr lang="en-US" sz="1400" dirty="0"/>
              <a:t>Voltage varies continuously</a:t>
            </a:r>
          </a:p>
          <a:p>
            <a:pPr eaLnBrk="1" hangingPunct="1"/>
            <a:r>
              <a:rPr lang="en-US" sz="1400" dirty="0" smtClean="0"/>
              <a:t>Fundamental properties of analog signals</a:t>
            </a:r>
            <a:endParaRPr lang="en-US" sz="1400" dirty="0"/>
          </a:p>
          <a:p>
            <a:pPr lvl="1" eaLnBrk="1" hangingPunct="1"/>
            <a:r>
              <a:rPr lang="en-US" sz="1400" dirty="0" smtClean="0"/>
              <a:t>Amplitude</a:t>
            </a:r>
          </a:p>
          <a:p>
            <a:pPr lvl="2" eaLnBrk="1" hangingPunct="1"/>
            <a:r>
              <a:rPr lang="en-US" sz="1400" dirty="0" smtClean="0"/>
              <a:t>Measure of strength at given point in time</a:t>
            </a:r>
          </a:p>
          <a:p>
            <a:pPr lvl="1" eaLnBrk="1" hangingPunct="1"/>
            <a:r>
              <a:rPr lang="en-US" sz="1400" dirty="0" smtClean="0"/>
              <a:t>Frequency</a:t>
            </a:r>
          </a:p>
          <a:p>
            <a:pPr lvl="2" eaLnBrk="1" hangingPunct="1"/>
            <a:r>
              <a:rPr lang="en-US" sz="1400" dirty="0" smtClean="0"/>
              <a:t>Number of times amplitude cycles over fixed time</a:t>
            </a:r>
          </a:p>
          <a:p>
            <a:pPr lvl="1" eaLnBrk="1" hangingPunct="1"/>
            <a:r>
              <a:rPr lang="en-US" sz="1400" dirty="0" smtClean="0"/>
              <a:t>Wavelength</a:t>
            </a:r>
          </a:p>
          <a:p>
            <a:pPr lvl="2" eaLnBrk="1" hangingPunct="1"/>
            <a:r>
              <a:rPr lang="en-US" sz="1400" dirty="0" smtClean="0"/>
              <a:t>Distance between one peak and the next</a:t>
            </a:r>
          </a:p>
          <a:p>
            <a:pPr lvl="1" eaLnBrk="1" hangingPunct="1"/>
            <a:r>
              <a:rPr lang="en-US" sz="1400" dirty="0" smtClean="0"/>
              <a:t>Phase</a:t>
            </a:r>
          </a:p>
          <a:p>
            <a:pPr lvl="2" eaLnBrk="1" hangingPunct="1"/>
            <a:r>
              <a:rPr lang="en-US" sz="1400" dirty="0" smtClean="0"/>
              <a:t>Progress of wave over time compared to a fixed </a:t>
            </a:r>
            <a:r>
              <a:rPr lang="en-US" sz="1400" dirty="0" smtClean="0"/>
              <a:t>point</a:t>
            </a:r>
            <a:endParaRPr lang="en-US" sz="1400" dirty="0"/>
          </a:p>
          <a:p>
            <a:pPr lvl="2" eaLnBrk="1" hangingPunct="1"/>
            <a:r>
              <a:rPr lang="vi-VN" sz="1400" dirty="0">
                <a:solidFill>
                  <a:srgbClr val="FF0000"/>
                </a:solidFill>
              </a:rPr>
              <a:t>Tín hiệu dữ liệu tương tự</a:t>
            </a:r>
          </a:p>
          <a:p>
            <a:pPr lvl="2" eaLnBrk="1" hangingPunct="1"/>
            <a:r>
              <a:rPr lang="vi-VN" sz="1400" dirty="0">
                <a:solidFill>
                  <a:srgbClr val="FF0000"/>
                </a:solidFill>
              </a:rPr>
              <a:t>Điện áp thay đổi liên tục</a:t>
            </a:r>
          </a:p>
          <a:p>
            <a:pPr lvl="2" eaLnBrk="1" hangingPunct="1"/>
            <a:r>
              <a:rPr lang="vi-VN" sz="1400" dirty="0">
                <a:solidFill>
                  <a:srgbClr val="FF0000"/>
                </a:solidFill>
              </a:rPr>
              <a:t>Tính chất cơ bản của tín hiệu analog</a:t>
            </a:r>
          </a:p>
          <a:p>
            <a:pPr lvl="2" eaLnBrk="1" hangingPunct="1"/>
            <a:r>
              <a:rPr lang="vi-VN" sz="1400" dirty="0">
                <a:solidFill>
                  <a:srgbClr val="FF0000"/>
                </a:solidFill>
              </a:rPr>
              <a:t>Biên độ</a:t>
            </a:r>
          </a:p>
          <a:p>
            <a:pPr lvl="2" eaLnBrk="1" hangingPunct="1"/>
            <a:r>
              <a:rPr lang="vi-VN" sz="1400" dirty="0">
                <a:solidFill>
                  <a:srgbClr val="FF0000"/>
                </a:solidFill>
              </a:rPr>
              <a:t>Đo sức mạnh tại điểm nhất định</a:t>
            </a:r>
          </a:p>
          <a:p>
            <a:pPr lvl="2" eaLnBrk="1" hangingPunct="1"/>
            <a:r>
              <a:rPr lang="vi-VN" sz="1400" dirty="0">
                <a:solidFill>
                  <a:srgbClr val="FF0000"/>
                </a:solidFill>
              </a:rPr>
              <a:t>Tần số</a:t>
            </a:r>
          </a:p>
          <a:p>
            <a:pPr lvl="2" eaLnBrk="1" hangingPunct="1"/>
            <a:r>
              <a:rPr lang="vi-VN" sz="1400" dirty="0">
                <a:solidFill>
                  <a:srgbClr val="FF0000"/>
                </a:solidFill>
              </a:rPr>
              <a:t>Số lần chu kỳ biên độ theo thời gian cố định</a:t>
            </a:r>
          </a:p>
          <a:p>
            <a:pPr lvl="2" eaLnBrk="1" hangingPunct="1"/>
            <a:r>
              <a:rPr lang="vi-VN" sz="1400" dirty="0">
                <a:solidFill>
                  <a:srgbClr val="FF0000"/>
                </a:solidFill>
              </a:rPr>
              <a:t>Bước sóng</a:t>
            </a:r>
          </a:p>
          <a:p>
            <a:pPr lvl="2" eaLnBrk="1" hangingPunct="1"/>
            <a:r>
              <a:rPr lang="vi-VN" sz="1400" dirty="0">
                <a:solidFill>
                  <a:srgbClr val="FF0000"/>
                </a:solidFill>
              </a:rPr>
              <a:t>Khoảng cách giữa một đỉnh và điểm tiếp theo</a:t>
            </a:r>
          </a:p>
          <a:p>
            <a:pPr lvl="2" eaLnBrk="1" hangingPunct="1"/>
            <a:r>
              <a:rPr lang="vi-VN" sz="1400" dirty="0">
                <a:solidFill>
                  <a:srgbClr val="FF0000"/>
                </a:solidFill>
              </a:rPr>
              <a:t>Giai đoạn</a:t>
            </a:r>
          </a:p>
          <a:p>
            <a:pPr lvl="2" eaLnBrk="1" hangingPunct="1"/>
            <a:r>
              <a:rPr lang="vi-VN" sz="1400" dirty="0">
                <a:solidFill>
                  <a:srgbClr val="FF0000"/>
                </a:solidFill>
              </a:rPr>
              <a:t>Tiến độ sóng theo thời gian so với điểm cố định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614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598C20F-59B6-4B7F-BB66-71EC0098DABB}" type="slidenum">
              <a:rPr lang="en-US"/>
              <a:pPr eaLnBrk="1" hangingPunct="1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2456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169282"/>
            <a:ext cx="8229600" cy="702682"/>
          </a:xfrm>
        </p:spPr>
        <p:txBody>
          <a:bodyPr/>
          <a:lstStyle/>
          <a:p>
            <a:pPr eaLnBrk="1" hangingPunct="1"/>
            <a:r>
              <a:rPr lang="en-US" dirty="0"/>
              <a:t>Twisted Pair Cable </a:t>
            </a:r>
            <a:r>
              <a:rPr lang="en-US" dirty="0" err="1">
                <a:solidFill>
                  <a:srgbClr val="FF0000"/>
                </a:solidFill>
              </a:rPr>
              <a:t>Cáp</a:t>
            </a:r>
            <a:r>
              <a:rPr lang="en-US" dirty="0">
                <a:solidFill>
                  <a:srgbClr val="FF0000"/>
                </a:solidFill>
              </a:rPr>
              <a:t> Twisted Pair</a:t>
            </a:r>
            <a:endParaRPr lang="en-US" dirty="0" smtClean="0"/>
          </a:p>
        </p:txBody>
      </p:sp>
      <p:sp>
        <p:nvSpPr>
          <p:cNvPr id="52229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509516"/>
            <a:ext cx="8229600" cy="6348484"/>
          </a:xfrm>
        </p:spPr>
        <p:txBody>
          <a:bodyPr/>
          <a:lstStyle/>
          <a:p>
            <a:pPr eaLnBrk="1" hangingPunct="1"/>
            <a:r>
              <a:rPr lang="en-US" sz="1600" dirty="0" smtClean="0"/>
              <a:t>Advantages</a:t>
            </a:r>
          </a:p>
          <a:p>
            <a:pPr lvl="1" eaLnBrk="1" hangingPunct="1"/>
            <a:r>
              <a:rPr lang="en-US" sz="1600" dirty="0" smtClean="0"/>
              <a:t>Relatively inexpensive</a:t>
            </a:r>
          </a:p>
          <a:p>
            <a:pPr lvl="1" eaLnBrk="1" hangingPunct="1"/>
            <a:r>
              <a:rPr lang="en-US" sz="1600" dirty="0" smtClean="0"/>
              <a:t>Flexible</a:t>
            </a:r>
          </a:p>
          <a:p>
            <a:pPr lvl="1" eaLnBrk="1" hangingPunct="1"/>
            <a:r>
              <a:rPr lang="en-US" sz="1600" dirty="0" smtClean="0"/>
              <a:t>Easy installation</a:t>
            </a:r>
          </a:p>
          <a:p>
            <a:pPr lvl="1" eaLnBrk="1" hangingPunct="1"/>
            <a:r>
              <a:rPr lang="en-US" sz="1600" dirty="0" smtClean="0"/>
              <a:t>Spans significant distance before requiring repeater</a:t>
            </a:r>
          </a:p>
          <a:p>
            <a:pPr lvl="1" eaLnBrk="1" hangingPunct="1"/>
            <a:r>
              <a:rPr lang="en-US" sz="1600" dirty="0" smtClean="0"/>
              <a:t>Accommodates several different topologies</a:t>
            </a:r>
          </a:p>
          <a:p>
            <a:pPr eaLnBrk="1" hangingPunct="1"/>
            <a:r>
              <a:rPr lang="en-US" sz="1600" dirty="0" smtClean="0"/>
              <a:t>Two categories</a:t>
            </a:r>
          </a:p>
          <a:p>
            <a:pPr lvl="1" eaLnBrk="1" hangingPunct="1"/>
            <a:r>
              <a:rPr lang="en-US" sz="1600" dirty="0" smtClean="0"/>
              <a:t>Shielded twisted pair (STP)</a:t>
            </a:r>
          </a:p>
          <a:p>
            <a:pPr lvl="1" eaLnBrk="1" hangingPunct="1"/>
            <a:r>
              <a:rPr lang="en-US" sz="1600" dirty="0"/>
              <a:t>U</a:t>
            </a:r>
            <a:r>
              <a:rPr lang="en-US" sz="1600" dirty="0" smtClean="0"/>
              <a:t>nshielded twisted pair (UTP</a:t>
            </a:r>
            <a:r>
              <a:rPr lang="en-US" sz="1600" dirty="0" smtClean="0"/>
              <a:t>)</a:t>
            </a:r>
          </a:p>
          <a:p>
            <a:pPr lvl="1" eaLnBrk="1" hangingPunct="1"/>
            <a:r>
              <a:rPr lang="vi-VN" sz="1600" dirty="0">
                <a:solidFill>
                  <a:srgbClr val="FF0000"/>
                </a:solidFill>
              </a:rPr>
              <a:t>Ưu điểm</a:t>
            </a:r>
          </a:p>
          <a:p>
            <a:pPr lvl="1" eaLnBrk="1" hangingPunct="1"/>
            <a:r>
              <a:rPr lang="vi-VN" sz="1600" dirty="0">
                <a:solidFill>
                  <a:srgbClr val="FF0000"/>
                </a:solidFill>
              </a:rPr>
              <a:t>Tương đối rẻ tiền</a:t>
            </a:r>
          </a:p>
          <a:p>
            <a:pPr lvl="1" eaLnBrk="1" hangingPunct="1"/>
            <a:r>
              <a:rPr lang="vi-VN" sz="1600" dirty="0">
                <a:solidFill>
                  <a:srgbClr val="FF0000"/>
                </a:solidFill>
              </a:rPr>
              <a:t>Linh hoạt</a:t>
            </a:r>
          </a:p>
          <a:p>
            <a:pPr lvl="1" eaLnBrk="1" hangingPunct="1"/>
            <a:r>
              <a:rPr lang="vi-VN" sz="1600" dirty="0">
                <a:solidFill>
                  <a:srgbClr val="FF0000"/>
                </a:solidFill>
              </a:rPr>
              <a:t>Dễ dàng cài đặt</a:t>
            </a:r>
          </a:p>
          <a:p>
            <a:pPr lvl="1" eaLnBrk="1" hangingPunct="1"/>
            <a:r>
              <a:rPr lang="vi-VN" sz="1600" dirty="0">
                <a:solidFill>
                  <a:srgbClr val="FF0000"/>
                </a:solidFill>
              </a:rPr>
              <a:t>Khoảng cách đáng kể trước khi yêu cầu bộ lặp</a:t>
            </a:r>
          </a:p>
          <a:p>
            <a:pPr lvl="1" eaLnBrk="1" hangingPunct="1"/>
            <a:r>
              <a:rPr lang="vi-VN" sz="1600" dirty="0">
                <a:solidFill>
                  <a:srgbClr val="FF0000"/>
                </a:solidFill>
              </a:rPr>
              <a:t>Điều chỉnh một số topo khác nhau</a:t>
            </a:r>
          </a:p>
          <a:p>
            <a:pPr lvl="1" eaLnBrk="1" hangingPunct="1"/>
            <a:r>
              <a:rPr lang="vi-VN" sz="1600" dirty="0">
                <a:solidFill>
                  <a:srgbClr val="FF0000"/>
                </a:solidFill>
              </a:rPr>
              <a:t>Hai loại</a:t>
            </a:r>
          </a:p>
          <a:p>
            <a:pPr lvl="1" eaLnBrk="1" hangingPunct="1"/>
            <a:r>
              <a:rPr lang="vi-VN" sz="1600" dirty="0">
                <a:solidFill>
                  <a:srgbClr val="FF0000"/>
                </a:solidFill>
              </a:rPr>
              <a:t>Cặp xoắn được bảo vệ (STP)</a:t>
            </a:r>
          </a:p>
          <a:p>
            <a:pPr lvl="1" eaLnBrk="1" hangingPunct="1"/>
            <a:r>
              <a:rPr lang="vi-VN" sz="1600" dirty="0">
                <a:solidFill>
                  <a:srgbClr val="FF0000"/>
                </a:solidFill>
              </a:rPr>
              <a:t>Cặp xoắn không được che chở (UTP)</a:t>
            </a:r>
            <a:endParaRPr lang="en-US" sz="1600" dirty="0" smtClean="0">
              <a:solidFill>
                <a:srgbClr val="FF0000"/>
              </a:solidFill>
            </a:endParaRPr>
          </a:p>
        </p:txBody>
      </p:sp>
      <p:sp>
        <p:nvSpPr>
          <p:cNvPr id="5222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E7892D2-6D4D-4603-B252-8693055C0F5C}" type="slidenum">
              <a:rPr lang="en-US"/>
              <a:pPr eaLnBrk="1" hangingPunct="1"/>
              <a:t>50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STP (Shielded Twisted Pair)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Individually insulated</a:t>
            </a:r>
          </a:p>
          <a:p>
            <a:pPr eaLnBrk="1" hangingPunct="1"/>
            <a:r>
              <a:rPr lang="en-US" dirty="0" smtClean="0"/>
              <a:t>Surrounded by metallic substance shielding (foil)</a:t>
            </a:r>
          </a:p>
          <a:p>
            <a:pPr lvl="1" eaLnBrk="1" hangingPunct="1"/>
            <a:r>
              <a:rPr lang="en-US" dirty="0" smtClean="0"/>
              <a:t>Barrier to external electromagnetic forces</a:t>
            </a:r>
          </a:p>
          <a:p>
            <a:pPr lvl="1" eaLnBrk="1" hangingPunct="1"/>
            <a:r>
              <a:rPr lang="en-US" dirty="0" smtClean="0"/>
              <a:t>Contains electrical energy of signals inside</a:t>
            </a:r>
          </a:p>
          <a:p>
            <a:pPr lvl="1" eaLnBrk="1" hangingPunct="1"/>
            <a:r>
              <a:rPr lang="en-US" dirty="0" smtClean="0"/>
              <a:t>May be grounded</a:t>
            </a:r>
          </a:p>
        </p:txBody>
      </p:sp>
      <p:sp>
        <p:nvSpPr>
          <p:cNvPr id="53252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</a:p>
        </p:txBody>
      </p:sp>
      <p:sp>
        <p:nvSpPr>
          <p:cNvPr id="53253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DB3EE3B-B0F1-43A8-B781-E8BFC7902B6C}" type="slidenum">
              <a:rPr lang="en-US"/>
              <a:pPr eaLnBrk="1" hangingPunct="1"/>
              <a:t>51</a:t>
            </a:fld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3886199"/>
            <a:ext cx="5238750" cy="2328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673100" y="4287831"/>
            <a:ext cx="297032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600" dirty="0"/>
              <a:t>Figure </a:t>
            </a:r>
            <a:r>
              <a:rPr lang="en-US" sz="1600" dirty="0" smtClean="0"/>
              <a:t>3-20 STP cable</a:t>
            </a:r>
            <a:endParaRPr lang="en-US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660400" y="4626385"/>
            <a:ext cx="30751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Courtesy Course Technology/Cengage Learning</a:t>
            </a:r>
            <a:endParaRPr lang="en-US" sz="14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/>
          <a:lstStyle/>
          <a:p>
            <a:pPr eaLnBrk="1" hangingPunct="1"/>
            <a:r>
              <a:rPr lang="en-US" dirty="0" smtClean="0"/>
              <a:t>UTP (Unshielded Twisted Pair)</a:t>
            </a:r>
          </a:p>
        </p:txBody>
      </p:sp>
      <p:sp>
        <p:nvSpPr>
          <p:cNvPr id="5427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/>
          <a:lstStyle/>
          <a:p>
            <a:pPr eaLnBrk="1" hangingPunct="1"/>
            <a:r>
              <a:rPr lang="en-US" sz="1400" dirty="0" smtClean="0"/>
              <a:t>One or more insulated wire pairs</a:t>
            </a:r>
          </a:p>
          <a:p>
            <a:pPr lvl="1" eaLnBrk="1" hangingPunct="1"/>
            <a:r>
              <a:rPr lang="en-US" sz="1400" dirty="0" smtClean="0"/>
              <a:t>Encased in plastic sheath</a:t>
            </a:r>
          </a:p>
          <a:p>
            <a:pPr lvl="1" eaLnBrk="1" hangingPunct="1"/>
            <a:r>
              <a:rPr lang="en-US" sz="1400" dirty="0" smtClean="0"/>
              <a:t>No additional shielding</a:t>
            </a:r>
          </a:p>
          <a:p>
            <a:pPr lvl="2" eaLnBrk="1" hangingPunct="1"/>
            <a:r>
              <a:rPr lang="en-US" sz="1400" dirty="0" smtClean="0"/>
              <a:t>Less expensive, less noise </a:t>
            </a:r>
            <a:r>
              <a:rPr lang="en-US" sz="1400" dirty="0" smtClean="0"/>
              <a:t>resistance</a:t>
            </a:r>
          </a:p>
          <a:p>
            <a:pPr lvl="2" eaLnBrk="1" hangingPunct="1"/>
            <a:r>
              <a:rPr lang="en-US" sz="1400" dirty="0" err="1">
                <a:solidFill>
                  <a:srgbClr val="FF0000"/>
                </a:solidFill>
              </a:rPr>
              <a:t>Một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hoặc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nhiều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cặp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dây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cách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điện</a:t>
            </a:r>
            <a:endParaRPr lang="en-US" sz="1400" dirty="0">
              <a:solidFill>
                <a:srgbClr val="FF0000"/>
              </a:solidFill>
            </a:endParaRPr>
          </a:p>
          <a:p>
            <a:pPr lvl="2" eaLnBrk="1" hangingPunct="1"/>
            <a:r>
              <a:rPr lang="en-US" sz="1400" dirty="0" err="1">
                <a:solidFill>
                  <a:srgbClr val="FF0000"/>
                </a:solidFill>
              </a:rPr>
              <a:t>Đóng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trong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vỏ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bọc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bằng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nhựa</a:t>
            </a:r>
            <a:endParaRPr lang="en-US" sz="1400" dirty="0">
              <a:solidFill>
                <a:srgbClr val="FF0000"/>
              </a:solidFill>
            </a:endParaRPr>
          </a:p>
          <a:p>
            <a:pPr lvl="2" eaLnBrk="1" hangingPunct="1"/>
            <a:r>
              <a:rPr lang="en-US" sz="1400" dirty="0" err="1">
                <a:solidFill>
                  <a:srgbClr val="FF0000"/>
                </a:solidFill>
              </a:rPr>
              <a:t>Không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có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thêm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che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chắn</a:t>
            </a:r>
            <a:endParaRPr lang="en-US" sz="1400" dirty="0">
              <a:solidFill>
                <a:srgbClr val="FF0000"/>
              </a:solidFill>
            </a:endParaRPr>
          </a:p>
          <a:p>
            <a:pPr lvl="2" eaLnBrk="1" hangingPunct="1"/>
            <a:r>
              <a:rPr lang="en-US" sz="1400" dirty="0" err="1">
                <a:solidFill>
                  <a:srgbClr val="FF0000"/>
                </a:solidFill>
              </a:rPr>
              <a:t>Ít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tốn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kém</a:t>
            </a:r>
            <a:r>
              <a:rPr lang="en-US" sz="1400" dirty="0">
                <a:solidFill>
                  <a:srgbClr val="FF0000"/>
                </a:solidFill>
              </a:rPr>
              <a:t>, </a:t>
            </a:r>
            <a:r>
              <a:rPr lang="en-US" sz="1400" dirty="0" err="1">
                <a:solidFill>
                  <a:srgbClr val="FF0000"/>
                </a:solidFill>
              </a:rPr>
              <a:t>ít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tiếng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ồn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kháng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chiến</a:t>
            </a:r>
            <a:endParaRPr lang="en-US" sz="1400" dirty="0" smtClean="0">
              <a:solidFill>
                <a:srgbClr val="FF0000"/>
              </a:solidFill>
            </a:endParaRPr>
          </a:p>
        </p:txBody>
      </p:sp>
      <p:sp>
        <p:nvSpPr>
          <p:cNvPr id="54274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</a:p>
        </p:txBody>
      </p:sp>
      <p:sp>
        <p:nvSpPr>
          <p:cNvPr id="54275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3A3625B-6F7B-43CC-99F9-C4F561959240}" type="slidenum">
              <a:rPr lang="en-US"/>
              <a:pPr eaLnBrk="1" hangingPunct="1"/>
              <a:t>52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066800" y="4617270"/>
            <a:ext cx="30751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Courtesy Course Technology/Cengage Learning</a:t>
            </a:r>
            <a:endParaRPr lang="en-US" sz="1400" i="1" dirty="0"/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1066800" y="4287831"/>
            <a:ext cx="297032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600" dirty="0"/>
              <a:t>Figure </a:t>
            </a:r>
            <a:r>
              <a:rPr lang="en-US" sz="1600" dirty="0" smtClean="0"/>
              <a:t>3-21 </a:t>
            </a:r>
            <a:r>
              <a:rPr lang="en-US" sz="1600" dirty="0"/>
              <a:t>U</a:t>
            </a:r>
            <a:r>
              <a:rPr lang="en-US" sz="1600" dirty="0" smtClean="0"/>
              <a:t>TP cable</a:t>
            </a:r>
            <a:endParaRPr lang="en-US" sz="16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3532736"/>
            <a:ext cx="2351244" cy="27105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/>
          <a:lstStyle/>
          <a:p>
            <a:r>
              <a:rPr lang="en-US" dirty="0" smtClean="0"/>
              <a:t>Comparing STP and </a:t>
            </a:r>
            <a:r>
              <a:rPr lang="en-US" dirty="0" smtClean="0"/>
              <a:t>UTP </a:t>
            </a:r>
            <a:r>
              <a:rPr lang="en-US" dirty="0" smtClean="0">
                <a:solidFill>
                  <a:srgbClr val="FF0000"/>
                </a:solidFill>
              </a:rPr>
              <a:t>so </a:t>
            </a:r>
            <a:r>
              <a:rPr lang="en-US" dirty="0" err="1" smtClean="0">
                <a:solidFill>
                  <a:srgbClr val="FF0000"/>
                </a:solidFill>
              </a:rPr>
              <a:t>sánh</a:t>
            </a:r>
            <a:r>
              <a:rPr lang="en-US" dirty="0" smtClean="0">
                <a:solidFill>
                  <a:srgbClr val="FF0000"/>
                </a:solidFill>
              </a:rPr>
              <a:t>…</a:t>
            </a:r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57349" name="Rectangle 3"/>
          <p:cNvSpPr>
            <a:spLocks noGrp="1" noChangeArrowheads="1"/>
          </p:cNvSpPr>
          <p:nvPr>
            <p:ph idx="1"/>
          </p:nvPr>
        </p:nvSpPr>
        <p:spPr>
          <a:xfrm>
            <a:off x="468573" y="685800"/>
            <a:ext cx="8229600" cy="6035675"/>
          </a:xfrm>
        </p:spPr>
        <p:txBody>
          <a:bodyPr/>
          <a:lstStyle/>
          <a:p>
            <a:r>
              <a:rPr lang="en-US" sz="1800" dirty="0" smtClean="0"/>
              <a:t>Throughput</a:t>
            </a:r>
          </a:p>
          <a:p>
            <a:pPr lvl="1"/>
            <a:r>
              <a:rPr lang="en-US" sz="1800" dirty="0" smtClean="0"/>
              <a:t>STP and UTP can transmit the same rates</a:t>
            </a:r>
          </a:p>
          <a:p>
            <a:r>
              <a:rPr lang="en-US" sz="1800" dirty="0" smtClean="0"/>
              <a:t>Cost</a:t>
            </a:r>
          </a:p>
          <a:p>
            <a:pPr lvl="1"/>
            <a:r>
              <a:rPr lang="en-US" sz="1800" dirty="0" smtClean="0"/>
              <a:t>STP and UTP vary</a:t>
            </a:r>
          </a:p>
          <a:p>
            <a:r>
              <a:rPr lang="en-US" sz="1800" dirty="0" smtClean="0"/>
              <a:t>Connector</a:t>
            </a:r>
          </a:p>
          <a:p>
            <a:pPr lvl="1"/>
            <a:r>
              <a:rPr lang="en-US" sz="1800" dirty="0" smtClean="0"/>
              <a:t>STP and UTP use Registered Jack 45</a:t>
            </a:r>
          </a:p>
          <a:p>
            <a:pPr lvl="1"/>
            <a:r>
              <a:rPr lang="en-US" sz="1800" dirty="0" smtClean="0"/>
              <a:t>Telephone connections use Registered Jack 11</a:t>
            </a:r>
          </a:p>
          <a:p>
            <a:pPr lvl="1"/>
            <a:r>
              <a:rPr lang="vi-VN" sz="1800" dirty="0">
                <a:solidFill>
                  <a:srgbClr val="FF0000"/>
                </a:solidFill>
              </a:rPr>
              <a:t>Thông lượng</a:t>
            </a:r>
          </a:p>
          <a:p>
            <a:pPr lvl="1"/>
            <a:r>
              <a:rPr lang="vi-VN" sz="1800" dirty="0">
                <a:solidFill>
                  <a:srgbClr val="FF0000"/>
                </a:solidFill>
              </a:rPr>
              <a:t>STP và UTP có thể truyền tải cùng mức giá</a:t>
            </a:r>
          </a:p>
          <a:p>
            <a:pPr lvl="1"/>
            <a:r>
              <a:rPr lang="vi-VN" sz="1800" dirty="0">
                <a:solidFill>
                  <a:srgbClr val="FF0000"/>
                </a:solidFill>
              </a:rPr>
              <a:t>Giá cả</a:t>
            </a:r>
          </a:p>
          <a:p>
            <a:pPr lvl="1"/>
            <a:r>
              <a:rPr lang="vi-VN" sz="1800" dirty="0">
                <a:solidFill>
                  <a:srgbClr val="FF0000"/>
                </a:solidFill>
              </a:rPr>
              <a:t>STP và UTP khác nhau</a:t>
            </a:r>
          </a:p>
          <a:p>
            <a:pPr lvl="1"/>
            <a:r>
              <a:rPr lang="vi-VN" sz="1800" dirty="0">
                <a:solidFill>
                  <a:srgbClr val="FF0000"/>
                </a:solidFill>
              </a:rPr>
              <a:t>Kết nối</a:t>
            </a:r>
          </a:p>
          <a:p>
            <a:pPr lvl="1"/>
            <a:r>
              <a:rPr lang="vi-VN" sz="1800" dirty="0">
                <a:solidFill>
                  <a:srgbClr val="FF0000"/>
                </a:solidFill>
              </a:rPr>
              <a:t>STP và UTP sử dụng Jack đăng ký 45</a:t>
            </a:r>
          </a:p>
          <a:p>
            <a:pPr lvl="1"/>
            <a:r>
              <a:rPr lang="vi-VN" sz="1800" dirty="0">
                <a:solidFill>
                  <a:srgbClr val="FF0000"/>
                </a:solidFill>
              </a:rPr>
              <a:t>Kết nối điện thoại sử dụng Jack đăng ký 11</a:t>
            </a:r>
            <a:endParaRPr lang="en-US" sz="1800" dirty="0" smtClean="0">
              <a:solidFill>
                <a:srgbClr val="FF0000"/>
              </a:solidFill>
            </a:endParaRPr>
          </a:p>
        </p:txBody>
      </p:sp>
      <p:sp>
        <p:nvSpPr>
          <p:cNvPr id="5734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D2410EBA-D433-4B56-942D-023616F2A805}" type="slidenum">
              <a:rPr lang="en-US" smtClean="0"/>
              <a:pPr/>
              <a:t>53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Comparing STP and UTP (cont’d.)</a:t>
            </a:r>
          </a:p>
        </p:txBody>
      </p:sp>
      <p:sp>
        <p:nvSpPr>
          <p:cNvPr id="5734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Noise immunity</a:t>
            </a:r>
          </a:p>
          <a:p>
            <a:pPr lvl="1"/>
            <a:r>
              <a:rPr lang="en-US" dirty="0"/>
              <a:t>STP more noise resistant</a:t>
            </a:r>
          </a:p>
          <a:p>
            <a:pPr eaLnBrk="1" hangingPunct="1"/>
            <a:r>
              <a:rPr lang="en-US" dirty="0"/>
              <a:t>Size and scalability</a:t>
            </a:r>
          </a:p>
          <a:p>
            <a:pPr lvl="1" eaLnBrk="1" hangingPunct="1"/>
            <a:r>
              <a:rPr lang="en-US" dirty="0"/>
              <a:t>Maximum segment length for both: 100 </a:t>
            </a:r>
            <a:r>
              <a:rPr lang="en-US" dirty="0" smtClean="0"/>
              <a:t>meters</a:t>
            </a:r>
          </a:p>
        </p:txBody>
      </p:sp>
      <p:sp>
        <p:nvSpPr>
          <p:cNvPr id="5734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</a:p>
        </p:txBody>
      </p:sp>
      <p:sp>
        <p:nvSpPr>
          <p:cNvPr id="5734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2410EBA-D433-4B56-942D-023616F2A805}" type="slidenum">
              <a:rPr lang="en-US"/>
              <a:pPr eaLnBrk="1" hangingPunct="1"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3071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8229600" cy="838200"/>
          </a:xfrm>
        </p:spPr>
        <p:txBody>
          <a:bodyPr/>
          <a:lstStyle/>
          <a:p>
            <a:pPr eaLnBrk="1" hangingPunct="1"/>
            <a:r>
              <a:rPr lang="en-US" dirty="0" smtClean="0"/>
              <a:t>Terminating Twisted Pair </a:t>
            </a:r>
            <a:r>
              <a:rPr lang="en-US" dirty="0"/>
              <a:t>Cable</a:t>
            </a:r>
            <a:br>
              <a:rPr lang="en-US" dirty="0"/>
            </a:br>
            <a:r>
              <a:rPr lang="en-US" dirty="0" err="1">
                <a:solidFill>
                  <a:srgbClr val="FF0000"/>
                </a:solidFill>
              </a:rPr>
              <a:t>Chấm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dứt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cáp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xoắn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đôi</a:t>
            </a:r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5939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990600"/>
            <a:ext cx="8229600" cy="57308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1400" dirty="0" smtClean="0"/>
              <a:t>Patch cable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400" dirty="0" smtClean="0"/>
              <a:t>Relatively short cable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400" dirty="0" smtClean="0"/>
              <a:t>Connectors at both ends</a:t>
            </a:r>
          </a:p>
          <a:p>
            <a:pPr eaLnBrk="1" hangingPunct="1">
              <a:lnSpc>
                <a:spcPct val="90000"/>
              </a:lnSpc>
            </a:pPr>
            <a:r>
              <a:rPr lang="en-US" sz="1400" dirty="0" smtClean="0"/>
              <a:t>Proper cable termination techniques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400" dirty="0" smtClean="0"/>
              <a:t>Basic requirement for two nodes to communicate</a:t>
            </a:r>
          </a:p>
          <a:p>
            <a:pPr eaLnBrk="1" hangingPunct="1">
              <a:lnSpc>
                <a:spcPct val="90000"/>
              </a:lnSpc>
            </a:pPr>
            <a:r>
              <a:rPr lang="en-US" sz="1400" dirty="0" smtClean="0"/>
              <a:t>Poor terminations: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400" dirty="0" smtClean="0"/>
              <a:t>Lead to loss or noise</a:t>
            </a:r>
          </a:p>
          <a:p>
            <a:pPr eaLnBrk="1" hangingPunct="1">
              <a:lnSpc>
                <a:spcPct val="90000"/>
              </a:lnSpc>
            </a:pPr>
            <a:r>
              <a:rPr lang="en-US" sz="1400" dirty="0" smtClean="0"/>
              <a:t>TIA/EIA standards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400" dirty="0" smtClean="0"/>
              <a:t>TIA/EIA 568A</a:t>
            </a:r>
          </a:p>
          <a:p>
            <a:pPr lvl="1" eaLnBrk="1" hangingPunct="1">
              <a:lnSpc>
                <a:spcPct val="90000"/>
              </a:lnSpc>
            </a:pPr>
            <a:r>
              <a:rPr lang="vi-VN" sz="1400" dirty="0">
                <a:solidFill>
                  <a:srgbClr val="FF0000"/>
                </a:solidFill>
              </a:rPr>
              <a:t>Cáp nối</a:t>
            </a:r>
          </a:p>
          <a:p>
            <a:pPr lvl="1" eaLnBrk="1" hangingPunct="1">
              <a:lnSpc>
                <a:spcPct val="90000"/>
              </a:lnSpc>
            </a:pPr>
            <a:r>
              <a:rPr lang="vi-VN" sz="1400" dirty="0">
                <a:solidFill>
                  <a:srgbClr val="FF0000"/>
                </a:solidFill>
              </a:rPr>
              <a:t>Tương đối ngắn cáp</a:t>
            </a:r>
          </a:p>
          <a:p>
            <a:pPr lvl="1" eaLnBrk="1" hangingPunct="1">
              <a:lnSpc>
                <a:spcPct val="90000"/>
              </a:lnSpc>
            </a:pPr>
            <a:r>
              <a:rPr lang="vi-VN" sz="1400" dirty="0">
                <a:solidFill>
                  <a:srgbClr val="FF0000"/>
                </a:solidFill>
              </a:rPr>
              <a:t>Đầu nối ở cả hai đầu</a:t>
            </a:r>
          </a:p>
          <a:p>
            <a:pPr lvl="1" eaLnBrk="1" hangingPunct="1">
              <a:lnSpc>
                <a:spcPct val="90000"/>
              </a:lnSpc>
            </a:pPr>
            <a:r>
              <a:rPr lang="vi-VN" sz="1400" dirty="0">
                <a:solidFill>
                  <a:srgbClr val="FF0000"/>
                </a:solidFill>
              </a:rPr>
              <a:t>Kỹ thuật chấm dứt cáp thích hợp</a:t>
            </a:r>
          </a:p>
          <a:p>
            <a:pPr lvl="1" eaLnBrk="1" hangingPunct="1">
              <a:lnSpc>
                <a:spcPct val="90000"/>
              </a:lnSpc>
            </a:pPr>
            <a:r>
              <a:rPr lang="vi-VN" sz="1400" dirty="0">
                <a:solidFill>
                  <a:srgbClr val="FF0000"/>
                </a:solidFill>
              </a:rPr>
              <a:t>Yêu cầu cơ bản cho hai nút để giao tiếp</a:t>
            </a:r>
          </a:p>
          <a:p>
            <a:pPr lvl="1" eaLnBrk="1" hangingPunct="1">
              <a:lnSpc>
                <a:spcPct val="90000"/>
              </a:lnSpc>
            </a:pPr>
            <a:r>
              <a:rPr lang="vi-VN" sz="1400" dirty="0">
                <a:solidFill>
                  <a:srgbClr val="FF0000"/>
                </a:solidFill>
              </a:rPr>
              <a:t>Kết thúc kém:</a:t>
            </a:r>
          </a:p>
          <a:p>
            <a:pPr lvl="1" eaLnBrk="1" hangingPunct="1">
              <a:lnSpc>
                <a:spcPct val="90000"/>
              </a:lnSpc>
            </a:pPr>
            <a:r>
              <a:rPr lang="vi-VN" sz="1400" dirty="0">
                <a:solidFill>
                  <a:srgbClr val="FF0000"/>
                </a:solidFill>
              </a:rPr>
              <a:t>Dẫn đến mất mát hoặc tiếng ồn</a:t>
            </a:r>
          </a:p>
          <a:p>
            <a:pPr lvl="1" eaLnBrk="1" hangingPunct="1">
              <a:lnSpc>
                <a:spcPct val="90000"/>
              </a:lnSpc>
            </a:pPr>
            <a:r>
              <a:rPr lang="vi-VN" sz="1400" dirty="0">
                <a:solidFill>
                  <a:srgbClr val="FF0000"/>
                </a:solidFill>
              </a:rPr>
              <a:t>Tiêu chuẩn TIA / EIA</a:t>
            </a:r>
          </a:p>
          <a:p>
            <a:pPr lvl="1" eaLnBrk="1" hangingPunct="1">
              <a:lnSpc>
                <a:spcPct val="90000"/>
              </a:lnSpc>
            </a:pPr>
            <a:r>
              <a:rPr lang="vi-VN" sz="1400" dirty="0">
                <a:solidFill>
                  <a:srgbClr val="FF0000"/>
                </a:solidFill>
              </a:rPr>
              <a:t>TIA / EIA 568A</a:t>
            </a:r>
          </a:p>
          <a:p>
            <a:pPr lvl="1" eaLnBrk="1" hangingPunct="1">
              <a:lnSpc>
                <a:spcPct val="90000"/>
              </a:lnSpc>
            </a:pPr>
            <a:r>
              <a:rPr lang="vi-VN" sz="1400" dirty="0">
                <a:solidFill>
                  <a:srgbClr val="FF0000"/>
                </a:solidFill>
              </a:rPr>
              <a:t>TIA / EIA 568B</a:t>
            </a:r>
            <a:endParaRPr lang="en-US" sz="1400" dirty="0" smtClean="0">
              <a:solidFill>
                <a:srgbClr val="FF0000"/>
              </a:solidFill>
            </a:endParaRPr>
          </a:p>
        </p:txBody>
      </p:sp>
      <p:sp>
        <p:nvSpPr>
          <p:cNvPr id="5939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5E90073-BB68-4DE7-BA12-9C7487D2DC5C}" type="slidenum">
              <a:rPr lang="en-US"/>
              <a:pPr eaLnBrk="1" hangingPunct="1"/>
              <a:t>55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</a:p>
        </p:txBody>
      </p:sp>
      <p:sp>
        <p:nvSpPr>
          <p:cNvPr id="5734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2410EBA-D433-4B56-942D-023616F2A805}" type="slidenum">
              <a:rPr lang="en-US"/>
              <a:pPr eaLnBrk="1" hangingPunct="1"/>
              <a:t>56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23900" y="5706384"/>
            <a:ext cx="3619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Courtesy Course Technology/Cengage Learning</a:t>
            </a:r>
            <a:endParaRPr lang="en-US" sz="1400" i="1" dirty="0"/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762000" y="5133011"/>
            <a:ext cx="40386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600" dirty="0"/>
              <a:t>Figure </a:t>
            </a:r>
            <a:r>
              <a:rPr lang="en-US" sz="1600" dirty="0" smtClean="0"/>
              <a:t>3-24 TIA/EIA 568A standard terminations</a:t>
            </a:r>
            <a:endParaRPr lang="en-US" sz="1600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608787"/>
            <a:ext cx="3810000" cy="4280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4914900" y="5717786"/>
            <a:ext cx="29717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Courtesy Course Technology/Cengage Learning</a:t>
            </a:r>
            <a:endParaRPr lang="en-US" sz="1400" i="1" dirty="0"/>
          </a:p>
        </p:txBody>
      </p:sp>
      <p:sp>
        <p:nvSpPr>
          <p:cNvPr id="13" name="Text Box 8"/>
          <p:cNvSpPr txBox="1">
            <a:spLocks noChangeArrowheads="1"/>
          </p:cNvSpPr>
          <p:nvPr/>
        </p:nvSpPr>
        <p:spPr bwMode="auto">
          <a:xfrm>
            <a:off x="4914900" y="5133010"/>
            <a:ext cx="40386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600" dirty="0"/>
              <a:t>Figure </a:t>
            </a:r>
            <a:r>
              <a:rPr lang="en-US" sz="1600" dirty="0" smtClean="0"/>
              <a:t>3-25 TIA/EIA 568B standard terminations</a:t>
            </a:r>
            <a:endParaRPr lang="en-US" sz="16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2492" y="609600"/>
            <a:ext cx="3984308" cy="42976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55802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Terminating Twisted Pair </a:t>
            </a:r>
            <a:r>
              <a:rPr lang="en-US" dirty="0" smtClean="0"/>
              <a:t>Cable (cont’d.)</a:t>
            </a:r>
            <a:endParaRPr lang="en-US" dirty="0"/>
          </a:p>
        </p:txBody>
      </p:sp>
      <p:sp>
        <p:nvSpPr>
          <p:cNvPr id="61442" name="Rectangle 10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Straight-through cable</a:t>
            </a:r>
          </a:p>
          <a:p>
            <a:pPr lvl="1" eaLnBrk="1" hangingPunct="1"/>
            <a:r>
              <a:rPr lang="en-US" dirty="0" smtClean="0"/>
              <a:t>Terminate RJ-45 plugs at both ends identically</a:t>
            </a:r>
          </a:p>
          <a:p>
            <a:pPr eaLnBrk="1" hangingPunct="1"/>
            <a:r>
              <a:rPr lang="en-US" dirty="0" smtClean="0"/>
              <a:t>Crossover cable</a:t>
            </a:r>
          </a:p>
          <a:p>
            <a:pPr lvl="1" eaLnBrk="1" hangingPunct="1"/>
            <a:r>
              <a:rPr lang="en-US" dirty="0" smtClean="0"/>
              <a:t>Transmit and receive wires on one end reversed</a:t>
            </a:r>
          </a:p>
        </p:txBody>
      </p:sp>
      <p:sp>
        <p:nvSpPr>
          <p:cNvPr id="61443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</a:p>
        </p:txBody>
      </p:sp>
      <p:sp>
        <p:nvSpPr>
          <p:cNvPr id="61444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B215D47-E013-4A00-8A97-88C1ABFC45EE}" type="slidenum">
              <a:rPr lang="en-US"/>
              <a:pPr eaLnBrk="1" hangingPunct="1"/>
              <a:t>57</a:t>
            </a:fld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1" y="3530600"/>
            <a:ext cx="5295900" cy="24942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527050" y="4314809"/>
            <a:ext cx="305434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600" dirty="0"/>
              <a:t>Figure </a:t>
            </a:r>
            <a:r>
              <a:rPr lang="en-US" sz="1600" dirty="0" smtClean="0"/>
              <a:t>3-26 RJ-45 terminations on a crossover cable</a:t>
            </a:r>
            <a:endParaRPr lang="en-US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527050" y="4901890"/>
            <a:ext cx="27495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Courtesy Course Technology/Cengage Learning</a:t>
            </a:r>
            <a:endParaRPr lang="en-US" sz="14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8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Terminating Twisted Pair Cable (cont’d.)</a:t>
            </a:r>
          </a:p>
        </p:txBody>
      </p:sp>
      <p:sp>
        <p:nvSpPr>
          <p:cNvPr id="62469" name="Rectangle 1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Termination tools</a:t>
            </a:r>
          </a:p>
          <a:p>
            <a:pPr lvl="1" eaLnBrk="1" hangingPunct="1"/>
            <a:r>
              <a:rPr lang="en-US" dirty="0" smtClean="0"/>
              <a:t>Wire cutter</a:t>
            </a:r>
          </a:p>
          <a:p>
            <a:pPr lvl="1" eaLnBrk="1" hangingPunct="1"/>
            <a:r>
              <a:rPr lang="en-US" dirty="0" smtClean="0"/>
              <a:t>Wire stripper</a:t>
            </a:r>
          </a:p>
          <a:p>
            <a:pPr lvl="1" eaLnBrk="1" hangingPunct="1"/>
            <a:r>
              <a:rPr lang="en-US" dirty="0" smtClean="0"/>
              <a:t>Crimping tool</a:t>
            </a:r>
          </a:p>
          <a:p>
            <a:pPr eaLnBrk="1" hangingPunct="1"/>
            <a:r>
              <a:rPr lang="en-US" dirty="0"/>
              <a:t>After making </a:t>
            </a:r>
            <a:r>
              <a:rPr lang="en-US" dirty="0" smtClean="0"/>
              <a:t>cables:</a:t>
            </a:r>
            <a:endParaRPr lang="en-US" dirty="0"/>
          </a:p>
          <a:p>
            <a:pPr lvl="1" eaLnBrk="1" hangingPunct="1"/>
            <a:r>
              <a:rPr lang="en-US" dirty="0"/>
              <a:t>Verify data transmit and </a:t>
            </a:r>
            <a:r>
              <a:rPr lang="en-US" dirty="0" smtClean="0"/>
              <a:t>receive</a:t>
            </a:r>
            <a:endParaRPr lang="en-US" dirty="0"/>
          </a:p>
        </p:txBody>
      </p:sp>
      <p:sp>
        <p:nvSpPr>
          <p:cNvPr id="62466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</a:p>
        </p:txBody>
      </p:sp>
      <p:sp>
        <p:nvSpPr>
          <p:cNvPr id="62467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59FF5C4-D52D-431D-938D-339B1A0E0E78}" type="slidenum">
              <a:rPr lang="en-US"/>
              <a:pPr eaLnBrk="1" hangingPunct="1"/>
              <a:t>58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173831"/>
            <a:ext cx="8229600" cy="783431"/>
          </a:xfrm>
        </p:spPr>
        <p:txBody>
          <a:bodyPr/>
          <a:lstStyle/>
          <a:p>
            <a:pPr eaLnBrk="1" hangingPunct="1"/>
            <a:r>
              <a:rPr lang="en-US" dirty="0" smtClean="0"/>
              <a:t>Fiber-Optic </a:t>
            </a:r>
            <a:r>
              <a:rPr lang="en-US" dirty="0"/>
              <a:t>Cable </a:t>
            </a:r>
            <a:r>
              <a:rPr lang="en-US" dirty="0" err="1">
                <a:solidFill>
                  <a:srgbClr val="FF0000"/>
                </a:solidFill>
              </a:rPr>
              <a:t>Cáp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quang</a:t>
            </a:r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6451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609600"/>
            <a:ext cx="8229600" cy="61118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1400" dirty="0" smtClean="0"/>
              <a:t>Fiber-optic cable (fiber)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400" dirty="0" smtClean="0"/>
              <a:t>One or more glass or plastic fibers at its center (core)</a:t>
            </a:r>
          </a:p>
          <a:p>
            <a:pPr eaLnBrk="1" hangingPunct="1">
              <a:lnSpc>
                <a:spcPct val="90000"/>
              </a:lnSpc>
            </a:pPr>
            <a:r>
              <a:rPr lang="en-US" sz="1400" dirty="0" smtClean="0"/>
              <a:t>Data transmission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400" dirty="0" smtClean="0"/>
              <a:t>Pulsing light sent from laser or light-emitting diode (LED) through central fibers</a:t>
            </a:r>
          </a:p>
          <a:p>
            <a:pPr eaLnBrk="1" hangingPunct="1">
              <a:lnSpc>
                <a:spcPct val="90000"/>
              </a:lnSpc>
            </a:pPr>
            <a:r>
              <a:rPr lang="en-US" sz="1400" dirty="0" smtClean="0"/>
              <a:t>Cladding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400" dirty="0" smtClean="0"/>
              <a:t>Layer of glass or plastic surrounding fibers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400" dirty="0" smtClean="0"/>
              <a:t>Different density from glass or plastic in strands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400" dirty="0" smtClean="0"/>
              <a:t>Reflects light back to core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400" dirty="0" smtClean="0"/>
              <a:t>Allows fiber to </a:t>
            </a:r>
            <a:r>
              <a:rPr lang="en-US" sz="1400" dirty="0" smtClean="0"/>
              <a:t>bend</a:t>
            </a:r>
          </a:p>
          <a:p>
            <a:pPr lvl="1" eaLnBrk="1" hangingPunct="1">
              <a:lnSpc>
                <a:spcPct val="90000"/>
              </a:lnSpc>
            </a:pPr>
            <a:r>
              <a:rPr lang="vi-VN" sz="1400" dirty="0">
                <a:solidFill>
                  <a:srgbClr val="FF0000"/>
                </a:solidFill>
              </a:rPr>
              <a:t>Cáp sợi quang</a:t>
            </a:r>
          </a:p>
          <a:p>
            <a:pPr lvl="1" eaLnBrk="1" hangingPunct="1">
              <a:lnSpc>
                <a:spcPct val="90000"/>
              </a:lnSpc>
            </a:pPr>
            <a:r>
              <a:rPr lang="vi-VN" sz="1400" dirty="0">
                <a:solidFill>
                  <a:srgbClr val="FF0000"/>
                </a:solidFill>
              </a:rPr>
              <a:t>Một hoặc nhiều sợi thủy tinh hoặc plastic ở giữa (lõi)</a:t>
            </a:r>
          </a:p>
          <a:p>
            <a:pPr lvl="1" eaLnBrk="1" hangingPunct="1">
              <a:lnSpc>
                <a:spcPct val="90000"/>
              </a:lnSpc>
            </a:pPr>
            <a:r>
              <a:rPr lang="vi-VN" sz="1400" dirty="0">
                <a:solidFill>
                  <a:srgbClr val="FF0000"/>
                </a:solidFill>
              </a:rPr>
              <a:t>Truyền dữ liệu</a:t>
            </a:r>
          </a:p>
          <a:p>
            <a:pPr lvl="1" eaLnBrk="1" hangingPunct="1">
              <a:lnSpc>
                <a:spcPct val="90000"/>
              </a:lnSpc>
            </a:pPr>
            <a:r>
              <a:rPr lang="vi-VN" sz="1400" dirty="0">
                <a:solidFill>
                  <a:srgbClr val="FF0000"/>
                </a:solidFill>
              </a:rPr>
              <a:t>Đèn nháy được gửi từ laser hoặc đèn báo phát sáng (LED) qua các sợi trung tâm</a:t>
            </a:r>
          </a:p>
          <a:p>
            <a:pPr lvl="1" eaLnBrk="1" hangingPunct="1">
              <a:lnSpc>
                <a:spcPct val="90000"/>
              </a:lnSpc>
            </a:pPr>
            <a:r>
              <a:rPr lang="vi-VN" sz="1400" dirty="0">
                <a:solidFill>
                  <a:srgbClr val="FF0000"/>
                </a:solidFill>
              </a:rPr>
              <a:t>Tường</a:t>
            </a:r>
          </a:p>
          <a:p>
            <a:pPr lvl="1" eaLnBrk="1" hangingPunct="1">
              <a:lnSpc>
                <a:spcPct val="90000"/>
              </a:lnSpc>
            </a:pPr>
            <a:r>
              <a:rPr lang="vi-VN" sz="1400" dirty="0">
                <a:solidFill>
                  <a:srgbClr val="FF0000"/>
                </a:solidFill>
              </a:rPr>
              <a:t>Lớp kính hoặc nhựa xung quanh sợi</a:t>
            </a:r>
          </a:p>
          <a:p>
            <a:pPr lvl="1" eaLnBrk="1" hangingPunct="1">
              <a:lnSpc>
                <a:spcPct val="90000"/>
              </a:lnSpc>
            </a:pPr>
            <a:r>
              <a:rPr lang="vi-VN" sz="1400" dirty="0">
                <a:solidFill>
                  <a:srgbClr val="FF0000"/>
                </a:solidFill>
              </a:rPr>
              <a:t>Mật độ khác nhau từ thủy tinh hoặc nhựa dẻo trong các sợi</a:t>
            </a:r>
          </a:p>
          <a:p>
            <a:pPr lvl="1" eaLnBrk="1" hangingPunct="1">
              <a:lnSpc>
                <a:spcPct val="90000"/>
              </a:lnSpc>
            </a:pPr>
            <a:r>
              <a:rPr lang="vi-VN" sz="1400" dirty="0">
                <a:solidFill>
                  <a:srgbClr val="FF0000"/>
                </a:solidFill>
              </a:rPr>
              <a:t>Phản ánh ánh sáng trở lại cốt lõi</a:t>
            </a:r>
          </a:p>
          <a:p>
            <a:pPr lvl="1" eaLnBrk="1" hangingPunct="1">
              <a:lnSpc>
                <a:spcPct val="90000"/>
              </a:lnSpc>
            </a:pPr>
            <a:r>
              <a:rPr lang="vi-VN" sz="1400" dirty="0">
                <a:solidFill>
                  <a:srgbClr val="FF0000"/>
                </a:solidFill>
              </a:rPr>
              <a:t>Cho phép uốn cong sợi</a:t>
            </a:r>
            <a:endParaRPr lang="en-US" sz="1400" dirty="0" smtClean="0">
              <a:solidFill>
                <a:srgbClr val="FF0000"/>
              </a:solidFill>
            </a:endParaRPr>
          </a:p>
        </p:txBody>
      </p:sp>
      <p:sp>
        <p:nvSpPr>
          <p:cNvPr id="6451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C076F17-A4E8-4A2A-9093-A636E79BB3E1}" type="slidenum">
              <a:rPr lang="en-US"/>
              <a:pPr eaLnBrk="1" hangingPunct="1"/>
              <a:t>59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AFA4918-E131-438D-84D4-38EA5B4E8B7E}" type="slidenum">
              <a:rPr lang="en-US"/>
              <a:pPr eaLnBrk="1" hangingPunct="1"/>
              <a:t>6</a:t>
            </a:fld>
            <a:endParaRPr lang="en-US" dirty="0"/>
          </a:p>
        </p:txBody>
      </p:sp>
      <p:sp>
        <p:nvSpPr>
          <p:cNvPr id="34821" name="Text Box 8"/>
          <p:cNvSpPr txBox="1">
            <a:spLocks noChangeArrowheads="1"/>
          </p:cNvSpPr>
          <p:nvPr/>
        </p:nvSpPr>
        <p:spPr bwMode="auto">
          <a:xfrm>
            <a:off x="2331719" y="5491004"/>
            <a:ext cx="52578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600" dirty="0"/>
              <a:t>Figure </a:t>
            </a:r>
            <a:r>
              <a:rPr lang="en-US" sz="1600" dirty="0" smtClean="0"/>
              <a:t>3-1 An example of an analog signal</a:t>
            </a:r>
            <a:endParaRPr lang="en-US" sz="16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331719" y="5829558"/>
            <a:ext cx="4000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Courtesy Course Technology/Cengage Learning</a:t>
            </a:r>
            <a:endParaRPr lang="en-US" sz="1400" i="1" dirty="0"/>
          </a:p>
        </p:txBody>
      </p:sp>
      <p:pic>
        <p:nvPicPr>
          <p:cNvPr id="1208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058" y="560070"/>
            <a:ext cx="6776032" cy="47781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93788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Fiber-Optic Cable (cont’d.)</a:t>
            </a:r>
          </a:p>
        </p:txBody>
      </p:sp>
      <p:sp>
        <p:nvSpPr>
          <p:cNvPr id="6554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Plastic buffer outside cladding</a:t>
            </a:r>
          </a:p>
          <a:p>
            <a:pPr lvl="1" eaLnBrk="1" hangingPunct="1"/>
            <a:r>
              <a:rPr lang="en-US" dirty="0" smtClean="0"/>
              <a:t>Protects cladding and core</a:t>
            </a:r>
          </a:p>
          <a:p>
            <a:pPr lvl="1" eaLnBrk="1" hangingPunct="1"/>
            <a:r>
              <a:rPr lang="en-US" dirty="0" smtClean="0"/>
              <a:t>Opaque to absorb escaping light</a:t>
            </a:r>
          </a:p>
          <a:p>
            <a:pPr lvl="1" eaLnBrk="1" hangingPunct="1"/>
            <a:r>
              <a:rPr lang="en-US" dirty="0" smtClean="0"/>
              <a:t>Surrounded by Kevlar </a:t>
            </a:r>
            <a:r>
              <a:rPr lang="en-US" dirty="0"/>
              <a:t>(polymeric fiber) </a:t>
            </a:r>
            <a:r>
              <a:rPr lang="en-US" dirty="0" smtClean="0"/>
              <a:t>strands</a:t>
            </a:r>
          </a:p>
          <a:p>
            <a:pPr eaLnBrk="1" hangingPunct="1"/>
            <a:r>
              <a:rPr lang="en-US" dirty="0" smtClean="0"/>
              <a:t>Plastic sheath covers Kevlar strands</a:t>
            </a:r>
          </a:p>
        </p:txBody>
      </p:sp>
      <p:sp>
        <p:nvSpPr>
          <p:cNvPr id="6553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</a:p>
        </p:txBody>
      </p:sp>
      <p:sp>
        <p:nvSpPr>
          <p:cNvPr id="6553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C614452-BEC5-4573-8B5A-8C87A5066BA1}" type="slidenum">
              <a:rPr lang="en-US"/>
              <a:pPr eaLnBrk="1" hangingPunct="1"/>
              <a:t>60</a:t>
            </a:fld>
            <a:endParaRPr lang="en-US" dirty="0"/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2400" y="3962400"/>
            <a:ext cx="6248400" cy="153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3057525" y="5648325"/>
            <a:ext cx="305434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600" dirty="0"/>
              <a:t>Figure </a:t>
            </a:r>
            <a:r>
              <a:rPr lang="en-US" sz="1600" dirty="0" smtClean="0"/>
              <a:t>3-30 A fiber-optic cable</a:t>
            </a:r>
            <a:endParaRPr 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3057525" y="5892313"/>
            <a:ext cx="53403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Courtesy of Optical Cable Corporation</a:t>
            </a:r>
            <a:endParaRPr lang="en-US" sz="14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Fiber-Optic Cable (cont’d.)</a:t>
            </a:r>
          </a:p>
        </p:txBody>
      </p:sp>
      <p:sp>
        <p:nvSpPr>
          <p:cNvPr id="66562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Different varieties</a:t>
            </a:r>
          </a:p>
          <a:p>
            <a:pPr lvl="1" eaLnBrk="1" hangingPunct="1"/>
            <a:r>
              <a:rPr lang="en-US" dirty="0" smtClean="0"/>
              <a:t>Based on intended use and manufacturer</a:t>
            </a:r>
          </a:p>
          <a:p>
            <a:pPr marL="0" indent="0" eaLnBrk="1" hangingPunct="1">
              <a:buNone/>
            </a:pPr>
            <a:endParaRPr lang="en-US" dirty="0" smtClean="0"/>
          </a:p>
        </p:txBody>
      </p:sp>
      <p:sp>
        <p:nvSpPr>
          <p:cNvPr id="66563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</a:p>
        </p:txBody>
      </p:sp>
      <p:sp>
        <p:nvSpPr>
          <p:cNvPr id="66564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DFDBBF3-0B87-415B-8CCF-ECDAB9F73DDB}" type="slidenum">
              <a:rPr lang="en-US"/>
              <a:pPr eaLnBrk="1" hangingPunct="1"/>
              <a:t>61</a:t>
            </a:fld>
            <a:endParaRPr lang="en-US" dirty="0"/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2133600" y="5105400"/>
            <a:ext cx="404177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600" dirty="0"/>
              <a:t>Figure </a:t>
            </a:r>
            <a:r>
              <a:rPr lang="en-US" sz="1600" dirty="0" smtClean="0"/>
              <a:t>3-31 Zipcord fiber-optic patch cable</a:t>
            </a:r>
            <a:endParaRPr 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2120900" y="5443954"/>
            <a:ext cx="62547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Courtesy Course Technology/Cengage Learning</a:t>
            </a:r>
            <a:endParaRPr lang="en-US" sz="1400" i="1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895600"/>
            <a:ext cx="7381875" cy="18549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534" y="-169282"/>
            <a:ext cx="8229600" cy="626482"/>
          </a:xfr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Fiber-Optic Cable </a:t>
            </a:r>
            <a:r>
              <a:rPr lang="en-US" dirty="0" err="1">
                <a:solidFill>
                  <a:srgbClr val="FF0000"/>
                </a:solidFill>
              </a:rPr>
              <a:t>Cáp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quang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60612"/>
            <a:ext cx="8229600" cy="6260863"/>
          </a:xfrm>
        </p:spPr>
        <p:txBody>
          <a:bodyPr/>
          <a:lstStyle/>
          <a:p>
            <a:r>
              <a:rPr lang="en-US" sz="1400" dirty="0" smtClean="0"/>
              <a:t>Benefits over copper cabling</a:t>
            </a:r>
          </a:p>
          <a:p>
            <a:pPr lvl="1"/>
            <a:r>
              <a:rPr lang="en-US" sz="1400" dirty="0" smtClean="0"/>
              <a:t>Extremely high throughput</a:t>
            </a:r>
          </a:p>
          <a:p>
            <a:pPr lvl="1"/>
            <a:r>
              <a:rPr lang="en-US" sz="1400" dirty="0" smtClean="0"/>
              <a:t>Very high noise resistance</a:t>
            </a:r>
          </a:p>
          <a:p>
            <a:pPr lvl="1"/>
            <a:r>
              <a:rPr lang="en-US" sz="1400" dirty="0" smtClean="0"/>
              <a:t>Excellent security</a:t>
            </a:r>
          </a:p>
          <a:p>
            <a:pPr lvl="1"/>
            <a:r>
              <a:rPr lang="en-US" sz="1400" dirty="0" smtClean="0"/>
              <a:t>Able to carry signals for longer distances</a:t>
            </a:r>
          </a:p>
          <a:p>
            <a:pPr lvl="1"/>
            <a:r>
              <a:rPr lang="en-US" sz="1400" dirty="0" smtClean="0"/>
              <a:t>Industry standard for high-speed networking</a:t>
            </a:r>
          </a:p>
          <a:p>
            <a:r>
              <a:rPr lang="en-US" sz="1400" dirty="0" smtClean="0"/>
              <a:t>Drawbacks</a:t>
            </a:r>
          </a:p>
          <a:p>
            <a:pPr lvl="1"/>
            <a:r>
              <a:rPr lang="en-US" sz="1400" dirty="0" smtClean="0"/>
              <a:t>More expensive than twisted pair cable</a:t>
            </a:r>
          </a:p>
          <a:p>
            <a:pPr lvl="1"/>
            <a:r>
              <a:rPr lang="en-US" sz="1400" dirty="0" smtClean="0"/>
              <a:t>Requires special equipment to </a:t>
            </a:r>
            <a:r>
              <a:rPr lang="en-US" sz="1400" dirty="0" smtClean="0"/>
              <a:t>splice</a:t>
            </a:r>
          </a:p>
          <a:p>
            <a:pPr lvl="1"/>
            <a:endParaRPr lang="en-US" sz="1400" dirty="0"/>
          </a:p>
          <a:p>
            <a:pPr lvl="1"/>
            <a:r>
              <a:rPr lang="vi-VN" sz="1400" dirty="0">
                <a:solidFill>
                  <a:srgbClr val="FF0000"/>
                </a:solidFill>
              </a:rPr>
              <a:t>Lợi ích so với cáp đồng</a:t>
            </a:r>
          </a:p>
          <a:p>
            <a:pPr lvl="1"/>
            <a:r>
              <a:rPr lang="vi-VN" sz="1400" dirty="0">
                <a:solidFill>
                  <a:srgbClr val="FF0000"/>
                </a:solidFill>
              </a:rPr>
              <a:t>Thông lượng cực kỳ cao</a:t>
            </a:r>
          </a:p>
          <a:p>
            <a:pPr lvl="1"/>
            <a:r>
              <a:rPr lang="vi-VN" sz="1400" dirty="0">
                <a:solidFill>
                  <a:srgbClr val="FF0000"/>
                </a:solidFill>
              </a:rPr>
              <a:t>Kháng tiếng ồn rất cao</a:t>
            </a:r>
          </a:p>
          <a:p>
            <a:pPr lvl="1"/>
            <a:r>
              <a:rPr lang="vi-VN" sz="1400" dirty="0">
                <a:solidFill>
                  <a:srgbClr val="FF0000"/>
                </a:solidFill>
              </a:rPr>
              <a:t>An ninh tuyệt vời</a:t>
            </a:r>
          </a:p>
          <a:p>
            <a:pPr lvl="1"/>
            <a:r>
              <a:rPr lang="vi-VN" sz="1400" dirty="0">
                <a:solidFill>
                  <a:srgbClr val="FF0000"/>
                </a:solidFill>
              </a:rPr>
              <a:t>Có thể mang tín hiệu cho khoảng cách dài hơn</a:t>
            </a:r>
          </a:p>
          <a:p>
            <a:pPr lvl="1"/>
            <a:r>
              <a:rPr lang="vi-VN" sz="1400" dirty="0">
                <a:solidFill>
                  <a:srgbClr val="FF0000"/>
                </a:solidFill>
              </a:rPr>
              <a:t>Tiêu chuẩn công nghiệp cho mạng tốc độ cao</a:t>
            </a:r>
          </a:p>
          <a:p>
            <a:pPr lvl="1"/>
            <a:r>
              <a:rPr lang="vi-VN" sz="1400" dirty="0">
                <a:solidFill>
                  <a:srgbClr val="FF0000"/>
                </a:solidFill>
              </a:rPr>
              <a:t>Nhược điểm</a:t>
            </a:r>
          </a:p>
          <a:p>
            <a:pPr lvl="1"/>
            <a:r>
              <a:rPr lang="vi-VN" sz="1400" dirty="0">
                <a:solidFill>
                  <a:srgbClr val="FF0000"/>
                </a:solidFill>
              </a:rPr>
              <a:t>Dây cáp xoắn đôi đắt hơn</a:t>
            </a:r>
          </a:p>
          <a:p>
            <a:pPr lvl="1"/>
            <a:r>
              <a:rPr lang="vi-VN" sz="1400" dirty="0">
                <a:solidFill>
                  <a:srgbClr val="FF0000"/>
                </a:solidFill>
              </a:rPr>
              <a:t>Yêu cầu thiết bị đặc biệt để ghép nối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155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8" name="Rectangle 2"/>
          <p:cNvSpPr>
            <a:spLocks noGrp="1" noChangeArrowheads="1"/>
          </p:cNvSpPr>
          <p:nvPr>
            <p:ph type="title"/>
          </p:nvPr>
        </p:nvSpPr>
        <p:spPr>
          <a:xfrm>
            <a:off x="435591" y="0"/>
            <a:ext cx="8229600" cy="685800"/>
          </a:xfrm>
        </p:spPr>
        <p:txBody>
          <a:bodyPr/>
          <a:lstStyle/>
          <a:p>
            <a:pPr eaLnBrk="1" hangingPunct="1"/>
            <a:r>
              <a:rPr lang="en-US" sz="2800" dirty="0" smtClean="0"/>
              <a:t>SMF (Single-Mode Fiber</a:t>
            </a:r>
            <a:r>
              <a:rPr lang="en-US" sz="2800" dirty="0" smtClean="0"/>
              <a:t>) </a:t>
            </a:r>
            <a:br>
              <a:rPr lang="en-US" sz="2800" dirty="0" smtClean="0"/>
            </a:br>
            <a:r>
              <a:rPr lang="vi-VN" sz="2800" dirty="0">
                <a:solidFill>
                  <a:srgbClr val="FF0000"/>
                </a:solidFill>
              </a:rPr>
              <a:t>Sợi quang đơn mode</a:t>
            </a:r>
            <a:endParaRPr lang="en-US" sz="2800" dirty="0" smtClean="0">
              <a:solidFill>
                <a:srgbClr val="FF0000"/>
              </a:solidFill>
            </a:endParaRPr>
          </a:p>
        </p:txBody>
      </p:sp>
      <p:sp>
        <p:nvSpPr>
          <p:cNvPr id="67589" name="Rectangle 3"/>
          <p:cNvSpPr>
            <a:spLocks noGrp="1" noChangeArrowheads="1"/>
          </p:cNvSpPr>
          <p:nvPr>
            <p:ph idx="1"/>
          </p:nvPr>
        </p:nvSpPr>
        <p:spPr>
          <a:xfrm>
            <a:off x="435591" y="838200"/>
            <a:ext cx="8229600" cy="5883275"/>
          </a:xfrm>
        </p:spPr>
        <p:txBody>
          <a:bodyPr/>
          <a:lstStyle/>
          <a:p>
            <a:pPr eaLnBrk="1" hangingPunct="1"/>
            <a:r>
              <a:rPr lang="en-US" sz="1800" dirty="0" smtClean="0"/>
              <a:t>Consists of narrow core (8-10 microns in diameter)</a:t>
            </a:r>
          </a:p>
          <a:p>
            <a:pPr lvl="1" eaLnBrk="1" hangingPunct="1"/>
            <a:r>
              <a:rPr lang="en-US" sz="1800" dirty="0" smtClean="0"/>
              <a:t>Laser-generated light travels over one path</a:t>
            </a:r>
          </a:p>
          <a:p>
            <a:pPr lvl="2" eaLnBrk="1" hangingPunct="1"/>
            <a:r>
              <a:rPr lang="en-US" sz="1800" dirty="0" smtClean="0"/>
              <a:t>Little reflection</a:t>
            </a:r>
          </a:p>
          <a:p>
            <a:pPr lvl="1" eaLnBrk="1" hangingPunct="1"/>
            <a:r>
              <a:rPr lang="en-US" sz="1800" dirty="0" smtClean="0"/>
              <a:t>Light does not disperse as signal travels</a:t>
            </a:r>
          </a:p>
          <a:p>
            <a:pPr eaLnBrk="1" hangingPunct="1"/>
            <a:r>
              <a:rPr lang="en-US" sz="1800" dirty="0" smtClean="0"/>
              <a:t>Can carry signals many miles:</a:t>
            </a:r>
          </a:p>
          <a:p>
            <a:pPr lvl="1" eaLnBrk="1" hangingPunct="1"/>
            <a:r>
              <a:rPr lang="en-US" sz="1800" dirty="0" smtClean="0"/>
              <a:t>Before repeating required</a:t>
            </a:r>
          </a:p>
          <a:p>
            <a:pPr eaLnBrk="1" hangingPunct="1"/>
            <a:r>
              <a:rPr lang="en-US" sz="1800" dirty="0" smtClean="0"/>
              <a:t>Rarely used for shorter connections</a:t>
            </a:r>
          </a:p>
          <a:p>
            <a:pPr lvl="1" eaLnBrk="1" hangingPunct="1"/>
            <a:r>
              <a:rPr lang="en-US" sz="1800" dirty="0" smtClean="0"/>
              <a:t>Due to </a:t>
            </a:r>
            <a:r>
              <a:rPr lang="en-US" sz="1800" dirty="0" smtClean="0"/>
              <a:t>cost</a:t>
            </a:r>
          </a:p>
          <a:p>
            <a:pPr lvl="1" eaLnBrk="1" hangingPunct="1"/>
            <a:r>
              <a:rPr lang="vi-VN" sz="1800" dirty="0">
                <a:solidFill>
                  <a:srgbClr val="FF0000"/>
                </a:solidFill>
              </a:rPr>
              <a:t>Bao gồm lõi hẹp (đường kính 8-10 micron)</a:t>
            </a:r>
          </a:p>
          <a:p>
            <a:pPr lvl="1" eaLnBrk="1" hangingPunct="1"/>
            <a:r>
              <a:rPr lang="vi-VN" sz="1800" dirty="0">
                <a:solidFill>
                  <a:srgbClr val="FF0000"/>
                </a:solidFill>
              </a:rPr>
              <a:t>Ánh sáng tạo ra bởi laser phát ra trên một đường dẫn</a:t>
            </a:r>
          </a:p>
          <a:p>
            <a:pPr lvl="1" eaLnBrk="1" hangingPunct="1"/>
            <a:r>
              <a:rPr lang="vi-VN" sz="1800" dirty="0">
                <a:solidFill>
                  <a:srgbClr val="FF0000"/>
                </a:solidFill>
              </a:rPr>
              <a:t>Ít phản xạ</a:t>
            </a:r>
          </a:p>
          <a:p>
            <a:pPr lvl="1" eaLnBrk="1" hangingPunct="1"/>
            <a:r>
              <a:rPr lang="vi-VN" sz="1800" dirty="0">
                <a:solidFill>
                  <a:srgbClr val="FF0000"/>
                </a:solidFill>
              </a:rPr>
              <a:t>Ánh sáng không phân tán khi tín hiệu đi</a:t>
            </a:r>
          </a:p>
          <a:p>
            <a:pPr lvl="1" eaLnBrk="1" hangingPunct="1"/>
            <a:r>
              <a:rPr lang="vi-VN" sz="1800" dirty="0">
                <a:solidFill>
                  <a:srgbClr val="FF0000"/>
                </a:solidFill>
              </a:rPr>
              <a:t>Có thể mang tín hiệu nhiều dặm:</a:t>
            </a:r>
          </a:p>
          <a:p>
            <a:pPr lvl="1" eaLnBrk="1" hangingPunct="1"/>
            <a:r>
              <a:rPr lang="vi-VN" sz="1800" dirty="0">
                <a:solidFill>
                  <a:srgbClr val="FF0000"/>
                </a:solidFill>
              </a:rPr>
              <a:t>Trước khi yêu cầu lặp lại</a:t>
            </a:r>
          </a:p>
          <a:p>
            <a:pPr lvl="1" eaLnBrk="1" hangingPunct="1"/>
            <a:r>
              <a:rPr lang="vi-VN" sz="1800" dirty="0">
                <a:solidFill>
                  <a:srgbClr val="FF0000"/>
                </a:solidFill>
              </a:rPr>
              <a:t>Hiếm khi được sử dụng cho các kết nối ngắn hơn</a:t>
            </a:r>
          </a:p>
          <a:p>
            <a:pPr lvl="1" eaLnBrk="1" hangingPunct="1"/>
            <a:r>
              <a:rPr lang="vi-VN" sz="1800" dirty="0">
                <a:solidFill>
                  <a:srgbClr val="FF0000"/>
                </a:solidFill>
              </a:rPr>
              <a:t>Do chi phí</a:t>
            </a:r>
            <a:endParaRPr lang="en-US" sz="1800" dirty="0" smtClean="0">
              <a:solidFill>
                <a:srgbClr val="FF0000"/>
              </a:solidFill>
            </a:endParaRPr>
          </a:p>
        </p:txBody>
      </p:sp>
      <p:sp>
        <p:nvSpPr>
          <p:cNvPr id="6758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756A8B8-484B-45CF-AB21-85DA27EEE924}" type="slidenum">
              <a:rPr lang="en-US"/>
              <a:pPr eaLnBrk="1" hangingPunct="1"/>
              <a:t>63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533400"/>
          </a:xfrm>
        </p:spPr>
        <p:txBody>
          <a:bodyPr/>
          <a:lstStyle/>
          <a:p>
            <a:pPr eaLnBrk="1" hangingPunct="1"/>
            <a:r>
              <a:rPr lang="en-US" dirty="0" smtClean="0"/>
              <a:t>MMF (Multimode Fiber</a:t>
            </a:r>
            <a:r>
              <a:rPr lang="en-US" dirty="0"/>
              <a:t>) </a:t>
            </a:r>
            <a:r>
              <a:rPr lang="en-US" dirty="0" err="1">
                <a:solidFill>
                  <a:srgbClr val="FF0000"/>
                </a:solidFill>
              </a:rPr>
              <a:t>Sợi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đa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năng</a:t>
            </a:r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69637" name="Rectangle 3"/>
          <p:cNvSpPr>
            <a:spLocks noGrp="1" noChangeArrowheads="1"/>
          </p:cNvSpPr>
          <p:nvPr>
            <p:ph idx="1"/>
          </p:nvPr>
        </p:nvSpPr>
        <p:spPr>
          <a:xfrm>
            <a:off x="441278" y="609600"/>
            <a:ext cx="8229600" cy="6248400"/>
          </a:xfrm>
        </p:spPr>
        <p:txBody>
          <a:bodyPr/>
          <a:lstStyle/>
          <a:p>
            <a:pPr eaLnBrk="1" hangingPunct="1"/>
            <a:r>
              <a:rPr lang="en-US" sz="1400" dirty="0" smtClean="0"/>
              <a:t>Contains core with larger diameter than single-mode fiber</a:t>
            </a:r>
          </a:p>
          <a:p>
            <a:pPr lvl="1" eaLnBrk="1" hangingPunct="1"/>
            <a:r>
              <a:rPr lang="en-US" sz="1400" dirty="0" smtClean="0"/>
              <a:t>Common sizes: 50 or 62.5 microns</a:t>
            </a:r>
          </a:p>
          <a:p>
            <a:pPr eaLnBrk="1" hangingPunct="1"/>
            <a:r>
              <a:rPr lang="en-US" sz="1400" dirty="0" smtClean="0"/>
              <a:t>Laser or LED generated light pulses travel at different angles</a:t>
            </a:r>
          </a:p>
          <a:p>
            <a:pPr eaLnBrk="1" hangingPunct="1"/>
            <a:r>
              <a:rPr lang="en-US" sz="1400" dirty="0" smtClean="0"/>
              <a:t>Greater attenuation than single-mode fiber</a:t>
            </a:r>
          </a:p>
          <a:p>
            <a:pPr eaLnBrk="1" hangingPunct="1"/>
            <a:r>
              <a:rPr lang="en-US" sz="1400" dirty="0" smtClean="0"/>
              <a:t>Common uses</a:t>
            </a:r>
          </a:p>
          <a:p>
            <a:pPr lvl="1" eaLnBrk="1" hangingPunct="1"/>
            <a:r>
              <a:rPr lang="en-US" sz="1400" dirty="0" smtClean="0"/>
              <a:t>Cables connecting router to a switch</a:t>
            </a:r>
          </a:p>
          <a:p>
            <a:pPr lvl="1" eaLnBrk="1" hangingPunct="1"/>
            <a:r>
              <a:rPr lang="en-US" sz="1400" dirty="0" smtClean="0"/>
              <a:t>Cables connecting server on network </a:t>
            </a:r>
            <a:r>
              <a:rPr lang="en-US" sz="1400" dirty="0" smtClean="0"/>
              <a:t>backbone</a:t>
            </a:r>
          </a:p>
          <a:p>
            <a:pPr lvl="1" eaLnBrk="1" hangingPunct="1"/>
            <a:endParaRPr lang="en-US" sz="1400" dirty="0"/>
          </a:p>
          <a:p>
            <a:pPr lvl="1" eaLnBrk="1" hangingPunct="1"/>
            <a:r>
              <a:rPr lang="vi-VN" sz="1400" dirty="0">
                <a:solidFill>
                  <a:srgbClr val="FF0000"/>
                </a:solidFill>
              </a:rPr>
              <a:t>Chứa lõi có đường kính lớn hơn sợi đơn mode</a:t>
            </a:r>
          </a:p>
          <a:p>
            <a:pPr lvl="1" eaLnBrk="1" hangingPunct="1"/>
            <a:r>
              <a:rPr lang="vi-VN" sz="1400" dirty="0">
                <a:solidFill>
                  <a:srgbClr val="FF0000"/>
                </a:solidFill>
              </a:rPr>
              <a:t>Kích thước chung: 50 hoặc 62.5 micron</a:t>
            </a:r>
          </a:p>
          <a:p>
            <a:pPr lvl="1" eaLnBrk="1" hangingPunct="1"/>
            <a:r>
              <a:rPr lang="vi-VN" sz="1400" dirty="0">
                <a:solidFill>
                  <a:srgbClr val="FF0000"/>
                </a:solidFill>
              </a:rPr>
              <a:t>Laser hoặc LED được tạo ra xung ánh sáng di chuyển ở các góc độ khác nhau</a:t>
            </a:r>
          </a:p>
          <a:p>
            <a:pPr lvl="1" eaLnBrk="1" hangingPunct="1"/>
            <a:r>
              <a:rPr lang="vi-VN" sz="1400" dirty="0">
                <a:solidFill>
                  <a:srgbClr val="FF0000"/>
                </a:solidFill>
              </a:rPr>
              <a:t>Sự suy giảm lớn hơn sợi đơn mode</a:t>
            </a:r>
          </a:p>
          <a:p>
            <a:pPr lvl="1" eaLnBrk="1" hangingPunct="1"/>
            <a:r>
              <a:rPr lang="vi-VN" sz="1400" dirty="0">
                <a:solidFill>
                  <a:srgbClr val="FF0000"/>
                </a:solidFill>
              </a:rPr>
              <a:t>Sử dụng chung</a:t>
            </a:r>
          </a:p>
          <a:p>
            <a:pPr lvl="1" eaLnBrk="1" hangingPunct="1"/>
            <a:r>
              <a:rPr lang="vi-VN" sz="1400" dirty="0">
                <a:solidFill>
                  <a:srgbClr val="FF0000"/>
                </a:solidFill>
              </a:rPr>
              <a:t>Cáp kết nối router với switch</a:t>
            </a:r>
          </a:p>
          <a:p>
            <a:pPr lvl="1" eaLnBrk="1" hangingPunct="1"/>
            <a:r>
              <a:rPr lang="vi-VN" sz="1400" dirty="0">
                <a:solidFill>
                  <a:srgbClr val="FF0000"/>
                </a:solidFill>
              </a:rPr>
              <a:t>Cáp kết nối máy chủ trên xương sống mạng</a:t>
            </a:r>
            <a:endParaRPr lang="en-US" sz="1400" dirty="0" smtClean="0">
              <a:solidFill>
                <a:srgbClr val="FF0000"/>
              </a:solidFill>
            </a:endParaRPr>
          </a:p>
        </p:txBody>
      </p:sp>
      <p:sp>
        <p:nvSpPr>
          <p:cNvPr id="6963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0A505FA-1A4F-466C-9A43-E846808CF3D2}" type="slidenum">
              <a:rPr lang="en-US"/>
              <a:pPr eaLnBrk="1" hangingPunct="1"/>
              <a:t>64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086" y="31845"/>
            <a:ext cx="8229600" cy="1143000"/>
          </a:xfrm>
        </p:spPr>
        <p:txBody>
          <a:bodyPr/>
          <a:lstStyle/>
          <a:p>
            <a:r>
              <a:rPr lang="en-US" dirty="0" smtClean="0"/>
              <a:t>Fiber-Optic </a:t>
            </a:r>
            <a:r>
              <a:rPr lang="en-US" dirty="0"/>
              <a:t>Converters </a:t>
            </a:r>
            <a:r>
              <a:rPr lang="en-US" dirty="0" err="1">
                <a:solidFill>
                  <a:srgbClr val="FF0000"/>
                </a:solidFill>
              </a:rPr>
              <a:t>Bộ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chuyển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đổi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quang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Required to connect multimode fiber networks to single-mode fiber networks</a:t>
            </a:r>
          </a:p>
          <a:p>
            <a:pPr lvl="1"/>
            <a:r>
              <a:rPr lang="en-US" dirty="0" smtClean="0"/>
              <a:t>Also fiber- and copper-based parts of a network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65</a:t>
            </a:fld>
            <a:endParaRPr 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2921897"/>
            <a:ext cx="1984698" cy="3402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454026" y="4038601"/>
            <a:ext cx="366077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600" dirty="0"/>
              <a:t>Figure </a:t>
            </a:r>
            <a:r>
              <a:rPr lang="en-US" sz="1600" dirty="0" smtClean="0"/>
              <a:t>3-38 Single-mode to multimode converter</a:t>
            </a:r>
            <a:endParaRPr 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441326" y="4623377"/>
            <a:ext cx="35210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Courtesy Omnitron Systems Technology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1142401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Serial </a:t>
            </a:r>
            <a:r>
              <a:rPr lang="en-US" dirty="0"/>
              <a:t>Cables </a:t>
            </a:r>
            <a:r>
              <a:rPr lang="en-US" dirty="0" err="1">
                <a:solidFill>
                  <a:srgbClr val="FF0000"/>
                </a:solidFill>
              </a:rPr>
              <a:t>Cáp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nối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tiếp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/>
          <a:lstStyle/>
          <a:p>
            <a:r>
              <a:rPr lang="en-US" sz="1800" dirty="0" smtClean="0"/>
              <a:t>Data transmission style</a:t>
            </a:r>
          </a:p>
          <a:p>
            <a:pPr lvl="1"/>
            <a:r>
              <a:rPr lang="en-US" sz="1800" dirty="0" smtClean="0"/>
              <a:t>Pulses issued sequentially, not simultaneously</a:t>
            </a:r>
          </a:p>
          <a:p>
            <a:r>
              <a:rPr lang="en-US" sz="1800" dirty="0" smtClean="0"/>
              <a:t>Serial transmission method</a:t>
            </a:r>
          </a:p>
          <a:p>
            <a:pPr lvl="1"/>
            <a:r>
              <a:rPr lang="en-US" sz="1800" dirty="0" smtClean="0"/>
              <a:t>RS-232</a:t>
            </a:r>
          </a:p>
          <a:p>
            <a:pPr lvl="2"/>
            <a:r>
              <a:rPr lang="en-US" sz="1800" dirty="0" smtClean="0"/>
              <a:t>Uses DB-9, DB-25, and RJ-45 </a:t>
            </a:r>
            <a:r>
              <a:rPr lang="en-US" sz="1800" dirty="0" smtClean="0"/>
              <a:t>connectors</a:t>
            </a:r>
          </a:p>
          <a:p>
            <a:pPr lvl="2"/>
            <a:endParaRPr lang="en-US" sz="1800" dirty="0"/>
          </a:p>
          <a:p>
            <a:pPr lvl="2"/>
            <a:r>
              <a:rPr lang="vi-VN" sz="1800" dirty="0">
                <a:solidFill>
                  <a:srgbClr val="FF0000"/>
                </a:solidFill>
              </a:rPr>
              <a:t>Kiểu truyền dữ liệu</a:t>
            </a:r>
          </a:p>
          <a:p>
            <a:pPr lvl="2"/>
            <a:r>
              <a:rPr lang="vi-VN" sz="1800" dirty="0">
                <a:solidFill>
                  <a:srgbClr val="FF0000"/>
                </a:solidFill>
              </a:rPr>
              <a:t>Xung phát hành theo tuần, không đồng thời</a:t>
            </a:r>
          </a:p>
          <a:p>
            <a:pPr lvl="2"/>
            <a:r>
              <a:rPr lang="vi-VN" sz="1800" dirty="0">
                <a:solidFill>
                  <a:srgbClr val="FF0000"/>
                </a:solidFill>
              </a:rPr>
              <a:t>Phương pháp truyền dẫn nối tiếp</a:t>
            </a:r>
          </a:p>
          <a:p>
            <a:pPr lvl="2"/>
            <a:r>
              <a:rPr lang="vi-VN" sz="1800" dirty="0">
                <a:solidFill>
                  <a:srgbClr val="FF0000"/>
                </a:solidFill>
              </a:rPr>
              <a:t>RS-232</a:t>
            </a:r>
          </a:p>
          <a:p>
            <a:pPr lvl="2"/>
            <a:r>
              <a:rPr lang="vi-VN" sz="1800" dirty="0">
                <a:solidFill>
                  <a:srgbClr val="FF0000"/>
                </a:solidFill>
              </a:rPr>
              <a:t>Sử dụng kết nối DB-9, DB-25 và RJ-45</a:t>
            </a: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66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34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399"/>
            <a:ext cx="8229600" cy="685800"/>
          </a:xfrm>
        </p:spPr>
        <p:txBody>
          <a:bodyPr/>
          <a:lstStyle/>
          <a:p>
            <a:r>
              <a:rPr lang="en-US" dirty="0" smtClean="0"/>
              <a:t>Structured </a:t>
            </a:r>
            <a:r>
              <a:rPr lang="en-US" dirty="0"/>
              <a:t>Cabling </a:t>
            </a:r>
            <a:r>
              <a:rPr lang="en-US" dirty="0" err="1">
                <a:solidFill>
                  <a:srgbClr val="FF0000"/>
                </a:solidFill>
              </a:rPr>
              <a:t>Cấu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trúc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cáp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1"/>
            <a:ext cx="8229600" cy="6188074"/>
          </a:xfrm>
        </p:spPr>
        <p:txBody>
          <a:bodyPr/>
          <a:lstStyle/>
          <a:p>
            <a:r>
              <a:rPr lang="en-US" sz="1800" dirty="0" smtClean="0"/>
              <a:t>Cable plant</a:t>
            </a:r>
          </a:p>
          <a:p>
            <a:pPr lvl="1"/>
            <a:r>
              <a:rPr lang="en-US" sz="1800" dirty="0" smtClean="0"/>
              <a:t>Hardware that makes up the enterprise cabling system</a:t>
            </a:r>
          </a:p>
          <a:p>
            <a:r>
              <a:rPr lang="en-US" sz="1800" dirty="0" smtClean="0"/>
              <a:t>Cabling standard</a:t>
            </a:r>
          </a:p>
          <a:p>
            <a:pPr lvl="1"/>
            <a:r>
              <a:rPr lang="en-US" sz="1800" dirty="0" smtClean="0"/>
              <a:t>TIA/EIA’s joint 568 Commercial Building Wiring Standard</a:t>
            </a:r>
          </a:p>
          <a:p>
            <a:pPr lvl="2"/>
            <a:r>
              <a:rPr lang="en-US" sz="1800" dirty="0" smtClean="0"/>
              <a:t>Also known as structured cabling</a:t>
            </a:r>
          </a:p>
          <a:p>
            <a:pPr lvl="2"/>
            <a:r>
              <a:rPr lang="en-US" sz="1800" dirty="0" smtClean="0"/>
              <a:t>Based on hierarchical </a:t>
            </a:r>
            <a:r>
              <a:rPr lang="en-US" sz="1800" dirty="0" smtClean="0"/>
              <a:t>design</a:t>
            </a:r>
          </a:p>
          <a:p>
            <a:pPr lvl="2"/>
            <a:endParaRPr lang="en-US" sz="1800" dirty="0"/>
          </a:p>
          <a:p>
            <a:pPr lvl="2"/>
            <a:r>
              <a:rPr lang="vi-VN" sz="1800" dirty="0">
                <a:solidFill>
                  <a:srgbClr val="FF0000"/>
                </a:solidFill>
              </a:rPr>
              <a:t>Nhà máy cáp</a:t>
            </a:r>
          </a:p>
          <a:p>
            <a:pPr lvl="2"/>
            <a:r>
              <a:rPr lang="vi-VN" sz="1800" dirty="0">
                <a:solidFill>
                  <a:srgbClr val="FF0000"/>
                </a:solidFill>
              </a:rPr>
              <a:t>Phần cứng tạo nên hệ thống cáp doanh nghiệp</a:t>
            </a:r>
          </a:p>
          <a:p>
            <a:pPr lvl="2"/>
            <a:r>
              <a:rPr lang="vi-VN" sz="1800" dirty="0">
                <a:solidFill>
                  <a:srgbClr val="FF0000"/>
                </a:solidFill>
              </a:rPr>
              <a:t>Tiêu chuẩn cáp</a:t>
            </a:r>
          </a:p>
          <a:p>
            <a:pPr lvl="2"/>
            <a:r>
              <a:rPr lang="vi-VN" sz="1800" dirty="0">
                <a:solidFill>
                  <a:srgbClr val="FF0000"/>
                </a:solidFill>
              </a:rPr>
              <a:t>TIA / EIA chung của 568 Thương mại Xây dựng dây Tiêu chuẩn</a:t>
            </a:r>
          </a:p>
          <a:p>
            <a:pPr lvl="2"/>
            <a:r>
              <a:rPr lang="vi-VN" sz="1800" dirty="0">
                <a:solidFill>
                  <a:srgbClr val="FF0000"/>
                </a:solidFill>
              </a:rPr>
              <a:t>Còn được gọi là cấu trúc cáp</a:t>
            </a:r>
          </a:p>
          <a:p>
            <a:pPr lvl="2"/>
            <a:r>
              <a:rPr lang="vi-VN" sz="1800" dirty="0">
                <a:solidFill>
                  <a:srgbClr val="FF0000"/>
                </a:solidFill>
              </a:rPr>
              <a:t>Dựa trên thiết kế theo thứ bậc</a:t>
            </a: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67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911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67590F-96FF-43E6-925F-D493421F5E06}" type="slidenum">
              <a:rPr lang="en-US" smtClean="0"/>
              <a:pPr/>
              <a:t>68</a:t>
            </a:fld>
            <a:endParaRPr 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914400"/>
            <a:ext cx="8534400" cy="41639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2133600" y="5528846"/>
            <a:ext cx="55626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600" dirty="0"/>
              <a:t>Figure </a:t>
            </a:r>
            <a:r>
              <a:rPr lang="en-US" sz="1600" dirty="0" smtClean="0"/>
              <a:t>3-42 TIA/EIA structured cabling in an enterprise</a:t>
            </a:r>
            <a:endParaRPr 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2120900" y="5867400"/>
            <a:ext cx="62547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Courtesy Course Technology/Cengage Learning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4074991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Structured Cabling (cont’d.)</a:t>
            </a:r>
          </a:p>
        </p:txBody>
      </p:sp>
      <p:sp>
        <p:nvSpPr>
          <p:cNvPr id="8294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Components</a:t>
            </a:r>
          </a:p>
          <a:p>
            <a:pPr lvl="1" eaLnBrk="1" hangingPunct="1"/>
            <a:r>
              <a:rPr lang="en-US" dirty="0" smtClean="0"/>
              <a:t>Entrance facilities</a:t>
            </a:r>
          </a:p>
          <a:p>
            <a:pPr lvl="1" eaLnBrk="1" hangingPunct="1"/>
            <a:r>
              <a:rPr lang="en-US" dirty="0" smtClean="0"/>
              <a:t>MDF (main distribution frame)</a:t>
            </a:r>
          </a:p>
          <a:p>
            <a:pPr lvl="1" eaLnBrk="1" hangingPunct="1"/>
            <a:r>
              <a:rPr lang="en-US" dirty="0" smtClean="0"/>
              <a:t>Cross-connect facilities</a:t>
            </a:r>
          </a:p>
          <a:p>
            <a:pPr lvl="1" eaLnBrk="1" hangingPunct="1"/>
            <a:r>
              <a:rPr lang="en-US" dirty="0" smtClean="0"/>
              <a:t>IDF (intermediate distribution frame)</a:t>
            </a:r>
          </a:p>
          <a:p>
            <a:pPr lvl="1" eaLnBrk="1" hangingPunct="1"/>
            <a:r>
              <a:rPr lang="en-US" dirty="0" smtClean="0"/>
              <a:t>Backbone wiring</a:t>
            </a:r>
          </a:p>
          <a:p>
            <a:pPr lvl="1" eaLnBrk="1" hangingPunct="1"/>
            <a:r>
              <a:rPr lang="en-US" dirty="0" smtClean="0"/>
              <a:t>Telecommunications closet</a:t>
            </a:r>
          </a:p>
          <a:p>
            <a:pPr lvl="1" eaLnBrk="1" hangingPunct="1"/>
            <a:r>
              <a:rPr lang="en-US" dirty="0" smtClean="0"/>
              <a:t>Horizontal wiring</a:t>
            </a:r>
          </a:p>
          <a:p>
            <a:pPr lvl="1" eaLnBrk="1" hangingPunct="1"/>
            <a:r>
              <a:rPr lang="en-US" dirty="0" smtClean="0"/>
              <a:t>Work area</a:t>
            </a:r>
          </a:p>
        </p:txBody>
      </p:sp>
      <p:sp>
        <p:nvSpPr>
          <p:cNvPr id="8294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</a:p>
        </p:txBody>
      </p:sp>
      <p:sp>
        <p:nvSpPr>
          <p:cNvPr id="8294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2D96CB1-D458-44B8-915B-D46F18A77967}" type="slidenum">
              <a:rPr lang="en-US"/>
              <a:pPr eaLnBrk="1" hangingPunct="1"/>
              <a:t>69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AFA4918-E131-438D-84D4-38EA5B4E8B7E}" type="slidenum">
              <a:rPr lang="en-US"/>
              <a:pPr eaLnBrk="1" hangingPunct="1"/>
              <a:t>7</a:t>
            </a:fld>
            <a:endParaRPr lang="en-US" dirty="0"/>
          </a:p>
        </p:txBody>
      </p:sp>
      <p:sp>
        <p:nvSpPr>
          <p:cNvPr id="34821" name="Text Box 8"/>
          <p:cNvSpPr txBox="1">
            <a:spLocks noChangeArrowheads="1"/>
          </p:cNvSpPr>
          <p:nvPr/>
        </p:nvSpPr>
        <p:spPr bwMode="auto">
          <a:xfrm>
            <a:off x="2331719" y="5491004"/>
            <a:ext cx="52578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600" dirty="0"/>
              <a:t>Figure </a:t>
            </a:r>
            <a:r>
              <a:rPr lang="en-US" sz="1600" dirty="0" smtClean="0"/>
              <a:t>3-2 Waves with a 90 degree phase difference</a:t>
            </a:r>
            <a:endParaRPr lang="en-US" sz="16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331719" y="5829558"/>
            <a:ext cx="4000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Courtesy Course Technology/Cengage Learning</a:t>
            </a:r>
            <a:endParaRPr lang="en-US" sz="1400" i="1" dirty="0"/>
          </a:p>
        </p:txBody>
      </p:sp>
      <p:pic>
        <p:nvPicPr>
          <p:cNvPr id="12185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762000"/>
            <a:ext cx="8305800" cy="4517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94341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Structured Cabling (cont’d.)</a:t>
            </a:r>
          </a:p>
        </p:txBody>
      </p:sp>
      <p:sp>
        <p:nvSpPr>
          <p:cNvPr id="8499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</a:p>
        </p:txBody>
      </p:sp>
      <p:sp>
        <p:nvSpPr>
          <p:cNvPr id="8499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91276BB-BCFF-4B43-9AD1-AB5FBAF1A6DC}" type="slidenum">
              <a:rPr lang="en-US"/>
              <a:pPr eaLnBrk="1" hangingPunct="1"/>
              <a:t>70</a:t>
            </a:fld>
            <a:endParaRPr 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362200"/>
            <a:ext cx="8305800" cy="18181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2209800" y="4493676"/>
            <a:ext cx="50292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600" dirty="0" smtClean="0"/>
              <a:t>Table 3-2 TIA/EIA specifications for backbone cabling</a:t>
            </a:r>
            <a:endParaRPr lang="en-US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2209800" y="4803153"/>
            <a:ext cx="48831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Courtesy Course Technology/Cengage Learning</a:t>
            </a:r>
            <a:endParaRPr lang="en-US" sz="14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 Practices for Cable Installation and Management</a:t>
            </a:r>
          </a:p>
        </p:txBody>
      </p:sp>
      <p:sp>
        <p:nvSpPr>
          <p:cNvPr id="8704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Choosing correct cabling</a:t>
            </a:r>
          </a:p>
          <a:p>
            <a:pPr lvl="1"/>
            <a:r>
              <a:rPr lang="en-US" dirty="0" smtClean="0"/>
              <a:t>Follow manufacturers’ installation guidelines</a:t>
            </a:r>
          </a:p>
          <a:p>
            <a:pPr lvl="1"/>
            <a:r>
              <a:rPr lang="en-US" dirty="0" smtClean="0"/>
              <a:t>Follow TIA/EIA standards</a:t>
            </a:r>
          </a:p>
          <a:p>
            <a:r>
              <a:rPr lang="en-US" dirty="0" smtClean="0"/>
              <a:t>Network problems</a:t>
            </a:r>
          </a:p>
          <a:p>
            <a:pPr lvl="1"/>
            <a:r>
              <a:rPr lang="en-US" dirty="0" smtClean="0"/>
              <a:t>Often traced to poor cable installation techniques</a:t>
            </a:r>
          </a:p>
          <a:p>
            <a:r>
              <a:rPr lang="en-US" dirty="0" smtClean="0"/>
              <a:t>Installation tips to prevent Physical layer failures</a:t>
            </a:r>
          </a:p>
          <a:p>
            <a:pPr lvl="1"/>
            <a:r>
              <a:rPr lang="en-US" dirty="0" smtClean="0"/>
              <a:t>See Pages 121-122 in the text</a:t>
            </a:r>
          </a:p>
        </p:txBody>
      </p:sp>
      <p:sp>
        <p:nvSpPr>
          <p:cNvPr id="8704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</a:p>
        </p:txBody>
      </p:sp>
      <p:sp>
        <p:nvSpPr>
          <p:cNvPr id="87043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03B2753D-ED8D-4B10-B3C8-251DEE3C2ACD}" type="slidenum">
              <a:rPr lang="en-US" smtClean="0"/>
              <a:pPr/>
              <a:t>71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Summary</a:t>
            </a:r>
          </a:p>
        </p:txBody>
      </p:sp>
      <p:sp>
        <p:nvSpPr>
          <p:cNvPr id="8806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Information transmission methods</a:t>
            </a:r>
          </a:p>
          <a:p>
            <a:pPr lvl="1" eaLnBrk="1" hangingPunct="1"/>
            <a:r>
              <a:rPr lang="en-US" dirty="0" smtClean="0"/>
              <a:t>Analog</a:t>
            </a:r>
          </a:p>
          <a:p>
            <a:pPr lvl="1" eaLnBrk="1" hangingPunct="1"/>
            <a:r>
              <a:rPr lang="en-US" dirty="0" smtClean="0"/>
              <a:t>Digital</a:t>
            </a:r>
          </a:p>
          <a:p>
            <a:pPr eaLnBrk="1" hangingPunct="1"/>
            <a:r>
              <a:rPr lang="en-US" dirty="0" smtClean="0"/>
              <a:t>Multiplexing allows multiple signals to travel simultaneously over one medium</a:t>
            </a:r>
          </a:p>
          <a:p>
            <a:pPr eaLnBrk="1" hangingPunct="1"/>
            <a:r>
              <a:rPr lang="en-US" dirty="0" smtClean="0"/>
              <a:t>Full and half-duplex specifies whether signals can travel in both directions or one direction at a time</a:t>
            </a:r>
          </a:p>
          <a:p>
            <a:pPr eaLnBrk="1" hangingPunct="1"/>
            <a:r>
              <a:rPr lang="en-US" dirty="0" smtClean="0"/>
              <a:t>Noise distorts both analog and digital signals</a:t>
            </a:r>
          </a:p>
          <a:p>
            <a:pPr eaLnBrk="1" hangingPunct="1"/>
            <a:r>
              <a:rPr lang="en-US" dirty="0" smtClean="0"/>
              <a:t>Attenuation</a:t>
            </a:r>
          </a:p>
          <a:p>
            <a:pPr lvl="1" eaLnBrk="1" hangingPunct="1"/>
            <a:r>
              <a:rPr lang="en-US" dirty="0"/>
              <a:t>L</a:t>
            </a:r>
            <a:r>
              <a:rPr lang="en-US" dirty="0" smtClean="0"/>
              <a:t>oss of signal as it travels</a:t>
            </a:r>
          </a:p>
        </p:txBody>
      </p:sp>
      <p:sp>
        <p:nvSpPr>
          <p:cNvPr id="8806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</a:p>
        </p:txBody>
      </p:sp>
      <p:sp>
        <p:nvSpPr>
          <p:cNvPr id="8806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EDC57F1-E2E7-4F7F-93F2-D2F7D370CAB3}" type="slidenum">
              <a:rPr lang="en-US"/>
              <a:pPr eaLnBrk="1" hangingPunct="1"/>
              <a:t>72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(cont’d.)</a:t>
            </a:r>
          </a:p>
        </p:txBody>
      </p:sp>
      <p:sp>
        <p:nvSpPr>
          <p:cNvPr id="8909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Coaxial cable composed of core, insulator, shielding, sheath</a:t>
            </a:r>
          </a:p>
          <a:p>
            <a:r>
              <a:rPr lang="en-US" dirty="0" smtClean="0"/>
              <a:t>Types of twisted pair cable</a:t>
            </a:r>
          </a:p>
          <a:p>
            <a:pPr lvl="1"/>
            <a:r>
              <a:rPr lang="en-US" dirty="0" smtClean="0"/>
              <a:t>Shielded and unshielded</a:t>
            </a:r>
          </a:p>
          <a:p>
            <a:r>
              <a:rPr lang="en-US" dirty="0" smtClean="0"/>
              <a:t>Fiber-optic cable transmits data through light passing through the central fibers</a:t>
            </a:r>
          </a:p>
        </p:txBody>
      </p:sp>
      <p:sp>
        <p:nvSpPr>
          <p:cNvPr id="89090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dirty="0" smtClean="0"/>
              <a:t>Network+ Guide to Networks, 6</a:t>
            </a:r>
            <a:r>
              <a:rPr lang="en-US" baseline="30000" dirty="0"/>
              <a:t>th</a:t>
            </a:r>
            <a:r>
              <a:rPr lang="en-US" dirty="0" smtClean="0"/>
              <a:t> Edition</a:t>
            </a:r>
          </a:p>
        </p:txBody>
      </p:sp>
      <p:sp>
        <p:nvSpPr>
          <p:cNvPr id="89091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8140CE09-4980-4B5B-A3BF-8938F83073C6}" type="slidenum">
              <a:rPr lang="en-US" smtClean="0"/>
              <a:pPr/>
              <a:t>73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(cont’d.)</a:t>
            </a:r>
          </a:p>
        </p:txBody>
      </p:sp>
      <p:sp>
        <p:nvSpPr>
          <p:cNvPr id="8909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Fiber-optic cable categories</a:t>
            </a:r>
          </a:p>
          <a:p>
            <a:pPr lvl="1"/>
            <a:r>
              <a:rPr lang="en-US" dirty="0" smtClean="0"/>
              <a:t>Single and multimode fiber</a:t>
            </a:r>
          </a:p>
          <a:p>
            <a:r>
              <a:rPr lang="en-US" dirty="0" smtClean="0"/>
              <a:t>Serial communication often used for short connections between devices</a:t>
            </a:r>
          </a:p>
          <a:p>
            <a:r>
              <a:rPr lang="en-US" dirty="0" smtClean="0"/>
              <a:t>Structured cabling standard provides wiring guidelines</a:t>
            </a:r>
          </a:p>
        </p:txBody>
      </p:sp>
      <p:sp>
        <p:nvSpPr>
          <p:cNvPr id="89090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dirty="0" smtClean="0"/>
              <a:t>Network+ Guide to Networks, 6</a:t>
            </a:r>
            <a:r>
              <a:rPr lang="en-US" baseline="30000" dirty="0"/>
              <a:t>th</a:t>
            </a:r>
            <a:r>
              <a:rPr lang="en-US" dirty="0" smtClean="0"/>
              <a:t> Edition</a:t>
            </a:r>
          </a:p>
        </p:txBody>
      </p:sp>
      <p:sp>
        <p:nvSpPr>
          <p:cNvPr id="89091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8140CE09-4980-4B5B-A3BF-8938F83073C6}" type="slidenum">
              <a:rPr lang="en-US" smtClean="0"/>
              <a:pPr/>
              <a:t>74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9935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173831"/>
            <a:ext cx="8229600" cy="859631"/>
          </a:xfrm>
        </p:spPr>
        <p:txBody>
          <a:bodyPr/>
          <a:lstStyle/>
          <a:p>
            <a:pPr eaLnBrk="1" hangingPunct="1"/>
            <a:r>
              <a:rPr lang="en-US" sz="2800" dirty="0">
                <a:solidFill>
                  <a:srgbClr val="000000"/>
                </a:solidFill>
              </a:rPr>
              <a:t>Analog and Digital Signaling </a:t>
            </a:r>
            <a:r>
              <a:rPr lang="en-US" sz="2800" dirty="0" err="1">
                <a:solidFill>
                  <a:srgbClr val="FF0000"/>
                </a:solidFill>
              </a:rPr>
              <a:t>Tín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hiệu</a:t>
            </a:r>
            <a:r>
              <a:rPr lang="en-US" sz="2800" dirty="0">
                <a:solidFill>
                  <a:srgbClr val="FF0000"/>
                </a:solidFill>
              </a:rPr>
              <a:t> analog </a:t>
            </a:r>
            <a:r>
              <a:rPr lang="en-US" sz="2800" dirty="0" err="1">
                <a:solidFill>
                  <a:srgbClr val="FF0000"/>
                </a:solidFill>
              </a:rPr>
              <a:t>và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kỹ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thuật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số</a:t>
            </a:r>
            <a:endParaRPr lang="en-US" dirty="0" smtClean="0"/>
          </a:p>
        </p:txBody>
      </p:sp>
      <p:sp>
        <p:nvSpPr>
          <p:cNvPr id="10245" name="Rectangle 3"/>
          <p:cNvSpPr>
            <a:spLocks noGrp="1" noChangeArrowheads="1"/>
          </p:cNvSpPr>
          <p:nvPr>
            <p:ph idx="1"/>
          </p:nvPr>
        </p:nvSpPr>
        <p:spPr>
          <a:xfrm>
            <a:off x="441278" y="762000"/>
            <a:ext cx="8229600" cy="5959475"/>
          </a:xfrm>
        </p:spPr>
        <p:txBody>
          <a:bodyPr/>
          <a:lstStyle/>
          <a:p>
            <a:pPr eaLnBrk="1" hangingPunct="1"/>
            <a:r>
              <a:rPr lang="en-US" sz="1600" dirty="0" smtClean="0"/>
              <a:t>Analog signal benefit over digital</a:t>
            </a:r>
          </a:p>
          <a:p>
            <a:pPr lvl="1" eaLnBrk="1" hangingPunct="1"/>
            <a:r>
              <a:rPr lang="en-US" sz="1600" dirty="0" smtClean="0"/>
              <a:t>More variable</a:t>
            </a:r>
          </a:p>
          <a:p>
            <a:pPr lvl="2" eaLnBrk="1" hangingPunct="1"/>
            <a:r>
              <a:rPr lang="en-US" sz="1600" dirty="0" smtClean="0"/>
              <a:t>Convey greater subtleties with less energy</a:t>
            </a:r>
          </a:p>
          <a:p>
            <a:pPr eaLnBrk="1" hangingPunct="1"/>
            <a:r>
              <a:rPr lang="en-US" sz="1600" dirty="0" smtClean="0"/>
              <a:t>Drawback of analog signals</a:t>
            </a:r>
          </a:p>
          <a:p>
            <a:pPr lvl="1" eaLnBrk="1" hangingPunct="1"/>
            <a:r>
              <a:rPr lang="en-US" sz="1600" dirty="0" smtClean="0"/>
              <a:t>Varied and imprecise voltage</a:t>
            </a:r>
          </a:p>
          <a:p>
            <a:pPr lvl="2" eaLnBrk="1" hangingPunct="1"/>
            <a:r>
              <a:rPr lang="en-US" sz="1600" dirty="0" smtClean="0"/>
              <a:t>Susceptible to transmission flaws </a:t>
            </a:r>
          </a:p>
          <a:p>
            <a:pPr eaLnBrk="1" hangingPunct="1"/>
            <a:r>
              <a:rPr lang="en-US" sz="1600" dirty="0" smtClean="0"/>
              <a:t>Digital signals</a:t>
            </a:r>
          </a:p>
          <a:p>
            <a:pPr lvl="1" eaLnBrk="1" hangingPunct="1"/>
            <a:r>
              <a:rPr lang="en-US" sz="1600" dirty="0" smtClean="0"/>
              <a:t>Pulses of voltages</a:t>
            </a:r>
          </a:p>
          <a:p>
            <a:pPr lvl="2" eaLnBrk="1" hangingPunct="1"/>
            <a:r>
              <a:rPr lang="en-US" sz="1600" dirty="0" smtClean="0"/>
              <a:t>Positive voltage represents a 1</a:t>
            </a:r>
          </a:p>
          <a:p>
            <a:pPr lvl="2" eaLnBrk="1" hangingPunct="1"/>
            <a:r>
              <a:rPr lang="en-US" sz="1600" dirty="0" smtClean="0"/>
              <a:t>Zero voltage represents a </a:t>
            </a:r>
            <a:r>
              <a:rPr lang="en-US" sz="1600" dirty="0" smtClean="0"/>
              <a:t>0</a:t>
            </a:r>
            <a:endParaRPr lang="en-US" sz="1600" dirty="0"/>
          </a:p>
          <a:p>
            <a:pPr lvl="2" eaLnBrk="1" hangingPunct="1"/>
            <a:r>
              <a:rPr lang="vi-VN" sz="1600" dirty="0">
                <a:solidFill>
                  <a:srgbClr val="FF0000"/>
                </a:solidFill>
              </a:rPr>
              <a:t>Lợi ích của tín hiệu analog so với kỹ thuật số</a:t>
            </a:r>
          </a:p>
          <a:p>
            <a:pPr lvl="2" eaLnBrk="1" hangingPunct="1"/>
            <a:r>
              <a:rPr lang="vi-VN" sz="1600" dirty="0">
                <a:solidFill>
                  <a:srgbClr val="FF0000"/>
                </a:solidFill>
              </a:rPr>
              <a:t>Biến đổi nhiều hơn</a:t>
            </a:r>
          </a:p>
          <a:p>
            <a:pPr lvl="2" eaLnBrk="1" hangingPunct="1"/>
            <a:r>
              <a:rPr lang="vi-VN" sz="1600" dirty="0">
                <a:solidFill>
                  <a:srgbClr val="FF0000"/>
                </a:solidFill>
              </a:rPr>
              <a:t>Truyền tải tinh tế hơn với ít năng lượng hơn</a:t>
            </a:r>
          </a:p>
          <a:p>
            <a:pPr lvl="2" eaLnBrk="1" hangingPunct="1"/>
            <a:r>
              <a:rPr lang="vi-VN" sz="1600" dirty="0">
                <a:solidFill>
                  <a:srgbClr val="FF0000"/>
                </a:solidFill>
              </a:rPr>
              <a:t>Hạn chế của tín hiệu analog</a:t>
            </a:r>
          </a:p>
          <a:p>
            <a:pPr lvl="2" eaLnBrk="1" hangingPunct="1"/>
            <a:r>
              <a:rPr lang="vi-VN" sz="1600" dirty="0">
                <a:solidFill>
                  <a:srgbClr val="FF0000"/>
                </a:solidFill>
              </a:rPr>
              <a:t>Điện áp khác nhau và không chính xác</a:t>
            </a:r>
          </a:p>
          <a:p>
            <a:pPr lvl="2" eaLnBrk="1" hangingPunct="1"/>
            <a:r>
              <a:rPr lang="vi-VN" sz="1600" dirty="0">
                <a:solidFill>
                  <a:srgbClr val="FF0000"/>
                </a:solidFill>
              </a:rPr>
              <a:t>Nhạy cảm với các sai sót truyền tải</a:t>
            </a:r>
          </a:p>
          <a:p>
            <a:pPr lvl="2" eaLnBrk="1" hangingPunct="1"/>
            <a:r>
              <a:rPr lang="vi-VN" sz="1600" dirty="0">
                <a:solidFill>
                  <a:srgbClr val="FF0000"/>
                </a:solidFill>
              </a:rPr>
              <a:t>Tín hiệu số</a:t>
            </a:r>
          </a:p>
          <a:p>
            <a:pPr lvl="2" eaLnBrk="1" hangingPunct="1"/>
            <a:r>
              <a:rPr lang="vi-VN" sz="1600" dirty="0">
                <a:solidFill>
                  <a:srgbClr val="FF0000"/>
                </a:solidFill>
              </a:rPr>
              <a:t>Xung điện áp</a:t>
            </a:r>
          </a:p>
          <a:p>
            <a:pPr lvl="2" eaLnBrk="1" hangingPunct="1"/>
            <a:r>
              <a:rPr lang="vi-VN" sz="1600" dirty="0">
                <a:solidFill>
                  <a:srgbClr val="FF0000"/>
                </a:solidFill>
              </a:rPr>
              <a:t>Điện áp dương biểu thị 1</a:t>
            </a:r>
          </a:p>
          <a:p>
            <a:pPr lvl="2" eaLnBrk="1" hangingPunct="1"/>
            <a:r>
              <a:rPr lang="vi-VN" sz="1600" dirty="0">
                <a:solidFill>
                  <a:srgbClr val="FF0000"/>
                </a:solidFill>
              </a:rPr>
              <a:t>Điện áp không đại diện cho 0</a:t>
            </a:r>
            <a:endParaRPr lang="en-US" sz="1600" dirty="0">
              <a:solidFill>
                <a:srgbClr val="FF0000"/>
              </a:solidFill>
            </a:endParaRPr>
          </a:p>
          <a:p>
            <a:pPr lvl="2" eaLnBrk="1" hangingPunct="1"/>
            <a:endParaRPr lang="en-US" sz="1600" dirty="0" smtClean="0"/>
          </a:p>
        </p:txBody>
      </p:sp>
      <p:sp>
        <p:nvSpPr>
          <p:cNvPr id="1024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3E2B72F-F014-46E0-9F9F-394F83415DE2}" type="slidenum">
              <a:rPr lang="en-US"/>
              <a:pPr eaLnBrk="1" hangingPunct="1"/>
              <a:t>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AFA4918-E131-438D-84D4-38EA5B4E8B7E}" type="slidenum">
              <a:rPr lang="en-US"/>
              <a:pPr eaLnBrk="1" hangingPunct="1"/>
              <a:t>9</a:t>
            </a:fld>
            <a:endParaRPr lang="en-US" dirty="0"/>
          </a:p>
        </p:txBody>
      </p:sp>
      <p:sp>
        <p:nvSpPr>
          <p:cNvPr id="34821" name="Text Box 8"/>
          <p:cNvSpPr txBox="1">
            <a:spLocks noChangeArrowheads="1"/>
          </p:cNvSpPr>
          <p:nvPr/>
        </p:nvSpPr>
        <p:spPr bwMode="auto">
          <a:xfrm>
            <a:off x="2438400" y="3031123"/>
            <a:ext cx="52578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600" dirty="0"/>
              <a:t>Figure </a:t>
            </a:r>
            <a:r>
              <a:rPr lang="en-US" sz="1600" dirty="0" smtClean="0"/>
              <a:t>3-3 An example of a digital signal</a:t>
            </a:r>
            <a:endParaRPr lang="en-US" sz="16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438400" y="3359913"/>
            <a:ext cx="4000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Courtesy Course Technology/Cengage Learning</a:t>
            </a:r>
            <a:endParaRPr lang="en-US" sz="1400" i="1" dirty="0"/>
          </a:p>
        </p:txBody>
      </p:sp>
      <p:pic>
        <p:nvPicPr>
          <p:cNvPr id="12288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381000"/>
            <a:ext cx="6529500" cy="26445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2643300" y="5652162"/>
            <a:ext cx="52578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600" dirty="0"/>
              <a:t>Figure </a:t>
            </a:r>
            <a:r>
              <a:rPr lang="en-US" sz="1600" dirty="0" smtClean="0"/>
              <a:t>3-4 Components of a byte</a:t>
            </a:r>
            <a:endParaRPr lang="en-US" sz="1600" dirty="0"/>
          </a:p>
        </p:txBody>
      </p:sp>
      <p:pic>
        <p:nvPicPr>
          <p:cNvPr id="12288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4114800"/>
            <a:ext cx="5476875" cy="148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2612820" y="5975087"/>
            <a:ext cx="4000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Courtesy Course Technology/Cengage Learning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191729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4_Default Design">
  <a:themeElements>
    <a:clrScheme name="3_Default Design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B9"/>
      </a:accent6>
      <a:hlink>
        <a:srgbClr val="FFFFFF"/>
      </a:hlink>
      <a:folHlink>
        <a:srgbClr val="B2B2B2"/>
      </a:folHlink>
    </a:clrScheme>
    <a:fontScheme name="3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2D2DB9"/>
        </a:accent6>
        <a:hlink>
          <a:srgbClr val="FFFF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14322</TotalTime>
  <Words>4935</Words>
  <Application>Microsoft Office PowerPoint</Application>
  <PresentationFormat>On-screen Show (4:3)</PresentationFormat>
  <Paragraphs>1032</Paragraphs>
  <Slides>74</Slides>
  <Notes>74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74</vt:i4>
      </vt:variant>
    </vt:vector>
  </HeadingPairs>
  <TitlesOfParts>
    <vt:vector size="79" baseType="lpstr">
      <vt:lpstr>Arial</vt:lpstr>
      <vt:lpstr>Calibri</vt:lpstr>
      <vt:lpstr>Times New Roman</vt:lpstr>
      <vt:lpstr>4_Default Design</vt:lpstr>
      <vt:lpstr>1_Default Design</vt:lpstr>
      <vt:lpstr>Network+ Guide to Networks 6th Edition</vt:lpstr>
      <vt:lpstr>Objectives</vt:lpstr>
      <vt:lpstr>Transmission Basics Truyền dữ liệu cơ bản</vt:lpstr>
      <vt:lpstr>Analog and Digital Signaling Tín hiệu analog và kỹ thuật số</vt:lpstr>
      <vt:lpstr>Analog and Digital Signaling Tín hiệu analog và kỹ thuật số</vt:lpstr>
      <vt:lpstr>PowerPoint Presentation</vt:lpstr>
      <vt:lpstr>PowerPoint Presentation</vt:lpstr>
      <vt:lpstr>Analog and Digital Signaling Tín hiệu analog và kỹ thuật số</vt:lpstr>
      <vt:lpstr>PowerPoint Presentation</vt:lpstr>
      <vt:lpstr>Analog and Digital Signaling Tín hiệu analog và kỹ thuật số</vt:lpstr>
      <vt:lpstr>Analog and Digital Signaling Tín hiệu analog và kỹ thuật số</vt:lpstr>
      <vt:lpstr>Data Modulation Điều chế dữ liệu</vt:lpstr>
      <vt:lpstr>Data Modulation Điều chế dữ liệu</vt:lpstr>
      <vt:lpstr>Data Modulation Điều chế dữ liệu</vt:lpstr>
      <vt:lpstr>PowerPoint Presentation</vt:lpstr>
      <vt:lpstr>Simplex, Half-Duplex, and Duplex</vt:lpstr>
      <vt:lpstr>PowerPoint Presentation</vt:lpstr>
      <vt:lpstr>Simplex, Half-Duplex, and Duplex (cont’d.)</vt:lpstr>
      <vt:lpstr>Multiplexing</vt:lpstr>
      <vt:lpstr>Multiplexing (cont’d.)</vt:lpstr>
      <vt:lpstr>Multiplexing (cont’d.)</vt:lpstr>
      <vt:lpstr>Multiplexing (cont’d.)</vt:lpstr>
      <vt:lpstr>Multiplexing (cont’d.)</vt:lpstr>
      <vt:lpstr>Multiplexing (cont’d.)</vt:lpstr>
      <vt:lpstr>Relationships Between Nodes  Mối quan hệ giữa các nút</vt:lpstr>
      <vt:lpstr>PowerPoint Presentation</vt:lpstr>
      <vt:lpstr>Throughput and Bandwidth  Thông lượng và Băng thông</vt:lpstr>
      <vt:lpstr>PowerPoint Presentation</vt:lpstr>
      <vt:lpstr>Baseband and Broadband Băng thông rộng và băng rộng</vt:lpstr>
      <vt:lpstr>Transmission Flaws Lỗi truyền</vt:lpstr>
      <vt:lpstr>PowerPoint Presentation</vt:lpstr>
      <vt:lpstr>Transmission Flaws Lỗi truyền</vt:lpstr>
      <vt:lpstr>PowerPoint Presentation</vt:lpstr>
      <vt:lpstr>Transmission Flaws Lỗi truyền</vt:lpstr>
      <vt:lpstr>Common Media Characteristics Đặc điểm Truyền thông Chung</vt:lpstr>
      <vt:lpstr>Throughput Thông lượng</vt:lpstr>
      <vt:lpstr>Cost giá cả</vt:lpstr>
      <vt:lpstr>Noise Immunity Khả năng chống ồn</vt:lpstr>
      <vt:lpstr>Size and Scalability Kích thước và khả năng mở rộng</vt:lpstr>
      <vt:lpstr>Size and Scalability Kích thước và khả năng mở rộng</vt:lpstr>
      <vt:lpstr>Connectors and Media Converters Bộ kết nối và bộ chuyển đổi truyền thông</vt:lpstr>
      <vt:lpstr>PowerPoint Presentation</vt:lpstr>
      <vt:lpstr>Coaxial Cable</vt:lpstr>
      <vt:lpstr>Coaxial Cable (cont’d.) Cáp đồng trục</vt:lpstr>
      <vt:lpstr>Coaxial Cable (cont’d.)</vt:lpstr>
      <vt:lpstr>PowerPoint Presentation</vt:lpstr>
      <vt:lpstr>Twisted Pair Cable Cáp Twisted Pair</vt:lpstr>
      <vt:lpstr>Twisted Pair Cable Cáp Twisted Pair</vt:lpstr>
      <vt:lpstr>Twisted Pair Cable Cáp Twisted Pair</vt:lpstr>
      <vt:lpstr>Twisted Pair Cable Cáp Twisted Pair</vt:lpstr>
      <vt:lpstr>STP (Shielded Twisted Pair)</vt:lpstr>
      <vt:lpstr>UTP (Unshielded Twisted Pair)</vt:lpstr>
      <vt:lpstr>Comparing STP and UTP so sánh…</vt:lpstr>
      <vt:lpstr>Comparing STP and UTP (cont’d.)</vt:lpstr>
      <vt:lpstr>Terminating Twisted Pair Cable Chấm dứt cáp xoắn đôi</vt:lpstr>
      <vt:lpstr>PowerPoint Presentation</vt:lpstr>
      <vt:lpstr>Terminating Twisted Pair Cable (cont’d.)</vt:lpstr>
      <vt:lpstr>Terminating Twisted Pair Cable (cont’d.)</vt:lpstr>
      <vt:lpstr>Fiber-Optic Cable Cáp quang</vt:lpstr>
      <vt:lpstr>Fiber-Optic Cable (cont’d.)</vt:lpstr>
      <vt:lpstr>Fiber-Optic Cable (cont’d.)</vt:lpstr>
      <vt:lpstr>Fiber-Optic Cable Cáp quang</vt:lpstr>
      <vt:lpstr>SMF (Single-Mode Fiber)  Sợi quang đơn mode</vt:lpstr>
      <vt:lpstr>MMF (Multimode Fiber) Sợi đa năng</vt:lpstr>
      <vt:lpstr>Fiber-Optic Converters Bộ chuyển đổi quang</vt:lpstr>
      <vt:lpstr>Serial Cables Cáp nối tiếp</vt:lpstr>
      <vt:lpstr>Structured Cabling Cấu trúc cáp</vt:lpstr>
      <vt:lpstr>PowerPoint Presentation</vt:lpstr>
      <vt:lpstr>Structured Cabling (cont’d.)</vt:lpstr>
      <vt:lpstr>Structured Cabling (cont’d.)</vt:lpstr>
      <vt:lpstr>Best Practices for Cable Installation and Management</vt:lpstr>
      <vt:lpstr>Summary</vt:lpstr>
      <vt:lpstr>Summary (cont’d.)</vt:lpstr>
      <vt:lpstr>Summary (cont’d.)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Network+ Guide to Networks 6th Edition</dc:title>
  <dc:creator/>
  <cp:lastModifiedBy>Le Tien Duat</cp:lastModifiedBy>
  <cp:revision>591</cp:revision>
  <dcterms:created xsi:type="dcterms:W3CDTF">2007-07-09T21:56:01Z</dcterms:created>
  <dcterms:modified xsi:type="dcterms:W3CDTF">2017-06-15T18:17:39Z</dcterms:modified>
</cp:coreProperties>
</file>