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Proxima Nova"/>
      <p:regular r:id="rId63"/>
      <p:bold r:id="rId64"/>
      <p:italic r:id="rId65"/>
      <p:boldItalic r:id="rId66"/>
    </p:embeddedFont>
    <p:embeddedFont>
      <p:font typeface="Ubuntu Mon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6A3B47-A7E4-415C-860D-E010DBB9A6B1}">
  <a:tblStyle styleId="{586A3B47-A7E4-415C-860D-E010DBB9A6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UbuntuMono-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ProximaNova-bold.fntdata"/><Relationship Id="rId63" Type="http://schemas.openxmlformats.org/officeDocument/2006/relationships/font" Target="fonts/ProximaNova-regular.fntdata"/><Relationship Id="rId22" Type="http://schemas.openxmlformats.org/officeDocument/2006/relationships/slide" Target="slides/slide16.xml"/><Relationship Id="rId66" Type="http://schemas.openxmlformats.org/officeDocument/2006/relationships/font" Target="fonts/ProximaNova-boldItalic.fntdata"/><Relationship Id="rId21" Type="http://schemas.openxmlformats.org/officeDocument/2006/relationships/slide" Target="slides/slide15.xml"/><Relationship Id="rId65" Type="http://schemas.openxmlformats.org/officeDocument/2006/relationships/font" Target="fonts/ProximaNova-italic.fntdata"/><Relationship Id="rId24" Type="http://schemas.openxmlformats.org/officeDocument/2006/relationships/slide" Target="slides/slide18.xml"/><Relationship Id="rId68" Type="http://schemas.openxmlformats.org/officeDocument/2006/relationships/font" Target="fonts/UbuntuMono-bold.fntdata"/><Relationship Id="rId23" Type="http://schemas.openxmlformats.org/officeDocument/2006/relationships/slide" Target="slides/slide17.xml"/><Relationship Id="rId67" Type="http://schemas.openxmlformats.org/officeDocument/2006/relationships/font" Target="fonts/UbuntuMono-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UbuntuMono-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4b610b97e19d35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b610b97e19d35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88deade78_8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88deade78_8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88deade78_8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88deade78_8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88deade78_8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88deade78_8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071677423_1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071677423_1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071677423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071677423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88deade7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88deade7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071677423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071677423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efd6540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8efd6540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efd6540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8efd6540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efd6540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8efd6540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c3fcf06e8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c3fcf06e8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071677423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071677423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071677423_1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071677423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071677423_1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071677423_1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88deade78_8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88deade78_8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1071677423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1071677423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1071677423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1071677423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1071677423_1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1071677423_1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1071677423_1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1071677423_1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071677423_1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071677423_1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1071677423_1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1071677423_1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c3fcf06e8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c3fcf06e8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1071677423_1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1071677423_1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1071677423_1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1071677423_1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1071677423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1071677423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1071677423_1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1071677423_1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1071677423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1071677423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1071677423_1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1071677423_1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1071677423_1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1071677423_1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c64a0f7092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c64a0f7092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c64a0f7092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c64a0f7092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c64a0f7092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c64a0f7092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64a0f7092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64a0f7092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c64a0f7092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c64a0f7092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c64a0f7092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c64a0f7092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c64a0f7092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c64a0f7092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c7140ee7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c7140ee7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86fd1a1f0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86fd1a1f0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86fd1a1f0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86fd1a1f0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c64a0f7092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c64a0f7092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86fd1a1f0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86fd1a1f0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86fd1a1f0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86fd1a1f0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86fd1a1f0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86fd1a1f0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4a0f70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4a0f70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86fd1a1f0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86fd1a1f0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86fd1a1f0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86fd1a1f0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86fd1a1f0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86fd1a1f0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86fd1a1f0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86fd1a1f0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86fd1a1f0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86fd1a1f0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c27b44fe21_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c27b44fe21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7a13a745c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7a13a745c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6fd1a1f0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6fd1a1f0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88deade78_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88deade78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88deade78_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88deade78_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88deade78_8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88deade78_8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Ubuntu Mono"/>
              <a:buNone/>
              <a:defRPr sz="5200">
                <a:latin typeface="Ubuntu Mono"/>
                <a:ea typeface="Ubuntu Mono"/>
                <a:cs typeface="Ubuntu Mono"/>
                <a:sym typeface="Ubuntu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Ubuntu Mono"/>
              <a:buNone/>
              <a:defRPr sz="2800">
                <a:latin typeface="Ubuntu Mono"/>
                <a:ea typeface="Ubuntu Mono"/>
                <a:cs typeface="Ubuntu Mono"/>
                <a:sym typeface="Ubuntu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Ubuntu Mono"/>
              <a:buNone/>
              <a:defRPr sz="3600">
                <a:latin typeface="Ubuntu Mono"/>
                <a:ea typeface="Ubuntu Mono"/>
                <a:cs typeface="Ubuntu Mono"/>
                <a:sym typeface="Ubuntu Mon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9750" y="376375"/>
            <a:ext cx="8104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519750" y="1152475"/>
            <a:ext cx="81045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p:nvPr/>
        </p:nvSpPr>
        <p:spPr>
          <a:xfrm>
            <a:off x="0" y="4887900"/>
            <a:ext cx="9144000" cy="2556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367600"/>
            <a:ext cx="8520600" cy="117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900"/>
              <a:t>CS 2200 </a:t>
            </a:r>
            <a:endParaRPr sz="6900"/>
          </a:p>
          <a:p>
            <a:pPr indent="0" lvl="0" marL="0" rtl="0" algn="ctr">
              <a:spcBef>
                <a:spcPts val="0"/>
              </a:spcBef>
              <a:spcAft>
                <a:spcPts val="0"/>
              </a:spcAft>
              <a:buSzPts val="1100"/>
              <a:buNone/>
            </a:pPr>
            <a:r>
              <a:rPr lang="en" sz="6900"/>
              <a:t>LAB 10</a:t>
            </a:r>
            <a:endParaRPr sz="77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138" name="Google Shape;138;p22"/>
          <p:cNvGraphicFramePr/>
          <p:nvPr/>
        </p:nvGraphicFramePr>
        <p:xfrm>
          <a:off x="68133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39" name="Google Shape;139;p22"/>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140" name="Google Shape;140;p22"/>
          <p:cNvGraphicFramePr/>
          <p:nvPr/>
        </p:nvGraphicFramePr>
        <p:xfrm>
          <a:off x="265851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41" name="Google Shape;141;p22"/>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142" name="Google Shape;142;p22"/>
          <p:cNvGraphicFramePr/>
          <p:nvPr/>
        </p:nvGraphicFramePr>
        <p:xfrm>
          <a:off x="463568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43" name="Google Shape;143;p22"/>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144" name="Google Shape;144;p22"/>
          <p:cNvGraphicFramePr/>
          <p:nvPr/>
        </p:nvGraphicFramePr>
        <p:xfrm>
          <a:off x="661286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45" name="Google Shape;145;p22"/>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146" name="Google Shape;146;p22"/>
          <p:cNvGraphicFramePr/>
          <p:nvPr/>
        </p:nvGraphicFramePr>
        <p:xfrm>
          <a:off x="3687538" y="3356325"/>
          <a:ext cx="3000000" cy="3000000"/>
        </p:xfrm>
        <a:graphic>
          <a:graphicData uri="http://schemas.openxmlformats.org/drawingml/2006/table">
            <a:tbl>
              <a:tblPr>
                <a:noFill/>
                <a:tableStyleId>{586A3B47-A7E4-415C-860D-E010DBB9A6B1}</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rgbClr val="FF0000"/>
                          </a:solidFill>
                          <a:latin typeface="Courier New"/>
                          <a:ea typeface="Courier New"/>
                          <a:cs typeface="Courier New"/>
                          <a:sym typeface="Courier New"/>
                        </a:rPr>
                        <a:t>0111</a:t>
                      </a:r>
                      <a:endParaRPr>
                        <a:solidFill>
                          <a:srgbClr val="FF0000"/>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1001</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147" name="Google Shape;147;p22"/>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0x79: 0b01111001</a:t>
            </a:r>
            <a:endParaRPr>
              <a:solidFill>
                <a:schemeClr val="dk1"/>
              </a:solidFill>
              <a:latin typeface="Courier New"/>
              <a:ea typeface="Courier New"/>
              <a:cs typeface="Courier New"/>
              <a:sym typeface="Courier New"/>
            </a:endParaRPr>
          </a:p>
        </p:txBody>
      </p:sp>
      <p:sp>
        <p:nvSpPr>
          <p:cNvPr id="148" name="Google Shape;148;p22"/>
          <p:cNvSpPr txBox="1"/>
          <p:nvPr/>
        </p:nvSpPr>
        <p:spPr>
          <a:xfrm>
            <a:off x="6246100" y="3297825"/>
            <a:ext cx="21033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No valid block in our cache has a matching tag</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154" name="Google Shape;154;p23"/>
          <p:cNvGraphicFramePr/>
          <p:nvPr/>
        </p:nvGraphicFramePr>
        <p:xfrm>
          <a:off x="68133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55" name="Google Shape;155;p23"/>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156" name="Google Shape;156;p23"/>
          <p:cNvGraphicFramePr/>
          <p:nvPr/>
        </p:nvGraphicFramePr>
        <p:xfrm>
          <a:off x="265851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57" name="Google Shape;157;p23"/>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158" name="Google Shape;158;p23"/>
          <p:cNvGraphicFramePr/>
          <p:nvPr/>
        </p:nvGraphicFramePr>
        <p:xfrm>
          <a:off x="463568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0111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59" name="Google Shape;159;p23"/>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160" name="Google Shape;160;p23"/>
          <p:cNvGraphicFramePr/>
          <p:nvPr/>
        </p:nvGraphicFramePr>
        <p:xfrm>
          <a:off x="661286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61" name="Google Shape;161;p23"/>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162" name="Google Shape;162;p23"/>
          <p:cNvGraphicFramePr/>
          <p:nvPr/>
        </p:nvGraphicFramePr>
        <p:xfrm>
          <a:off x="3687538" y="3356325"/>
          <a:ext cx="3000000" cy="3000000"/>
        </p:xfrm>
        <a:graphic>
          <a:graphicData uri="http://schemas.openxmlformats.org/drawingml/2006/table">
            <a:tbl>
              <a:tblPr>
                <a:noFill/>
                <a:tableStyleId>{586A3B47-A7E4-415C-860D-E010DBB9A6B1}</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rgbClr val="FF0000"/>
                          </a:solidFill>
                          <a:latin typeface="Courier New"/>
                          <a:ea typeface="Courier New"/>
                          <a:cs typeface="Courier New"/>
                          <a:sym typeface="Courier New"/>
                        </a:rPr>
                        <a:t>0111</a:t>
                      </a:r>
                      <a:endParaRPr>
                        <a:solidFill>
                          <a:srgbClr val="FF0000"/>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1001</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163" name="Google Shape;163;p23"/>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0x79: 0b01111001</a:t>
            </a:r>
            <a:endParaRPr>
              <a:solidFill>
                <a:schemeClr val="dk1"/>
              </a:solidFill>
              <a:latin typeface="Courier New"/>
              <a:ea typeface="Courier New"/>
              <a:cs typeface="Courier New"/>
              <a:sym typeface="Courier New"/>
            </a:endParaRPr>
          </a:p>
        </p:txBody>
      </p:sp>
      <p:sp>
        <p:nvSpPr>
          <p:cNvPr id="164" name="Google Shape;164;p23"/>
          <p:cNvSpPr txBox="1"/>
          <p:nvPr/>
        </p:nvSpPr>
        <p:spPr>
          <a:xfrm>
            <a:off x="6246100" y="3092575"/>
            <a:ext cx="2609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Find any empty line in the cache to allocate the block and update the metadata</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p:txBody>
      </p:sp>
      <p:sp>
        <p:nvSpPr>
          <p:cNvPr id="165" name="Google Shape;165;p23"/>
          <p:cNvSpPr/>
          <p:nvPr/>
        </p:nvSpPr>
        <p:spPr>
          <a:xfrm>
            <a:off x="4635700" y="2597275"/>
            <a:ext cx="1849800" cy="338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171" name="Google Shape;171;p24"/>
          <p:cNvGraphicFramePr/>
          <p:nvPr/>
        </p:nvGraphicFramePr>
        <p:xfrm>
          <a:off x="68133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a:t>
                      </a:r>
                      <a:r>
                        <a:rPr lang="en" sz="1000">
                          <a:solidFill>
                            <a:schemeClr val="dk1"/>
                          </a:solidFill>
                          <a:latin typeface="Courier New"/>
                          <a:ea typeface="Courier New"/>
                          <a:cs typeface="Courier New"/>
                          <a:sym typeface="Courier New"/>
                        </a:rPr>
                        <a:t>000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2" name="Google Shape;172;p24"/>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173" name="Google Shape;173;p24"/>
          <p:cNvGraphicFramePr/>
          <p:nvPr/>
        </p:nvGraphicFramePr>
        <p:xfrm>
          <a:off x="265851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74" name="Google Shape;174;p24"/>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175" name="Google Shape;175;p24"/>
          <p:cNvGraphicFramePr/>
          <p:nvPr/>
        </p:nvGraphicFramePr>
        <p:xfrm>
          <a:off x="463568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0000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76" name="Google Shape;176;p24"/>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177" name="Google Shape;177;p24"/>
          <p:cNvGraphicFramePr/>
          <p:nvPr/>
        </p:nvGraphicFramePr>
        <p:xfrm>
          <a:off x="661286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78" name="Google Shape;178;p24"/>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179" name="Google Shape;179;p24"/>
          <p:cNvGraphicFramePr/>
          <p:nvPr/>
        </p:nvGraphicFramePr>
        <p:xfrm>
          <a:off x="3687538" y="3356325"/>
          <a:ext cx="3000000" cy="3000000"/>
        </p:xfrm>
        <a:graphic>
          <a:graphicData uri="http://schemas.openxmlformats.org/drawingml/2006/table">
            <a:tbl>
              <a:tblPr>
                <a:noFill/>
                <a:tableStyleId>{586A3B47-A7E4-415C-860D-E010DBB9A6B1}</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rgbClr val="FF0000"/>
                          </a:solidFill>
                          <a:latin typeface="Courier New"/>
                          <a:ea typeface="Courier New"/>
                          <a:cs typeface="Courier New"/>
                          <a:sym typeface="Courier New"/>
                        </a:rPr>
                        <a:t>0111</a:t>
                      </a:r>
                      <a:endParaRPr>
                        <a:solidFill>
                          <a:srgbClr val="FF0000"/>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1001</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180" name="Google Shape;180;p24"/>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0x79: 0b01111001</a:t>
            </a:r>
            <a:endParaRPr>
              <a:solidFill>
                <a:schemeClr val="dk1"/>
              </a:solidFill>
              <a:latin typeface="Courier New"/>
              <a:ea typeface="Courier New"/>
              <a:cs typeface="Courier New"/>
              <a:sym typeface="Courier New"/>
            </a:endParaRPr>
          </a:p>
        </p:txBody>
      </p:sp>
      <p:sp>
        <p:nvSpPr>
          <p:cNvPr id="181" name="Google Shape;181;p24"/>
          <p:cNvSpPr txBox="1"/>
          <p:nvPr/>
        </p:nvSpPr>
        <p:spPr>
          <a:xfrm>
            <a:off x="6098000" y="3356325"/>
            <a:ext cx="2887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if there are no empty cache blocks??</a:t>
            </a:r>
            <a:endParaRPr b="1">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Use a </a:t>
            </a:r>
            <a:r>
              <a:rPr lang="en">
                <a:solidFill>
                  <a:schemeClr val="dk1"/>
                </a:solidFill>
                <a:latin typeface="Courier New"/>
                <a:ea typeface="Courier New"/>
                <a:cs typeface="Courier New"/>
                <a:sym typeface="Courier New"/>
              </a:rPr>
              <a:t>replacement policy! (discussed later)</a:t>
            </a:r>
            <a:endParaRPr>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a:t>
            </a:r>
            <a:endParaRPr/>
          </a:p>
        </p:txBody>
      </p:sp>
      <p:pic>
        <p:nvPicPr>
          <p:cNvPr id="187" name="Google Shape;187;p25"/>
          <p:cNvPicPr preferRelativeResize="0"/>
          <p:nvPr/>
        </p:nvPicPr>
        <p:blipFill>
          <a:blip r:embed="rId3">
            <a:alphaModFix/>
          </a:blip>
          <a:stretch>
            <a:fillRect/>
          </a:stretch>
        </p:blipFill>
        <p:spPr>
          <a:xfrm>
            <a:off x="3573143" y="1028900"/>
            <a:ext cx="5388706" cy="3416400"/>
          </a:xfrm>
          <a:prstGeom prst="rect">
            <a:avLst/>
          </a:prstGeom>
          <a:noFill/>
          <a:ln>
            <a:noFill/>
          </a:ln>
        </p:spPr>
      </p:pic>
      <p:sp>
        <p:nvSpPr>
          <p:cNvPr id="188" name="Google Shape;188;p25"/>
          <p:cNvSpPr txBox="1"/>
          <p:nvPr>
            <p:ph idx="1" type="body"/>
          </p:nvPr>
        </p:nvSpPr>
        <p:spPr>
          <a:xfrm>
            <a:off x="519750" y="1028900"/>
            <a:ext cx="3109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Combines the best of both full associative and direct caches. </a:t>
            </a:r>
            <a:endParaRPr/>
          </a:p>
          <a:p>
            <a:pPr indent="-342900" lvl="0" marL="457200" rtl="0" algn="l">
              <a:spcBef>
                <a:spcPts val="0"/>
              </a:spcBef>
              <a:spcAft>
                <a:spcPts val="0"/>
              </a:spcAft>
              <a:buSzPts val="1800"/>
              <a:buChar char="●"/>
            </a:pPr>
            <a:r>
              <a:rPr lang="en"/>
              <a:t>Allows for n entries to be directly mapped into a set in the cache for a n-way associative cache.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Architecture</a:t>
            </a:r>
            <a:endParaRPr/>
          </a:p>
        </p:txBody>
      </p:sp>
      <p:pic>
        <p:nvPicPr>
          <p:cNvPr id="194" name="Google Shape;194;p26"/>
          <p:cNvPicPr preferRelativeResize="0"/>
          <p:nvPr/>
        </p:nvPicPr>
        <p:blipFill>
          <a:blip r:embed="rId3">
            <a:alphaModFix/>
          </a:blip>
          <a:stretch>
            <a:fillRect/>
          </a:stretch>
        </p:blipFill>
        <p:spPr>
          <a:xfrm>
            <a:off x="996050" y="1028900"/>
            <a:ext cx="7151899" cy="3788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Size and Cache Addresses</a:t>
            </a:r>
            <a:endParaRPr/>
          </a:p>
        </p:txBody>
      </p:sp>
      <p:pic>
        <p:nvPicPr>
          <p:cNvPr id="200" name="Google Shape;200;p27"/>
          <p:cNvPicPr preferRelativeResize="0"/>
          <p:nvPr/>
        </p:nvPicPr>
        <p:blipFill>
          <a:blip r:embed="rId3">
            <a:alphaModFix/>
          </a:blip>
          <a:stretch>
            <a:fillRect/>
          </a:stretch>
        </p:blipFill>
        <p:spPr>
          <a:xfrm>
            <a:off x="1970725" y="996075"/>
            <a:ext cx="5954802" cy="36598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 Address Example</a:t>
            </a:r>
            <a:endParaRPr/>
          </a:p>
          <a:p>
            <a:pPr indent="0" lvl="0" marL="0" rtl="0" algn="l">
              <a:spcBef>
                <a:spcPts val="0"/>
              </a:spcBef>
              <a:spcAft>
                <a:spcPts val="0"/>
              </a:spcAft>
              <a:buNone/>
            </a:pPr>
            <a:r>
              <a:t/>
            </a:r>
            <a:endParaRPr/>
          </a:p>
        </p:txBody>
      </p:sp>
      <p:sp>
        <p:nvSpPr>
          <p:cNvPr id="206" name="Google Shape;206;p28"/>
          <p:cNvSpPr txBox="1"/>
          <p:nvPr/>
        </p:nvSpPr>
        <p:spPr>
          <a:xfrm>
            <a:off x="741438" y="949075"/>
            <a:ext cx="7661100" cy="17547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Consider a byte-addressable memory system with 32-bit addresses, and a 8 KByte (1KByte = 1024 bytes) 4-way set associative cache with a block size of 64 bytes.</a:t>
            </a:r>
            <a:endParaRPr sz="1700">
              <a:solidFill>
                <a:schemeClr val="dk2"/>
              </a:solidFill>
              <a:latin typeface="Proxima Nova"/>
              <a:ea typeface="Proxima Nova"/>
              <a:cs typeface="Proxima Nova"/>
              <a:sym typeface="Proxima Nova"/>
            </a:endParaRPr>
          </a:p>
          <a:p>
            <a:pPr indent="0" lvl="0" marL="0" rtl="0" algn="l">
              <a:lnSpc>
                <a:spcPct val="100000"/>
              </a:lnSpc>
              <a:spcBef>
                <a:spcPts val="1200"/>
              </a:spcBef>
              <a:spcAft>
                <a:spcPts val="0"/>
              </a:spcAft>
              <a:buNone/>
            </a:pPr>
            <a:r>
              <a:rPr lang="en" sz="1700">
                <a:solidFill>
                  <a:schemeClr val="dk2"/>
                </a:solidFill>
                <a:latin typeface="Proxima Nova"/>
                <a:ea typeface="Proxima Nova"/>
                <a:cs typeface="Proxima Nova"/>
                <a:sym typeface="Proxima Nova"/>
              </a:rPr>
              <a:t>Calculate </a:t>
            </a:r>
            <a:r>
              <a:rPr b="1" lang="en" sz="1700">
                <a:solidFill>
                  <a:schemeClr val="dk2"/>
                </a:solidFill>
                <a:latin typeface="Proxima Nova"/>
                <a:ea typeface="Proxima Nova"/>
                <a:cs typeface="Proxima Nova"/>
                <a:sym typeface="Proxima Nova"/>
              </a:rPr>
              <a:t>offset bits</a:t>
            </a:r>
            <a:r>
              <a:rPr lang="en" sz="1700">
                <a:solidFill>
                  <a:schemeClr val="dk2"/>
                </a:solidFill>
                <a:latin typeface="Proxima Nova"/>
                <a:ea typeface="Proxima Nova"/>
                <a:cs typeface="Proxima Nova"/>
                <a:sym typeface="Proxima Nova"/>
              </a:rPr>
              <a:t>.</a:t>
            </a:r>
            <a:endParaRPr sz="1700">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a:latin typeface="Proxima Nova"/>
              <a:ea typeface="Proxima Nova"/>
              <a:cs typeface="Proxima Nova"/>
              <a:sym typeface="Proxima Nova"/>
            </a:endParaRPr>
          </a:p>
        </p:txBody>
      </p:sp>
      <p:graphicFrame>
        <p:nvGraphicFramePr>
          <p:cNvPr id="207" name="Google Shape;207;p28"/>
          <p:cNvGraphicFramePr/>
          <p:nvPr/>
        </p:nvGraphicFramePr>
        <p:xfrm>
          <a:off x="5885525" y="40262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bl>
          </a:graphicData>
        </a:graphic>
      </p:graphicFrame>
      <p:sp>
        <p:nvSpPr>
          <p:cNvPr id="208" name="Google Shape;208;p28"/>
          <p:cNvSpPr txBox="1"/>
          <p:nvPr/>
        </p:nvSpPr>
        <p:spPr>
          <a:xfrm>
            <a:off x="5885463" y="3522650"/>
            <a:ext cx="29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t-bits                     k-bits         b-bits</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 Address Example</a:t>
            </a:r>
            <a:endParaRPr/>
          </a:p>
          <a:p>
            <a:pPr indent="0" lvl="0" marL="0" rtl="0" algn="l">
              <a:spcBef>
                <a:spcPts val="0"/>
              </a:spcBef>
              <a:spcAft>
                <a:spcPts val="0"/>
              </a:spcAft>
              <a:buNone/>
            </a:pPr>
            <a:r>
              <a:t/>
            </a:r>
            <a:endParaRPr/>
          </a:p>
        </p:txBody>
      </p:sp>
      <p:sp>
        <p:nvSpPr>
          <p:cNvPr id="214" name="Google Shape;214;p29"/>
          <p:cNvSpPr txBox="1"/>
          <p:nvPr/>
        </p:nvSpPr>
        <p:spPr>
          <a:xfrm>
            <a:off x="741450" y="949075"/>
            <a:ext cx="7661100" cy="19548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Consider a memory system with 32-bit addresses, and a 8 KByte (1KByte = 1024 bytes) 4-way set associative cache with a block size of 64 bytes.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1700">
                <a:solidFill>
                  <a:schemeClr val="dk2"/>
                </a:solidFill>
                <a:latin typeface="Proxima Nova"/>
                <a:ea typeface="Proxima Nova"/>
                <a:cs typeface="Proxima Nova"/>
                <a:sym typeface="Proxima Nova"/>
              </a:rPr>
              <a:t>Calculate offset bits.</a:t>
            </a:r>
            <a:endParaRPr sz="1700">
              <a:solidFill>
                <a:schemeClr val="dk2"/>
              </a:solidFill>
              <a:latin typeface="Proxima Nova"/>
              <a:ea typeface="Proxima Nova"/>
              <a:cs typeface="Proxima Nova"/>
              <a:sym typeface="Proxima Nova"/>
            </a:endParaRPr>
          </a:p>
          <a:p>
            <a:pPr indent="0" lvl="0" marL="0" rtl="0" algn="l">
              <a:lnSpc>
                <a:spcPct val="100000"/>
              </a:lnSpc>
              <a:spcBef>
                <a:spcPts val="1200"/>
              </a:spcBef>
              <a:spcAft>
                <a:spcPts val="0"/>
              </a:spcAft>
              <a:buNone/>
            </a:pPr>
            <a:r>
              <a:rPr lang="en" sz="1700">
                <a:solidFill>
                  <a:schemeClr val="dk2"/>
                </a:solidFill>
                <a:latin typeface="Proxima Nova"/>
                <a:ea typeface="Proxima Nova"/>
                <a:cs typeface="Proxima Nova"/>
                <a:sym typeface="Proxima Nova"/>
              </a:rPr>
              <a:t>		</a:t>
            </a:r>
            <a:r>
              <a:rPr b="1" lang="en" sz="1700">
                <a:solidFill>
                  <a:schemeClr val="dk2"/>
                </a:solidFill>
                <a:latin typeface="Proxima Nova"/>
                <a:ea typeface="Proxima Nova"/>
                <a:cs typeface="Proxima Nova"/>
                <a:sym typeface="Proxima Nova"/>
              </a:rPr>
              <a:t>b = log2(block size) = log2(64) = </a:t>
            </a:r>
            <a:r>
              <a:rPr b="1" lang="en" sz="1700">
                <a:solidFill>
                  <a:srgbClr val="FF0000"/>
                </a:solidFill>
                <a:latin typeface="Proxima Nova"/>
                <a:ea typeface="Proxima Nova"/>
                <a:cs typeface="Proxima Nova"/>
                <a:sym typeface="Proxima Nova"/>
              </a:rPr>
              <a:t>6 </a:t>
            </a:r>
            <a:endParaRPr b="1" sz="1700">
              <a:solidFill>
                <a:srgbClr val="FF0000"/>
              </a:solidFill>
              <a:latin typeface="Proxima Nova"/>
              <a:ea typeface="Proxima Nova"/>
              <a:cs typeface="Proxima Nova"/>
              <a:sym typeface="Proxima Nova"/>
            </a:endParaRPr>
          </a:p>
          <a:p>
            <a:pPr indent="0" lvl="0" marL="0" rtl="0" algn="l">
              <a:spcBef>
                <a:spcPts val="1200"/>
              </a:spcBef>
              <a:spcAft>
                <a:spcPts val="1200"/>
              </a:spcAft>
              <a:buNone/>
            </a:pPr>
            <a:r>
              <a:rPr lang="en" sz="1700">
                <a:solidFill>
                  <a:srgbClr val="616161"/>
                </a:solidFill>
                <a:latin typeface="Proxima Nova"/>
                <a:ea typeface="Proxima Nova"/>
                <a:cs typeface="Proxima Nova"/>
                <a:sym typeface="Proxima Nova"/>
              </a:rPr>
              <a:t>Calculate</a:t>
            </a:r>
            <a:r>
              <a:rPr b="1" lang="en" sz="1700">
                <a:solidFill>
                  <a:srgbClr val="616161"/>
                </a:solidFill>
                <a:latin typeface="Proxima Nova"/>
                <a:ea typeface="Proxima Nova"/>
                <a:cs typeface="Proxima Nova"/>
                <a:sym typeface="Proxima Nova"/>
              </a:rPr>
              <a:t> index bits.</a:t>
            </a:r>
            <a:endParaRPr>
              <a:latin typeface="Proxima Nova"/>
              <a:ea typeface="Proxima Nova"/>
              <a:cs typeface="Proxima Nova"/>
              <a:sym typeface="Proxima Nova"/>
            </a:endParaRPr>
          </a:p>
        </p:txBody>
      </p:sp>
      <p:graphicFrame>
        <p:nvGraphicFramePr>
          <p:cNvPr id="215" name="Google Shape;215;p29"/>
          <p:cNvGraphicFramePr/>
          <p:nvPr/>
        </p:nvGraphicFramePr>
        <p:xfrm>
          <a:off x="5885525" y="40262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bl>
          </a:graphicData>
        </a:graphic>
      </p:graphicFrame>
      <p:sp>
        <p:nvSpPr>
          <p:cNvPr id="216" name="Google Shape;216;p29"/>
          <p:cNvSpPr txBox="1"/>
          <p:nvPr/>
        </p:nvSpPr>
        <p:spPr>
          <a:xfrm>
            <a:off x="5885463" y="3522650"/>
            <a:ext cx="29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t-bits                     k-bits         6-bits</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 Address Example</a:t>
            </a:r>
            <a:endParaRPr/>
          </a:p>
          <a:p>
            <a:pPr indent="0" lvl="0" marL="0" rtl="0" algn="l">
              <a:spcBef>
                <a:spcPts val="0"/>
              </a:spcBef>
              <a:spcAft>
                <a:spcPts val="0"/>
              </a:spcAft>
              <a:buNone/>
            </a:pPr>
            <a:r>
              <a:t/>
            </a:r>
            <a:endParaRPr/>
          </a:p>
        </p:txBody>
      </p:sp>
      <p:sp>
        <p:nvSpPr>
          <p:cNvPr id="222" name="Google Shape;222;p30"/>
          <p:cNvSpPr txBox="1"/>
          <p:nvPr/>
        </p:nvSpPr>
        <p:spPr>
          <a:xfrm>
            <a:off x="741450" y="949075"/>
            <a:ext cx="7661100" cy="3617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Consider a memory system with 32-bit addresses, and a 8 KByte (1KByte = 1024 bytes) 4-way set associative cache with a block size of 64 bytes.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Clr>
                <a:schemeClr val="dk1"/>
              </a:buClr>
              <a:buSzPts val="1100"/>
              <a:buFont typeface="Arial"/>
              <a:buNone/>
            </a:pPr>
            <a:r>
              <a:rPr lang="en" sz="1700">
                <a:solidFill>
                  <a:schemeClr val="dk2"/>
                </a:solidFill>
                <a:latin typeface="Proxima Nova"/>
                <a:ea typeface="Proxima Nova"/>
                <a:cs typeface="Proxima Nova"/>
                <a:sym typeface="Proxima Nova"/>
              </a:rPr>
              <a:t>Calculate offset bits.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Clr>
                <a:schemeClr val="dk1"/>
              </a:buClr>
              <a:buSzPts val="1100"/>
              <a:buFont typeface="Arial"/>
              <a:buNone/>
            </a:pPr>
            <a:r>
              <a:rPr lang="en" sz="1700">
                <a:solidFill>
                  <a:schemeClr val="dk2"/>
                </a:solidFill>
                <a:latin typeface="Proxima Nova"/>
                <a:ea typeface="Proxima Nova"/>
                <a:cs typeface="Proxima Nova"/>
                <a:sym typeface="Proxima Nova"/>
              </a:rPr>
              <a:t>		</a:t>
            </a:r>
            <a:r>
              <a:rPr b="1" lang="en" sz="1700">
                <a:solidFill>
                  <a:schemeClr val="dk2"/>
                </a:solidFill>
                <a:latin typeface="Proxima Nova"/>
                <a:ea typeface="Proxima Nova"/>
                <a:cs typeface="Proxima Nova"/>
                <a:sym typeface="Proxima Nova"/>
              </a:rPr>
              <a:t>b = log2(block size) = log2(64) = </a:t>
            </a:r>
            <a:r>
              <a:rPr b="1" lang="en" sz="1700">
                <a:solidFill>
                  <a:srgbClr val="FF0000"/>
                </a:solidFill>
                <a:latin typeface="Proxima Nova"/>
                <a:ea typeface="Proxima Nova"/>
                <a:cs typeface="Proxima Nova"/>
                <a:sym typeface="Proxima Nova"/>
              </a:rPr>
              <a:t>6 </a:t>
            </a:r>
            <a:endParaRPr b="1" sz="1700">
              <a:solidFill>
                <a:srgbClr val="FF0000"/>
              </a:solidFill>
              <a:latin typeface="Proxima Nova"/>
              <a:ea typeface="Proxima Nova"/>
              <a:cs typeface="Proxima Nova"/>
              <a:sym typeface="Proxima Nova"/>
            </a:endParaRPr>
          </a:p>
          <a:p>
            <a:pPr indent="0" lvl="0" marL="0" rtl="0" algn="l">
              <a:spcBef>
                <a:spcPts val="1200"/>
              </a:spcBef>
              <a:spcAft>
                <a:spcPts val="0"/>
              </a:spcAft>
              <a:buClr>
                <a:schemeClr val="dk1"/>
              </a:buClr>
              <a:buSzPts val="1100"/>
              <a:buFont typeface="Arial"/>
              <a:buNone/>
            </a:pPr>
            <a:r>
              <a:rPr lang="en" sz="1700">
                <a:solidFill>
                  <a:srgbClr val="616161"/>
                </a:solidFill>
                <a:latin typeface="Proxima Nova"/>
                <a:ea typeface="Proxima Nova"/>
                <a:cs typeface="Proxima Nova"/>
                <a:sym typeface="Proxima Nova"/>
              </a:rPr>
              <a:t>Calculate</a:t>
            </a:r>
            <a:r>
              <a:rPr b="1" lang="en" sz="1700">
                <a:solidFill>
                  <a:srgbClr val="616161"/>
                </a:solidFill>
                <a:latin typeface="Proxima Nova"/>
                <a:ea typeface="Proxima Nova"/>
                <a:cs typeface="Proxima Nova"/>
                <a:sym typeface="Proxima Nova"/>
              </a:rPr>
              <a:t> </a:t>
            </a:r>
            <a:r>
              <a:rPr lang="en" sz="1700">
                <a:solidFill>
                  <a:srgbClr val="616161"/>
                </a:solidFill>
                <a:latin typeface="Proxima Nova"/>
                <a:ea typeface="Proxima Nova"/>
                <a:cs typeface="Proxima Nova"/>
                <a:sym typeface="Proxima Nova"/>
              </a:rPr>
              <a:t>index bits.</a:t>
            </a:r>
            <a:endParaRPr sz="1700">
              <a:solidFill>
                <a:srgbClr val="616161"/>
              </a:solidFill>
              <a:latin typeface="Proxima Nova"/>
              <a:ea typeface="Proxima Nova"/>
              <a:cs typeface="Proxima Nova"/>
              <a:sym typeface="Proxima Nova"/>
            </a:endParaRPr>
          </a:p>
          <a:p>
            <a:pPr indent="457200" lvl="0" marL="457200" rtl="0" algn="l">
              <a:spcBef>
                <a:spcPts val="1200"/>
              </a:spcBef>
              <a:spcAft>
                <a:spcPts val="0"/>
              </a:spcAft>
              <a:buClr>
                <a:schemeClr val="dk1"/>
              </a:buClr>
              <a:buSzPts val="1100"/>
              <a:buFont typeface="Arial"/>
              <a:buNone/>
            </a:pPr>
            <a:r>
              <a:rPr b="1" lang="en" sz="1700">
                <a:solidFill>
                  <a:schemeClr val="dk2"/>
                </a:solidFill>
                <a:latin typeface="Proxima Nova"/>
                <a:ea typeface="Proxima Nova"/>
                <a:cs typeface="Proxima Nova"/>
                <a:sym typeface="Proxima Nova"/>
              </a:rPr>
              <a:t>k = log2(cache size/(associativity * block size))</a:t>
            </a:r>
            <a:endParaRPr b="1"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b="1" lang="en" sz="1700">
                <a:solidFill>
                  <a:schemeClr val="dk2"/>
                </a:solidFill>
                <a:latin typeface="Proxima Nova"/>
                <a:ea typeface="Proxima Nova"/>
                <a:cs typeface="Proxima Nova"/>
                <a:sym typeface="Proxima Nova"/>
              </a:rPr>
              <a:t>                   = log2(8192 / (4 * 64)) = </a:t>
            </a:r>
            <a:r>
              <a:rPr b="1" lang="en" sz="1700">
                <a:solidFill>
                  <a:srgbClr val="FF0000"/>
                </a:solidFill>
                <a:latin typeface="Proxima Nova"/>
                <a:ea typeface="Proxima Nova"/>
                <a:cs typeface="Proxima Nova"/>
                <a:sym typeface="Proxima Nova"/>
              </a:rPr>
              <a:t>5</a:t>
            </a:r>
            <a:endParaRPr b="1" sz="1700">
              <a:solidFill>
                <a:srgbClr val="FF0000"/>
              </a:solidFill>
              <a:latin typeface="Proxima Nova"/>
              <a:ea typeface="Proxima Nova"/>
              <a:cs typeface="Proxima Nova"/>
              <a:sym typeface="Proxima Nova"/>
            </a:endParaRPr>
          </a:p>
          <a:p>
            <a:pPr indent="0" lvl="0" marL="0" rtl="0" algn="l">
              <a:spcBef>
                <a:spcPts val="1200"/>
              </a:spcBef>
              <a:spcAft>
                <a:spcPts val="0"/>
              </a:spcAft>
              <a:buNone/>
            </a:pPr>
            <a:r>
              <a:rPr lang="en" sz="1700">
                <a:solidFill>
                  <a:srgbClr val="616161"/>
                </a:solidFill>
                <a:latin typeface="Proxima Nova"/>
                <a:ea typeface="Proxima Nova"/>
                <a:cs typeface="Proxima Nova"/>
                <a:sym typeface="Proxima Nova"/>
              </a:rPr>
              <a:t>Calculate </a:t>
            </a:r>
            <a:r>
              <a:rPr b="1" lang="en" sz="1700">
                <a:solidFill>
                  <a:srgbClr val="616161"/>
                </a:solidFill>
                <a:latin typeface="Proxima Nova"/>
                <a:ea typeface="Proxima Nova"/>
                <a:cs typeface="Proxima Nova"/>
                <a:sym typeface="Proxima Nova"/>
              </a:rPr>
              <a:t>tag bits.</a:t>
            </a:r>
            <a:endParaRPr b="1" sz="1700">
              <a:solidFill>
                <a:srgbClr val="616161"/>
              </a:solidFill>
              <a:latin typeface="Proxima Nova"/>
              <a:ea typeface="Proxima Nova"/>
              <a:cs typeface="Proxima Nova"/>
              <a:sym typeface="Proxima Nova"/>
            </a:endParaRPr>
          </a:p>
          <a:p>
            <a:pPr indent="457200" lvl="0" marL="0" rtl="0" algn="l">
              <a:spcBef>
                <a:spcPts val="1200"/>
              </a:spcBef>
              <a:spcAft>
                <a:spcPts val="1200"/>
              </a:spcAft>
              <a:buClr>
                <a:schemeClr val="dk1"/>
              </a:buClr>
              <a:buSzPts val="1100"/>
              <a:buFont typeface="Arial"/>
              <a:buNone/>
            </a:pPr>
            <a:r>
              <a:t/>
            </a:r>
            <a:endParaRPr b="1" sz="1700">
              <a:solidFill>
                <a:srgbClr val="616161"/>
              </a:solidFill>
              <a:latin typeface="Proxima Nova"/>
              <a:ea typeface="Proxima Nova"/>
              <a:cs typeface="Proxima Nova"/>
              <a:sym typeface="Proxima Nova"/>
            </a:endParaRPr>
          </a:p>
        </p:txBody>
      </p:sp>
      <p:graphicFrame>
        <p:nvGraphicFramePr>
          <p:cNvPr id="223" name="Google Shape;223;p30"/>
          <p:cNvGraphicFramePr/>
          <p:nvPr/>
        </p:nvGraphicFramePr>
        <p:xfrm>
          <a:off x="5885525" y="40262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bl>
          </a:graphicData>
        </a:graphic>
      </p:graphicFrame>
      <p:sp>
        <p:nvSpPr>
          <p:cNvPr id="224" name="Google Shape;224;p30"/>
          <p:cNvSpPr txBox="1"/>
          <p:nvPr/>
        </p:nvSpPr>
        <p:spPr>
          <a:xfrm>
            <a:off x="5885463" y="3522650"/>
            <a:ext cx="29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t-bits                     </a:t>
            </a:r>
            <a:r>
              <a:rPr lang="en">
                <a:latin typeface="Proxima Nova"/>
                <a:ea typeface="Proxima Nova"/>
                <a:cs typeface="Proxima Nova"/>
                <a:sym typeface="Proxima Nova"/>
              </a:rPr>
              <a:t>5</a:t>
            </a:r>
            <a:r>
              <a:rPr lang="en">
                <a:latin typeface="Proxima Nova"/>
                <a:ea typeface="Proxima Nova"/>
                <a:cs typeface="Proxima Nova"/>
                <a:sym typeface="Proxima Nova"/>
              </a:rPr>
              <a:t>-bits         6-bits</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Associative Cache Address Example</a:t>
            </a:r>
            <a:endParaRPr/>
          </a:p>
          <a:p>
            <a:pPr indent="0" lvl="0" marL="0" rtl="0" algn="l">
              <a:spcBef>
                <a:spcPts val="0"/>
              </a:spcBef>
              <a:spcAft>
                <a:spcPts val="0"/>
              </a:spcAft>
              <a:buNone/>
            </a:pPr>
            <a:r>
              <a:t/>
            </a:r>
            <a:endParaRPr/>
          </a:p>
        </p:txBody>
      </p:sp>
      <p:sp>
        <p:nvSpPr>
          <p:cNvPr id="230" name="Google Shape;230;p31"/>
          <p:cNvSpPr txBox="1"/>
          <p:nvPr/>
        </p:nvSpPr>
        <p:spPr>
          <a:xfrm>
            <a:off x="741450" y="949075"/>
            <a:ext cx="7661100" cy="3617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Consider a memory system with 32-bit addresses, and a 8 KByte (1KByte = 1024 bytes) 4-way set associative cache with a block size of 64 bytes.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1700">
                <a:solidFill>
                  <a:schemeClr val="dk2"/>
                </a:solidFill>
                <a:latin typeface="Proxima Nova"/>
                <a:ea typeface="Proxima Nova"/>
                <a:cs typeface="Proxima Nova"/>
                <a:sym typeface="Proxima Nova"/>
              </a:rPr>
              <a:t>Calculate offset bits.</a:t>
            </a:r>
            <a:endParaRPr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1700">
                <a:solidFill>
                  <a:schemeClr val="dk2"/>
                </a:solidFill>
                <a:latin typeface="Proxima Nova"/>
                <a:ea typeface="Proxima Nova"/>
                <a:cs typeface="Proxima Nova"/>
                <a:sym typeface="Proxima Nova"/>
              </a:rPr>
              <a:t>		</a:t>
            </a:r>
            <a:r>
              <a:rPr b="1" lang="en" sz="1700">
                <a:solidFill>
                  <a:schemeClr val="dk2"/>
                </a:solidFill>
                <a:latin typeface="Proxima Nova"/>
                <a:ea typeface="Proxima Nova"/>
                <a:cs typeface="Proxima Nova"/>
                <a:sym typeface="Proxima Nova"/>
              </a:rPr>
              <a:t>b = log2(block size) = log2(64) = </a:t>
            </a:r>
            <a:r>
              <a:rPr b="1" lang="en" sz="1700">
                <a:solidFill>
                  <a:srgbClr val="FF0000"/>
                </a:solidFill>
                <a:latin typeface="Proxima Nova"/>
                <a:ea typeface="Proxima Nova"/>
                <a:cs typeface="Proxima Nova"/>
                <a:sym typeface="Proxima Nova"/>
              </a:rPr>
              <a:t>6 </a:t>
            </a:r>
            <a:endParaRPr b="1" sz="1700">
              <a:solidFill>
                <a:srgbClr val="FF0000"/>
              </a:solidFill>
              <a:latin typeface="Proxima Nova"/>
              <a:ea typeface="Proxima Nova"/>
              <a:cs typeface="Proxima Nova"/>
              <a:sym typeface="Proxima Nova"/>
            </a:endParaRPr>
          </a:p>
          <a:p>
            <a:pPr indent="0" lvl="0" marL="0" rtl="0" algn="l">
              <a:spcBef>
                <a:spcPts val="1200"/>
              </a:spcBef>
              <a:spcAft>
                <a:spcPts val="0"/>
              </a:spcAft>
              <a:buNone/>
            </a:pPr>
            <a:r>
              <a:rPr lang="en" sz="1700">
                <a:solidFill>
                  <a:srgbClr val="616161"/>
                </a:solidFill>
                <a:latin typeface="Proxima Nova"/>
                <a:ea typeface="Proxima Nova"/>
                <a:cs typeface="Proxima Nova"/>
                <a:sym typeface="Proxima Nova"/>
              </a:rPr>
              <a:t>Calculate</a:t>
            </a:r>
            <a:r>
              <a:rPr b="1" lang="en" sz="1700">
                <a:solidFill>
                  <a:srgbClr val="616161"/>
                </a:solidFill>
                <a:latin typeface="Proxima Nova"/>
                <a:ea typeface="Proxima Nova"/>
                <a:cs typeface="Proxima Nova"/>
                <a:sym typeface="Proxima Nova"/>
              </a:rPr>
              <a:t> </a:t>
            </a:r>
            <a:r>
              <a:rPr lang="en" sz="1700">
                <a:solidFill>
                  <a:srgbClr val="616161"/>
                </a:solidFill>
                <a:latin typeface="Proxima Nova"/>
                <a:ea typeface="Proxima Nova"/>
                <a:cs typeface="Proxima Nova"/>
                <a:sym typeface="Proxima Nova"/>
              </a:rPr>
              <a:t>index bits.</a:t>
            </a:r>
            <a:endParaRPr sz="1700">
              <a:solidFill>
                <a:srgbClr val="616161"/>
              </a:solidFill>
              <a:latin typeface="Proxima Nova"/>
              <a:ea typeface="Proxima Nova"/>
              <a:cs typeface="Proxima Nova"/>
              <a:sym typeface="Proxima Nova"/>
            </a:endParaRPr>
          </a:p>
          <a:p>
            <a:pPr indent="457200" lvl="0" marL="457200" rtl="0" algn="l">
              <a:spcBef>
                <a:spcPts val="1200"/>
              </a:spcBef>
              <a:spcAft>
                <a:spcPts val="0"/>
              </a:spcAft>
              <a:buNone/>
            </a:pPr>
            <a:r>
              <a:rPr b="1" lang="en" sz="1700">
                <a:solidFill>
                  <a:schemeClr val="dk2"/>
                </a:solidFill>
                <a:latin typeface="Proxima Nova"/>
                <a:ea typeface="Proxima Nova"/>
                <a:cs typeface="Proxima Nova"/>
                <a:sym typeface="Proxima Nova"/>
              </a:rPr>
              <a:t>k = log2(cache size/(associativity * block size))</a:t>
            </a:r>
            <a:endParaRPr b="1" sz="17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b="1" lang="en" sz="1700">
                <a:solidFill>
                  <a:schemeClr val="dk2"/>
                </a:solidFill>
                <a:latin typeface="Proxima Nova"/>
                <a:ea typeface="Proxima Nova"/>
                <a:cs typeface="Proxima Nova"/>
                <a:sym typeface="Proxima Nova"/>
              </a:rPr>
              <a:t>                   = log2(8192 / (4 * 64)) = </a:t>
            </a:r>
            <a:r>
              <a:rPr b="1" lang="en" sz="1700">
                <a:solidFill>
                  <a:srgbClr val="FF0000"/>
                </a:solidFill>
                <a:latin typeface="Proxima Nova"/>
                <a:ea typeface="Proxima Nova"/>
                <a:cs typeface="Proxima Nova"/>
                <a:sym typeface="Proxima Nova"/>
              </a:rPr>
              <a:t>5</a:t>
            </a:r>
            <a:endParaRPr b="1" sz="1700">
              <a:solidFill>
                <a:srgbClr val="FF0000"/>
              </a:solidFill>
              <a:latin typeface="Proxima Nova"/>
              <a:ea typeface="Proxima Nova"/>
              <a:cs typeface="Proxima Nova"/>
              <a:sym typeface="Proxima Nova"/>
            </a:endParaRPr>
          </a:p>
          <a:p>
            <a:pPr indent="0" lvl="0" marL="0" rtl="0" algn="l">
              <a:spcBef>
                <a:spcPts val="1200"/>
              </a:spcBef>
              <a:spcAft>
                <a:spcPts val="0"/>
              </a:spcAft>
              <a:buNone/>
            </a:pPr>
            <a:r>
              <a:rPr lang="en" sz="1700">
                <a:solidFill>
                  <a:srgbClr val="616161"/>
                </a:solidFill>
                <a:latin typeface="Proxima Nova"/>
                <a:ea typeface="Proxima Nova"/>
                <a:cs typeface="Proxima Nova"/>
                <a:sym typeface="Proxima Nova"/>
              </a:rPr>
              <a:t>Calculate </a:t>
            </a:r>
            <a:r>
              <a:rPr b="1" lang="en" sz="1700">
                <a:solidFill>
                  <a:srgbClr val="616161"/>
                </a:solidFill>
                <a:latin typeface="Proxima Nova"/>
                <a:ea typeface="Proxima Nova"/>
                <a:cs typeface="Proxima Nova"/>
                <a:sym typeface="Proxima Nova"/>
              </a:rPr>
              <a:t>tag bits.</a:t>
            </a:r>
            <a:endParaRPr b="1" sz="1700">
              <a:solidFill>
                <a:srgbClr val="616161"/>
              </a:solidFill>
              <a:latin typeface="Proxima Nova"/>
              <a:ea typeface="Proxima Nova"/>
              <a:cs typeface="Proxima Nova"/>
              <a:sym typeface="Proxima Nova"/>
            </a:endParaRPr>
          </a:p>
          <a:p>
            <a:pPr indent="457200" lvl="0" marL="0" rtl="0" algn="l">
              <a:spcBef>
                <a:spcPts val="1200"/>
              </a:spcBef>
              <a:spcAft>
                <a:spcPts val="1200"/>
              </a:spcAft>
              <a:buNone/>
            </a:pPr>
            <a:r>
              <a:rPr b="1" lang="en" sz="1700">
                <a:solidFill>
                  <a:srgbClr val="616161"/>
                </a:solidFill>
                <a:latin typeface="Proxima Nova"/>
                <a:ea typeface="Proxima Nova"/>
                <a:cs typeface="Proxima Nova"/>
                <a:sym typeface="Proxima Nova"/>
              </a:rPr>
              <a:t>	</a:t>
            </a:r>
            <a:r>
              <a:rPr b="1" lang="en" sz="1700">
                <a:solidFill>
                  <a:schemeClr val="dk2"/>
                </a:solidFill>
                <a:latin typeface="Proxima Nova"/>
                <a:ea typeface="Proxima Nova"/>
                <a:cs typeface="Proxima Nova"/>
                <a:sym typeface="Proxima Nova"/>
              </a:rPr>
              <a:t>t =  32 bit address - k - b = </a:t>
            </a:r>
            <a:r>
              <a:rPr b="1" lang="en" sz="1700">
                <a:solidFill>
                  <a:srgbClr val="FF0000"/>
                </a:solidFill>
                <a:latin typeface="Proxima Nova"/>
                <a:ea typeface="Proxima Nova"/>
                <a:cs typeface="Proxima Nova"/>
                <a:sym typeface="Proxima Nova"/>
              </a:rPr>
              <a:t>21</a:t>
            </a:r>
            <a:endParaRPr b="1" sz="1700">
              <a:solidFill>
                <a:srgbClr val="616161"/>
              </a:solidFill>
              <a:latin typeface="Proxima Nova"/>
              <a:ea typeface="Proxima Nova"/>
              <a:cs typeface="Proxima Nova"/>
              <a:sym typeface="Proxima Nova"/>
            </a:endParaRPr>
          </a:p>
        </p:txBody>
      </p:sp>
      <p:graphicFrame>
        <p:nvGraphicFramePr>
          <p:cNvPr id="231" name="Google Shape;231;p31"/>
          <p:cNvGraphicFramePr/>
          <p:nvPr/>
        </p:nvGraphicFramePr>
        <p:xfrm>
          <a:off x="5885525" y="40262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bl>
          </a:graphicData>
        </a:graphic>
      </p:graphicFrame>
      <p:sp>
        <p:nvSpPr>
          <p:cNvPr id="232" name="Google Shape;232;p31"/>
          <p:cNvSpPr txBox="1"/>
          <p:nvPr/>
        </p:nvSpPr>
        <p:spPr>
          <a:xfrm>
            <a:off x="5885463" y="3522650"/>
            <a:ext cx="29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21-bits                     5-bits         6-bits</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Announcements</a:t>
            </a:r>
            <a:endParaRPr/>
          </a:p>
        </p:txBody>
      </p:sp>
      <p:sp>
        <p:nvSpPr>
          <p:cNvPr id="60" name="Google Shape;60;p1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Project 3 Demos</a:t>
            </a:r>
            <a:r>
              <a:rPr lang="en" sz="2100"/>
              <a:t> begin tomorrow (Sign up if you haven’t!)</a:t>
            </a:r>
            <a:endParaRPr sz="2100"/>
          </a:p>
          <a:p>
            <a:pPr indent="-361950" lvl="1" marL="914400" rtl="0" algn="l">
              <a:spcBef>
                <a:spcPts val="0"/>
              </a:spcBef>
              <a:spcAft>
                <a:spcPts val="0"/>
              </a:spcAft>
              <a:buSzPts val="2100"/>
              <a:buChar char="○"/>
            </a:pPr>
            <a:r>
              <a:rPr lang="en" sz="2100">
                <a:solidFill>
                  <a:srgbClr val="FF0000"/>
                </a:solidFill>
              </a:rPr>
              <a:t>-25%</a:t>
            </a:r>
            <a:r>
              <a:rPr lang="en" sz="2100"/>
              <a:t> for missing demos</a:t>
            </a:r>
            <a:endParaRPr b="1" sz="2100"/>
          </a:p>
          <a:p>
            <a:pPr indent="-361950" lvl="0" marL="457200" rtl="0" algn="l">
              <a:spcBef>
                <a:spcPts val="0"/>
              </a:spcBef>
              <a:spcAft>
                <a:spcPts val="0"/>
              </a:spcAft>
              <a:buClr>
                <a:srgbClr val="000000"/>
              </a:buClr>
              <a:buSzPts val="2100"/>
              <a:buChar char="●"/>
            </a:pPr>
            <a:r>
              <a:rPr b="1" lang="en" sz="2100"/>
              <a:t>Exam 3 </a:t>
            </a:r>
            <a:r>
              <a:rPr lang="en" sz="2100"/>
              <a:t>is next week</a:t>
            </a:r>
            <a:r>
              <a:rPr b="1" lang="en" sz="2100"/>
              <a:t> </a:t>
            </a:r>
            <a:r>
              <a:rPr b="1" lang="en" sz="2100">
                <a:solidFill>
                  <a:srgbClr val="674EA7"/>
                </a:solidFill>
              </a:rPr>
              <a:t>Apr 3</a:t>
            </a:r>
            <a:r>
              <a:rPr b="1" baseline="30000" lang="en" sz="2100">
                <a:solidFill>
                  <a:srgbClr val="674EA7"/>
                </a:solidFill>
              </a:rPr>
              <a:t>rd</a:t>
            </a:r>
            <a:r>
              <a:rPr b="1" lang="en" sz="2100">
                <a:solidFill>
                  <a:srgbClr val="674EA7"/>
                </a:solidFill>
              </a:rPr>
              <a:t> </a:t>
            </a:r>
            <a:r>
              <a:rPr lang="en" sz="2100"/>
              <a:t>in lab!</a:t>
            </a:r>
            <a:endParaRPr sz="2100"/>
          </a:p>
          <a:p>
            <a:pPr indent="-361950" lvl="1" marL="914400" rtl="0" algn="l">
              <a:spcBef>
                <a:spcPts val="0"/>
              </a:spcBef>
              <a:spcAft>
                <a:spcPts val="0"/>
              </a:spcAft>
              <a:buSzPts val="2100"/>
              <a:buChar char="○"/>
            </a:pPr>
            <a:r>
              <a:rPr lang="en" sz="2100"/>
              <a:t>Same logistics as previous exams (bring ID!)</a:t>
            </a:r>
            <a:endParaRPr sz="2100"/>
          </a:p>
          <a:p>
            <a:pPr indent="-361950" lvl="1" marL="914400" rtl="0" algn="l">
              <a:spcBef>
                <a:spcPts val="0"/>
              </a:spcBef>
              <a:spcAft>
                <a:spcPts val="0"/>
              </a:spcAft>
              <a:buSzPts val="2100"/>
              <a:buChar char="○"/>
            </a:pPr>
            <a:r>
              <a:rPr lang="en" sz="2100"/>
              <a:t>Includes paging and caching (see Ed for detailed topic list)</a:t>
            </a:r>
            <a:endParaRPr sz="2100"/>
          </a:p>
          <a:p>
            <a:pPr indent="-361950" lvl="0" marL="457200" rtl="0" algn="l">
              <a:spcBef>
                <a:spcPts val="0"/>
              </a:spcBef>
              <a:spcAft>
                <a:spcPts val="0"/>
              </a:spcAft>
              <a:buClr>
                <a:srgbClr val="000000"/>
              </a:buClr>
              <a:buSzPts val="2100"/>
              <a:buChar char="●"/>
            </a:pPr>
            <a:r>
              <a:rPr b="1" lang="en" sz="2100"/>
              <a:t>Project 4 </a:t>
            </a:r>
            <a:r>
              <a:rPr lang="en" sz="2100"/>
              <a:t>is due </a:t>
            </a:r>
            <a:r>
              <a:rPr b="1" lang="en" sz="2100">
                <a:solidFill>
                  <a:srgbClr val="674EA7"/>
                </a:solidFill>
              </a:rPr>
              <a:t>Apr 8</a:t>
            </a:r>
            <a:r>
              <a:rPr b="1" baseline="30000" lang="en" sz="2100">
                <a:solidFill>
                  <a:srgbClr val="674EA7"/>
                </a:solidFill>
              </a:rPr>
              <a:t>th</a:t>
            </a:r>
            <a:r>
              <a:rPr b="1" lang="en" sz="2100">
                <a:solidFill>
                  <a:srgbClr val="674EA7"/>
                </a:solidFill>
              </a:rPr>
              <a:t> @ 11:59PM</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238" name="Google Shape;238;p32"/>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239" name="Google Shape;239;p32"/>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240" name="Google Shape;240;p32"/>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241" name="Google Shape;241;p32"/>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242" name="Google Shape;242;p32"/>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243" name="Google Shape;243;p32"/>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244" name="Google Shape;244;p32"/>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245" name="Google Shape;245;p32"/>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246" name="Google Shape;246;p32"/>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252" name="Google Shape;252;p33"/>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253" name="Google Shape;253;p33"/>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254" name="Google Shape;254;p33"/>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255" name="Google Shape;255;p33"/>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256" name="Google Shape;256;p33"/>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257" name="Google Shape;257;p33"/>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258" name="Google Shape;258;p33"/>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259" name="Google Shape;259;p33"/>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260" name="Google Shape;260;p33"/>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261" name="Google Shape;261;p33"/>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a:t>
            </a:r>
            <a:r>
              <a:rPr lang="en">
                <a:solidFill>
                  <a:schemeClr val="dk1"/>
                </a:solidFill>
                <a:latin typeface="Courier New"/>
                <a:ea typeface="Courier New"/>
                <a:cs typeface="Courier New"/>
                <a:sym typeface="Courier New"/>
              </a:rPr>
              <a:t>0b01110010</a:t>
            </a:r>
            <a:endParaRPr>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267" name="Google Shape;267;p34"/>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268" name="Google Shape;268;p34"/>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a:t>
                      </a:r>
                      <a:r>
                        <a:rPr lang="en">
                          <a:solidFill>
                            <a:schemeClr val="dk1"/>
                          </a:solidFill>
                          <a:latin typeface="Courier New"/>
                          <a:ea typeface="Courier New"/>
                          <a:cs typeface="Courier New"/>
                          <a:sym typeface="Courier New"/>
                        </a:rPr>
                        <a:t>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269" name="Google Shape;269;p34"/>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270" name="Google Shape;270;p34"/>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271" name="Google Shape;271;p34"/>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272" name="Google Shape;272;p34"/>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273" name="Google Shape;273;p34"/>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274" name="Google Shape;274;p34"/>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275" name="Google Shape;275;p34"/>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276" name="Google Shape;276;p34"/>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0b01</a:t>
            </a:r>
            <a:r>
              <a:rPr lang="en">
                <a:solidFill>
                  <a:schemeClr val="dk1"/>
                </a:solidFill>
                <a:latin typeface="Courier New"/>
                <a:ea typeface="Courier New"/>
                <a:cs typeface="Courier New"/>
                <a:sym typeface="Courier New"/>
              </a:rPr>
              <a:t>11</a:t>
            </a:r>
            <a:r>
              <a:rPr lang="en">
                <a:solidFill>
                  <a:schemeClr val="dk1"/>
                </a:solidFill>
                <a:latin typeface="Courier New"/>
                <a:ea typeface="Courier New"/>
                <a:cs typeface="Courier New"/>
                <a:sym typeface="Courier New"/>
              </a:rPr>
              <a:t>0010</a:t>
            </a:r>
            <a:endParaRPr>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282" name="Google Shape;282;p35"/>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283" name="Google Shape;283;p35"/>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284" name="Google Shape;284;p35"/>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285" name="Google Shape;285;p35"/>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286" name="Google Shape;286;p35"/>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287" name="Google Shape;287;p35"/>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288" name="Google Shape;288;p35"/>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289" name="Google Shape;289;p35"/>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290" name="Google Shape;290;p35"/>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291" name="Google Shape;291;p35"/>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a:t>
            </a:r>
            <a:r>
              <a:rPr lang="en">
                <a:solidFill>
                  <a:schemeClr val="dk1"/>
                </a:solidFill>
                <a:latin typeface="Courier New"/>
                <a:ea typeface="Courier New"/>
                <a:cs typeface="Courier New"/>
                <a:sym typeface="Courier New"/>
              </a:rPr>
              <a:t>0b01110010</a:t>
            </a:r>
            <a:endParaRPr>
              <a:solidFill>
                <a:schemeClr val="dk1"/>
              </a:solidFill>
              <a:latin typeface="Courier New"/>
              <a:ea typeface="Courier New"/>
              <a:cs typeface="Courier New"/>
              <a:sym typeface="Courier New"/>
            </a:endParaRPr>
          </a:p>
        </p:txBody>
      </p:sp>
      <p:sp>
        <p:nvSpPr>
          <p:cNvPr id="292" name="Google Shape;292;p35"/>
          <p:cNvSpPr txBox="1"/>
          <p:nvPr/>
        </p:nvSpPr>
        <p:spPr>
          <a:xfrm>
            <a:off x="6275150" y="3922025"/>
            <a:ext cx="27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will happen?</a:t>
            </a:r>
            <a:endParaRPr>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298" name="Google Shape;298;p36"/>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299" name="Google Shape;299;p36"/>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300" name="Google Shape;300;p36"/>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301" name="Google Shape;301;p36"/>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302" name="Google Shape;302;p36"/>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303" name="Google Shape;303;p36"/>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304" name="Google Shape;304;p36"/>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305" name="Google Shape;305;p36"/>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306" name="Google Shape;306;p36"/>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307" name="Google Shape;307;p36"/>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a:t>
            </a:r>
            <a:r>
              <a:rPr lang="en">
                <a:solidFill>
                  <a:schemeClr val="dk1"/>
                </a:solidFill>
                <a:latin typeface="Courier New"/>
                <a:ea typeface="Courier New"/>
                <a:cs typeface="Courier New"/>
                <a:sym typeface="Courier New"/>
              </a:rPr>
              <a:t>0b01110010</a:t>
            </a:r>
            <a:endParaRPr>
              <a:solidFill>
                <a:schemeClr val="dk1"/>
              </a:solidFill>
              <a:latin typeface="Courier New"/>
              <a:ea typeface="Courier New"/>
              <a:cs typeface="Courier New"/>
              <a:sym typeface="Courier New"/>
            </a:endParaRPr>
          </a:p>
        </p:txBody>
      </p:sp>
      <p:sp>
        <p:nvSpPr>
          <p:cNvPr id="308" name="Google Shape;308;p36"/>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36"/>
          <p:cNvCxnSpPr>
            <a:stCxn id="308"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310" name="Google Shape;310;p36"/>
          <p:cNvSpPr txBox="1"/>
          <p:nvPr/>
        </p:nvSpPr>
        <p:spPr>
          <a:xfrm>
            <a:off x="6174900" y="3623400"/>
            <a:ext cx="270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No valid blocks in the set</a:t>
            </a:r>
            <a:endParaRPr>
              <a:solidFill>
                <a:schemeClr val="dk1"/>
              </a:solidFill>
              <a:latin typeface="Courier New"/>
              <a:ea typeface="Courier New"/>
              <a:cs typeface="Courier New"/>
              <a:sym typeface="Courier New"/>
            </a:endParaRPr>
          </a:p>
        </p:txBody>
      </p:sp>
      <p:cxnSp>
        <p:nvCxnSpPr>
          <p:cNvPr id="311" name="Google Shape;311;p36"/>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p:nvPr/>
        </p:nvSpPr>
        <p:spPr>
          <a:xfrm>
            <a:off x="1014675" y="1828800"/>
            <a:ext cx="7343700" cy="400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318" name="Google Shape;318;p37"/>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a:t>
                      </a:r>
                      <a:r>
                        <a:rPr lang="en">
                          <a:latin typeface="Courier New"/>
                          <a:ea typeface="Courier New"/>
                          <a:cs typeface="Courier New"/>
                          <a:sym typeface="Courier New"/>
                        </a:rPr>
                        <a:t>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93C47D"/>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319" name="Google Shape;319;p37"/>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320" name="Google Shape;320;p37"/>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321" name="Google Shape;321;p37"/>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322" name="Google Shape;322;p37"/>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323" name="Google Shape;323;p37"/>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324" name="Google Shape;324;p37"/>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325" name="Google Shape;325;p37"/>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326" name="Google Shape;326;p37"/>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327" name="Google Shape;327;p37"/>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0x72: </a:t>
            </a:r>
            <a:r>
              <a:rPr lang="en">
                <a:solidFill>
                  <a:schemeClr val="dk1"/>
                </a:solidFill>
                <a:latin typeface="Courier New"/>
                <a:ea typeface="Courier New"/>
                <a:cs typeface="Courier New"/>
                <a:sym typeface="Courier New"/>
              </a:rPr>
              <a:t>0b01110010</a:t>
            </a:r>
            <a:endParaRPr>
              <a:solidFill>
                <a:schemeClr val="dk1"/>
              </a:solidFill>
              <a:latin typeface="Courier New"/>
              <a:ea typeface="Courier New"/>
              <a:cs typeface="Courier New"/>
              <a:sym typeface="Courier New"/>
            </a:endParaRPr>
          </a:p>
        </p:txBody>
      </p:sp>
      <p:cxnSp>
        <p:nvCxnSpPr>
          <p:cNvPr id="328" name="Google Shape;328;p37"/>
          <p:cNvCxnSpPr>
            <a:stCxn id="316"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329" name="Google Shape;329;p37"/>
          <p:cNvSpPr txBox="1"/>
          <p:nvPr/>
        </p:nvSpPr>
        <p:spPr>
          <a:xfrm>
            <a:off x="6184925" y="3633525"/>
            <a:ext cx="2708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Overwrite an invalid block in our cache if possible</a:t>
            </a:r>
            <a:endParaRPr b="1">
              <a:solidFill>
                <a:schemeClr val="dk1"/>
              </a:solidFill>
              <a:latin typeface="Courier New"/>
              <a:ea typeface="Courier New"/>
              <a:cs typeface="Courier New"/>
              <a:sym typeface="Courier New"/>
            </a:endParaRPr>
          </a:p>
        </p:txBody>
      </p:sp>
      <p:cxnSp>
        <p:nvCxnSpPr>
          <p:cNvPr id="330" name="Google Shape;330;p37"/>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336" name="Google Shape;336;p38"/>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a:t>
                      </a:r>
                      <a:r>
                        <a:rPr lang="en">
                          <a:latin typeface="Courier New"/>
                          <a:ea typeface="Courier New"/>
                          <a:cs typeface="Courier New"/>
                          <a:sym typeface="Courier New"/>
                        </a:rPr>
                        <a:t>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337" name="Google Shape;337;p38"/>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338" name="Google Shape;338;p38"/>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339" name="Google Shape;339;p38"/>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340" name="Google Shape;340;p38"/>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341" name="Google Shape;341;p38"/>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342" name="Google Shape;342;p38"/>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343" name="Google Shape;343;p38"/>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344" name="Google Shape;344;p38"/>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345" name="Google Shape;345;p38"/>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0xD3: </a:t>
            </a:r>
            <a:r>
              <a:rPr lang="en">
                <a:solidFill>
                  <a:schemeClr val="dk1"/>
                </a:solidFill>
                <a:latin typeface="Courier New"/>
                <a:ea typeface="Courier New"/>
                <a:cs typeface="Courier New"/>
                <a:sym typeface="Courier New"/>
              </a:rPr>
              <a:t>0b11010011</a:t>
            </a:r>
            <a:endParaRPr>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351" name="Google Shape;351;p39"/>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352" name="Google Shape;352;p39"/>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353" name="Google Shape;353;p39"/>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354" name="Google Shape;354;p39"/>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355" name="Google Shape;355;p39"/>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356" name="Google Shape;356;p39"/>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357" name="Google Shape;357;p39"/>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358" name="Google Shape;358;p39"/>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359" name="Google Shape;359;p39"/>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360" name="Google Shape;360;p39"/>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0xD3: 0b11010011</a:t>
            </a:r>
            <a:endParaRPr>
              <a:solidFill>
                <a:schemeClr val="dk1"/>
              </a:solidFill>
              <a:latin typeface="Courier New"/>
              <a:ea typeface="Courier New"/>
              <a:cs typeface="Courier New"/>
              <a:sym typeface="Courier New"/>
            </a:endParaRPr>
          </a:p>
        </p:txBody>
      </p:sp>
      <p:sp>
        <p:nvSpPr>
          <p:cNvPr id="361" name="Google Shape;361;p39"/>
          <p:cNvSpPr txBox="1"/>
          <p:nvPr/>
        </p:nvSpPr>
        <p:spPr>
          <a:xfrm>
            <a:off x="6275150" y="3922025"/>
            <a:ext cx="27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will happen?</a:t>
            </a:r>
            <a:endParaRPr>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0"/>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368" name="Google Shape;368;p40"/>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369" name="Google Shape;369;p40"/>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a:t>
                      </a:r>
                      <a:r>
                        <a:rPr lang="en">
                          <a:solidFill>
                            <a:schemeClr val="dk1"/>
                          </a:solidFill>
                          <a:latin typeface="Courier New"/>
                          <a:ea typeface="Courier New"/>
                          <a:cs typeface="Courier New"/>
                          <a:sym typeface="Courier New"/>
                        </a:rPr>
                        <a:t>101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370" name="Google Shape;370;p40"/>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371" name="Google Shape;371;p40"/>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372" name="Google Shape;372;p40"/>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373" name="Google Shape;373;p40"/>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374" name="Google Shape;374;p40"/>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375" name="Google Shape;375;p40"/>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376" name="Google Shape;376;p40"/>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377" name="Google Shape;377;p40"/>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0xD3: 0b11010011</a:t>
            </a:r>
            <a:endParaRPr>
              <a:solidFill>
                <a:schemeClr val="dk1"/>
              </a:solidFill>
              <a:latin typeface="Courier New"/>
              <a:ea typeface="Courier New"/>
              <a:cs typeface="Courier New"/>
              <a:sym typeface="Courier New"/>
            </a:endParaRPr>
          </a:p>
        </p:txBody>
      </p:sp>
      <p:cxnSp>
        <p:nvCxnSpPr>
          <p:cNvPr id="378" name="Google Shape;378;p40"/>
          <p:cNvCxnSpPr>
            <a:stCxn id="366"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379" name="Google Shape;379;p40"/>
          <p:cNvSpPr txBox="1"/>
          <p:nvPr/>
        </p:nvSpPr>
        <p:spPr>
          <a:xfrm>
            <a:off x="6184925" y="3491075"/>
            <a:ext cx="2708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Another </a:t>
            </a:r>
            <a:r>
              <a:rPr b="1" lang="en">
                <a:solidFill>
                  <a:schemeClr val="dk1"/>
                </a:solidFill>
                <a:latin typeface="Courier New"/>
                <a:ea typeface="Courier New"/>
                <a:cs typeface="Courier New"/>
                <a:sym typeface="Courier New"/>
              </a:rPr>
              <a:t>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Allocate to way 1 </a:t>
            </a:r>
            <a:r>
              <a:rPr lang="en">
                <a:solidFill>
                  <a:schemeClr val="dk1"/>
                </a:solidFill>
                <a:latin typeface="Courier New"/>
                <a:ea typeface="Courier New"/>
                <a:cs typeface="Courier New"/>
                <a:sym typeface="Courier New"/>
              </a:rPr>
              <a:t>because</a:t>
            </a:r>
            <a:r>
              <a:rPr lang="en">
                <a:solidFill>
                  <a:schemeClr val="dk1"/>
                </a:solidFill>
                <a:latin typeface="Courier New"/>
                <a:ea typeface="Courier New"/>
                <a:cs typeface="Courier New"/>
                <a:sym typeface="Courier New"/>
              </a:rPr>
              <a:t> tag does not match way 0</a:t>
            </a:r>
            <a:endParaRPr>
              <a:solidFill>
                <a:schemeClr val="dk1"/>
              </a:solidFill>
              <a:latin typeface="Courier New"/>
              <a:ea typeface="Courier New"/>
              <a:cs typeface="Courier New"/>
              <a:sym typeface="Courier New"/>
            </a:endParaRPr>
          </a:p>
        </p:txBody>
      </p:sp>
      <p:cxnSp>
        <p:nvCxnSpPr>
          <p:cNvPr id="380" name="Google Shape;380;p40"/>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1"/>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387" name="Google Shape;387;p41"/>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388" name="Google Shape;388;p41"/>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1101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389" name="Google Shape;389;p41"/>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390" name="Google Shape;390;p41"/>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391" name="Google Shape;391;p41"/>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392" name="Google Shape;392;p41"/>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393" name="Google Shape;393;p41"/>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394" name="Google Shape;394;p41"/>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395" name="Google Shape;395;p41"/>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396" name="Google Shape;396;p41"/>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0xD3: 0b11010011</a:t>
            </a:r>
            <a:endParaRPr>
              <a:solidFill>
                <a:schemeClr val="dk1"/>
              </a:solidFill>
              <a:latin typeface="Courier New"/>
              <a:ea typeface="Courier New"/>
              <a:cs typeface="Courier New"/>
              <a:sym typeface="Courier New"/>
            </a:endParaRPr>
          </a:p>
        </p:txBody>
      </p:sp>
      <p:cxnSp>
        <p:nvCxnSpPr>
          <p:cNvPr id="397" name="Google Shape;397;p41"/>
          <p:cNvCxnSpPr>
            <a:stCxn id="385"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398" name="Google Shape;398;p41"/>
          <p:cNvSpPr txBox="1"/>
          <p:nvPr/>
        </p:nvSpPr>
        <p:spPr>
          <a:xfrm>
            <a:off x="6184925" y="3491075"/>
            <a:ext cx="27084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Another Cache Miss!</a:t>
            </a:r>
            <a:endParaRPr>
              <a:solidFill>
                <a:schemeClr val="dk1"/>
              </a:solidFill>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Allocate to way 1 because tag does not match way 0</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399" name="Google Shape;399;p41"/>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782250" y="1544700"/>
            <a:ext cx="7579500" cy="20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Brief Overview:  </a:t>
            </a:r>
            <a:endParaRPr sz="3400"/>
          </a:p>
          <a:p>
            <a:pPr indent="0" lvl="0" marL="0" rtl="0" algn="ctr">
              <a:spcBef>
                <a:spcPts val="0"/>
              </a:spcBef>
              <a:spcAft>
                <a:spcPts val="0"/>
              </a:spcAft>
              <a:buNone/>
            </a:pPr>
            <a:r>
              <a:rPr lang="en" sz="3400"/>
              <a:t>Cache {Fully Associative, Set Associative, Cache Replacement, Cache Write, Cache Coherence Policy }</a:t>
            </a:r>
            <a:endParaRPr sz="3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05" name="Google Shape;405;p42"/>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06" name="Google Shape;406;p42"/>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07" name="Google Shape;407;p42"/>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08" name="Google Shape;408;p42"/>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09" name="Google Shape;409;p42"/>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10" name="Google Shape;410;p42"/>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11" name="Google Shape;411;p42"/>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12" name="Google Shape;412;p42"/>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13" name="Google Shape;413;p42"/>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14" name="Google Shape;414;p42"/>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3</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0x70: 0b01110000</a:t>
            </a:r>
            <a:endParaRPr>
              <a:solidFill>
                <a:schemeClr val="dk1"/>
              </a:solidFill>
              <a:latin typeface="Courier New"/>
              <a:ea typeface="Courier New"/>
              <a:cs typeface="Courier New"/>
              <a:sym typeface="Courier New"/>
            </a:endParaRPr>
          </a:p>
        </p:txBody>
      </p:sp>
      <p:sp>
        <p:nvSpPr>
          <p:cNvPr id="415" name="Google Shape;415;p42"/>
          <p:cNvSpPr txBox="1"/>
          <p:nvPr/>
        </p:nvSpPr>
        <p:spPr>
          <a:xfrm>
            <a:off x="6275150" y="3922025"/>
            <a:ext cx="27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will happen?</a:t>
            </a:r>
            <a:endParaRPr>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22" name="Google Shape;422;p43"/>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23" name="Google Shape;423;p43"/>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a:t>
                      </a:r>
                      <a:r>
                        <a:rPr lang="en">
                          <a:solidFill>
                            <a:schemeClr val="dk1"/>
                          </a:solidFill>
                          <a:latin typeface="Courier New"/>
                          <a:ea typeface="Courier New"/>
                          <a:cs typeface="Courier New"/>
                          <a:sym typeface="Courier New"/>
                        </a:rPr>
                        <a:t>111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24" name="Google Shape;424;p43"/>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25" name="Google Shape;425;p43"/>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26" name="Google Shape;426;p43"/>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27" name="Google Shape;427;p43"/>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28" name="Google Shape;428;p43"/>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29" name="Google Shape;429;p43"/>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30" name="Google Shape;430;p43"/>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31" name="Google Shape;431;p43"/>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Mem Access 3</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0x70: 0b01110000</a:t>
            </a:r>
            <a:endParaRPr b="1">
              <a:solidFill>
                <a:schemeClr val="dk1"/>
              </a:solidFill>
              <a:latin typeface="Courier New"/>
              <a:ea typeface="Courier New"/>
              <a:cs typeface="Courier New"/>
              <a:sym typeface="Courier New"/>
            </a:endParaRPr>
          </a:p>
        </p:txBody>
      </p:sp>
      <p:cxnSp>
        <p:nvCxnSpPr>
          <p:cNvPr id="432" name="Google Shape;432;p43"/>
          <p:cNvCxnSpPr>
            <a:stCxn id="420"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433" name="Google Shape;433;p43"/>
          <p:cNvSpPr txBox="1"/>
          <p:nvPr/>
        </p:nvSpPr>
        <p:spPr>
          <a:xfrm>
            <a:off x="6184925" y="3706325"/>
            <a:ext cx="270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Cache Hit!</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Hit because tag matches entry in way 0</a:t>
            </a:r>
            <a:endParaRPr>
              <a:solidFill>
                <a:schemeClr val="dk1"/>
              </a:solidFill>
              <a:latin typeface="Courier New"/>
              <a:ea typeface="Courier New"/>
              <a:cs typeface="Courier New"/>
              <a:sym typeface="Courier New"/>
            </a:endParaRPr>
          </a:p>
        </p:txBody>
      </p:sp>
      <p:cxnSp>
        <p:nvCxnSpPr>
          <p:cNvPr id="434" name="Google Shape;434;p43"/>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40" name="Google Shape;440;p44"/>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41" name="Google Shape;441;p44"/>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42" name="Google Shape;442;p44"/>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43" name="Google Shape;443;p44"/>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44" name="Google Shape;444;p44"/>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45" name="Google Shape;445;p44"/>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46" name="Google Shape;446;p44"/>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47" name="Google Shape;447;p44"/>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48" name="Google Shape;448;p44"/>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49" name="Google Shape;449;p44"/>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4</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0x31: 0b00110001</a:t>
            </a:r>
            <a:endParaRPr>
              <a:solidFill>
                <a:schemeClr val="dk1"/>
              </a:solidFill>
              <a:latin typeface="Courier New"/>
              <a:ea typeface="Courier New"/>
              <a:cs typeface="Courier New"/>
              <a:sym typeface="Courier New"/>
            </a:endParaRPr>
          </a:p>
        </p:txBody>
      </p:sp>
      <p:sp>
        <p:nvSpPr>
          <p:cNvPr id="450" name="Google Shape;450;p44"/>
          <p:cNvSpPr txBox="1"/>
          <p:nvPr/>
        </p:nvSpPr>
        <p:spPr>
          <a:xfrm>
            <a:off x="6275150" y="3922025"/>
            <a:ext cx="27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will happen?</a:t>
            </a:r>
            <a:endParaRPr>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5"/>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57" name="Google Shape;457;p45"/>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58" name="Google Shape;458;p45"/>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59" name="Google Shape;459;p45"/>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1101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60" name="Google Shape;460;p45"/>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61" name="Google Shape;461;p45"/>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62" name="Google Shape;462;p45"/>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63" name="Google Shape;463;p45"/>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64" name="Google Shape;464;p45"/>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65" name="Google Shape;465;p45"/>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66" name="Google Shape;466;p45"/>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4</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0x31: 0b00110001</a:t>
            </a:r>
            <a:endParaRPr b="1">
              <a:solidFill>
                <a:schemeClr val="dk1"/>
              </a:solidFill>
              <a:latin typeface="Courier New"/>
              <a:ea typeface="Courier New"/>
              <a:cs typeface="Courier New"/>
              <a:sym typeface="Courier New"/>
            </a:endParaRPr>
          </a:p>
        </p:txBody>
      </p:sp>
      <p:cxnSp>
        <p:nvCxnSpPr>
          <p:cNvPr id="467" name="Google Shape;467;p45"/>
          <p:cNvCxnSpPr>
            <a:stCxn id="455"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468" name="Google Shape;468;p45"/>
          <p:cNvSpPr txBox="1"/>
          <p:nvPr/>
        </p:nvSpPr>
        <p:spPr>
          <a:xfrm>
            <a:off x="6184925" y="3706325"/>
            <a:ext cx="270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Miss</a:t>
            </a:r>
            <a:r>
              <a:rPr b="1"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No match to any tag in set 0</a:t>
            </a:r>
            <a:endParaRPr>
              <a:solidFill>
                <a:schemeClr val="dk1"/>
              </a:solidFill>
              <a:latin typeface="Courier New"/>
              <a:ea typeface="Courier New"/>
              <a:cs typeface="Courier New"/>
              <a:sym typeface="Courier New"/>
            </a:endParaRPr>
          </a:p>
        </p:txBody>
      </p:sp>
      <p:cxnSp>
        <p:nvCxnSpPr>
          <p:cNvPr id="469" name="Google Shape;469;p45"/>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6"/>
          <p:cNvSpPr/>
          <p:nvPr/>
        </p:nvSpPr>
        <p:spPr>
          <a:xfrm>
            <a:off x="1014675" y="1828800"/>
            <a:ext cx="7343700" cy="400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Example</a:t>
            </a:r>
            <a:endParaRPr/>
          </a:p>
          <a:p>
            <a:pPr indent="0" lvl="0" marL="0" rtl="0" algn="l">
              <a:spcBef>
                <a:spcPts val="0"/>
              </a:spcBef>
              <a:spcAft>
                <a:spcPts val="0"/>
              </a:spcAft>
              <a:buNone/>
            </a:pPr>
            <a:r>
              <a:t/>
            </a:r>
            <a:endParaRPr/>
          </a:p>
        </p:txBody>
      </p:sp>
      <p:graphicFrame>
        <p:nvGraphicFramePr>
          <p:cNvPr id="476" name="Google Shape;476;p46"/>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latin typeface="Courier New"/>
                          <a:ea typeface="Courier New"/>
                          <a:cs typeface="Courier New"/>
                          <a:sym typeface="Courier New"/>
                        </a:rPr>
                        <a:t>0111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77" name="Google Shape;477;p46"/>
          <p:cNvGraphicFramePr/>
          <p:nvPr/>
        </p:nvGraphicFramePr>
        <p:xfrm>
          <a:off x="3079263" y="377742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0011</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00</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78" name="Google Shape;478;p46"/>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b="1" lang="en">
                          <a:latin typeface="Courier New"/>
                          <a:ea typeface="Courier New"/>
                          <a:cs typeface="Courier New"/>
                          <a:sym typeface="Courier New"/>
                        </a:rPr>
                        <a:t>0011</a:t>
                      </a:r>
                      <a:endParaRPr b="1">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79" name="Google Shape;479;p46"/>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80" name="Google Shape;480;p46"/>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81" name="Google Shape;481;p46"/>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482" name="Google Shape;482;p46"/>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483" name="Google Shape;483;p46"/>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484" name="Google Shape;484;p46"/>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485" name="Google Shape;485;p46"/>
          <p:cNvSpPr txBox="1"/>
          <p:nvPr/>
        </p:nvSpPr>
        <p:spPr>
          <a:xfrm>
            <a:off x="392050" y="39220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4</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0x31: 0b00110001</a:t>
            </a:r>
            <a:endParaRPr b="1">
              <a:solidFill>
                <a:schemeClr val="dk1"/>
              </a:solidFill>
              <a:latin typeface="Courier New"/>
              <a:ea typeface="Courier New"/>
              <a:cs typeface="Courier New"/>
              <a:sym typeface="Courier New"/>
            </a:endParaRPr>
          </a:p>
        </p:txBody>
      </p:sp>
      <p:cxnSp>
        <p:nvCxnSpPr>
          <p:cNvPr id="486" name="Google Shape;486;p46"/>
          <p:cNvCxnSpPr>
            <a:stCxn id="474" idx="1"/>
          </p:cNvCxnSpPr>
          <p:nvPr/>
        </p:nvCxnSpPr>
        <p:spPr>
          <a:xfrm>
            <a:off x="1014675" y="2028900"/>
            <a:ext cx="3830100" cy="1594500"/>
          </a:xfrm>
          <a:prstGeom prst="bentConnector3">
            <a:avLst>
              <a:gd fmla="val -6217" name="adj1"/>
            </a:avLst>
          </a:prstGeom>
          <a:noFill/>
          <a:ln cap="flat" cmpd="sng" w="9525">
            <a:solidFill>
              <a:schemeClr val="dk2"/>
            </a:solidFill>
            <a:prstDash val="solid"/>
            <a:round/>
            <a:headEnd len="med" w="med" type="none"/>
            <a:tailEnd len="med" w="med" type="none"/>
          </a:ln>
        </p:spPr>
      </p:cxnSp>
      <p:sp>
        <p:nvSpPr>
          <p:cNvPr id="487" name="Google Shape;487;p46"/>
          <p:cNvSpPr txBox="1"/>
          <p:nvPr/>
        </p:nvSpPr>
        <p:spPr>
          <a:xfrm>
            <a:off x="6184925" y="3598775"/>
            <a:ext cx="2708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Use replacement policy to select a “victim” block within the set and replace it</a:t>
            </a:r>
            <a:endParaRPr>
              <a:solidFill>
                <a:schemeClr val="dk1"/>
              </a:solidFill>
              <a:latin typeface="Courier New"/>
              <a:ea typeface="Courier New"/>
              <a:cs typeface="Courier New"/>
              <a:sym typeface="Courier New"/>
            </a:endParaRPr>
          </a:p>
        </p:txBody>
      </p:sp>
      <p:cxnSp>
        <p:nvCxnSpPr>
          <p:cNvPr id="488" name="Google Shape;488;p46"/>
          <p:cNvCxnSpPr/>
          <p:nvPr/>
        </p:nvCxnSpPr>
        <p:spPr>
          <a:xfrm>
            <a:off x="4854750" y="3633525"/>
            <a:ext cx="0" cy="16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Calculation Example</a:t>
            </a:r>
            <a:endParaRPr/>
          </a:p>
          <a:p>
            <a:pPr indent="0" lvl="0" marL="0" rtl="0" algn="l">
              <a:spcBef>
                <a:spcPts val="0"/>
              </a:spcBef>
              <a:spcAft>
                <a:spcPts val="0"/>
              </a:spcAft>
              <a:buNone/>
            </a:pPr>
            <a:r>
              <a:t/>
            </a:r>
            <a:endParaRPr/>
          </a:p>
        </p:txBody>
      </p:sp>
      <p:graphicFrame>
        <p:nvGraphicFramePr>
          <p:cNvPr id="494" name="Google Shape;494;p47"/>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495" name="Google Shape;495;p47"/>
          <p:cNvGraphicFramePr/>
          <p:nvPr/>
        </p:nvGraphicFramePr>
        <p:xfrm>
          <a:off x="519738" y="375737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graphicFrame>
        <p:nvGraphicFramePr>
          <p:cNvPr id="496" name="Google Shape;496;p47"/>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1010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1100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497" name="Google Shape;497;p47"/>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498" name="Google Shape;498;p47"/>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499" name="Google Shape;499;p47"/>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500" name="Google Shape;500;p47"/>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501" name="Google Shape;501;p47"/>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502" name="Google Shape;502;p47"/>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
        <p:nvSpPr>
          <p:cNvPr id="503" name="Google Shape;503;p47"/>
          <p:cNvSpPr txBox="1"/>
          <p:nvPr/>
        </p:nvSpPr>
        <p:spPr>
          <a:xfrm>
            <a:off x="3738525" y="3901975"/>
            <a:ext cx="4996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What is the total number of bits needed for this cache?</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(Hint: cache capacity + cache metadata)</a:t>
            </a:r>
            <a:endParaRPr>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2-Way Set Associative Cache Calculation Example</a:t>
            </a:r>
            <a:endParaRPr/>
          </a:p>
          <a:p>
            <a:pPr indent="0" lvl="0" marL="0" rtl="0" algn="l">
              <a:spcBef>
                <a:spcPts val="0"/>
              </a:spcBef>
              <a:spcAft>
                <a:spcPts val="0"/>
              </a:spcAft>
              <a:buNone/>
            </a:pPr>
            <a:r>
              <a:t/>
            </a:r>
            <a:endParaRPr/>
          </a:p>
        </p:txBody>
      </p:sp>
      <p:graphicFrame>
        <p:nvGraphicFramePr>
          <p:cNvPr id="509" name="Google Shape;509;p48"/>
          <p:cNvGraphicFramePr/>
          <p:nvPr/>
        </p:nvGraphicFramePr>
        <p:xfrm>
          <a:off x="519738" y="3757375"/>
          <a:ext cx="3000000" cy="3000000"/>
        </p:xfrm>
        <a:graphic>
          <a:graphicData uri="http://schemas.openxmlformats.org/drawingml/2006/table">
            <a:tbl>
              <a:tblPr>
                <a:noFill/>
                <a:tableStyleId>{586A3B47-A7E4-415C-860D-E010DBB9A6B1}</a:tableStyleId>
              </a:tblPr>
              <a:tblGrid>
                <a:gridCol w="1304275"/>
                <a:gridCol w="840600"/>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Index</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2-bits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510" name="Google Shape;510;p48"/>
          <p:cNvSpPr txBox="1"/>
          <p:nvPr/>
        </p:nvSpPr>
        <p:spPr>
          <a:xfrm>
            <a:off x="3437700" y="3615475"/>
            <a:ext cx="5798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Block size = 2^(offset bits) = 2^2 = 4 bytes</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Number blocks = associativity * number sets = 2 * 4 = 8</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Cache size = 8 * 4 bytes = 32 bytes = 256 bits</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Metadata size = 8 * (4 bit tag + 1 bit valid) = 40 bits</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Total size = 256 bits + 40 bits = </a:t>
            </a:r>
            <a:r>
              <a:rPr b="1" lang="en" sz="1200">
                <a:solidFill>
                  <a:schemeClr val="dk1"/>
                </a:solidFill>
                <a:latin typeface="Courier New"/>
                <a:ea typeface="Courier New"/>
                <a:cs typeface="Courier New"/>
                <a:sym typeface="Courier New"/>
              </a:rPr>
              <a:t>296 bits</a:t>
            </a:r>
            <a:endParaRPr b="1" sz="1200">
              <a:solidFill>
                <a:schemeClr val="dk1"/>
              </a:solidFill>
              <a:latin typeface="Courier New"/>
              <a:ea typeface="Courier New"/>
              <a:cs typeface="Courier New"/>
              <a:sym typeface="Courier New"/>
            </a:endParaRPr>
          </a:p>
        </p:txBody>
      </p:sp>
      <p:graphicFrame>
        <p:nvGraphicFramePr>
          <p:cNvPr id="511" name="Google Shape;511;p48"/>
          <p:cNvGraphicFramePr/>
          <p:nvPr/>
        </p:nvGraphicFramePr>
        <p:xfrm>
          <a:off x="21049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1111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0101</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graphicFrame>
        <p:nvGraphicFramePr>
          <p:cNvPr id="512" name="Google Shape;512;p48"/>
          <p:cNvGraphicFramePr/>
          <p:nvPr/>
        </p:nvGraphicFramePr>
        <p:xfrm>
          <a:off x="5495825" y="1358650"/>
          <a:ext cx="3000000" cy="3000000"/>
        </p:xfrm>
        <a:graphic>
          <a:graphicData uri="http://schemas.openxmlformats.org/drawingml/2006/table">
            <a:tbl>
              <a:tblPr>
                <a:noFill/>
                <a:tableStyleId>{586A3B47-A7E4-415C-860D-E010DBB9A6B1}</a:tableStyleId>
              </a:tblPr>
              <a:tblGrid>
                <a:gridCol w="1251325"/>
                <a:gridCol w="746975"/>
                <a:gridCol w="864175"/>
              </a:tblGrid>
              <a:tr h="4766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Valid</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Data</a:t>
                      </a:r>
                      <a:endParaRPr>
                        <a:latin typeface="Courier New"/>
                        <a:ea typeface="Courier New"/>
                        <a:cs typeface="Courier New"/>
                        <a:sym typeface="Courier New"/>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0</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1010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1100</a:t>
                      </a:r>
                      <a:endParaRPr>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93C47D"/>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tc>
              </a:tr>
            </a:tbl>
          </a:graphicData>
        </a:graphic>
      </p:graphicFrame>
      <p:sp>
        <p:nvSpPr>
          <p:cNvPr id="513" name="Google Shape;513;p48"/>
          <p:cNvSpPr txBox="1"/>
          <p:nvPr/>
        </p:nvSpPr>
        <p:spPr>
          <a:xfrm>
            <a:off x="3180213"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0</a:t>
            </a:r>
            <a:endParaRPr>
              <a:latin typeface="Proxima Nova"/>
              <a:ea typeface="Proxima Nova"/>
              <a:cs typeface="Proxima Nova"/>
              <a:sym typeface="Proxima Nova"/>
            </a:endParaRPr>
          </a:p>
        </p:txBody>
      </p:sp>
      <p:sp>
        <p:nvSpPr>
          <p:cNvPr id="514" name="Google Shape;514;p48"/>
          <p:cNvSpPr txBox="1"/>
          <p:nvPr/>
        </p:nvSpPr>
        <p:spPr>
          <a:xfrm>
            <a:off x="6571100" y="949075"/>
            <a:ext cx="71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Way 1</a:t>
            </a:r>
            <a:endParaRPr>
              <a:latin typeface="Proxima Nova"/>
              <a:ea typeface="Proxima Nova"/>
              <a:cs typeface="Proxima Nova"/>
              <a:sym typeface="Proxima Nova"/>
            </a:endParaRPr>
          </a:p>
        </p:txBody>
      </p:sp>
      <p:sp>
        <p:nvSpPr>
          <p:cNvPr id="515" name="Google Shape;515;p48"/>
          <p:cNvSpPr txBox="1"/>
          <p:nvPr/>
        </p:nvSpPr>
        <p:spPr>
          <a:xfrm>
            <a:off x="1054775" y="18352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Set0: 00</a:t>
            </a:r>
            <a:endParaRPr>
              <a:latin typeface="Courier New"/>
              <a:ea typeface="Courier New"/>
              <a:cs typeface="Courier New"/>
              <a:sym typeface="Courier New"/>
            </a:endParaRPr>
          </a:p>
        </p:txBody>
      </p:sp>
      <p:sp>
        <p:nvSpPr>
          <p:cNvPr id="516" name="Google Shape;516;p48"/>
          <p:cNvSpPr txBox="1"/>
          <p:nvPr/>
        </p:nvSpPr>
        <p:spPr>
          <a:xfrm>
            <a:off x="1054775" y="223545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Set1: 01</a:t>
            </a:r>
            <a:endParaRPr>
              <a:latin typeface="Courier New"/>
              <a:ea typeface="Courier New"/>
              <a:cs typeface="Courier New"/>
              <a:sym typeface="Courier New"/>
            </a:endParaRPr>
          </a:p>
        </p:txBody>
      </p:sp>
      <p:sp>
        <p:nvSpPr>
          <p:cNvPr id="517" name="Google Shape;517;p48"/>
          <p:cNvSpPr txBox="1"/>
          <p:nvPr/>
        </p:nvSpPr>
        <p:spPr>
          <a:xfrm>
            <a:off x="1054775" y="26276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Set2: 02</a:t>
            </a:r>
            <a:endParaRPr>
              <a:latin typeface="Courier New"/>
              <a:ea typeface="Courier New"/>
              <a:cs typeface="Courier New"/>
              <a:sym typeface="Courier New"/>
            </a:endParaRPr>
          </a:p>
        </p:txBody>
      </p:sp>
      <p:sp>
        <p:nvSpPr>
          <p:cNvPr id="518" name="Google Shape;518;p48"/>
          <p:cNvSpPr txBox="1"/>
          <p:nvPr/>
        </p:nvSpPr>
        <p:spPr>
          <a:xfrm>
            <a:off x="1054775" y="3019900"/>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Set3: 03</a:t>
            </a:r>
            <a:endParaRPr>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Multi-Level Memory Hierarchy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0"/>
          <p:cNvSpPr txBox="1"/>
          <p:nvPr/>
        </p:nvSpPr>
        <p:spPr>
          <a:xfrm>
            <a:off x="519750" y="376375"/>
            <a:ext cx="8104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Proxima Nova"/>
                <a:ea typeface="Proxima Nova"/>
                <a:cs typeface="Proxima Nova"/>
                <a:sym typeface="Proxima Nova"/>
              </a:rPr>
              <a:t>Exercise : Calculate the EMAT</a:t>
            </a:r>
            <a:endParaRPr sz="25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2800">
              <a:solidFill>
                <a:srgbClr val="000000"/>
              </a:solidFill>
              <a:latin typeface="Proxima Nova"/>
              <a:ea typeface="Proxima Nova"/>
              <a:cs typeface="Proxima Nova"/>
              <a:sym typeface="Proxima Nova"/>
            </a:endParaRPr>
          </a:p>
        </p:txBody>
      </p:sp>
      <p:sp>
        <p:nvSpPr>
          <p:cNvPr id="529" name="Google Shape;529;p50"/>
          <p:cNvSpPr txBox="1"/>
          <p:nvPr/>
        </p:nvSpPr>
        <p:spPr>
          <a:xfrm>
            <a:off x="3100350" y="1087800"/>
            <a:ext cx="2943300" cy="3587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600">
                <a:solidFill>
                  <a:srgbClr val="595959"/>
                </a:solidFill>
                <a:latin typeface="Proxima Nova"/>
                <a:ea typeface="Proxima Nova"/>
                <a:cs typeface="Proxima Nova"/>
                <a:sym typeface="Proxima Nova"/>
              </a:rPr>
              <a:t>h1 = 0.9, T</a:t>
            </a:r>
            <a:r>
              <a:rPr b="1" baseline="-25000" lang="en" sz="1600">
                <a:solidFill>
                  <a:srgbClr val="595959"/>
                </a:solidFill>
                <a:latin typeface="Proxima Nova"/>
                <a:ea typeface="Proxima Nova"/>
                <a:cs typeface="Proxima Nova"/>
                <a:sym typeface="Proxima Nova"/>
              </a:rPr>
              <a:t>L1</a:t>
            </a:r>
            <a:r>
              <a:rPr b="1" lang="en" sz="1600">
                <a:solidFill>
                  <a:srgbClr val="595959"/>
                </a:solidFill>
                <a:latin typeface="Proxima Nova"/>
                <a:ea typeface="Proxima Nova"/>
                <a:cs typeface="Proxima Nova"/>
                <a:sym typeface="Proxima Nova"/>
              </a:rPr>
              <a:t> = 1 ns</a:t>
            </a:r>
            <a:endParaRPr b="1"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aseline="-25000" lang="en" sz="1600">
                <a:solidFill>
                  <a:srgbClr val="595959"/>
                </a:solidFill>
                <a:latin typeface="Proxima Nova"/>
                <a:ea typeface="Proxima Nova"/>
                <a:cs typeface="Proxima Nova"/>
                <a:sym typeface="Proxima Nova"/>
              </a:rPr>
              <a:t> </a:t>
            </a:r>
            <a:endParaRPr baseline="-25000"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595959"/>
                </a:solidFill>
                <a:latin typeface="Proxima Nova"/>
                <a:ea typeface="Proxima Nova"/>
                <a:cs typeface="Proxima Nova"/>
                <a:sym typeface="Proxima Nova"/>
              </a:rPr>
              <a:t>h2 = 0.6, T</a:t>
            </a:r>
            <a:r>
              <a:rPr b="1" baseline="-25000" lang="en" sz="1600">
                <a:solidFill>
                  <a:srgbClr val="595959"/>
                </a:solidFill>
                <a:latin typeface="Proxima Nova"/>
                <a:ea typeface="Proxima Nova"/>
                <a:cs typeface="Proxima Nova"/>
                <a:sym typeface="Proxima Nova"/>
              </a:rPr>
              <a:t>L2</a:t>
            </a:r>
            <a:r>
              <a:rPr b="1" lang="en" sz="1600">
                <a:solidFill>
                  <a:srgbClr val="595959"/>
                </a:solidFill>
                <a:latin typeface="Proxima Nova"/>
                <a:ea typeface="Proxima Nova"/>
                <a:cs typeface="Proxima Nova"/>
                <a:sym typeface="Proxima Nova"/>
              </a:rPr>
              <a:t> = 5 ns</a:t>
            </a:r>
            <a:endParaRPr b="1"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b="1" lang="en" sz="1600">
                <a:solidFill>
                  <a:srgbClr val="595959"/>
                </a:solidFill>
                <a:latin typeface="Proxima Nova"/>
                <a:ea typeface="Proxima Nova"/>
                <a:cs typeface="Proxima Nova"/>
                <a:sym typeface="Proxima Nova"/>
              </a:rPr>
              <a:t>T</a:t>
            </a:r>
            <a:r>
              <a:rPr b="1" baseline="-25000" lang="en" sz="1600">
                <a:solidFill>
                  <a:srgbClr val="595959"/>
                </a:solidFill>
                <a:latin typeface="Proxima Nova"/>
                <a:ea typeface="Proxima Nova"/>
                <a:cs typeface="Proxima Nova"/>
                <a:sym typeface="Proxima Nova"/>
              </a:rPr>
              <a:t>m </a:t>
            </a:r>
            <a:r>
              <a:rPr b="1" lang="en" sz="1600">
                <a:solidFill>
                  <a:srgbClr val="595959"/>
                </a:solidFill>
                <a:latin typeface="Proxima Nova"/>
                <a:ea typeface="Proxima Nova"/>
                <a:cs typeface="Proxima Nova"/>
                <a:sym typeface="Proxima Nova"/>
              </a:rPr>
              <a:t>= 100 ns</a:t>
            </a:r>
            <a:endParaRPr b="1" sz="1600">
              <a:solidFill>
                <a:srgbClr val="595959"/>
              </a:solidFill>
              <a:latin typeface="Proxima Nova"/>
              <a:ea typeface="Proxima Nova"/>
              <a:cs typeface="Proxima Nova"/>
              <a:sym typeface="Proxima Nova"/>
            </a:endParaRPr>
          </a:p>
        </p:txBody>
      </p:sp>
      <p:sp>
        <p:nvSpPr>
          <p:cNvPr id="530" name="Google Shape;530;p50"/>
          <p:cNvSpPr/>
          <p:nvPr/>
        </p:nvSpPr>
        <p:spPr>
          <a:xfrm>
            <a:off x="1106620" y="1084227"/>
            <a:ext cx="1145700" cy="804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a:t>
            </a:r>
            <a:endParaRPr/>
          </a:p>
        </p:txBody>
      </p:sp>
      <p:cxnSp>
        <p:nvCxnSpPr>
          <p:cNvPr id="531" name="Google Shape;531;p50"/>
          <p:cNvCxnSpPr>
            <a:stCxn id="530" idx="4"/>
          </p:cNvCxnSpPr>
          <p:nvPr/>
        </p:nvCxnSpPr>
        <p:spPr>
          <a:xfrm>
            <a:off x="1679470" y="1888227"/>
            <a:ext cx="14100" cy="544200"/>
          </a:xfrm>
          <a:prstGeom prst="straightConnector1">
            <a:avLst/>
          </a:prstGeom>
          <a:noFill/>
          <a:ln cap="flat" cmpd="sng" w="9525">
            <a:solidFill>
              <a:srgbClr val="000000"/>
            </a:solidFill>
            <a:prstDash val="solid"/>
            <a:round/>
            <a:headEnd len="med" w="med" type="none"/>
            <a:tailEnd len="med" w="med" type="triangle"/>
          </a:ln>
        </p:spPr>
      </p:cxnSp>
      <p:sp>
        <p:nvSpPr>
          <p:cNvPr id="532" name="Google Shape;532;p50"/>
          <p:cNvSpPr/>
          <p:nvPr/>
        </p:nvSpPr>
        <p:spPr>
          <a:xfrm>
            <a:off x="1031704" y="2424383"/>
            <a:ext cx="1292400" cy="299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L1 Cache</a:t>
            </a:r>
            <a:endParaRPr/>
          </a:p>
        </p:txBody>
      </p:sp>
      <p:sp>
        <p:nvSpPr>
          <p:cNvPr id="533" name="Google Shape;533;p50"/>
          <p:cNvSpPr/>
          <p:nvPr/>
        </p:nvSpPr>
        <p:spPr>
          <a:xfrm>
            <a:off x="1040330" y="3039371"/>
            <a:ext cx="1292400" cy="299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L2 Cache</a:t>
            </a:r>
            <a:endParaRPr/>
          </a:p>
        </p:txBody>
      </p:sp>
      <p:sp>
        <p:nvSpPr>
          <p:cNvPr id="534" name="Google Shape;534;p50"/>
          <p:cNvSpPr/>
          <p:nvPr/>
        </p:nvSpPr>
        <p:spPr>
          <a:xfrm>
            <a:off x="801050" y="3875223"/>
            <a:ext cx="1770600" cy="5832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Main Memory</a:t>
            </a:r>
            <a:endParaRPr/>
          </a:p>
        </p:txBody>
      </p:sp>
      <p:cxnSp>
        <p:nvCxnSpPr>
          <p:cNvPr id="535" name="Google Shape;535;p50"/>
          <p:cNvCxnSpPr>
            <a:stCxn id="532" idx="2"/>
            <a:endCxn id="533" idx="0"/>
          </p:cNvCxnSpPr>
          <p:nvPr/>
        </p:nvCxnSpPr>
        <p:spPr>
          <a:xfrm>
            <a:off x="1677904" y="2724083"/>
            <a:ext cx="8700" cy="315300"/>
          </a:xfrm>
          <a:prstGeom prst="straightConnector1">
            <a:avLst/>
          </a:prstGeom>
          <a:noFill/>
          <a:ln cap="flat" cmpd="sng" w="9525">
            <a:solidFill>
              <a:srgbClr val="000000"/>
            </a:solidFill>
            <a:prstDash val="solid"/>
            <a:round/>
            <a:headEnd len="med" w="med" type="none"/>
            <a:tailEnd len="med" w="med" type="triangle"/>
          </a:ln>
        </p:spPr>
      </p:cxnSp>
      <p:cxnSp>
        <p:nvCxnSpPr>
          <p:cNvPr id="536" name="Google Shape;536;p50"/>
          <p:cNvCxnSpPr>
            <a:stCxn id="533" idx="2"/>
            <a:endCxn id="534" idx="0"/>
          </p:cNvCxnSpPr>
          <p:nvPr/>
        </p:nvCxnSpPr>
        <p:spPr>
          <a:xfrm flipH="1">
            <a:off x="1686230" y="3339071"/>
            <a:ext cx="300" cy="5361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1"/>
          <p:cNvSpPr txBox="1"/>
          <p:nvPr/>
        </p:nvSpPr>
        <p:spPr>
          <a:xfrm>
            <a:off x="519750" y="376375"/>
            <a:ext cx="8104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Proxima Nova"/>
                <a:ea typeface="Proxima Nova"/>
                <a:cs typeface="Proxima Nova"/>
                <a:sym typeface="Proxima Nova"/>
              </a:rPr>
              <a:t>Solution : Calculate the EMAT</a:t>
            </a:r>
            <a:endParaRPr sz="25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2800">
              <a:solidFill>
                <a:srgbClr val="000000"/>
              </a:solidFill>
              <a:latin typeface="Proxima Nova"/>
              <a:ea typeface="Proxima Nova"/>
              <a:cs typeface="Proxima Nova"/>
              <a:sym typeface="Proxima Nova"/>
            </a:endParaRPr>
          </a:p>
        </p:txBody>
      </p:sp>
      <p:sp>
        <p:nvSpPr>
          <p:cNvPr id="542" name="Google Shape;542;p51"/>
          <p:cNvSpPr txBox="1"/>
          <p:nvPr/>
        </p:nvSpPr>
        <p:spPr>
          <a:xfrm>
            <a:off x="3100350" y="1087800"/>
            <a:ext cx="5479200" cy="3587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600">
                <a:solidFill>
                  <a:srgbClr val="595959"/>
                </a:solidFill>
                <a:latin typeface="Proxima Nova"/>
                <a:ea typeface="Proxima Nova"/>
                <a:cs typeface="Proxima Nova"/>
                <a:sym typeface="Proxima Nova"/>
              </a:rPr>
              <a:t>h1 = 0.9, T</a:t>
            </a:r>
            <a:r>
              <a:rPr b="1" baseline="-25000" lang="en" sz="1600">
                <a:solidFill>
                  <a:srgbClr val="595959"/>
                </a:solidFill>
                <a:latin typeface="Proxima Nova"/>
                <a:ea typeface="Proxima Nova"/>
                <a:cs typeface="Proxima Nova"/>
                <a:sym typeface="Proxima Nova"/>
              </a:rPr>
              <a:t>L1</a:t>
            </a:r>
            <a:r>
              <a:rPr b="1" lang="en" sz="1600">
                <a:solidFill>
                  <a:srgbClr val="595959"/>
                </a:solidFill>
                <a:latin typeface="Proxima Nova"/>
                <a:ea typeface="Proxima Nova"/>
                <a:cs typeface="Proxima Nova"/>
                <a:sym typeface="Proxima Nova"/>
              </a:rPr>
              <a:t> = 1 ns</a:t>
            </a:r>
            <a:endParaRPr baseline="-25000"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595959"/>
                </a:solidFill>
                <a:latin typeface="Proxima Nova"/>
                <a:ea typeface="Proxima Nova"/>
                <a:cs typeface="Proxima Nova"/>
                <a:sym typeface="Proxima Nova"/>
              </a:rPr>
              <a:t>h2 = 0.6, T</a:t>
            </a:r>
            <a:r>
              <a:rPr b="1" baseline="-25000" lang="en" sz="1600">
                <a:solidFill>
                  <a:srgbClr val="595959"/>
                </a:solidFill>
                <a:latin typeface="Proxima Nova"/>
                <a:ea typeface="Proxima Nova"/>
                <a:cs typeface="Proxima Nova"/>
                <a:sym typeface="Proxima Nova"/>
              </a:rPr>
              <a:t>L2</a:t>
            </a:r>
            <a:r>
              <a:rPr b="1" lang="en" sz="1600">
                <a:solidFill>
                  <a:srgbClr val="595959"/>
                </a:solidFill>
                <a:latin typeface="Proxima Nova"/>
                <a:ea typeface="Proxima Nova"/>
                <a:cs typeface="Proxima Nova"/>
                <a:sym typeface="Proxima Nova"/>
              </a:rPr>
              <a:t> = 5 ns</a:t>
            </a:r>
            <a:endParaRPr baseline="-25000"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595959"/>
                </a:solidFill>
                <a:latin typeface="Proxima Nova"/>
                <a:ea typeface="Proxima Nova"/>
                <a:cs typeface="Proxima Nova"/>
                <a:sym typeface="Proxima Nova"/>
              </a:rPr>
              <a:t>T</a:t>
            </a:r>
            <a:r>
              <a:rPr b="1" baseline="-25000" lang="en" sz="1600">
                <a:solidFill>
                  <a:srgbClr val="595959"/>
                </a:solidFill>
                <a:latin typeface="Proxima Nova"/>
                <a:ea typeface="Proxima Nova"/>
                <a:cs typeface="Proxima Nova"/>
                <a:sym typeface="Proxima Nova"/>
              </a:rPr>
              <a:t>m </a:t>
            </a:r>
            <a:r>
              <a:rPr b="1" lang="en" sz="1600">
                <a:solidFill>
                  <a:srgbClr val="595959"/>
                </a:solidFill>
                <a:latin typeface="Proxima Nova"/>
                <a:ea typeface="Proxima Nova"/>
                <a:cs typeface="Proxima Nova"/>
                <a:sym typeface="Proxima Nova"/>
              </a:rPr>
              <a:t>= 100 ns</a:t>
            </a:r>
            <a:endParaRPr b="1"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b="1" sz="16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FF0000"/>
                </a:solidFill>
                <a:latin typeface="Proxima Nova"/>
                <a:ea typeface="Proxima Nova"/>
                <a:cs typeface="Proxima Nova"/>
                <a:sym typeface="Proxima Nova"/>
              </a:rPr>
              <a:t>EMAT</a:t>
            </a:r>
            <a:r>
              <a:rPr b="1" baseline="-25000" lang="en" sz="1600">
                <a:solidFill>
                  <a:srgbClr val="FF0000"/>
                </a:solidFill>
                <a:latin typeface="Proxima Nova"/>
                <a:ea typeface="Proxima Nova"/>
                <a:cs typeface="Proxima Nova"/>
                <a:sym typeface="Proxima Nova"/>
              </a:rPr>
              <a:t>L2 </a:t>
            </a:r>
            <a:r>
              <a:rPr b="1" lang="en" sz="1600">
                <a:solidFill>
                  <a:srgbClr val="FF0000"/>
                </a:solidFill>
                <a:latin typeface="Proxima Nova"/>
                <a:ea typeface="Proxima Nova"/>
                <a:cs typeface="Proxima Nova"/>
                <a:sym typeface="Proxima Nova"/>
              </a:rPr>
              <a:t>= T</a:t>
            </a:r>
            <a:r>
              <a:rPr b="1" baseline="-25000" lang="en" sz="1600">
                <a:solidFill>
                  <a:srgbClr val="FF0000"/>
                </a:solidFill>
                <a:latin typeface="Proxima Nova"/>
                <a:ea typeface="Proxima Nova"/>
                <a:cs typeface="Proxima Nova"/>
                <a:sym typeface="Proxima Nova"/>
              </a:rPr>
              <a:t>L2</a:t>
            </a:r>
            <a:r>
              <a:rPr b="1" lang="en" sz="1600">
                <a:solidFill>
                  <a:srgbClr val="FF0000"/>
                </a:solidFill>
                <a:latin typeface="Proxima Nova"/>
                <a:ea typeface="Proxima Nova"/>
                <a:cs typeface="Proxima Nova"/>
                <a:sym typeface="Proxima Nova"/>
              </a:rPr>
              <a:t> + ( 1 - h2 ) * T</a:t>
            </a:r>
            <a:r>
              <a:rPr b="1" baseline="-25000" lang="en" sz="1600">
                <a:solidFill>
                  <a:srgbClr val="FF0000"/>
                </a:solidFill>
                <a:latin typeface="Proxima Nova"/>
                <a:ea typeface="Proxima Nova"/>
                <a:cs typeface="Proxima Nova"/>
                <a:sym typeface="Proxima Nova"/>
              </a:rPr>
              <a:t>m  </a:t>
            </a:r>
            <a:r>
              <a:rPr b="1" lang="en" sz="1600">
                <a:solidFill>
                  <a:srgbClr val="FF0000"/>
                </a:solidFill>
                <a:latin typeface="Proxima Nova"/>
                <a:ea typeface="Proxima Nova"/>
                <a:cs typeface="Proxima Nova"/>
                <a:sym typeface="Proxima Nova"/>
              </a:rPr>
              <a:t>= 5 + (1  - 0.6) * 100 = 45</a:t>
            </a:r>
            <a:endParaRPr b="1" sz="16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b="1" sz="1600">
              <a:solidFill>
                <a:srgbClr val="595959"/>
              </a:solidFill>
              <a:latin typeface="Proxima Nova"/>
              <a:ea typeface="Proxima Nova"/>
              <a:cs typeface="Proxima Nova"/>
              <a:sym typeface="Proxima Nova"/>
            </a:endParaRPr>
          </a:p>
        </p:txBody>
      </p:sp>
      <p:sp>
        <p:nvSpPr>
          <p:cNvPr id="543" name="Google Shape;543;p51"/>
          <p:cNvSpPr/>
          <p:nvPr/>
        </p:nvSpPr>
        <p:spPr>
          <a:xfrm>
            <a:off x="1106620" y="1084227"/>
            <a:ext cx="1145700" cy="804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a:t>
            </a:r>
            <a:endParaRPr/>
          </a:p>
        </p:txBody>
      </p:sp>
      <p:cxnSp>
        <p:nvCxnSpPr>
          <p:cNvPr id="544" name="Google Shape;544;p51"/>
          <p:cNvCxnSpPr>
            <a:stCxn id="543" idx="4"/>
          </p:cNvCxnSpPr>
          <p:nvPr/>
        </p:nvCxnSpPr>
        <p:spPr>
          <a:xfrm>
            <a:off x="1679470" y="1888227"/>
            <a:ext cx="14100" cy="544200"/>
          </a:xfrm>
          <a:prstGeom prst="straightConnector1">
            <a:avLst/>
          </a:prstGeom>
          <a:noFill/>
          <a:ln cap="flat" cmpd="sng" w="9525">
            <a:solidFill>
              <a:srgbClr val="000000"/>
            </a:solidFill>
            <a:prstDash val="solid"/>
            <a:round/>
            <a:headEnd len="med" w="med" type="none"/>
            <a:tailEnd len="med" w="med" type="triangle"/>
          </a:ln>
        </p:spPr>
      </p:cxnSp>
      <p:sp>
        <p:nvSpPr>
          <p:cNvPr id="545" name="Google Shape;545;p51"/>
          <p:cNvSpPr/>
          <p:nvPr/>
        </p:nvSpPr>
        <p:spPr>
          <a:xfrm>
            <a:off x="1031704" y="2424383"/>
            <a:ext cx="1292400" cy="299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L1 Cache</a:t>
            </a:r>
            <a:endParaRPr/>
          </a:p>
        </p:txBody>
      </p:sp>
      <p:sp>
        <p:nvSpPr>
          <p:cNvPr id="546" name="Google Shape;546;p51"/>
          <p:cNvSpPr/>
          <p:nvPr/>
        </p:nvSpPr>
        <p:spPr>
          <a:xfrm>
            <a:off x="1040330" y="3039371"/>
            <a:ext cx="1292400" cy="299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L2 Cache</a:t>
            </a:r>
            <a:endParaRPr/>
          </a:p>
        </p:txBody>
      </p:sp>
      <p:sp>
        <p:nvSpPr>
          <p:cNvPr id="547" name="Google Shape;547;p51"/>
          <p:cNvSpPr/>
          <p:nvPr/>
        </p:nvSpPr>
        <p:spPr>
          <a:xfrm>
            <a:off x="801050" y="3875223"/>
            <a:ext cx="1770600" cy="5832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Main Memory</a:t>
            </a:r>
            <a:endParaRPr/>
          </a:p>
        </p:txBody>
      </p:sp>
      <p:cxnSp>
        <p:nvCxnSpPr>
          <p:cNvPr id="548" name="Google Shape;548;p51"/>
          <p:cNvCxnSpPr>
            <a:stCxn id="545" idx="2"/>
            <a:endCxn id="546" idx="0"/>
          </p:cNvCxnSpPr>
          <p:nvPr/>
        </p:nvCxnSpPr>
        <p:spPr>
          <a:xfrm>
            <a:off x="1677904" y="2724083"/>
            <a:ext cx="8700" cy="315300"/>
          </a:xfrm>
          <a:prstGeom prst="straightConnector1">
            <a:avLst/>
          </a:prstGeom>
          <a:noFill/>
          <a:ln cap="flat" cmpd="sng" w="9525">
            <a:solidFill>
              <a:srgbClr val="000000"/>
            </a:solidFill>
            <a:prstDash val="solid"/>
            <a:round/>
            <a:headEnd len="med" w="med" type="none"/>
            <a:tailEnd len="med" w="med" type="triangle"/>
          </a:ln>
        </p:spPr>
      </p:cxnSp>
      <p:cxnSp>
        <p:nvCxnSpPr>
          <p:cNvPr id="549" name="Google Shape;549;p51"/>
          <p:cNvCxnSpPr>
            <a:stCxn id="546" idx="2"/>
            <a:endCxn id="547" idx="0"/>
          </p:cNvCxnSpPr>
          <p:nvPr/>
        </p:nvCxnSpPr>
        <p:spPr>
          <a:xfrm flipH="1">
            <a:off x="1686230" y="3339071"/>
            <a:ext cx="300" cy="5361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Cache Organization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2"/>
          <p:cNvSpPr txBox="1"/>
          <p:nvPr/>
        </p:nvSpPr>
        <p:spPr>
          <a:xfrm>
            <a:off x="519750" y="376375"/>
            <a:ext cx="8104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Proxima Nova"/>
                <a:ea typeface="Proxima Nova"/>
                <a:cs typeface="Proxima Nova"/>
                <a:sym typeface="Proxima Nova"/>
              </a:rPr>
              <a:t>Solution : Calculate the EMAT</a:t>
            </a:r>
            <a:endParaRPr sz="25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2800">
              <a:solidFill>
                <a:srgbClr val="000000"/>
              </a:solidFill>
              <a:latin typeface="Proxima Nova"/>
              <a:ea typeface="Proxima Nova"/>
              <a:cs typeface="Proxima Nova"/>
              <a:sym typeface="Proxima Nova"/>
            </a:endParaRPr>
          </a:p>
        </p:txBody>
      </p:sp>
      <p:sp>
        <p:nvSpPr>
          <p:cNvPr id="555" name="Google Shape;555;p52"/>
          <p:cNvSpPr txBox="1"/>
          <p:nvPr/>
        </p:nvSpPr>
        <p:spPr>
          <a:xfrm>
            <a:off x="3100350" y="1087800"/>
            <a:ext cx="5479200" cy="3587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600">
                <a:solidFill>
                  <a:srgbClr val="595959"/>
                </a:solidFill>
                <a:latin typeface="Proxima Nova"/>
                <a:ea typeface="Proxima Nova"/>
                <a:cs typeface="Proxima Nova"/>
                <a:sym typeface="Proxima Nova"/>
              </a:rPr>
              <a:t>h1 = 0.9, T</a:t>
            </a:r>
            <a:r>
              <a:rPr b="1" baseline="-25000" lang="en" sz="1600">
                <a:solidFill>
                  <a:srgbClr val="595959"/>
                </a:solidFill>
                <a:latin typeface="Proxima Nova"/>
                <a:ea typeface="Proxima Nova"/>
                <a:cs typeface="Proxima Nova"/>
                <a:sym typeface="Proxima Nova"/>
              </a:rPr>
              <a:t>L1</a:t>
            </a:r>
            <a:r>
              <a:rPr b="1" lang="en" sz="1600">
                <a:solidFill>
                  <a:srgbClr val="595959"/>
                </a:solidFill>
                <a:latin typeface="Proxima Nova"/>
                <a:ea typeface="Proxima Nova"/>
                <a:cs typeface="Proxima Nova"/>
                <a:sym typeface="Proxima Nova"/>
              </a:rPr>
              <a:t> = 1 ns</a:t>
            </a:r>
            <a:endParaRPr baseline="-25000"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595959"/>
                </a:solidFill>
                <a:latin typeface="Proxima Nova"/>
                <a:ea typeface="Proxima Nova"/>
                <a:cs typeface="Proxima Nova"/>
                <a:sym typeface="Proxima Nova"/>
              </a:rPr>
              <a:t>h2 = 0.6, T</a:t>
            </a:r>
            <a:r>
              <a:rPr b="1" baseline="-25000" lang="en" sz="1600">
                <a:solidFill>
                  <a:srgbClr val="595959"/>
                </a:solidFill>
                <a:latin typeface="Proxima Nova"/>
                <a:ea typeface="Proxima Nova"/>
                <a:cs typeface="Proxima Nova"/>
                <a:sym typeface="Proxima Nova"/>
              </a:rPr>
              <a:t>L2</a:t>
            </a:r>
            <a:r>
              <a:rPr b="1" lang="en" sz="1600">
                <a:solidFill>
                  <a:srgbClr val="595959"/>
                </a:solidFill>
                <a:latin typeface="Proxima Nova"/>
                <a:ea typeface="Proxima Nova"/>
                <a:cs typeface="Proxima Nova"/>
                <a:sym typeface="Proxima Nova"/>
              </a:rPr>
              <a:t> = 5 ns</a:t>
            </a:r>
            <a:endParaRPr baseline="-25000"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595959"/>
                </a:solidFill>
                <a:latin typeface="Proxima Nova"/>
                <a:ea typeface="Proxima Nova"/>
                <a:cs typeface="Proxima Nova"/>
                <a:sym typeface="Proxima Nova"/>
              </a:rPr>
              <a:t>T</a:t>
            </a:r>
            <a:r>
              <a:rPr b="1" baseline="-25000" lang="en" sz="1600">
                <a:solidFill>
                  <a:srgbClr val="595959"/>
                </a:solidFill>
                <a:latin typeface="Proxima Nova"/>
                <a:ea typeface="Proxima Nova"/>
                <a:cs typeface="Proxima Nova"/>
                <a:sym typeface="Proxima Nova"/>
              </a:rPr>
              <a:t>m </a:t>
            </a:r>
            <a:r>
              <a:rPr b="1" lang="en" sz="1600">
                <a:solidFill>
                  <a:srgbClr val="595959"/>
                </a:solidFill>
                <a:latin typeface="Proxima Nova"/>
                <a:ea typeface="Proxima Nova"/>
                <a:cs typeface="Proxima Nova"/>
                <a:sym typeface="Proxima Nova"/>
              </a:rPr>
              <a:t>= 100 ns</a:t>
            </a:r>
            <a:endParaRPr b="1"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b="1" sz="16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FF0000"/>
                </a:solidFill>
                <a:latin typeface="Proxima Nova"/>
                <a:ea typeface="Proxima Nova"/>
                <a:cs typeface="Proxima Nova"/>
                <a:sym typeface="Proxima Nova"/>
              </a:rPr>
              <a:t>EMAT</a:t>
            </a:r>
            <a:r>
              <a:rPr b="1" baseline="-25000" lang="en" sz="1600">
                <a:solidFill>
                  <a:srgbClr val="FF0000"/>
                </a:solidFill>
                <a:latin typeface="Proxima Nova"/>
                <a:ea typeface="Proxima Nova"/>
                <a:cs typeface="Proxima Nova"/>
                <a:sym typeface="Proxima Nova"/>
              </a:rPr>
              <a:t>L2 </a:t>
            </a:r>
            <a:r>
              <a:rPr b="1" lang="en" sz="1600">
                <a:solidFill>
                  <a:srgbClr val="FF0000"/>
                </a:solidFill>
                <a:latin typeface="Proxima Nova"/>
                <a:ea typeface="Proxima Nova"/>
                <a:cs typeface="Proxima Nova"/>
                <a:sym typeface="Proxima Nova"/>
              </a:rPr>
              <a:t>= T</a:t>
            </a:r>
            <a:r>
              <a:rPr b="1" baseline="-25000" lang="en" sz="1600">
                <a:solidFill>
                  <a:srgbClr val="FF0000"/>
                </a:solidFill>
                <a:latin typeface="Proxima Nova"/>
                <a:ea typeface="Proxima Nova"/>
                <a:cs typeface="Proxima Nova"/>
                <a:sym typeface="Proxima Nova"/>
              </a:rPr>
              <a:t>L2</a:t>
            </a:r>
            <a:r>
              <a:rPr b="1" lang="en" sz="1600">
                <a:solidFill>
                  <a:srgbClr val="FF0000"/>
                </a:solidFill>
                <a:latin typeface="Proxima Nova"/>
                <a:ea typeface="Proxima Nova"/>
                <a:cs typeface="Proxima Nova"/>
                <a:sym typeface="Proxima Nova"/>
              </a:rPr>
              <a:t> + ( 1 - h2 ) * T</a:t>
            </a:r>
            <a:r>
              <a:rPr b="1" baseline="-25000" lang="en" sz="1600">
                <a:solidFill>
                  <a:srgbClr val="FF0000"/>
                </a:solidFill>
                <a:latin typeface="Proxima Nova"/>
                <a:ea typeface="Proxima Nova"/>
                <a:cs typeface="Proxima Nova"/>
                <a:sym typeface="Proxima Nova"/>
              </a:rPr>
              <a:t>m  </a:t>
            </a:r>
            <a:r>
              <a:rPr b="1" lang="en" sz="1600">
                <a:solidFill>
                  <a:srgbClr val="FF0000"/>
                </a:solidFill>
                <a:latin typeface="Proxima Nova"/>
                <a:ea typeface="Proxima Nova"/>
                <a:cs typeface="Proxima Nova"/>
                <a:sym typeface="Proxima Nova"/>
              </a:rPr>
              <a:t>= 5 + (1  - 0.6) * 100 = 45</a:t>
            </a:r>
            <a:endParaRPr b="1" sz="16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b="1" lang="en" sz="1600">
                <a:solidFill>
                  <a:srgbClr val="FF0000"/>
                </a:solidFill>
                <a:latin typeface="Proxima Nova"/>
                <a:ea typeface="Proxima Nova"/>
                <a:cs typeface="Proxima Nova"/>
                <a:sym typeface="Proxima Nova"/>
              </a:rPr>
              <a:t>EMAT</a:t>
            </a:r>
            <a:r>
              <a:rPr b="1" baseline="-25000" lang="en" sz="1600">
                <a:solidFill>
                  <a:srgbClr val="FF0000"/>
                </a:solidFill>
                <a:latin typeface="Proxima Nova"/>
                <a:ea typeface="Proxima Nova"/>
                <a:cs typeface="Proxima Nova"/>
                <a:sym typeface="Proxima Nova"/>
              </a:rPr>
              <a:t>L1 </a:t>
            </a:r>
            <a:r>
              <a:rPr b="1" lang="en" sz="1600">
                <a:solidFill>
                  <a:srgbClr val="FF0000"/>
                </a:solidFill>
                <a:latin typeface="Proxima Nova"/>
                <a:ea typeface="Proxima Nova"/>
                <a:cs typeface="Proxima Nova"/>
                <a:sym typeface="Proxima Nova"/>
              </a:rPr>
              <a:t>= T</a:t>
            </a:r>
            <a:r>
              <a:rPr b="1" baseline="-25000" lang="en" sz="1600">
                <a:solidFill>
                  <a:srgbClr val="FF0000"/>
                </a:solidFill>
                <a:latin typeface="Proxima Nova"/>
                <a:ea typeface="Proxima Nova"/>
                <a:cs typeface="Proxima Nova"/>
                <a:sym typeface="Proxima Nova"/>
              </a:rPr>
              <a:t>L1</a:t>
            </a:r>
            <a:r>
              <a:rPr b="1" lang="en" sz="1600">
                <a:solidFill>
                  <a:srgbClr val="FF0000"/>
                </a:solidFill>
                <a:latin typeface="Proxima Nova"/>
                <a:ea typeface="Proxima Nova"/>
                <a:cs typeface="Proxima Nova"/>
                <a:sym typeface="Proxima Nova"/>
              </a:rPr>
              <a:t> + ( 1 - h1 ) *</a:t>
            </a:r>
            <a:r>
              <a:rPr b="1" baseline="-25000" lang="en" sz="1600">
                <a:solidFill>
                  <a:srgbClr val="FF0000"/>
                </a:solidFill>
                <a:latin typeface="Proxima Nova"/>
                <a:ea typeface="Proxima Nova"/>
                <a:cs typeface="Proxima Nova"/>
                <a:sym typeface="Proxima Nova"/>
              </a:rPr>
              <a:t>  </a:t>
            </a:r>
            <a:r>
              <a:rPr b="1" lang="en" sz="1600">
                <a:solidFill>
                  <a:srgbClr val="FF0000"/>
                </a:solidFill>
                <a:latin typeface="Proxima Nova"/>
                <a:ea typeface="Proxima Nova"/>
                <a:cs typeface="Proxima Nova"/>
                <a:sym typeface="Proxima Nova"/>
              </a:rPr>
              <a:t>EMAT</a:t>
            </a:r>
            <a:r>
              <a:rPr b="1" baseline="-25000" lang="en" sz="1600">
                <a:solidFill>
                  <a:srgbClr val="FF0000"/>
                </a:solidFill>
                <a:latin typeface="Proxima Nova"/>
                <a:ea typeface="Proxima Nova"/>
                <a:cs typeface="Proxima Nova"/>
                <a:sym typeface="Proxima Nova"/>
              </a:rPr>
              <a:t>L2  </a:t>
            </a:r>
            <a:r>
              <a:rPr b="1" lang="en" sz="1600">
                <a:solidFill>
                  <a:srgbClr val="FF0000"/>
                </a:solidFill>
                <a:latin typeface="Proxima Nova"/>
                <a:ea typeface="Proxima Nova"/>
                <a:cs typeface="Proxima Nova"/>
                <a:sym typeface="Proxima Nova"/>
              </a:rPr>
              <a:t>= 1 + (1  - 0.9) * 45 = 5.5 ns</a:t>
            </a:r>
            <a:endParaRPr b="1" sz="1600">
              <a:solidFill>
                <a:srgbClr val="595959"/>
              </a:solidFill>
              <a:latin typeface="Proxima Nova"/>
              <a:ea typeface="Proxima Nova"/>
              <a:cs typeface="Proxima Nova"/>
              <a:sym typeface="Proxima Nova"/>
            </a:endParaRPr>
          </a:p>
        </p:txBody>
      </p:sp>
      <p:sp>
        <p:nvSpPr>
          <p:cNvPr id="556" name="Google Shape;556;p52"/>
          <p:cNvSpPr/>
          <p:nvPr/>
        </p:nvSpPr>
        <p:spPr>
          <a:xfrm>
            <a:off x="1106620" y="1084227"/>
            <a:ext cx="1145700" cy="804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a:t>
            </a:r>
            <a:endParaRPr/>
          </a:p>
        </p:txBody>
      </p:sp>
      <p:cxnSp>
        <p:nvCxnSpPr>
          <p:cNvPr id="557" name="Google Shape;557;p52"/>
          <p:cNvCxnSpPr>
            <a:stCxn id="556" idx="4"/>
          </p:cNvCxnSpPr>
          <p:nvPr/>
        </p:nvCxnSpPr>
        <p:spPr>
          <a:xfrm>
            <a:off x="1679470" y="1888227"/>
            <a:ext cx="14100" cy="544200"/>
          </a:xfrm>
          <a:prstGeom prst="straightConnector1">
            <a:avLst/>
          </a:prstGeom>
          <a:noFill/>
          <a:ln cap="flat" cmpd="sng" w="9525">
            <a:solidFill>
              <a:srgbClr val="000000"/>
            </a:solidFill>
            <a:prstDash val="solid"/>
            <a:round/>
            <a:headEnd len="med" w="med" type="none"/>
            <a:tailEnd len="med" w="med" type="triangle"/>
          </a:ln>
        </p:spPr>
      </p:cxnSp>
      <p:sp>
        <p:nvSpPr>
          <p:cNvPr id="558" name="Google Shape;558;p52"/>
          <p:cNvSpPr/>
          <p:nvPr/>
        </p:nvSpPr>
        <p:spPr>
          <a:xfrm>
            <a:off x="1031704" y="2424383"/>
            <a:ext cx="1292400" cy="299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L1 Cache</a:t>
            </a:r>
            <a:endParaRPr/>
          </a:p>
        </p:txBody>
      </p:sp>
      <p:sp>
        <p:nvSpPr>
          <p:cNvPr id="559" name="Google Shape;559;p52"/>
          <p:cNvSpPr/>
          <p:nvPr/>
        </p:nvSpPr>
        <p:spPr>
          <a:xfrm>
            <a:off x="1040330" y="3039371"/>
            <a:ext cx="1292400" cy="299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L2 Cache</a:t>
            </a:r>
            <a:endParaRPr/>
          </a:p>
        </p:txBody>
      </p:sp>
      <p:sp>
        <p:nvSpPr>
          <p:cNvPr id="560" name="Google Shape;560;p52"/>
          <p:cNvSpPr/>
          <p:nvPr/>
        </p:nvSpPr>
        <p:spPr>
          <a:xfrm>
            <a:off x="801050" y="3875223"/>
            <a:ext cx="1770600" cy="5832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Main Memory</a:t>
            </a:r>
            <a:endParaRPr/>
          </a:p>
        </p:txBody>
      </p:sp>
      <p:cxnSp>
        <p:nvCxnSpPr>
          <p:cNvPr id="561" name="Google Shape;561;p52"/>
          <p:cNvCxnSpPr>
            <a:stCxn id="558" idx="2"/>
            <a:endCxn id="559" idx="0"/>
          </p:cNvCxnSpPr>
          <p:nvPr/>
        </p:nvCxnSpPr>
        <p:spPr>
          <a:xfrm>
            <a:off x="1677904" y="2724083"/>
            <a:ext cx="8700" cy="315300"/>
          </a:xfrm>
          <a:prstGeom prst="straightConnector1">
            <a:avLst/>
          </a:prstGeom>
          <a:noFill/>
          <a:ln cap="flat" cmpd="sng" w="9525">
            <a:solidFill>
              <a:srgbClr val="000000"/>
            </a:solidFill>
            <a:prstDash val="solid"/>
            <a:round/>
            <a:headEnd len="med" w="med" type="none"/>
            <a:tailEnd len="med" w="med" type="triangle"/>
          </a:ln>
        </p:spPr>
      </p:cxnSp>
      <p:cxnSp>
        <p:nvCxnSpPr>
          <p:cNvPr id="562" name="Google Shape;562;p52"/>
          <p:cNvCxnSpPr>
            <a:stCxn id="559" idx="2"/>
            <a:endCxn id="560" idx="0"/>
          </p:cNvCxnSpPr>
          <p:nvPr/>
        </p:nvCxnSpPr>
        <p:spPr>
          <a:xfrm flipH="1">
            <a:off x="1686230" y="3339071"/>
            <a:ext cx="300" cy="5361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3"/>
          <p:cNvSpPr txBox="1"/>
          <p:nvPr/>
        </p:nvSpPr>
        <p:spPr>
          <a:xfrm>
            <a:off x="519750" y="376375"/>
            <a:ext cx="8104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Proxima Nova"/>
                <a:ea typeface="Proxima Nova"/>
                <a:cs typeface="Proxima Nova"/>
                <a:sym typeface="Proxima Nova"/>
              </a:rPr>
              <a:t>Solution : Calculate the EMAT</a:t>
            </a:r>
            <a:endParaRPr sz="25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2800">
              <a:solidFill>
                <a:srgbClr val="000000"/>
              </a:solidFill>
              <a:latin typeface="Proxima Nova"/>
              <a:ea typeface="Proxima Nova"/>
              <a:cs typeface="Proxima Nova"/>
              <a:sym typeface="Proxima Nova"/>
            </a:endParaRPr>
          </a:p>
        </p:txBody>
      </p:sp>
      <p:sp>
        <p:nvSpPr>
          <p:cNvPr id="568" name="Google Shape;568;p53"/>
          <p:cNvSpPr txBox="1"/>
          <p:nvPr/>
        </p:nvSpPr>
        <p:spPr>
          <a:xfrm>
            <a:off x="3100350" y="1087800"/>
            <a:ext cx="5479200" cy="3587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600">
                <a:solidFill>
                  <a:srgbClr val="595959"/>
                </a:solidFill>
                <a:latin typeface="Proxima Nova"/>
                <a:ea typeface="Proxima Nova"/>
                <a:cs typeface="Proxima Nova"/>
                <a:sym typeface="Proxima Nova"/>
              </a:rPr>
              <a:t>h1 = 0.9, T</a:t>
            </a:r>
            <a:r>
              <a:rPr b="1" baseline="-25000" lang="en" sz="1600">
                <a:solidFill>
                  <a:srgbClr val="595959"/>
                </a:solidFill>
                <a:latin typeface="Proxima Nova"/>
                <a:ea typeface="Proxima Nova"/>
                <a:cs typeface="Proxima Nova"/>
                <a:sym typeface="Proxima Nova"/>
              </a:rPr>
              <a:t>L1</a:t>
            </a:r>
            <a:r>
              <a:rPr b="1" lang="en" sz="1600">
                <a:solidFill>
                  <a:srgbClr val="595959"/>
                </a:solidFill>
                <a:latin typeface="Proxima Nova"/>
                <a:ea typeface="Proxima Nova"/>
                <a:cs typeface="Proxima Nova"/>
                <a:sym typeface="Proxima Nova"/>
              </a:rPr>
              <a:t> = 1 ns</a:t>
            </a:r>
            <a:endParaRPr baseline="-25000"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595959"/>
                </a:solidFill>
                <a:latin typeface="Proxima Nova"/>
                <a:ea typeface="Proxima Nova"/>
                <a:cs typeface="Proxima Nova"/>
                <a:sym typeface="Proxima Nova"/>
              </a:rPr>
              <a:t>h2 = 0.6, T</a:t>
            </a:r>
            <a:r>
              <a:rPr b="1" baseline="-25000" lang="en" sz="1600">
                <a:solidFill>
                  <a:srgbClr val="595959"/>
                </a:solidFill>
                <a:latin typeface="Proxima Nova"/>
                <a:ea typeface="Proxima Nova"/>
                <a:cs typeface="Proxima Nova"/>
                <a:sym typeface="Proxima Nova"/>
              </a:rPr>
              <a:t>L2</a:t>
            </a:r>
            <a:r>
              <a:rPr b="1" lang="en" sz="1600">
                <a:solidFill>
                  <a:srgbClr val="595959"/>
                </a:solidFill>
                <a:latin typeface="Proxima Nova"/>
                <a:ea typeface="Proxima Nova"/>
                <a:cs typeface="Proxima Nova"/>
                <a:sym typeface="Proxima Nova"/>
              </a:rPr>
              <a:t> = 5 ns</a:t>
            </a:r>
            <a:endParaRPr baseline="-25000"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595959"/>
                </a:solidFill>
                <a:latin typeface="Proxima Nova"/>
                <a:ea typeface="Proxima Nova"/>
                <a:cs typeface="Proxima Nova"/>
                <a:sym typeface="Proxima Nova"/>
              </a:rPr>
              <a:t>T</a:t>
            </a:r>
            <a:r>
              <a:rPr b="1" baseline="-25000" lang="en" sz="1600">
                <a:solidFill>
                  <a:srgbClr val="595959"/>
                </a:solidFill>
                <a:latin typeface="Proxima Nova"/>
                <a:ea typeface="Proxima Nova"/>
                <a:cs typeface="Proxima Nova"/>
                <a:sym typeface="Proxima Nova"/>
              </a:rPr>
              <a:t>m </a:t>
            </a:r>
            <a:r>
              <a:rPr b="1" lang="en" sz="1600">
                <a:solidFill>
                  <a:srgbClr val="595959"/>
                </a:solidFill>
                <a:latin typeface="Proxima Nova"/>
                <a:ea typeface="Proxima Nova"/>
                <a:cs typeface="Proxima Nova"/>
                <a:sym typeface="Proxima Nova"/>
              </a:rPr>
              <a:t>= 100 ns</a:t>
            </a:r>
            <a:endParaRPr b="1" sz="1600">
              <a:solidFill>
                <a:srgbClr val="595959"/>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b="1" sz="16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FF0000"/>
                </a:solidFill>
                <a:latin typeface="Proxima Nova"/>
                <a:ea typeface="Proxima Nova"/>
                <a:cs typeface="Proxima Nova"/>
                <a:sym typeface="Proxima Nova"/>
              </a:rPr>
              <a:t>EMAT</a:t>
            </a:r>
            <a:r>
              <a:rPr b="1" baseline="-25000" lang="en" sz="1600">
                <a:solidFill>
                  <a:srgbClr val="FF0000"/>
                </a:solidFill>
                <a:latin typeface="Proxima Nova"/>
                <a:ea typeface="Proxima Nova"/>
                <a:cs typeface="Proxima Nova"/>
                <a:sym typeface="Proxima Nova"/>
              </a:rPr>
              <a:t>L2 </a:t>
            </a:r>
            <a:r>
              <a:rPr b="1" lang="en" sz="1600">
                <a:solidFill>
                  <a:srgbClr val="FF0000"/>
                </a:solidFill>
                <a:latin typeface="Proxima Nova"/>
                <a:ea typeface="Proxima Nova"/>
                <a:cs typeface="Proxima Nova"/>
                <a:sym typeface="Proxima Nova"/>
              </a:rPr>
              <a:t>= T</a:t>
            </a:r>
            <a:r>
              <a:rPr b="1" baseline="-25000" lang="en" sz="1600">
                <a:solidFill>
                  <a:srgbClr val="FF0000"/>
                </a:solidFill>
                <a:latin typeface="Proxima Nova"/>
                <a:ea typeface="Proxima Nova"/>
                <a:cs typeface="Proxima Nova"/>
                <a:sym typeface="Proxima Nova"/>
              </a:rPr>
              <a:t>L2</a:t>
            </a:r>
            <a:r>
              <a:rPr b="1" lang="en" sz="1600">
                <a:solidFill>
                  <a:srgbClr val="FF0000"/>
                </a:solidFill>
                <a:latin typeface="Proxima Nova"/>
                <a:ea typeface="Proxima Nova"/>
                <a:cs typeface="Proxima Nova"/>
                <a:sym typeface="Proxima Nova"/>
              </a:rPr>
              <a:t> + ( 1 - h2 ) * T</a:t>
            </a:r>
            <a:r>
              <a:rPr b="1" baseline="-25000" lang="en" sz="1600">
                <a:solidFill>
                  <a:srgbClr val="FF0000"/>
                </a:solidFill>
                <a:latin typeface="Proxima Nova"/>
                <a:ea typeface="Proxima Nova"/>
                <a:cs typeface="Proxima Nova"/>
                <a:sym typeface="Proxima Nova"/>
              </a:rPr>
              <a:t>m  </a:t>
            </a:r>
            <a:r>
              <a:rPr b="1" lang="en" sz="1600">
                <a:solidFill>
                  <a:srgbClr val="FF0000"/>
                </a:solidFill>
                <a:latin typeface="Proxima Nova"/>
                <a:ea typeface="Proxima Nova"/>
                <a:cs typeface="Proxima Nova"/>
                <a:sym typeface="Proxima Nova"/>
              </a:rPr>
              <a:t>= 5 + (1  - 0.6) * 100 = 45</a:t>
            </a:r>
            <a:endParaRPr b="1" sz="16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FF0000"/>
                </a:solidFill>
                <a:latin typeface="Proxima Nova"/>
                <a:ea typeface="Proxima Nova"/>
                <a:cs typeface="Proxima Nova"/>
                <a:sym typeface="Proxima Nova"/>
              </a:rPr>
              <a:t>EMAT</a:t>
            </a:r>
            <a:r>
              <a:rPr b="1" baseline="-25000" lang="en" sz="1600">
                <a:solidFill>
                  <a:srgbClr val="FF0000"/>
                </a:solidFill>
                <a:latin typeface="Proxima Nova"/>
                <a:ea typeface="Proxima Nova"/>
                <a:cs typeface="Proxima Nova"/>
                <a:sym typeface="Proxima Nova"/>
              </a:rPr>
              <a:t>L1 </a:t>
            </a:r>
            <a:r>
              <a:rPr b="1" lang="en" sz="1600">
                <a:solidFill>
                  <a:srgbClr val="FF0000"/>
                </a:solidFill>
                <a:latin typeface="Proxima Nova"/>
                <a:ea typeface="Proxima Nova"/>
                <a:cs typeface="Proxima Nova"/>
                <a:sym typeface="Proxima Nova"/>
              </a:rPr>
              <a:t>= T</a:t>
            </a:r>
            <a:r>
              <a:rPr b="1" baseline="-25000" lang="en" sz="1600">
                <a:solidFill>
                  <a:srgbClr val="FF0000"/>
                </a:solidFill>
                <a:latin typeface="Proxima Nova"/>
                <a:ea typeface="Proxima Nova"/>
                <a:cs typeface="Proxima Nova"/>
                <a:sym typeface="Proxima Nova"/>
              </a:rPr>
              <a:t>L1</a:t>
            </a:r>
            <a:r>
              <a:rPr b="1" lang="en" sz="1600">
                <a:solidFill>
                  <a:srgbClr val="FF0000"/>
                </a:solidFill>
                <a:latin typeface="Proxima Nova"/>
                <a:ea typeface="Proxima Nova"/>
                <a:cs typeface="Proxima Nova"/>
                <a:sym typeface="Proxima Nova"/>
              </a:rPr>
              <a:t> + ( 1 - h1 ) *</a:t>
            </a:r>
            <a:r>
              <a:rPr b="1" baseline="-25000" lang="en" sz="1600">
                <a:solidFill>
                  <a:srgbClr val="FF0000"/>
                </a:solidFill>
                <a:latin typeface="Proxima Nova"/>
                <a:ea typeface="Proxima Nova"/>
                <a:cs typeface="Proxima Nova"/>
                <a:sym typeface="Proxima Nova"/>
              </a:rPr>
              <a:t>  </a:t>
            </a:r>
            <a:r>
              <a:rPr b="1" lang="en" sz="1600">
                <a:solidFill>
                  <a:srgbClr val="FF0000"/>
                </a:solidFill>
                <a:latin typeface="Proxima Nova"/>
                <a:ea typeface="Proxima Nova"/>
                <a:cs typeface="Proxima Nova"/>
                <a:sym typeface="Proxima Nova"/>
              </a:rPr>
              <a:t>EMAT</a:t>
            </a:r>
            <a:r>
              <a:rPr b="1" baseline="-25000" lang="en" sz="1600">
                <a:solidFill>
                  <a:srgbClr val="FF0000"/>
                </a:solidFill>
                <a:latin typeface="Proxima Nova"/>
                <a:ea typeface="Proxima Nova"/>
                <a:cs typeface="Proxima Nova"/>
                <a:sym typeface="Proxima Nova"/>
              </a:rPr>
              <a:t>L2  </a:t>
            </a:r>
            <a:r>
              <a:rPr b="1" lang="en" sz="1600">
                <a:solidFill>
                  <a:srgbClr val="FF0000"/>
                </a:solidFill>
                <a:latin typeface="Proxima Nova"/>
                <a:ea typeface="Proxima Nova"/>
                <a:cs typeface="Proxima Nova"/>
                <a:sym typeface="Proxima Nova"/>
              </a:rPr>
              <a:t>= 1 + (1  - 0.9) * 45 = 5.5 ns</a:t>
            </a:r>
            <a:endParaRPr b="1" sz="16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b="1" sz="16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1600">
                <a:solidFill>
                  <a:srgbClr val="FF0000"/>
                </a:solidFill>
                <a:latin typeface="Proxima Nova"/>
                <a:ea typeface="Proxima Nova"/>
                <a:cs typeface="Proxima Nova"/>
                <a:sym typeface="Proxima Nova"/>
              </a:rPr>
              <a:t>EMAT = EMAT</a:t>
            </a:r>
            <a:r>
              <a:rPr b="1" baseline="-25000" lang="en" sz="1600">
                <a:solidFill>
                  <a:srgbClr val="FF0000"/>
                </a:solidFill>
                <a:latin typeface="Proxima Nova"/>
                <a:ea typeface="Proxima Nova"/>
                <a:cs typeface="Proxima Nova"/>
                <a:sym typeface="Proxima Nova"/>
              </a:rPr>
              <a:t>L1 </a:t>
            </a:r>
            <a:r>
              <a:rPr b="1" lang="en" sz="1600">
                <a:solidFill>
                  <a:srgbClr val="FF0000"/>
                </a:solidFill>
                <a:latin typeface="Proxima Nova"/>
                <a:ea typeface="Proxima Nova"/>
                <a:cs typeface="Proxima Nova"/>
                <a:sym typeface="Proxima Nova"/>
              </a:rPr>
              <a:t>= 5.5 ns</a:t>
            </a:r>
            <a:endParaRPr b="1" sz="1600">
              <a:solidFill>
                <a:srgbClr val="FF0000"/>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b="1" sz="1600">
              <a:solidFill>
                <a:srgbClr val="595959"/>
              </a:solidFill>
              <a:latin typeface="Proxima Nova"/>
              <a:ea typeface="Proxima Nova"/>
              <a:cs typeface="Proxima Nova"/>
              <a:sym typeface="Proxima Nova"/>
            </a:endParaRPr>
          </a:p>
        </p:txBody>
      </p:sp>
      <p:sp>
        <p:nvSpPr>
          <p:cNvPr id="569" name="Google Shape;569;p53"/>
          <p:cNvSpPr/>
          <p:nvPr/>
        </p:nvSpPr>
        <p:spPr>
          <a:xfrm>
            <a:off x="1106620" y="1084227"/>
            <a:ext cx="1145700" cy="8040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a:t>
            </a:r>
            <a:endParaRPr/>
          </a:p>
        </p:txBody>
      </p:sp>
      <p:cxnSp>
        <p:nvCxnSpPr>
          <p:cNvPr id="570" name="Google Shape;570;p53"/>
          <p:cNvCxnSpPr>
            <a:stCxn id="569" idx="4"/>
          </p:cNvCxnSpPr>
          <p:nvPr/>
        </p:nvCxnSpPr>
        <p:spPr>
          <a:xfrm>
            <a:off x="1679470" y="1888227"/>
            <a:ext cx="14100" cy="544200"/>
          </a:xfrm>
          <a:prstGeom prst="straightConnector1">
            <a:avLst/>
          </a:prstGeom>
          <a:noFill/>
          <a:ln cap="flat" cmpd="sng" w="9525">
            <a:solidFill>
              <a:srgbClr val="000000"/>
            </a:solidFill>
            <a:prstDash val="solid"/>
            <a:round/>
            <a:headEnd len="med" w="med" type="none"/>
            <a:tailEnd len="med" w="med" type="triangle"/>
          </a:ln>
        </p:spPr>
      </p:cxnSp>
      <p:sp>
        <p:nvSpPr>
          <p:cNvPr id="571" name="Google Shape;571;p53"/>
          <p:cNvSpPr/>
          <p:nvPr/>
        </p:nvSpPr>
        <p:spPr>
          <a:xfrm>
            <a:off x="1031704" y="2424383"/>
            <a:ext cx="1292400" cy="299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L1 Cache</a:t>
            </a:r>
            <a:endParaRPr/>
          </a:p>
        </p:txBody>
      </p:sp>
      <p:sp>
        <p:nvSpPr>
          <p:cNvPr id="572" name="Google Shape;572;p53"/>
          <p:cNvSpPr/>
          <p:nvPr/>
        </p:nvSpPr>
        <p:spPr>
          <a:xfrm>
            <a:off x="1040330" y="3039371"/>
            <a:ext cx="1292400" cy="299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L2 Cache</a:t>
            </a:r>
            <a:endParaRPr/>
          </a:p>
        </p:txBody>
      </p:sp>
      <p:sp>
        <p:nvSpPr>
          <p:cNvPr id="573" name="Google Shape;573;p53"/>
          <p:cNvSpPr/>
          <p:nvPr/>
        </p:nvSpPr>
        <p:spPr>
          <a:xfrm>
            <a:off x="801050" y="3875223"/>
            <a:ext cx="1770600" cy="5832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Main Memory</a:t>
            </a:r>
            <a:endParaRPr/>
          </a:p>
        </p:txBody>
      </p:sp>
      <p:cxnSp>
        <p:nvCxnSpPr>
          <p:cNvPr id="574" name="Google Shape;574;p53"/>
          <p:cNvCxnSpPr>
            <a:stCxn id="571" idx="2"/>
            <a:endCxn id="572" idx="0"/>
          </p:cNvCxnSpPr>
          <p:nvPr/>
        </p:nvCxnSpPr>
        <p:spPr>
          <a:xfrm>
            <a:off x="1677904" y="2724083"/>
            <a:ext cx="8700" cy="315300"/>
          </a:xfrm>
          <a:prstGeom prst="straightConnector1">
            <a:avLst/>
          </a:prstGeom>
          <a:noFill/>
          <a:ln cap="flat" cmpd="sng" w="9525">
            <a:solidFill>
              <a:srgbClr val="000000"/>
            </a:solidFill>
            <a:prstDash val="solid"/>
            <a:round/>
            <a:headEnd len="med" w="med" type="none"/>
            <a:tailEnd len="med" w="med" type="triangle"/>
          </a:ln>
        </p:spPr>
      </p:cxnSp>
      <p:cxnSp>
        <p:nvCxnSpPr>
          <p:cNvPr id="575" name="Google Shape;575;p53"/>
          <p:cNvCxnSpPr>
            <a:stCxn id="572" idx="2"/>
            <a:endCxn id="573" idx="0"/>
          </p:cNvCxnSpPr>
          <p:nvPr/>
        </p:nvCxnSpPr>
        <p:spPr>
          <a:xfrm flipH="1">
            <a:off x="1686230" y="3339071"/>
            <a:ext cx="300" cy="5361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Multi-Level Memory Hierarchy</a:t>
            </a:r>
            <a:endParaRPr/>
          </a:p>
        </p:txBody>
      </p:sp>
      <p:sp>
        <p:nvSpPr>
          <p:cNvPr id="581" name="Google Shape;581;p5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fontScale="92500" lnSpcReduction="10000"/>
          </a:bodyPr>
          <a:lstStyle/>
          <a:p>
            <a:pPr indent="-340201" lvl="0" marL="457200" rtl="0" algn="l">
              <a:lnSpc>
                <a:spcPct val="100000"/>
              </a:lnSpc>
              <a:spcBef>
                <a:spcPts val="0"/>
              </a:spcBef>
              <a:spcAft>
                <a:spcPts val="0"/>
              </a:spcAft>
              <a:buClr>
                <a:srgbClr val="616161"/>
              </a:buClr>
              <a:buSzPct val="100000"/>
              <a:buFont typeface="Arial"/>
              <a:buChar char="●"/>
            </a:pPr>
            <a:r>
              <a:rPr b="1" lang="en" sz="1900">
                <a:solidFill>
                  <a:srgbClr val="616161"/>
                </a:solidFill>
                <a:latin typeface="Arial"/>
                <a:ea typeface="Arial"/>
                <a:cs typeface="Arial"/>
                <a:sym typeface="Arial"/>
              </a:rPr>
              <a:t>EMAT Explained: </a:t>
            </a:r>
            <a:r>
              <a:rPr lang="en" sz="1900">
                <a:solidFill>
                  <a:srgbClr val="616161"/>
                </a:solidFill>
                <a:latin typeface="Arial"/>
                <a:ea typeface="Arial"/>
                <a:cs typeface="Arial"/>
                <a:sym typeface="Arial"/>
              </a:rPr>
              <a:t>EMAT stands for Effective Memory Access Time. It quantifies the average time required to read or write data to or from memory, considering factors like cache hits, cache misses, and data transfer time.</a:t>
            </a:r>
            <a:endParaRPr sz="1900">
              <a:solidFill>
                <a:srgbClr val="616161"/>
              </a:solidFill>
              <a:latin typeface="Arial"/>
              <a:ea typeface="Arial"/>
              <a:cs typeface="Arial"/>
              <a:sym typeface="Arial"/>
            </a:endParaRPr>
          </a:p>
          <a:p>
            <a:pPr indent="-340201" lvl="0" marL="457200" rtl="0" algn="l">
              <a:lnSpc>
                <a:spcPct val="100000"/>
              </a:lnSpc>
              <a:spcBef>
                <a:spcPts val="0"/>
              </a:spcBef>
              <a:spcAft>
                <a:spcPts val="0"/>
              </a:spcAft>
              <a:buClr>
                <a:srgbClr val="616161"/>
              </a:buClr>
              <a:buSzPct val="100000"/>
              <a:buFont typeface="Arial"/>
              <a:buChar char="●"/>
            </a:pPr>
            <a:r>
              <a:rPr b="1" lang="en" sz="1900">
                <a:solidFill>
                  <a:srgbClr val="616161"/>
                </a:solidFill>
                <a:latin typeface="Arial"/>
                <a:ea typeface="Arial"/>
                <a:cs typeface="Arial"/>
                <a:sym typeface="Arial"/>
              </a:rPr>
              <a:t>Role in Memory Hierarchy: </a:t>
            </a:r>
            <a:r>
              <a:rPr lang="en" sz="1900">
                <a:solidFill>
                  <a:srgbClr val="616161"/>
                </a:solidFill>
                <a:latin typeface="Arial"/>
                <a:ea typeface="Arial"/>
                <a:cs typeface="Arial"/>
                <a:sym typeface="Arial"/>
              </a:rPr>
              <a:t>EMAT is crucial in multi-level memory hierarchies, where different storage levels (registers, cache, main memory, disk) have varied access times. It offers a weighted average to optimize system performance.</a:t>
            </a:r>
            <a:endParaRPr sz="1900">
              <a:solidFill>
                <a:srgbClr val="616161"/>
              </a:solidFill>
              <a:latin typeface="Arial"/>
              <a:ea typeface="Arial"/>
              <a:cs typeface="Arial"/>
              <a:sym typeface="Arial"/>
            </a:endParaRPr>
          </a:p>
          <a:p>
            <a:pPr indent="-340201" lvl="0" marL="457200" rtl="0" algn="l">
              <a:lnSpc>
                <a:spcPct val="100000"/>
              </a:lnSpc>
              <a:spcBef>
                <a:spcPts val="0"/>
              </a:spcBef>
              <a:spcAft>
                <a:spcPts val="0"/>
              </a:spcAft>
              <a:buClr>
                <a:srgbClr val="616161"/>
              </a:buClr>
              <a:buSzPct val="100000"/>
              <a:buFont typeface="Arial"/>
              <a:buChar char="●"/>
            </a:pPr>
            <a:r>
              <a:rPr b="1" lang="en" sz="1900">
                <a:solidFill>
                  <a:srgbClr val="616161"/>
                </a:solidFill>
                <a:latin typeface="Arial"/>
                <a:ea typeface="Arial"/>
                <a:cs typeface="Arial"/>
                <a:sym typeface="Arial"/>
              </a:rPr>
              <a:t>Multi-Level Memory Hierarchy: </a:t>
            </a:r>
            <a:r>
              <a:rPr lang="en" sz="1900">
                <a:solidFill>
                  <a:srgbClr val="616161"/>
                </a:solidFill>
                <a:latin typeface="Arial"/>
                <a:ea typeface="Arial"/>
                <a:cs typeface="Arial"/>
                <a:sym typeface="Arial"/>
              </a:rPr>
              <a:t>A structured organization of storage that layers different types of memory based on speed and cost. Fast but expensive memory types are closer to the CPU, while slower and more affordable types are further away, aiming for an optimized EMAT.</a:t>
            </a:r>
            <a:endParaRPr sz="1900">
              <a:solidFill>
                <a:srgbClr val="61616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your own cache </a:t>
            </a:r>
            <a:r>
              <a:rPr lang="en"/>
              <a:t>hierarchy in Task Manager!</a:t>
            </a:r>
            <a:endParaRPr/>
          </a:p>
        </p:txBody>
      </p:sp>
      <p:pic>
        <p:nvPicPr>
          <p:cNvPr id="587" name="Google Shape;587;p55"/>
          <p:cNvPicPr preferRelativeResize="0"/>
          <p:nvPr/>
        </p:nvPicPr>
        <p:blipFill>
          <a:blip r:embed="rId3">
            <a:alphaModFix/>
          </a:blip>
          <a:stretch>
            <a:fillRect/>
          </a:stretch>
        </p:blipFill>
        <p:spPr>
          <a:xfrm>
            <a:off x="167000" y="949075"/>
            <a:ext cx="5110553" cy="3889624"/>
          </a:xfrm>
          <a:prstGeom prst="rect">
            <a:avLst/>
          </a:prstGeom>
          <a:noFill/>
          <a:ln>
            <a:noFill/>
          </a:ln>
        </p:spPr>
      </p:pic>
      <p:pic>
        <p:nvPicPr>
          <p:cNvPr id="588" name="Google Shape;588;p55"/>
          <p:cNvPicPr preferRelativeResize="0"/>
          <p:nvPr/>
        </p:nvPicPr>
        <p:blipFill rotWithShape="1">
          <a:blip r:embed="rId3">
            <a:alphaModFix/>
          </a:blip>
          <a:srcRect b="3771" l="64987" r="13885" t="86474"/>
          <a:stretch/>
        </p:blipFill>
        <p:spPr>
          <a:xfrm>
            <a:off x="5824049" y="2367328"/>
            <a:ext cx="2997174" cy="1053125"/>
          </a:xfrm>
          <a:prstGeom prst="rect">
            <a:avLst/>
          </a:prstGeom>
          <a:noFill/>
          <a:ln>
            <a:noFill/>
          </a:ln>
        </p:spPr>
      </p:pic>
      <p:cxnSp>
        <p:nvCxnSpPr>
          <p:cNvPr id="589" name="Google Shape;589;p55"/>
          <p:cNvCxnSpPr/>
          <p:nvPr/>
        </p:nvCxnSpPr>
        <p:spPr>
          <a:xfrm flipH="1" rot="10800000">
            <a:off x="4572000" y="3312275"/>
            <a:ext cx="1155300" cy="1167300"/>
          </a:xfrm>
          <a:prstGeom prst="straightConnector1">
            <a:avLst/>
          </a:prstGeom>
          <a:noFill/>
          <a:ln cap="flat" cmpd="sng" w="38100">
            <a:solidFill>
              <a:srgbClr val="FF0000"/>
            </a:solidFill>
            <a:prstDash val="solid"/>
            <a:round/>
            <a:headEnd len="med" w="med" type="none"/>
            <a:tailEnd len="med" w="med" type="triangle"/>
          </a:ln>
        </p:spPr>
      </p:cxnSp>
      <p:sp>
        <p:nvSpPr>
          <p:cNvPr id="590" name="Google Shape;590;p55"/>
          <p:cNvSpPr txBox="1"/>
          <p:nvPr/>
        </p:nvSpPr>
        <p:spPr>
          <a:xfrm>
            <a:off x="5727300" y="3603950"/>
            <a:ext cx="32829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Notice how caches get bigger </a:t>
            </a:r>
            <a:r>
              <a:rPr lang="en" sz="1800">
                <a:solidFill>
                  <a:schemeClr val="dk2"/>
                </a:solidFill>
                <a:latin typeface="Proxima Nova"/>
                <a:ea typeface="Proxima Nova"/>
                <a:cs typeface="Proxima Nova"/>
                <a:sym typeface="Proxima Nova"/>
              </a:rPr>
              <a:t>(and hence slower) </a:t>
            </a:r>
            <a:r>
              <a:rPr lang="en" sz="1800">
                <a:solidFill>
                  <a:schemeClr val="dk2"/>
                </a:solidFill>
                <a:latin typeface="Proxima Nova"/>
                <a:ea typeface="Proxima Nova"/>
                <a:cs typeface="Proxima Nova"/>
                <a:sym typeface="Proxima Nova"/>
              </a:rPr>
              <a:t>further away from the CPU</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Cache Replacement Policy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replace </a:t>
            </a:r>
            <a:r>
              <a:rPr lang="en"/>
              <a:t>entries</a:t>
            </a:r>
            <a:r>
              <a:rPr lang="en"/>
              <a:t> when cache set is full?</a:t>
            </a:r>
            <a:endParaRPr/>
          </a:p>
        </p:txBody>
      </p:sp>
      <p:sp>
        <p:nvSpPr>
          <p:cNvPr id="601" name="Google Shape;601;p57"/>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Belady’s Min	- Optimum cache replacement algorithm that </a:t>
            </a:r>
            <a:r>
              <a:rPr lang="en"/>
              <a:t>"</a:t>
            </a:r>
            <a:r>
              <a:rPr lang="en"/>
              <a:t>looks into the future and evicts the entry needed furthest into the future (impossible in practice) </a:t>
            </a:r>
            <a:endParaRPr/>
          </a:p>
          <a:p>
            <a:pPr indent="-342900" lvl="0" marL="457200" rtl="0" algn="l">
              <a:spcBef>
                <a:spcPts val="0"/>
              </a:spcBef>
              <a:spcAft>
                <a:spcPts val="0"/>
              </a:spcAft>
              <a:buSzPts val="1800"/>
              <a:buChar char="●"/>
            </a:pPr>
            <a:r>
              <a:rPr lang="en"/>
              <a:t>Random - randomly select an entry to evict</a:t>
            </a:r>
            <a:endParaRPr/>
          </a:p>
          <a:p>
            <a:pPr indent="-342900" lvl="0" marL="457200" rtl="0" algn="l">
              <a:spcBef>
                <a:spcPts val="0"/>
              </a:spcBef>
              <a:spcAft>
                <a:spcPts val="0"/>
              </a:spcAft>
              <a:buSzPts val="1800"/>
              <a:buChar char="●"/>
            </a:pPr>
            <a:r>
              <a:rPr lang="en"/>
              <a:t>FIFO - Maintain a queue and evict the cache </a:t>
            </a:r>
            <a:r>
              <a:rPr lang="en"/>
              <a:t>block at the head</a:t>
            </a:r>
            <a:endParaRPr/>
          </a:p>
          <a:p>
            <a:pPr indent="-342900" lvl="0" marL="457200" rtl="0" algn="l">
              <a:spcBef>
                <a:spcPts val="0"/>
              </a:spcBef>
              <a:spcAft>
                <a:spcPts val="0"/>
              </a:spcAft>
              <a:buSzPts val="1800"/>
              <a:buChar char="●"/>
            </a:pPr>
            <a:r>
              <a:rPr lang="en"/>
              <a:t>LRU - Evict the entry that was used least recently</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LRU Cache Replacement policy</a:t>
            </a:r>
            <a:endParaRPr/>
          </a:p>
        </p:txBody>
      </p:sp>
      <p:pic>
        <p:nvPicPr>
          <p:cNvPr id="607" name="Google Shape;607;p58"/>
          <p:cNvPicPr preferRelativeResize="0"/>
          <p:nvPr/>
        </p:nvPicPr>
        <p:blipFill rotWithShape="1">
          <a:blip r:embed="rId3">
            <a:alphaModFix/>
          </a:blip>
          <a:srcRect b="55152" l="0" r="0" t="1840"/>
          <a:stretch/>
        </p:blipFill>
        <p:spPr>
          <a:xfrm>
            <a:off x="1304550" y="2958775"/>
            <a:ext cx="6534877" cy="1672825"/>
          </a:xfrm>
          <a:prstGeom prst="rect">
            <a:avLst/>
          </a:prstGeom>
          <a:noFill/>
          <a:ln>
            <a:noFill/>
          </a:ln>
        </p:spPr>
      </p:pic>
      <p:sp>
        <p:nvSpPr>
          <p:cNvPr id="608" name="Google Shape;608;p58"/>
          <p:cNvSpPr txBox="1"/>
          <p:nvPr/>
        </p:nvSpPr>
        <p:spPr>
          <a:xfrm>
            <a:off x="673375" y="1117525"/>
            <a:ext cx="8417400" cy="1672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If we need to replace a block how do we know which one to select for replacement?</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We can use a LRU scheme to keep track of which blocks were referenced more recently in order to take advantage of temporal locality similar to what we did for demand paging</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We can keep track of this information with a LRU vector which orders blocks within a set based on when it was last referenced</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4 ways = 4! Possible orderings of the LRU ordering vector</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5 bits minimum for 24 states.</a:t>
            </a:r>
            <a:endParaRPr>
              <a:latin typeface="Proxima Nova"/>
              <a:ea typeface="Proxima Nova"/>
              <a:cs typeface="Proxima Nova"/>
              <a:sym typeface="Proxima Nov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Cache Write Policy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Write-Through vs Write-Back</a:t>
            </a:r>
            <a:endParaRPr/>
          </a:p>
        </p:txBody>
      </p:sp>
      <p:sp>
        <p:nvSpPr>
          <p:cNvPr id="619" name="Google Shape;619;p60"/>
          <p:cNvSpPr txBox="1"/>
          <p:nvPr>
            <p:ph idx="1" type="body"/>
          </p:nvPr>
        </p:nvSpPr>
        <p:spPr>
          <a:xfrm>
            <a:off x="519750" y="1028900"/>
            <a:ext cx="5150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Write-Through</a:t>
            </a:r>
            <a:r>
              <a:rPr lang="en"/>
              <a:t>: W</a:t>
            </a:r>
            <a:r>
              <a:rPr lang="en"/>
              <a:t>rites to both the cache-line and the next level of memory concurrently.</a:t>
            </a:r>
            <a:endParaRPr/>
          </a:p>
          <a:p>
            <a:pPr indent="-317500" lvl="1" marL="914400" rtl="0" algn="l">
              <a:spcBef>
                <a:spcPts val="0"/>
              </a:spcBef>
              <a:spcAft>
                <a:spcPts val="0"/>
              </a:spcAft>
              <a:buSzPts val="1400"/>
              <a:buChar char="○"/>
            </a:pPr>
            <a:r>
              <a:rPr lang="en"/>
              <a:t>Allows the next level of cache to always be up to data.</a:t>
            </a:r>
            <a:endParaRPr/>
          </a:p>
          <a:p>
            <a:pPr indent="-317500" lvl="1" marL="914400" rtl="0" algn="l">
              <a:spcBef>
                <a:spcPts val="0"/>
              </a:spcBef>
              <a:spcAft>
                <a:spcPts val="0"/>
              </a:spcAft>
              <a:buSzPts val="1400"/>
              <a:buChar char="○"/>
            </a:pPr>
            <a:r>
              <a:rPr lang="en"/>
              <a:t>However creates a lot of memory traffic.</a:t>
            </a:r>
            <a:endParaRPr/>
          </a:p>
          <a:p>
            <a:pPr indent="-342900" lvl="0" marL="457200" rtl="0" algn="l">
              <a:spcBef>
                <a:spcPts val="0"/>
              </a:spcBef>
              <a:spcAft>
                <a:spcPts val="0"/>
              </a:spcAft>
              <a:buSzPts val="1800"/>
              <a:buChar char="●"/>
            </a:pPr>
            <a:r>
              <a:rPr b="1" lang="en"/>
              <a:t>Write-Back</a:t>
            </a:r>
            <a:r>
              <a:rPr lang="en"/>
              <a:t>: The value is written only to the cache line. The modified cache line is written to next memory level only when evicted.</a:t>
            </a:r>
            <a:endParaRPr/>
          </a:p>
          <a:p>
            <a:pPr indent="-317500" lvl="1" marL="914400" rtl="0" algn="l">
              <a:spcBef>
                <a:spcPts val="0"/>
              </a:spcBef>
              <a:spcAft>
                <a:spcPts val="0"/>
              </a:spcAft>
              <a:buSzPts val="1400"/>
              <a:buChar char="○"/>
            </a:pPr>
            <a:r>
              <a:rPr lang="en"/>
              <a:t>Reduces memory traffic, by buffering writes.</a:t>
            </a:r>
            <a:endParaRPr/>
          </a:p>
          <a:p>
            <a:pPr indent="-317500" lvl="1" marL="914400" rtl="0" algn="l">
              <a:spcBef>
                <a:spcPts val="0"/>
              </a:spcBef>
              <a:spcAft>
                <a:spcPts val="0"/>
              </a:spcAft>
              <a:buSzPts val="1400"/>
              <a:buChar char="○"/>
            </a:pPr>
            <a:r>
              <a:rPr lang="en"/>
              <a:t>Memory value in the next level may be stale or not up to date. </a:t>
            </a:r>
            <a:endParaRPr/>
          </a:p>
        </p:txBody>
      </p:sp>
      <p:pic>
        <p:nvPicPr>
          <p:cNvPr id="620" name="Google Shape;620;p60"/>
          <p:cNvPicPr preferRelativeResize="0"/>
          <p:nvPr/>
        </p:nvPicPr>
        <p:blipFill>
          <a:blip r:embed="rId3">
            <a:alphaModFix/>
          </a:blip>
          <a:stretch>
            <a:fillRect/>
          </a:stretch>
        </p:blipFill>
        <p:spPr>
          <a:xfrm>
            <a:off x="5745800" y="1537412"/>
            <a:ext cx="3188750" cy="2068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Cache Coherency Policy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Cache Organization </a:t>
            </a:r>
            <a:endParaRPr/>
          </a:p>
        </p:txBody>
      </p:sp>
      <p:pic>
        <p:nvPicPr>
          <p:cNvPr id="76" name="Google Shape;76;p17"/>
          <p:cNvPicPr preferRelativeResize="0"/>
          <p:nvPr/>
        </p:nvPicPr>
        <p:blipFill>
          <a:blip r:embed="rId3">
            <a:alphaModFix/>
          </a:blip>
          <a:stretch>
            <a:fillRect/>
          </a:stretch>
        </p:blipFill>
        <p:spPr>
          <a:xfrm>
            <a:off x="448362" y="1607950"/>
            <a:ext cx="8247277" cy="24902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Multi-Core Caching</a:t>
            </a:r>
            <a:endParaRPr/>
          </a:p>
        </p:txBody>
      </p:sp>
      <p:sp>
        <p:nvSpPr>
          <p:cNvPr id="631" name="Google Shape;631;p62"/>
          <p:cNvSpPr txBox="1"/>
          <p:nvPr>
            <p:ph idx="1" type="body"/>
          </p:nvPr>
        </p:nvSpPr>
        <p:spPr>
          <a:xfrm>
            <a:off x="519750" y="1028900"/>
            <a:ext cx="8104500" cy="180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multi-core processors, organizing caching </a:t>
            </a:r>
            <a:r>
              <a:rPr lang="en"/>
              <a:t>hierarchies</a:t>
            </a:r>
            <a:r>
              <a:rPr lang="en"/>
              <a:t> can be pretty </a:t>
            </a:r>
            <a:r>
              <a:rPr lang="en"/>
              <a:t>interesting</a:t>
            </a:r>
            <a:r>
              <a:rPr lang="en"/>
              <a:t>, since some cache may be private or shared between multiple cores. However since they all access the same memory, the data between the caches must be coherent, and be up-to date with new data. </a:t>
            </a:r>
            <a:endParaRPr/>
          </a:p>
        </p:txBody>
      </p:sp>
      <p:pic>
        <p:nvPicPr>
          <p:cNvPr id="632" name="Google Shape;632;p62"/>
          <p:cNvPicPr preferRelativeResize="0"/>
          <p:nvPr/>
        </p:nvPicPr>
        <p:blipFill>
          <a:blip r:embed="rId3">
            <a:alphaModFix/>
          </a:blip>
          <a:stretch>
            <a:fillRect/>
          </a:stretch>
        </p:blipFill>
        <p:spPr>
          <a:xfrm>
            <a:off x="1206700" y="3229200"/>
            <a:ext cx="6730599" cy="1492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Coherence </a:t>
            </a:r>
            <a:r>
              <a:rPr lang="en"/>
              <a:t>Protocols</a:t>
            </a:r>
            <a:endParaRPr/>
          </a:p>
        </p:txBody>
      </p:sp>
      <p:sp>
        <p:nvSpPr>
          <p:cNvPr id="638" name="Google Shape;638;p63"/>
          <p:cNvSpPr txBox="1"/>
          <p:nvPr>
            <p:ph idx="1" type="body"/>
          </p:nvPr>
        </p:nvSpPr>
        <p:spPr>
          <a:xfrm>
            <a:off x="519750" y="1028900"/>
            <a:ext cx="4614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Write-invalidate</a:t>
            </a:r>
            <a:r>
              <a:rPr lang="en"/>
              <a:t>: an invalidate message is sent to all caches that are snooping on the bus, making their cache entries no longer valid. This requires processors to check each others caches for the valid cache entry.</a:t>
            </a:r>
            <a:endParaRPr/>
          </a:p>
          <a:p>
            <a:pPr indent="-342900" lvl="0" marL="457200" rtl="0" algn="l">
              <a:spcBef>
                <a:spcPts val="0"/>
              </a:spcBef>
              <a:spcAft>
                <a:spcPts val="0"/>
              </a:spcAft>
              <a:buSzPts val="1800"/>
              <a:buChar char="●"/>
            </a:pPr>
            <a:r>
              <a:rPr b="1" lang="en"/>
              <a:t>Write-update</a:t>
            </a:r>
            <a:r>
              <a:rPr lang="en"/>
              <a:t>: each cache will broadcast the data in the cache entry, and each processor will update locally. </a:t>
            </a:r>
            <a:endParaRPr/>
          </a:p>
          <a:p>
            <a:pPr indent="0" lvl="0" marL="0" rtl="0" algn="l">
              <a:spcBef>
                <a:spcPts val="1200"/>
              </a:spcBef>
              <a:spcAft>
                <a:spcPts val="1200"/>
              </a:spcAft>
              <a:buNone/>
            </a:pPr>
            <a:r>
              <a:t/>
            </a:r>
            <a:endParaRPr/>
          </a:p>
        </p:txBody>
      </p:sp>
      <p:pic>
        <p:nvPicPr>
          <p:cNvPr id="639" name="Google Shape;639;p63"/>
          <p:cNvPicPr preferRelativeResize="0"/>
          <p:nvPr/>
        </p:nvPicPr>
        <p:blipFill>
          <a:blip r:embed="rId3">
            <a:alphaModFix/>
          </a:blip>
          <a:stretch>
            <a:fillRect/>
          </a:stretch>
        </p:blipFill>
        <p:spPr>
          <a:xfrm>
            <a:off x="5214459" y="1028900"/>
            <a:ext cx="3753117" cy="34164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Caching and Virtual Memory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Physically Indexed - Physically Tagged (PIPT) Cache</a:t>
            </a:r>
            <a:endParaRPr/>
          </a:p>
        </p:txBody>
      </p:sp>
      <p:pic>
        <p:nvPicPr>
          <p:cNvPr id="650" name="Google Shape;650;p65"/>
          <p:cNvPicPr preferRelativeResize="0"/>
          <p:nvPr/>
        </p:nvPicPr>
        <p:blipFill>
          <a:blip r:embed="rId3">
            <a:alphaModFix/>
          </a:blip>
          <a:stretch>
            <a:fillRect/>
          </a:stretch>
        </p:blipFill>
        <p:spPr>
          <a:xfrm>
            <a:off x="519750" y="1002065"/>
            <a:ext cx="8104499" cy="376336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Virtually Indexed - Physically Tagged (VIPT) Cache</a:t>
            </a:r>
            <a:endParaRPr/>
          </a:p>
        </p:txBody>
      </p:sp>
      <p:pic>
        <p:nvPicPr>
          <p:cNvPr id="656" name="Google Shape;656;p66"/>
          <p:cNvPicPr preferRelativeResize="0"/>
          <p:nvPr/>
        </p:nvPicPr>
        <p:blipFill>
          <a:blip r:embed="rId3">
            <a:alphaModFix/>
          </a:blip>
          <a:stretch>
            <a:fillRect/>
          </a:stretch>
        </p:blipFill>
        <p:spPr>
          <a:xfrm>
            <a:off x="579325" y="1155975"/>
            <a:ext cx="7985326" cy="35651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7"/>
          <p:cNvSpPr txBox="1"/>
          <p:nvPr>
            <p:ph type="title"/>
          </p:nvPr>
        </p:nvSpPr>
        <p:spPr>
          <a:xfrm>
            <a:off x="311700" y="2184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Project 4 Questions?</a:t>
            </a:r>
            <a:endParaRPr sz="4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Thanks for Attending :)</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a:t>
            </a:r>
            <a:endParaRPr/>
          </a:p>
        </p:txBody>
      </p:sp>
      <p:sp>
        <p:nvSpPr>
          <p:cNvPr id="82" name="Google Shape;82;p18"/>
          <p:cNvSpPr txBox="1"/>
          <p:nvPr>
            <p:ph idx="1" type="body"/>
          </p:nvPr>
        </p:nvSpPr>
        <p:spPr>
          <a:xfrm>
            <a:off x="519750" y="1028900"/>
            <a:ext cx="3693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any </a:t>
            </a:r>
            <a:r>
              <a:rPr lang="en"/>
              <a:t>recently used data into the cache, </a:t>
            </a:r>
            <a:r>
              <a:rPr b="1" lang="en"/>
              <a:t>no mapping for where it is placed</a:t>
            </a:r>
            <a:r>
              <a:rPr lang="en"/>
              <a:t>.</a:t>
            </a:r>
            <a:endParaRPr/>
          </a:p>
          <a:p>
            <a:pPr indent="-342900" lvl="0" marL="457200" rtl="0" algn="l">
              <a:spcBef>
                <a:spcPts val="0"/>
              </a:spcBef>
              <a:spcAft>
                <a:spcPts val="0"/>
              </a:spcAft>
              <a:buSzPts val="1800"/>
              <a:buChar char="●"/>
            </a:pPr>
            <a:r>
              <a:rPr lang="en"/>
              <a:t>Consider it as a n-way set associative cache, with n many cache blocks. </a:t>
            </a:r>
            <a:endParaRPr/>
          </a:p>
          <a:p>
            <a:pPr indent="-342900" lvl="0" marL="457200" rtl="0" algn="l">
              <a:spcBef>
                <a:spcPts val="0"/>
              </a:spcBef>
              <a:spcAft>
                <a:spcPts val="0"/>
              </a:spcAft>
              <a:buSzPts val="1800"/>
              <a:buChar char="●"/>
            </a:pPr>
            <a:r>
              <a:rPr lang="en"/>
              <a:t>Access time is very slow since the cache lookup hardware is more complex (a comparator for every cache line).  </a:t>
            </a:r>
            <a:endParaRPr/>
          </a:p>
        </p:txBody>
      </p:sp>
      <p:pic>
        <p:nvPicPr>
          <p:cNvPr id="83" name="Google Shape;83;p18"/>
          <p:cNvPicPr preferRelativeResize="0"/>
          <p:nvPr/>
        </p:nvPicPr>
        <p:blipFill rotWithShape="1">
          <a:blip r:embed="rId3">
            <a:alphaModFix/>
          </a:blip>
          <a:srcRect b="0" l="0" r="31143" t="0"/>
          <a:stretch/>
        </p:blipFill>
        <p:spPr>
          <a:xfrm>
            <a:off x="4572000" y="376375"/>
            <a:ext cx="4297224" cy="4260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89" name="Google Shape;89;p19"/>
          <p:cNvGraphicFramePr/>
          <p:nvPr/>
        </p:nvGraphicFramePr>
        <p:xfrm>
          <a:off x="68133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90" name="Google Shape;90;p19"/>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91" name="Google Shape;91;p19"/>
          <p:cNvGraphicFramePr/>
          <p:nvPr/>
        </p:nvGraphicFramePr>
        <p:xfrm>
          <a:off x="265851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92" name="Google Shape;92;p19"/>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93" name="Google Shape;93;p19"/>
          <p:cNvGraphicFramePr/>
          <p:nvPr/>
        </p:nvGraphicFramePr>
        <p:xfrm>
          <a:off x="463568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94" name="Google Shape;94;p19"/>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95" name="Google Shape;95;p19"/>
          <p:cNvGraphicFramePr/>
          <p:nvPr/>
        </p:nvGraphicFramePr>
        <p:xfrm>
          <a:off x="661286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96" name="Google Shape;96;p19"/>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97" name="Google Shape;97;p19"/>
          <p:cNvGraphicFramePr/>
          <p:nvPr/>
        </p:nvGraphicFramePr>
        <p:xfrm>
          <a:off x="3687538" y="3356325"/>
          <a:ext cx="3000000" cy="3000000"/>
        </p:xfrm>
        <a:graphic>
          <a:graphicData uri="http://schemas.openxmlformats.org/drawingml/2006/table">
            <a:tbl>
              <a:tblPr>
                <a:noFill/>
                <a:tableStyleId>{586A3B47-A7E4-415C-860D-E010DBB9A6B1}</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a:t>
                      </a:r>
                      <a:r>
                        <a:rPr lang="en">
                          <a:solidFill>
                            <a:schemeClr val="dk1"/>
                          </a:solidFill>
                          <a:latin typeface="Courier New"/>
                          <a:ea typeface="Courier New"/>
                          <a:cs typeface="Courier New"/>
                          <a:sym typeface="Courier New"/>
                        </a:rPr>
                        <a:t>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a:t>
                      </a:r>
                      <a:r>
                        <a:rPr lang="en">
                          <a:solidFill>
                            <a:schemeClr val="dk1"/>
                          </a:solidFill>
                          <a:latin typeface="Courier New"/>
                          <a:ea typeface="Courier New"/>
                          <a:cs typeface="Courier New"/>
                          <a:sym typeface="Courier New"/>
                        </a:rPr>
                        <a:t>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98" name="Google Shape;98;p19"/>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0x47: 0b01000111</a:t>
            </a:r>
            <a:endParaRPr>
              <a:solidFill>
                <a:schemeClr val="dk1"/>
              </a:solidFill>
              <a:latin typeface="Courier New"/>
              <a:ea typeface="Courier New"/>
              <a:cs typeface="Courier New"/>
              <a:sym typeface="Courier New"/>
            </a:endParaRPr>
          </a:p>
        </p:txBody>
      </p:sp>
      <p:sp>
        <p:nvSpPr>
          <p:cNvPr id="99" name="Google Shape;99;p19"/>
          <p:cNvSpPr txBox="1"/>
          <p:nvPr/>
        </p:nvSpPr>
        <p:spPr>
          <a:xfrm>
            <a:off x="6246100" y="3608625"/>
            <a:ext cx="210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happens?</a:t>
            </a:r>
            <a:endParaRPr>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105" name="Google Shape;105;p20"/>
          <p:cNvGraphicFramePr/>
          <p:nvPr/>
        </p:nvGraphicFramePr>
        <p:xfrm>
          <a:off x="68133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6" name="Google Shape;106;p20"/>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107" name="Google Shape;107;p20"/>
          <p:cNvGraphicFramePr/>
          <p:nvPr/>
        </p:nvGraphicFramePr>
        <p:xfrm>
          <a:off x="265851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b="1" lang="en" sz="1000">
                          <a:latin typeface="Courier New"/>
                          <a:ea typeface="Courier New"/>
                          <a:cs typeface="Courier New"/>
                          <a:sym typeface="Courier New"/>
                        </a:rPr>
                        <a:t>0100</a:t>
                      </a:r>
                      <a:endParaRPr b="1"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08" name="Google Shape;108;p20"/>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109" name="Google Shape;109;p20"/>
          <p:cNvGraphicFramePr/>
          <p:nvPr/>
        </p:nvGraphicFramePr>
        <p:xfrm>
          <a:off x="463568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10" name="Google Shape;110;p20"/>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111" name="Google Shape;111;p20"/>
          <p:cNvGraphicFramePr/>
          <p:nvPr/>
        </p:nvGraphicFramePr>
        <p:xfrm>
          <a:off x="661286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12" name="Google Shape;112;p20"/>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113" name="Google Shape;113;p20"/>
          <p:cNvGraphicFramePr/>
          <p:nvPr/>
        </p:nvGraphicFramePr>
        <p:xfrm>
          <a:off x="3687538" y="3356325"/>
          <a:ext cx="3000000" cy="3000000"/>
        </p:xfrm>
        <a:graphic>
          <a:graphicData uri="http://schemas.openxmlformats.org/drawingml/2006/table">
            <a:tbl>
              <a:tblPr>
                <a:noFill/>
                <a:tableStyleId>{586A3B47-A7E4-415C-860D-E010DBB9A6B1}</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0100</a:t>
                      </a:r>
                      <a:endParaRPr b="1">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0111</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114" name="Google Shape;114;p20"/>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1</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0x47: 0b01000111</a:t>
            </a:r>
            <a:endParaRPr>
              <a:solidFill>
                <a:schemeClr val="dk1"/>
              </a:solidFill>
              <a:latin typeface="Courier New"/>
              <a:ea typeface="Courier New"/>
              <a:cs typeface="Courier New"/>
              <a:sym typeface="Courier New"/>
            </a:endParaRPr>
          </a:p>
        </p:txBody>
      </p:sp>
      <p:sp>
        <p:nvSpPr>
          <p:cNvPr id="115" name="Google Shape;115;p20"/>
          <p:cNvSpPr txBox="1"/>
          <p:nvPr/>
        </p:nvSpPr>
        <p:spPr>
          <a:xfrm>
            <a:off x="6246100" y="3356325"/>
            <a:ext cx="21033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Cache Hit!</a:t>
            </a:r>
            <a:endParaRPr>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Every block is simultaneously queried for a matching tag</a:t>
            </a:r>
            <a:endParaRPr b="1">
              <a:solidFill>
                <a:schemeClr val="dk1"/>
              </a:solidFill>
              <a:latin typeface="Courier New"/>
              <a:ea typeface="Courier New"/>
              <a:cs typeface="Courier New"/>
              <a:sym typeface="Courier New"/>
            </a:endParaRPr>
          </a:p>
        </p:txBody>
      </p:sp>
      <p:sp>
        <p:nvSpPr>
          <p:cNvPr id="116" name="Google Shape;116;p20"/>
          <p:cNvSpPr/>
          <p:nvPr/>
        </p:nvSpPr>
        <p:spPr>
          <a:xfrm>
            <a:off x="2658525" y="2597275"/>
            <a:ext cx="543900" cy="338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Associative Cache Example</a:t>
            </a:r>
            <a:endParaRPr/>
          </a:p>
          <a:p>
            <a:pPr indent="0" lvl="0" marL="0" rtl="0" algn="l">
              <a:spcBef>
                <a:spcPts val="0"/>
              </a:spcBef>
              <a:spcAft>
                <a:spcPts val="0"/>
              </a:spcAft>
              <a:buNone/>
            </a:pPr>
            <a:r>
              <a:t/>
            </a:r>
            <a:endParaRPr/>
          </a:p>
        </p:txBody>
      </p:sp>
      <p:graphicFrame>
        <p:nvGraphicFramePr>
          <p:cNvPr id="122" name="Google Shape;122;p21"/>
          <p:cNvGraphicFramePr/>
          <p:nvPr/>
        </p:nvGraphicFramePr>
        <p:xfrm>
          <a:off x="68133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6AA84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23" name="Google Shape;123;p21"/>
          <p:cNvSpPr txBox="1"/>
          <p:nvPr/>
        </p:nvSpPr>
        <p:spPr>
          <a:xfrm>
            <a:off x="125027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0</a:t>
            </a:r>
            <a:endParaRPr sz="1000">
              <a:latin typeface="Proxima Nova"/>
              <a:ea typeface="Proxima Nova"/>
              <a:cs typeface="Proxima Nova"/>
              <a:sym typeface="Proxima Nova"/>
            </a:endParaRPr>
          </a:p>
        </p:txBody>
      </p:sp>
      <p:graphicFrame>
        <p:nvGraphicFramePr>
          <p:cNvPr id="124" name="Google Shape;124;p21"/>
          <p:cNvGraphicFramePr/>
          <p:nvPr/>
        </p:nvGraphicFramePr>
        <p:xfrm>
          <a:off x="265851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latin typeface="Courier New"/>
                          <a:ea typeface="Courier New"/>
                          <a:cs typeface="Courier New"/>
                          <a:sym typeface="Courier New"/>
                        </a:rPr>
                        <a:t>0100</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25" name="Google Shape;125;p21"/>
          <p:cNvSpPr txBox="1"/>
          <p:nvPr/>
        </p:nvSpPr>
        <p:spPr>
          <a:xfrm>
            <a:off x="322745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1</a:t>
            </a:r>
            <a:endParaRPr sz="1000">
              <a:latin typeface="Proxima Nova"/>
              <a:ea typeface="Proxima Nova"/>
              <a:cs typeface="Proxima Nova"/>
              <a:sym typeface="Proxima Nova"/>
            </a:endParaRPr>
          </a:p>
        </p:txBody>
      </p:sp>
      <p:graphicFrame>
        <p:nvGraphicFramePr>
          <p:cNvPr id="126" name="Google Shape;126;p21"/>
          <p:cNvGraphicFramePr/>
          <p:nvPr/>
        </p:nvGraphicFramePr>
        <p:xfrm>
          <a:off x="4635688"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FF0000"/>
                          </a:solidFill>
                          <a:latin typeface="Courier New"/>
                          <a:ea typeface="Courier New"/>
                          <a:cs typeface="Courier New"/>
                          <a:sym typeface="Courier New"/>
                        </a:rPr>
                        <a:t>0</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27" name="Google Shape;127;p21"/>
          <p:cNvSpPr txBox="1"/>
          <p:nvPr/>
        </p:nvSpPr>
        <p:spPr>
          <a:xfrm>
            <a:off x="5204625"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2</a:t>
            </a:r>
            <a:endParaRPr sz="1000">
              <a:latin typeface="Proxima Nova"/>
              <a:ea typeface="Proxima Nova"/>
              <a:cs typeface="Proxima Nova"/>
              <a:sym typeface="Proxima Nova"/>
            </a:endParaRPr>
          </a:p>
        </p:txBody>
      </p:sp>
      <p:graphicFrame>
        <p:nvGraphicFramePr>
          <p:cNvPr id="128" name="Google Shape;128;p21"/>
          <p:cNvGraphicFramePr/>
          <p:nvPr/>
        </p:nvGraphicFramePr>
        <p:xfrm>
          <a:off x="6612863" y="2261050"/>
          <a:ext cx="3000000" cy="3000000"/>
        </p:xfrm>
        <a:graphic>
          <a:graphicData uri="http://schemas.openxmlformats.org/drawingml/2006/table">
            <a:tbl>
              <a:tblPr>
                <a:noFill/>
                <a:tableStyleId>{586A3B47-A7E4-415C-860D-E010DBB9A6B1}</a:tableStyleId>
              </a:tblPr>
              <a:tblGrid>
                <a:gridCol w="543900"/>
                <a:gridCol w="601600"/>
                <a:gridCol w="704300"/>
              </a:tblGrid>
              <a:tr h="336225">
                <a:tc>
                  <a:txBody>
                    <a:bodyPr/>
                    <a:lstStyle/>
                    <a:p>
                      <a:pPr indent="0" lvl="0" marL="0" rtl="0" algn="ctr">
                        <a:spcBef>
                          <a:spcPts val="0"/>
                        </a:spcBef>
                        <a:spcAft>
                          <a:spcPts val="0"/>
                        </a:spcAft>
                        <a:buNone/>
                      </a:pPr>
                      <a:r>
                        <a:rPr lang="en" sz="1000">
                          <a:latin typeface="Courier New"/>
                          <a:ea typeface="Courier New"/>
                          <a:cs typeface="Courier New"/>
                          <a:sym typeface="Courier New"/>
                        </a:rPr>
                        <a:t>Tag</a:t>
                      </a:r>
                      <a:endParaRPr sz="10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Valid</a:t>
                      </a:r>
                      <a:endParaRPr sz="1000">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sz="1000">
                          <a:latin typeface="Courier New"/>
                          <a:ea typeface="Courier New"/>
                          <a:cs typeface="Courier New"/>
                          <a:sym typeface="Courier New"/>
                        </a:rPr>
                        <a:t>Data</a:t>
                      </a:r>
                      <a:endParaRPr sz="1000">
                        <a:latin typeface="Courier New"/>
                        <a:ea typeface="Courier New"/>
                        <a:cs typeface="Courier New"/>
                        <a:sym typeface="Courier New"/>
                      </a:endParaRPr>
                    </a:p>
                  </a:txBody>
                  <a:tcPr marT="91425" marB="91425" marR="91425" marL="91425"/>
                </a:tc>
              </a:tr>
              <a:tr h="285925">
                <a:tc>
                  <a:txBody>
                    <a:bodyPr/>
                    <a:lstStyle/>
                    <a:p>
                      <a:pPr indent="0" lvl="0" marL="0" rtl="0" algn="ctr">
                        <a:spcBef>
                          <a:spcPts val="0"/>
                        </a:spcBef>
                        <a:spcAft>
                          <a:spcPts val="0"/>
                        </a:spcAft>
                        <a:buNone/>
                      </a:pPr>
                      <a:r>
                        <a:rPr lang="en" sz="1000">
                          <a:solidFill>
                            <a:schemeClr val="dk1"/>
                          </a:solidFill>
                          <a:latin typeface="Courier New"/>
                          <a:ea typeface="Courier New"/>
                          <a:cs typeface="Courier New"/>
                          <a:sym typeface="Courier New"/>
                        </a:rPr>
                        <a:t>1111</a:t>
                      </a:r>
                      <a:endParaRPr sz="1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6AA84F"/>
                          </a:solidFill>
                          <a:latin typeface="Courier New"/>
                          <a:ea typeface="Courier New"/>
                          <a:cs typeface="Courier New"/>
                          <a:sym typeface="Courier New"/>
                        </a:rPr>
                        <a:t>1</a:t>
                      </a:r>
                      <a:endParaRPr b="1" sz="1000">
                        <a:solidFill>
                          <a:srgbClr val="FF0000"/>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txBody>
                  <a:tcPr marT="91425" marB="91425" marR="91425" marL="91425"/>
                </a:tc>
              </a:tr>
            </a:tbl>
          </a:graphicData>
        </a:graphic>
      </p:graphicFrame>
      <p:sp>
        <p:nvSpPr>
          <p:cNvPr id="129" name="Google Shape;129;p21"/>
          <p:cNvSpPr txBox="1"/>
          <p:nvPr/>
        </p:nvSpPr>
        <p:spPr>
          <a:xfrm>
            <a:off x="7181800" y="1851475"/>
            <a:ext cx="71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roxima Nova"/>
                <a:ea typeface="Proxima Nova"/>
                <a:cs typeface="Proxima Nova"/>
                <a:sym typeface="Proxima Nova"/>
              </a:rPr>
              <a:t>Way 3</a:t>
            </a:r>
            <a:endParaRPr sz="1000">
              <a:latin typeface="Proxima Nova"/>
              <a:ea typeface="Proxima Nova"/>
              <a:cs typeface="Proxima Nova"/>
              <a:sym typeface="Proxima Nova"/>
            </a:endParaRPr>
          </a:p>
        </p:txBody>
      </p:sp>
      <p:graphicFrame>
        <p:nvGraphicFramePr>
          <p:cNvPr id="130" name="Google Shape;130;p21"/>
          <p:cNvGraphicFramePr/>
          <p:nvPr/>
        </p:nvGraphicFramePr>
        <p:xfrm>
          <a:off x="3687538" y="3356325"/>
          <a:ext cx="3000000" cy="3000000"/>
        </p:xfrm>
        <a:graphic>
          <a:graphicData uri="http://schemas.openxmlformats.org/drawingml/2006/table">
            <a:tbl>
              <a:tblPr>
                <a:noFill/>
                <a:tableStyleId>{586A3B47-A7E4-415C-860D-E010DBB9A6B1}</a:tableStyleId>
              </a:tblPr>
              <a:tblGrid>
                <a:gridCol w="1304275"/>
                <a:gridCol w="840600"/>
              </a:tblGrid>
              <a:tr h="452400">
                <a:tc>
                  <a:txBody>
                    <a:bodyPr/>
                    <a:lstStyle/>
                    <a:p>
                      <a:pPr indent="0" lvl="0" marL="0" rtl="0" algn="ctr">
                        <a:spcBef>
                          <a:spcPts val="0"/>
                        </a:spcBef>
                        <a:spcAft>
                          <a:spcPts val="0"/>
                        </a:spcAft>
                        <a:buNone/>
                      </a:pPr>
                      <a:r>
                        <a:rPr lang="en">
                          <a:latin typeface="Courier New"/>
                          <a:ea typeface="Courier New"/>
                          <a:cs typeface="Courier New"/>
                          <a:sym typeface="Courier New"/>
                        </a:rPr>
                        <a:t>Tag</a:t>
                      </a:r>
                      <a:endParaRPr>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latin typeface="Courier New"/>
                          <a:ea typeface="Courier New"/>
                          <a:cs typeface="Courier New"/>
                          <a:sym typeface="Courier New"/>
                        </a:rPr>
                        <a:t>Offset</a:t>
                      </a:r>
                      <a:endParaRPr>
                        <a:latin typeface="Courier New"/>
                        <a:ea typeface="Courier New"/>
                        <a:cs typeface="Courier New"/>
                        <a:sym typeface="Courier New"/>
                      </a:endParaRPr>
                    </a:p>
                  </a:txBody>
                  <a:tcPr marT="91425" marB="91425" marR="91425" marL="91425"/>
                </a:tc>
              </a:tr>
              <a:tr h="452400">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4 bits</a:t>
                      </a:r>
                      <a:endParaRPr>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131" name="Google Shape;131;p21"/>
          <p:cNvSpPr txBox="1"/>
          <p:nvPr/>
        </p:nvSpPr>
        <p:spPr>
          <a:xfrm>
            <a:off x="1000325" y="3500925"/>
            <a:ext cx="210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Mem Access 2</a:t>
            </a:r>
            <a:endParaRPr b="1">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
                <a:solidFill>
                  <a:schemeClr val="dk1"/>
                </a:solidFill>
                <a:latin typeface="Courier New"/>
                <a:ea typeface="Courier New"/>
                <a:cs typeface="Courier New"/>
                <a:sym typeface="Courier New"/>
              </a:rPr>
              <a:t>0x79: 0b01111001</a:t>
            </a:r>
            <a:endParaRPr>
              <a:solidFill>
                <a:schemeClr val="dk1"/>
              </a:solidFill>
              <a:latin typeface="Courier New"/>
              <a:ea typeface="Courier New"/>
              <a:cs typeface="Courier New"/>
              <a:sym typeface="Courier New"/>
            </a:endParaRPr>
          </a:p>
        </p:txBody>
      </p:sp>
      <p:sp>
        <p:nvSpPr>
          <p:cNvPr id="132" name="Google Shape;132;p21"/>
          <p:cNvSpPr txBox="1"/>
          <p:nvPr/>
        </p:nvSpPr>
        <p:spPr>
          <a:xfrm>
            <a:off x="6246100" y="3608625"/>
            <a:ext cx="210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Courier New"/>
                <a:ea typeface="Courier New"/>
                <a:cs typeface="Courier New"/>
                <a:sym typeface="Courier New"/>
              </a:rPr>
              <a:t>What happens?</a:t>
            </a:r>
            <a:endParaRPr>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