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Ubuntu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42" Type="http://schemas.openxmlformats.org/officeDocument/2006/relationships/font" Target="fonts/UbuntuMono-bold.fntdata"/><Relationship Id="rId41" Type="http://schemas.openxmlformats.org/officeDocument/2006/relationships/font" Target="fonts/UbuntuMono-regular.fntdata"/><Relationship Id="rId22" Type="http://schemas.openxmlformats.org/officeDocument/2006/relationships/slide" Target="slides/slide17.xml"/><Relationship Id="rId44" Type="http://schemas.openxmlformats.org/officeDocument/2006/relationships/font" Target="fonts/Ubuntu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Ubuntu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b6ee1840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b6ee1840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7ffd77d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7ffd77d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a13a745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a13a745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a13a745c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a13a745c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a13a745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a13a745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a13a745c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a13a745c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a13a745c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a13a745c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549f1e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a549f1e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a13a745c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a13a745c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a13a745c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a13a745c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 - is protected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a13a745c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a13a745c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c3fcf06e8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c3fcf06e8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a13a745c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a13a745c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7ffd77d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7ffd77d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7ffd77d1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7ffd77d1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7ffd77d1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7ffd77d1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7ffd77d1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7ffd77d1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a13a745c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a13a745c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a13a745c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7a13a745c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b6eb72a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b6eb72a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7a13a745c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7a13a745c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b6eb72a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b6eb72a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c3fcf06e8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c3fcf06e8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b70c4e0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b70c4e0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a13a745c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7a13a745c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40ef398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40ef398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a13a745c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a13a745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a13a745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a13a745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a13a745c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a13a745c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that was alr due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a13a745c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a13a745c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a13a745c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a13a745c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Ubuntu Mono"/>
              <a:buNone/>
              <a:defRPr sz="5200">
                <a:latin typeface="Ubuntu Mono"/>
                <a:ea typeface="Ubuntu Mono"/>
                <a:cs typeface="Ubuntu Mono"/>
                <a:sym typeface="Ubuntu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 Mono"/>
              <a:buNone/>
              <a:defRPr sz="2800">
                <a:latin typeface="Ubuntu Mono"/>
                <a:ea typeface="Ubuntu Mono"/>
                <a:cs typeface="Ubuntu Mono"/>
                <a:sym typeface="Ubuntu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Ubuntu Mono"/>
              <a:buNone/>
              <a:defRPr sz="3600">
                <a:latin typeface="Ubuntu Mono"/>
                <a:ea typeface="Ubuntu Mono"/>
                <a:cs typeface="Ubuntu Mono"/>
                <a:sym typeface="Ubuntu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9750" y="1152475"/>
            <a:ext cx="810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4887900"/>
            <a:ext cx="9144000" cy="255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67600"/>
            <a:ext cx="8520600" cy="11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900"/>
              <a:t>CS 2200 </a:t>
            </a:r>
            <a:endParaRPr sz="6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900"/>
              <a:t>LAB 11</a:t>
            </a:r>
            <a:endParaRPr sz="77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19750" y="1028900"/>
            <a:ext cx="8104500" cy="21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16161"/>
                </a:solidFill>
              </a:rPr>
              <a:t>What is the value of A after both threads are run?</a:t>
            </a:r>
            <a:endParaRPr b="1" sz="1600"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Either of the following: 1, 2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2764201" y="1775925"/>
            <a:ext cx="3615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9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 = 0; //shared resource</a:t>
            </a:r>
            <a:endParaRPr sz="1829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2668638" y="2273626"/>
            <a:ext cx="17370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Thread 1 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x += 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 = x;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4738357" y="2273626"/>
            <a:ext cx="17370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Thread 2 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b="1"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y += 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 = y;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25" y="1304238"/>
            <a:ext cx="3959896" cy="272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354" y="1304247"/>
            <a:ext cx="3959896" cy="2723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202729"/>
                </a:solidFill>
              </a:rPr>
              <a:t>Dangers of a Data Race, Its bad!</a:t>
            </a:r>
            <a:endParaRPr>
              <a:solidFill>
                <a:srgbClr val="2027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2037" l="0" r="0" t="0"/>
          <a:stretch/>
        </p:blipFill>
        <p:spPr>
          <a:xfrm>
            <a:off x="2021975" y="1152475"/>
            <a:ext cx="5287749" cy="35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519750" y="1028900"/>
            <a:ext cx="4403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Data Races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Synchronization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Deadlocks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Livelocks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Priority Inversion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Load Balancing Problem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Memory Contention &amp; Bandwidth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Large Communication Overhead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Non-Determinacy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Starvation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Cache Coherency Problems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And many more ...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13005"/>
          <a:stretch/>
        </p:blipFill>
        <p:spPr>
          <a:xfrm>
            <a:off x="4659150" y="179750"/>
            <a:ext cx="3053000" cy="44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prevent data races?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900"/>
              <a:buChar char="●"/>
            </a:pPr>
            <a:r>
              <a:rPr lang="en" sz="1900">
                <a:solidFill>
                  <a:srgbClr val="616161"/>
                </a:solidFill>
              </a:rPr>
              <a:t>Control memory accesses to a shared resource</a:t>
            </a:r>
            <a:endParaRPr sz="1900">
              <a:solidFill>
                <a:srgbClr val="61616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Char char="○"/>
            </a:pPr>
            <a:r>
              <a:rPr lang="en" sz="1500">
                <a:solidFill>
                  <a:srgbClr val="616161"/>
                </a:solidFill>
              </a:rPr>
              <a:t>Example: use atomic instructions, prevent multiple threads from accessing a resource at the same time with locks.</a:t>
            </a:r>
            <a:endParaRPr sz="1500"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625425" y="2382525"/>
            <a:ext cx="23673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Thread 1 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x = A;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x += 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 = x;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2992650" y="2382525"/>
            <a:ext cx="23673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Thread 2 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y = A;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y += 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 = y;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813" y="1856050"/>
            <a:ext cx="2691425" cy="28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Implementations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147300" y="2285400"/>
            <a:ext cx="384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Is this code </a:t>
            </a:r>
            <a:r>
              <a:rPr b="1"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correct</a:t>
            </a:r>
            <a:r>
              <a:rPr b="1"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572000" y="863550"/>
            <a:ext cx="435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lock = 0; // shared var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acquire(int *lock)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(*lock) /* wait */ 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*lock = true;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release(int *lock)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*lock = false;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No!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519750" y="1028900"/>
            <a:ext cx="366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lock could be acquired by another thread between checking the lock  and acquiring the lock, since these operations aren’t atomic. 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572000" y="863550"/>
            <a:ext cx="435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lock = 0; // shared var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acquire(int *lock)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(*lock) /* wait */ 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*lock = true;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release(int *lock)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*lock = false;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9" name="Google Shape;159;p28"/>
          <p:cNvCxnSpPr/>
          <p:nvPr/>
        </p:nvCxnSpPr>
        <p:spPr>
          <a:xfrm flipH="1" rot="10800000">
            <a:off x="4162425" y="2219550"/>
            <a:ext cx="1104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Implementations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963750" y="1973400"/>
            <a:ext cx="72165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void spin_lock(struct spinlock *lock) {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test_and_set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(&amp;lock-&gt;locked));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107975" y="1443875"/>
            <a:ext cx="384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Does this work?</a:t>
            </a:r>
            <a:endParaRPr b="1"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1786162" y="1818800"/>
            <a:ext cx="25422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Thread 1 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if (A &gt; 10)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return -1;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 += 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4815645" y="1818800"/>
            <a:ext cx="25422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Thread 2 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 += 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2714948" y="1324900"/>
            <a:ext cx="38649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9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 = 0; //shared resource</a:t>
            </a:r>
            <a:endParaRPr sz="1829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2647650" y="447400"/>
            <a:ext cx="384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Is this code correct?</a:t>
            </a:r>
            <a:endParaRPr b="1"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b="1" lang="en">
                <a:solidFill>
                  <a:srgbClr val="616161"/>
                </a:solidFill>
              </a:rPr>
              <a:t>Mutual exclusion </a:t>
            </a:r>
            <a:r>
              <a:rPr lang="en">
                <a:solidFill>
                  <a:srgbClr val="616161"/>
                </a:solidFill>
              </a:rPr>
              <a:t>locks “locks” shared pieces of data to ensure that only one thread is operating on it at a time.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Ensures </a:t>
            </a:r>
            <a:r>
              <a:rPr i="1" lang="en">
                <a:solidFill>
                  <a:srgbClr val="616161"/>
                </a:solidFill>
              </a:rPr>
              <a:t>atomicity</a:t>
            </a:r>
            <a:r>
              <a:rPr lang="en">
                <a:solidFill>
                  <a:srgbClr val="616161"/>
                </a:solidFill>
              </a:rPr>
              <a:t> of </a:t>
            </a:r>
            <a:r>
              <a:rPr b="1" lang="en">
                <a:solidFill>
                  <a:srgbClr val="616161"/>
                </a:solidFill>
              </a:rPr>
              <a:t>critical sections</a:t>
            </a:r>
            <a:r>
              <a:rPr lang="en">
                <a:solidFill>
                  <a:srgbClr val="616161"/>
                </a:solidFill>
              </a:rPr>
              <a:t> of code.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Critical section: part of the code operated on in a mutually exclusive manner.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Need to be careful — wrapping large amounts of code in locks increases the runtime of a multithreaded process.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In C: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pthread_mutex_trylock(lock) </a:t>
            </a:r>
            <a:r>
              <a:rPr i="1" lang="en">
                <a:solidFill>
                  <a:srgbClr val="616161"/>
                </a:solidFill>
              </a:rPr>
              <a:t>non-blocking</a:t>
            </a:r>
            <a:endParaRPr i="1"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pthread_mutex_lock(lock) </a:t>
            </a:r>
            <a:r>
              <a:rPr i="1" lang="en">
                <a:solidFill>
                  <a:srgbClr val="616161"/>
                </a:solidFill>
              </a:rPr>
              <a:t>blocking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pthread_mutex_unlock(lock)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Problem: What happens if a thread becomes unable to release a lock?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911550" y="1544700"/>
            <a:ext cx="7320900" cy="20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Brief Overview: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Parallelism, Process Synchronization, Thought Experiments, Data Races, Locks</a:t>
            </a:r>
            <a:endParaRPr sz="3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1234747" y="1514000"/>
            <a:ext cx="30936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Thread 1 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if (A &gt; 10)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return -1;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 += 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4815645" y="1514000"/>
            <a:ext cx="25422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Thread 2 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 += 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2714948" y="1020100"/>
            <a:ext cx="38649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9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 = 0; //shared resource</a:t>
            </a:r>
            <a:endParaRPr sz="1829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fix a deadlock in this code?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/>
        </p:nvSpPr>
        <p:spPr>
          <a:xfrm>
            <a:off x="1226897" y="1514000"/>
            <a:ext cx="31014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Thread 1 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if (A &gt; 10){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unlock(&amp;lk);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return -1;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 += 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4815645" y="1514000"/>
            <a:ext cx="25422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Thread 2 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 += 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unlock(&amp;lk);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2714948" y="1020100"/>
            <a:ext cx="38649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9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 = 0; //shared resource</a:t>
            </a:r>
            <a:endParaRPr sz="1829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fix a deadlock in this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519750" y="1028900"/>
            <a:ext cx="5146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could be the outcome of running this code?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313550" y="1514000"/>
            <a:ext cx="40311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// Thread 1</a:t>
            </a:r>
            <a:endParaRPr b="1"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lock(mutexA);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doCalculations(aVar);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lock(mutexB);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printf(“AB is %d%d”, aVar, bVar);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unlock(mutexB);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unlock(mutexA);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4780850" y="1514000"/>
            <a:ext cx="40311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// Thread 2</a:t>
            </a:r>
            <a:endParaRPr b="1"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lock(mutexB);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doCalculation(bVar);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lock(mutexA);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printf(“AB is %d%d”, aVar, bVar);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unlock(mutexA);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unlock(mutexB);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519750" y="1028900"/>
            <a:ext cx="5146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could be the outcome of running this code?</a:t>
            </a:r>
            <a:endParaRPr/>
          </a:p>
        </p:txBody>
      </p:sp>
      <p:sp>
        <p:nvSpPr>
          <p:cNvPr id="211" name="Google Shape;211;p35"/>
          <p:cNvSpPr txBox="1"/>
          <p:nvPr/>
        </p:nvSpPr>
        <p:spPr>
          <a:xfrm>
            <a:off x="313550" y="1514000"/>
            <a:ext cx="40311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// Thread 1</a:t>
            </a:r>
            <a:endParaRPr b="1"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lock(mutexA);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doCalculations(aVar);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lock(mutexB);</a:t>
            </a:r>
            <a:endParaRPr b="1"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printf(“AB is %d%d”, aVar, bVar);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unlock(mutexB);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unlock(mutexA);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4780850" y="1514000"/>
            <a:ext cx="40311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// Thread 2</a:t>
            </a:r>
            <a:endParaRPr b="1"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lock(mutexB);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doCalculation(bVar);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lock(mutexA);</a:t>
            </a:r>
            <a:endParaRPr b="1"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printf(“AB is %d%d”, aVar, bVar);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unlock(mutexA);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unlock(mutexB);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720000" y="4180500"/>
            <a:ext cx="770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A deadlock can occur because each thread is waiting indefinitely for the mutex held by the other thread, causing the program to hang.</a:t>
            </a:r>
            <a:endParaRPr sz="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202729"/>
                </a:solidFill>
              </a:rPr>
              <a:t>Deadlocking</a:t>
            </a:r>
            <a:endParaRPr>
              <a:solidFill>
                <a:srgbClr val="2027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200"/>
              <a:buChar char="●"/>
            </a:pPr>
            <a:r>
              <a:rPr lang="en" sz="2200">
                <a:solidFill>
                  <a:srgbClr val="616161"/>
                </a:solidFill>
              </a:rPr>
              <a:t>When one or more thread is waiting for an event that will never happen.</a:t>
            </a:r>
            <a:endParaRPr sz="2200">
              <a:solidFill>
                <a:srgbClr val="61616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○"/>
            </a:pPr>
            <a:r>
              <a:rPr lang="en" sz="1800">
                <a:solidFill>
                  <a:srgbClr val="616161"/>
                </a:solidFill>
              </a:rPr>
              <a:t>Example: I’m waiting for Bill Gates to give me a million dollars.</a:t>
            </a:r>
            <a:endParaRPr sz="1800">
              <a:solidFill>
                <a:srgbClr val="61616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200"/>
              <a:buChar char="●"/>
            </a:pPr>
            <a:r>
              <a:rPr lang="en" sz="2200">
                <a:solidFill>
                  <a:srgbClr val="616161"/>
                </a:solidFill>
              </a:rPr>
              <a:t>Livelocking: special case of deadlocking, when a thread is actively checking for an event that will never happen.</a:t>
            </a:r>
            <a:endParaRPr sz="2200">
              <a:solidFill>
                <a:srgbClr val="61616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○"/>
            </a:pPr>
            <a:r>
              <a:rPr lang="en" sz="1800">
                <a:solidFill>
                  <a:srgbClr val="616161"/>
                </a:solidFill>
              </a:rPr>
              <a:t>Example: I keep calling Bill Gates asking if he is going to give me a million dollars.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 Consumer Examples</a:t>
            </a:r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1133450" y="2114875"/>
            <a:ext cx="33237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void producer(int v)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lock(lk);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q.push();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cond.signal();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unlock(lk);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4686850" y="2114875"/>
            <a:ext cx="33237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void consumer(int v)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lock(lk);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if (q.empty())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.wait();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q.pop();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unlock(lk);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519750" y="1028900"/>
            <a:ext cx="8104500" cy="1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Simplified example, </a:t>
            </a:r>
            <a:r>
              <a:rPr b="1" lang="en"/>
              <a:t>where producer is much slower</a:t>
            </a:r>
            <a:r>
              <a:rPr lang="en"/>
              <a:t> than the consumer, so it will never overfill the queue.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with Multiple Consumers</a:t>
            </a:r>
            <a:endParaRPr/>
          </a:p>
        </p:txBody>
      </p:sp>
      <p:sp>
        <p:nvSpPr>
          <p:cNvPr id="233" name="Google Shape;233;p38"/>
          <p:cNvSpPr txBox="1"/>
          <p:nvPr/>
        </p:nvSpPr>
        <p:spPr>
          <a:xfrm>
            <a:off x="241200" y="1170150"/>
            <a:ext cx="28029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void producer(int v)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lock(lk);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q.push();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cond.signal();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unlock(lk);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// producer will output cond signal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933375" y="2506025"/>
            <a:ext cx="27384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void consumer(int v)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lock(lk);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if (q.empty())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cond.wait();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q.pop();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unlock(lk);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// consumer 1 will start </a:t>
            </a: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running</a:t>
            </a: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 but be switched out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5825956" y="2506025"/>
            <a:ext cx="28965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void consumer(int v)</a:t>
            </a:r>
            <a:endParaRPr sz="16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lock(lk);</a:t>
            </a:r>
            <a:endParaRPr sz="16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if (q.empty())</a:t>
            </a:r>
            <a:endParaRPr sz="16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cond.wait();</a:t>
            </a:r>
            <a:endParaRPr sz="16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q.pop();</a:t>
            </a:r>
            <a:endParaRPr sz="16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unlock(lk);</a:t>
            </a:r>
            <a:endParaRPr sz="16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1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lang="en" sz="1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 2 will check that its not empty and pop</a:t>
            </a:r>
            <a:endParaRPr sz="16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6" name="Google Shape;236;p38"/>
          <p:cNvCxnSpPr/>
          <p:nvPr/>
        </p:nvCxnSpPr>
        <p:spPr>
          <a:xfrm flipH="1">
            <a:off x="2057700" y="1774326"/>
            <a:ext cx="690600" cy="29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8"/>
          <p:cNvCxnSpPr/>
          <p:nvPr/>
        </p:nvCxnSpPr>
        <p:spPr>
          <a:xfrm flipH="1">
            <a:off x="4989275" y="3112800"/>
            <a:ext cx="682500" cy="28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8"/>
          <p:cNvCxnSpPr/>
          <p:nvPr/>
        </p:nvCxnSpPr>
        <p:spPr>
          <a:xfrm flipH="1">
            <a:off x="7485525" y="2619275"/>
            <a:ext cx="693000" cy="29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8"/>
          <p:cNvSpPr txBox="1"/>
          <p:nvPr/>
        </p:nvSpPr>
        <p:spPr>
          <a:xfrm>
            <a:off x="3936500" y="1609325"/>
            <a:ext cx="33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What could go wrong here?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/>
        </p:nvSpPr>
        <p:spPr>
          <a:xfrm>
            <a:off x="1879425" y="249675"/>
            <a:ext cx="2298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producer</a:t>
            </a:r>
            <a:endParaRPr b="1"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lock(lk);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q.push();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cond.signal();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unlock(lk);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4017288" y="249675"/>
            <a:ext cx="2557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onsumer 1</a:t>
            </a:r>
            <a:endParaRPr b="1"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lock(lk);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if (q.empty())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cond.wait();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q.pop();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unlock(lk);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6413450" y="249675"/>
            <a:ext cx="22989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onsumer 2</a:t>
            </a:r>
            <a:endParaRPr b="1"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lock(lk);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if (q.empty())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cond.wait();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q.pop();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unlock(lk);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431625" y="249675"/>
            <a:ext cx="1447800" cy="4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queue size</a:t>
            </a:r>
            <a:endParaRPr b="1"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     0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????????</a:t>
            </a:r>
            <a:endParaRPr sz="15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8" name="Google Shape;248;p39"/>
          <p:cNvCxnSpPr/>
          <p:nvPr/>
        </p:nvCxnSpPr>
        <p:spPr>
          <a:xfrm>
            <a:off x="456788" y="1416975"/>
            <a:ext cx="818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456788" y="2302800"/>
            <a:ext cx="818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9"/>
          <p:cNvCxnSpPr/>
          <p:nvPr/>
        </p:nvCxnSpPr>
        <p:spPr>
          <a:xfrm>
            <a:off x="456788" y="3445800"/>
            <a:ext cx="818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9"/>
          <p:cNvCxnSpPr/>
          <p:nvPr/>
        </p:nvCxnSpPr>
        <p:spPr>
          <a:xfrm>
            <a:off x="456788" y="4198275"/>
            <a:ext cx="818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Bounded Buffer Problem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519750" y="1028900"/>
            <a:ext cx="8104500" cy="1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have multiple threads that act as </a:t>
            </a:r>
            <a:r>
              <a:rPr lang="en"/>
              <a:t>either producers or consumers. Producers will add their data to a buffer of a fixed size and consumers will remove elements from the array. </a:t>
            </a:r>
            <a:endParaRPr/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00" y="2477725"/>
            <a:ext cx="8019376" cy="21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64" name="Google Shape;264;p41"/>
          <p:cNvSpPr txBox="1"/>
          <p:nvPr/>
        </p:nvSpPr>
        <p:spPr>
          <a:xfrm>
            <a:off x="241200" y="1170150"/>
            <a:ext cx="22989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void producer(int v)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lock(lk);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q.push();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cond.signal();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unlock(lk);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2014800" y="3181325"/>
            <a:ext cx="2557200" cy="17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void consumer(int v)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lock(lk);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while (q.empty())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cond.wait();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q.pop();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unlock(lk);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5291900" y="3181325"/>
            <a:ext cx="2298900" cy="1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void consumer(int v)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lock(lk);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while (q.empty())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cond.wait();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q.pop();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unlock(lk);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7" name="Google Shape;267;p41"/>
          <p:cNvCxnSpPr/>
          <p:nvPr/>
        </p:nvCxnSpPr>
        <p:spPr>
          <a:xfrm>
            <a:off x="1757075" y="3953425"/>
            <a:ext cx="6813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41"/>
          <p:cNvSpPr txBox="1"/>
          <p:nvPr/>
        </p:nvSpPr>
        <p:spPr>
          <a:xfrm>
            <a:off x="3388650" y="1740450"/>
            <a:ext cx="494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 now gets checked after getting the lock from cond.wait() and if condition is no longer true the thread waits again.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9" name="Google Shape;269;p41"/>
          <p:cNvCxnSpPr/>
          <p:nvPr/>
        </p:nvCxnSpPr>
        <p:spPr>
          <a:xfrm>
            <a:off x="5047125" y="3953425"/>
            <a:ext cx="6813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41"/>
          <p:cNvSpPr txBox="1"/>
          <p:nvPr/>
        </p:nvSpPr>
        <p:spPr>
          <a:xfrm>
            <a:off x="170325" y="3342700"/>
            <a:ext cx="148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 the cond.wait() in a while loop.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/>
              <a:t>Exam 3</a:t>
            </a:r>
            <a:r>
              <a:rPr lang="en" sz="2100"/>
              <a:t> was today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/>
              <a:t>Project 4 </a:t>
            </a:r>
            <a:r>
              <a:rPr lang="en" sz="2100"/>
              <a:t>is due </a:t>
            </a:r>
            <a:r>
              <a:rPr b="1" lang="en" sz="2100">
                <a:solidFill>
                  <a:srgbClr val="674EA7"/>
                </a:solidFill>
              </a:rPr>
              <a:t>April 8</a:t>
            </a:r>
            <a:r>
              <a:rPr b="1" baseline="30000" lang="en" sz="2100">
                <a:solidFill>
                  <a:srgbClr val="674EA7"/>
                </a:solidFill>
              </a:rPr>
              <a:t>th</a:t>
            </a:r>
            <a:r>
              <a:rPr b="1" lang="en" sz="2100">
                <a:solidFill>
                  <a:srgbClr val="674EA7"/>
                </a:solidFill>
              </a:rPr>
              <a:t> @ 11:59PM</a:t>
            </a:r>
            <a:endParaRPr b="1" sz="2100">
              <a:solidFill>
                <a:srgbClr val="674EA7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/>
              <a:t>Homework 8</a:t>
            </a:r>
            <a:r>
              <a:rPr lang="en" sz="2100"/>
              <a:t> releases tonight and is due next Wednesday!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lang="en" sz="2100">
                <a:solidFill>
                  <a:srgbClr val="FF0000"/>
                </a:solidFill>
              </a:rPr>
              <a:t>NOTE: </a:t>
            </a:r>
            <a:r>
              <a:rPr b="1" lang="en" sz="2100"/>
              <a:t>Makeup demos happening after lab today!</a:t>
            </a:r>
            <a:endParaRPr b="1"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pthread Library</a:t>
            </a:r>
            <a:endParaRPr/>
          </a:p>
        </p:txBody>
      </p:sp>
      <p:pic>
        <p:nvPicPr>
          <p:cNvPr id="276" name="Google Shape;2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50" y="1507624"/>
            <a:ext cx="4500151" cy="19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2"/>
          <p:cNvPicPr preferRelativeResize="0"/>
          <p:nvPr/>
        </p:nvPicPr>
        <p:blipFill rotWithShape="1">
          <a:blip r:embed="rId4">
            <a:alphaModFix/>
          </a:blip>
          <a:srcRect b="0" l="-3900" r="3900" t="0"/>
          <a:stretch/>
        </p:blipFill>
        <p:spPr>
          <a:xfrm>
            <a:off x="4787300" y="1196524"/>
            <a:ext cx="3899499" cy="267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Attending :)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Synchronization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911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9485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●"/>
            </a:pPr>
            <a:r>
              <a:rPr b="1" lang="en" sz="2058">
                <a:solidFill>
                  <a:srgbClr val="616161"/>
                </a:solidFill>
              </a:rPr>
              <a:t>Thread</a:t>
            </a:r>
            <a:r>
              <a:rPr lang="en" sz="2058">
                <a:solidFill>
                  <a:srgbClr val="616161"/>
                </a:solidFill>
              </a:rPr>
              <a:t>: A single path of control</a:t>
            </a:r>
            <a:endParaRPr sz="2058">
              <a:solidFill>
                <a:srgbClr val="616161"/>
              </a:solidFill>
            </a:endParaRPr>
          </a:p>
          <a:p>
            <a:pPr indent="-349485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○"/>
            </a:pPr>
            <a:r>
              <a:rPr lang="en" sz="2058">
                <a:solidFill>
                  <a:srgbClr val="616161"/>
                </a:solidFill>
              </a:rPr>
              <a:t>There can be more than one thread for a single process</a:t>
            </a:r>
            <a:endParaRPr sz="2058">
              <a:solidFill>
                <a:srgbClr val="616161"/>
              </a:solidFill>
            </a:endParaRPr>
          </a:p>
          <a:p>
            <a:pPr indent="-349485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○"/>
            </a:pPr>
            <a:r>
              <a:rPr lang="en" sz="2058">
                <a:solidFill>
                  <a:srgbClr val="616161"/>
                </a:solidFill>
              </a:rPr>
              <a:t>The “state” of a multithreaded process is the state of all of its threads</a:t>
            </a:r>
            <a:endParaRPr sz="2058">
              <a:solidFill>
                <a:srgbClr val="616161"/>
              </a:solidFill>
            </a:endParaRPr>
          </a:p>
          <a:p>
            <a:pPr indent="-349485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●"/>
            </a:pPr>
            <a:r>
              <a:rPr b="1" lang="en" sz="2058">
                <a:solidFill>
                  <a:srgbClr val="616161"/>
                </a:solidFill>
              </a:rPr>
              <a:t>Synchronization</a:t>
            </a:r>
            <a:r>
              <a:rPr lang="en" sz="2058">
                <a:solidFill>
                  <a:srgbClr val="616161"/>
                </a:solidFill>
              </a:rPr>
              <a:t>: synchronized execution across multiple threads.</a:t>
            </a:r>
            <a:endParaRPr sz="2058">
              <a:solidFill>
                <a:srgbClr val="616161"/>
              </a:solidFill>
            </a:endParaRPr>
          </a:p>
          <a:p>
            <a:pPr indent="-349485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●"/>
            </a:pPr>
            <a:r>
              <a:rPr b="1" lang="en" sz="2058">
                <a:solidFill>
                  <a:srgbClr val="616161"/>
                </a:solidFill>
              </a:rPr>
              <a:t>Race condition</a:t>
            </a:r>
            <a:r>
              <a:rPr lang="en" sz="2058">
                <a:solidFill>
                  <a:srgbClr val="616161"/>
                </a:solidFill>
              </a:rPr>
              <a:t>: Multiple concurrent threads operating on the same piece of shared data.</a:t>
            </a:r>
            <a:endParaRPr sz="2058">
              <a:solidFill>
                <a:srgbClr val="616161"/>
              </a:solidFill>
            </a:endParaRPr>
          </a:p>
          <a:p>
            <a:pPr indent="-349485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○"/>
            </a:pPr>
            <a:r>
              <a:rPr lang="en" sz="2058">
                <a:solidFill>
                  <a:srgbClr val="616161"/>
                </a:solidFill>
              </a:rPr>
              <a:t>Causes unpredictable behavior</a:t>
            </a:r>
            <a:endParaRPr sz="2058">
              <a:solidFill>
                <a:srgbClr val="616161"/>
              </a:solidFill>
            </a:endParaRPr>
          </a:p>
          <a:p>
            <a:pPr indent="-349485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●"/>
            </a:pPr>
            <a:r>
              <a:rPr b="1" lang="en" sz="2058">
                <a:solidFill>
                  <a:srgbClr val="616161"/>
                </a:solidFill>
              </a:rPr>
              <a:t>Communication</a:t>
            </a:r>
            <a:r>
              <a:rPr lang="en" sz="2058">
                <a:solidFill>
                  <a:srgbClr val="616161"/>
                </a:solidFill>
              </a:rPr>
              <a:t>: Inter-thread sharing of data (IPC)</a:t>
            </a:r>
            <a:endParaRPr sz="2058"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202729"/>
                </a:solidFill>
              </a:rPr>
              <a:t>Why do we need parallel computation?</a:t>
            </a:r>
            <a:endParaRPr>
              <a:solidFill>
                <a:srgbClr val="2027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519750" y="1028900"/>
            <a:ext cx="46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Single-threaded CPU performance is starting to taper off, performance is limited by using a single processor.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Solve problems that are too large to fit on a single CPU.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Solve problems that can’t be solved in a reasonable time.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Run multiple things all simultaneously on the processor without waiting.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0" l="8243" r="12649" t="0"/>
          <a:stretch/>
        </p:blipFill>
        <p:spPr>
          <a:xfrm>
            <a:off x="5360611" y="1028900"/>
            <a:ext cx="359951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Threads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519750" y="1028900"/>
            <a:ext cx="562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●"/>
            </a:pPr>
            <a:r>
              <a:rPr lang="en">
                <a:solidFill>
                  <a:srgbClr val="616161"/>
                </a:solidFill>
              </a:rPr>
              <a:t>There are two flavours of threading, </a:t>
            </a:r>
            <a:r>
              <a:rPr b="1" lang="en">
                <a:solidFill>
                  <a:srgbClr val="616161"/>
                </a:solidFill>
              </a:rPr>
              <a:t>user</a:t>
            </a:r>
            <a:r>
              <a:rPr lang="en">
                <a:solidFill>
                  <a:srgbClr val="616161"/>
                </a:solidFill>
              </a:rPr>
              <a:t> and </a:t>
            </a:r>
            <a:r>
              <a:rPr b="1" lang="en">
                <a:solidFill>
                  <a:srgbClr val="616161"/>
                </a:solidFill>
              </a:rPr>
              <a:t>kernel</a:t>
            </a:r>
            <a:r>
              <a:rPr lang="en">
                <a:solidFill>
                  <a:srgbClr val="616161"/>
                </a:solidFill>
              </a:rPr>
              <a:t> level threading.</a:t>
            </a:r>
            <a:endParaRPr>
              <a:solidFill>
                <a:srgbClr val="61616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●"/>
            </a:pPr>
            <a:r>
              <a:rPr lang="en">
                <a:solidFill>
                  <a:srgbClr val="616161"/>
                </a:solidFill>
              </a:rPr>
              <a:t>It simply refers to who has the burden of managing and supporting the threads, whether it is the user process or the operating system itself. </a:t>
            </a:r>
            <a:endParaRPr>
              <a:solidFill>
                <a:srgbClr val="61616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●"/>
            </a:pPr>
            <a:r>
              <a:rPr lang="en">
                <a:solidFill>
                  <a:srgbClr val="616161"/>
                </a:solidFill>
              </a:rPr>
              <a:t>Kernel-level threads - all code and data structures for the library exists within the </a:t>
            </a:r>
            <a:r>
              <a:rPr b="1" lang="en">
                <a:solidFill>
                  <a:srgbClr val="616161"/>
                </a:solidFill>
              </a:rPr>
              <a:t>kernel</a:t>
            </a:r>
            <a:r>
              <a:rPr lang="en">
                <a:solidFill>
                  <a:srgbClr val="616161"/>
                </a:solidFill>
              </a:rPr>
              <a:t> space. Invoking a function in the library will normally trigger a syscall. </a:t>
            </a:r>
            <a:endParaRPr>
              <a:solidFill>
                <a:srgbClr val="61616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●"/>
            </a:pPr>
            <a:r>
              <a:rPr lang="en">
                <a:solidFill>
                  <a:srgbClr val="616161"/>
                </a:solidFill>
              </a:rPr>
              <a:t>User-level threads - all code and data structures for the library exists within the </a:t>
            </a:r>
            <a:r>
              <a:rPr b="1" lang="en">
                <a:solidFill>
                  <a:srgbClr val="616161"/>
                </a:solidFill>
              </a:rPr>
              <a:t>user</a:t>
            </a:r>
            <a:r>
              <a:rPr lang="en">
                <a:solidFill>
                  <a:srgbClr val="616161"/>
                </a:solidFill>
              </a:rPr>
              <a:t> space. Invoking a function in the library will run a local command, not a syscall.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575" y="2267988"/>
            <a:ext cx="2283501" cy="249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975" y="146523"/>
            <a:ext cx="2000774" cy="212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in the OS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4983650" y="1152475"/>
            <a:ext cx="384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 thread shares with its peer threads its: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Code segment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segment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Operating-system resources, e.g., when one thread alters a code segment memory item, all other threads see that, and a file open with one thread is available to others.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But threads will have their own personal stack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Called cactus stack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00" y="1488363"/>
            <a:ext cx="4456825" cy="27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519750" y="1028900"/>
            <a:ext cx="81045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16161"/>
                </a:solidFill>
              </a:rPr>
              <a:t>What is the value of A after both threads are run?</a:t>
            </a:r>
            <a:endParaRPr b="1" sz="1600"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2764201" y="1775925"/>
            <a:ext cx="3615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9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 = 0; //shared resource</a:t>
            </a:r>
            <a:endParaRPr sz="1829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2668638" y="2273626"/>
            <a:ext cx="17370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Thread 1 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x += 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 = x;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738357" y="2273626"/>
            <a:ext cx="17370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Thread 2 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b="1"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y += 1;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 = y;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