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y="5143500" cx="9144000"/>
  <p:notesSz cx="6858000" cy="9144000"/>
  <p:embeddedFontLst>
    <p:embeddedFont>
      <p:font typeface="Proxima Nova"/>
      <p:regular r:id="rId77"/>
      <p:bold r:id="rId78"/>
      <p:italic r:id="rId79"/>
      <p:boldItalic r:id="rId80"/>
    </p:embeddedFont>
    <p:embeddedFont>
      <p:font typeface="Ubuntu Mono"/>
      <p:regular r:id="rId81"/>
      <p:bold r:id="rId82"/>
      <p:italic r:id="rId83"/>
      <p:boldItalic r:id="rId84"/>
    </p:embeddedFont>
    <p:embeddedFont>
      <p:font typeface="Open Sans"/>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74B177-5A57-4E0B-A47B-ED17648CFCD0}">
  <a:tblStyle styleId="{3B74B177-5A57-4E0B-A47B-ED17648CFC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UbuntuMono-boldItalic.fntdata"/><Relationship Id="rId83" Type="http://schemas.openxmlformats.org/officeDocument/2006/relationships/font" Target="fonts/UbuntuMono-italic.fntdata"/><Relationship Id="rId42" Type="http://schemas.openxmlformats.org/officeDocument/2006/relationships/slide" Target="slides/slide36.xml"/><Relationship Id="rId86" Type="http://schemas.openxmlformats.org/officeDocument/2006/relationships/font" Target="fonts/OpenSans-bold.fntdata"/><Relationship Id="rId41" Type="http://schemas.openxmlformats.org/officeDocument/2006/relationships/slide" Target="slides/slide35.xml"/><Relationship Id="rId85" Type="http://schemas.openxmlformats.org/officeDocument/2006/relationships/font" Target="fonts/OpenSans-regular.fntdata"/><Relationship Id="rId44" Type="http://schemas.openxmlformats.org/officeDocument/2006/relationships/slide" Target="slides/slide38.xml"/><Relationship Id="rId88" Type="http://schemas.openxmlformats.org/officeDocument/2006/relationships/font" Target="fonts/OpenSans-boldItalic.fntdata"/><Relationship Id="rId43" Type="http://schemas.openxmlformats.org/officeDocument/2006/relationships/slide" Target="slides/slide37.xml"/><Relationship Id="rId87" Type="http://schemas.openxmlformats.org/officeDocument/2006/relationships/font" Target="fonts/OpenSans-italic.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ProximaNova-boldItalic.fntdata"/><Relationship Id="rId82" Type="http://schemas.openxmlformats.org/officeDocument/2006/relationships/font" Target="fonts/UbuntuMono-bold.fntdata"/><Relationship Id="rId81" Type="http://schemas.openxmlformats.org/officeDocument/2006/relationships/font" Target="fonts/Ubuntu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ProximaNova-regular.fntdata"/><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ProximaNova-italic.fntdata"/><Relationship Id="rId34" Type="http://schemas.openxmlformats.org/officeDocument/2006/relationships/slide" Target="slides/slide28.xml"/><Relationship Id="rId78" Type="http://schemas.openxmlformats.org/officeDocument/2006/relationships/font" Target="fonts/ProximaNova-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87645c8fe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487645c8fe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ce86cd1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ce86cd1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ce86cd16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ce86cd16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5c43a2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5c43a2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a5c43a2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a5c43a2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ce86cd16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ce86cd16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ce86cd16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ce86cd16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ce86cd1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ce86cd1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ce86cd16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ce86cd16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ce86cd16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ce86cd16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acae12e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9acae12e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c3fcf06e8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c3fcf06e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acae12e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9acae12e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acae12ef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acae12ef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until sender receives the final ACK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acae12e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acae12e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acae12e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acae12e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ce86cd1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ce86cd1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a872805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a872805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b2c46f11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b2c46f11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07e734e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07e734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ce86cd16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ce86cd16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ce86cd16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ce86cd16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ce86cd1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ce86cd1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b2c46f11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b2c46f11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b2c46f11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b2c46f11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a872805b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a872805b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2ce86cd16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2ce86cd16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d67c992d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d67c992d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b2c4e8ac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b2c4e8ac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b2c4e8ac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b2c4e8ac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b2c4e8ac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b2c4e8ac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b2c4e8ac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b2c4e8ac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cdc4b70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ccdc4b70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e86cd16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e86cd1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97b0352c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97b0352c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ce86cd16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ce86cd16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d3b8c480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d3b8c480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d67c992d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d67c992d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d67c992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d67c992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d67c992d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d67c992d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d67c992d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d67c992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d67c992d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d67c992d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2ce86cd16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2ce86cd16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2d67c992d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2d67c992d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ce86cd16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ce86cd16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d67c992d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2d67c992d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2d67c992d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2d67c992d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2d67c992d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2d67c992d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ce86cd16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2ce86cd16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9b2c46f11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9b2c46f11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9b2c46f1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9b2c46f1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b2c46f1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9b2c46f1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9b2c46f1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9b2c46f1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9b2c46f1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9b2c46f1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9b2c46f1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9b2c46f1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a872805b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a872805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9b2c46f1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9b2c46f1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9b2c46f11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9b2c46f11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9b2c46f11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9b2c46f11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b2c46f11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9b2c46f11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9b2c46f11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9b2c46f11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9b2c46f11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9b2c46f11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9b2c46f11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9b2c46f11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9b2c46f11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9b2c46f11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b2c46f11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9b2c46f11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9b2c46f11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9b2c46f11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ce86cd16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ce86cd16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9b2c46f11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9b2c46f11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a872805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a872805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ce86cd16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ce86cd16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Ubuntu Mono"/>
              <a:buNone/>
              <a:defRPr sz="5200">
                <a:latin typeface="Ubuntu Mono"/>
                <a:ea typeface="Ubuntu Mono"/>
                <a:cs typeface="Ubuntu Mono"/>
                <a:sym typeface="Ubuntu Mon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Ubuntu Mono"/>
              <a:buNone/>
              <a:defRPr sz="2800">
                <a:latin typeface="Ubuntu Mono"/>
                <a:ea typeface="Ubuntu Mono"/>
                <a:cs typeface="Ubuntu Mono"/>
                <a:sym typeface="Ubuntu Mon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Ubuntu Mono"/>
              <a:buNone/>
              <a:defRPr sz="3600">
                <a:latin typeface="Ubuntu Mono"/>
                <a:ea typeface="Ubuntu Mono"/>
                <a:cs typeface="Ubuntu Mono"/>
                <a:sym typeface="Ubuntu Mono"/>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9750" y="376375"/>
            <a:ext cx="8104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9750" y="376375"/>
            <a:ext cx="8104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519750" y="1152475"/>
            <a:ext cx="81045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p:nvPr/>
        </p:nvSpPr>
        <p:spPr>
          <a:xfrm>
            <a:off x="0" y="4887900"/>
            <a:ext cx="9144000" cy="255600"/>
          </a:xfrm>
          <a:prstGeom prst="rect">
            <a:avLst/>
          </a:prstGeom>
          <a:solidFill>
            <a:srgbClr val="674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67500" y="1301700"/>
            <a:ext cx="5409000" cy="218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900"/>
              <a:t>CS 2200 </a:t>
            </a:r>
            <a:endParaRPr sz="6900"/>
          </a:p>
          <a:p>
            <a:pPr indent="0" lvl="0" marL="0" rtl="0" algn="ctr">
              <a:spcBef>
                <a:spcPts val="0"/>
              </a:spcBef>
              <a:spcAft>
                <a:spcPts val="0"/>
              </a:spcAft>
              <a:buSzPts val="990"/>
              <a:buNone/>
            </a:pPr>
            <a:r>
              <a:rPr lang="en" sz="6900"/>
              <a:t>LAB 12</a:t>
            </a:r>
            <a:endParaRPr sz="6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Addresses</a:t>
            </a:r>
            <a:endParaRPr/>
          </a:p>
        </p:txBody>
      </p:sp>
      <p:sp>
        <p:nvSpPr>
          <p:cNvPr id="126" name="Google Shape;126;p22"/>
          <p:cNvSpPr txBox="1"/>
          <p:nvPr>
            <p:ph idx="1" type="body"/>
          </p:nvPr>
        </p:nvSpPr>
        <p:spPr>
          <a:xfrm>
            <a:off x="311700" y="1152475"/>
            <a:ext cx="4819200" cy="3416400"/>
          </a:xfrm>
          <a:prstGeom prst="rect">
            <a:avLst/>
          </a:prstGeom>
        </p:spPr>
        <p:txBody>
          <a:bodyPr anchorCtr="0" anchor="t" bIns="91425" lIns="91425" spcFirstLastPara="1" rIns="91425" wrap="square" tIns="91425">
            <a:normAutofit fontScale="92500" lnSpcReduction="20000"/>
          </a:bodyPr>
          <a:lstStyle/>
          <a:p>
            <a:pPr indent="-351948" lvl="0" marL="457200" rtl="0" algn="l">
              <a:spcBef>
                <a:spcPts val="0"/>
              </a:spcBef>
              <a:spcAft>
                <a:spcPts val="0"/>
              </a:spcAft>
              <a:buSzPct val="100000"/>
              <a:buChar char="●"/>
            </a:pPr>
            <a:r>
              <a:rPr lang="en" sz="2100"/>
              <a:t>We need to be able to index and identify nodes in our new, more complicated network</a:t>
            </a:r>
            <a:endParaRPr sz="2100"/>
          </a:p>
          <a:p>
            <a:pPr indent="-351948" lvl="0" marL="457200" rtl="0" algn="l">
              <a:spcBef>
                <a:spcPts val="0"/>
              </a:spcBef>
              <a:spcAft>
                <a:spcPts val="0"/>
              </a:spcAft>
              <a:buSzPct val="100000"/>
              <a:buChar char="●"/>
            </a:pPr>
            <a:r>
              <a:rPr lang="en" sz="2100"/>
              <a:t>IPv4 addresses are 32 bits (IPv6 are 128)</a:t>
            </a:r>
            <a:endParaRPr sz="2100"/>
          </a:p>
          <a:p>
            <a:pPr indent="-328453" lvl="1" marL="914400" rtl="0" algn="l">
              <a:spcBef>
                <a:spcPts val="0"/>
              </a:spcBef>
              <a:spcAft>
                <a:spcPts val="0"/>
              </a:spcAft>
              <a:buSzPct val="100000"/>
              <a:buChar char="○"/>
            </a:pPr>
            <a:r>
              <a:rPr lang="en" sz="1700"/>
              <a:t>Normally written as p.q.r.s/n</a:t>
            </a:r>
            <a:endParaRPr sz="1700"/>
          </a:p>
          <a:p>
            <a:pPr indent="-328453" lvl="2" marL="1371600" rtl="0" algn="l">
              <a:spcBef>
                <a:spcPts val="0"/>
              </a:spcBef>
              <a:spcAft>
                <a:spcPts val="0"/>
              </a:spcAft>
              <a:buSzPct val="100000"/>
              <a:buChar char="■"/>
            </a:pPr>
            <a:r>
              <a:rPr lang="en" sz="1700"/>
              <a:t>p,q,r,s are 8 bits each</a:t>
            </a:r>
            <a:endParaRPr sz="1700"/>
          </a:p>
          <a:p>
            <a:pPr indent="-328453" lvl="2" marL="1371600" rtl="0" algn="l">
              <a:spcBef>
                <a:spcPts val="0"/>
              </a:spcBef>
              <a:spcAft>
                <a:spcPts val="0"/>
              </a:spcAft>
              <a:buSzPct val="100000"/>
              <a:buChar char="■"/>
            </a:pPr>
            <a:r>
              <a:rPr lang="en" sz="1700"/>
              <a:t>n denotes how many bits are in the network part of the address (also called the subnet mask)</a:t>
            </a:r>
            <a:endParaRPr sz="1700"/>
          </a:p>
          <a:p>
            <a:pPr indent="-328453" lvl="2" marL="1371600" rtl="0" algn="l">
              <a:spcBef>
                <a:spcPts val="0"/>
              </a:spcBef>
              <a:spcAft>
                <a:spcPts val="0"/>
              </a:spcAft>
              <a:buSzPct val="100000"/>
              <a:buChar char="■"/>
            </a:pPr>
            <a:r>
              <a:rPr lang="en" sz="1700"/>
              <a:t>32 - n = # of bits to identify the host on the network</a:t>
            </a:r>
            <a:endParaRPr sz="1700"/>
          </a:p>
        </p:txBody>
      </p:sp>
      <p:pic>
        <p:nvPicPr>
          <p:cNvPr id="127" name="Google Shape;127;p22"/>
          <p:cNvPicPr preferRelativeResize="0"/>
          <p:nvPr/>
        </p:nvPicPr>
        <p:blipFill>
          <a:blip r:embed="rId3">
            <a:alphaModFix/>
          </a:blip>
          <a:stretch>
            <a:fillRect/>
          </a:stretch>
        </p:blipFill>
        <p:spPr>
          <a:xfrm>
            <a:off x="5188550" y="1711550"/>
            <a:ext cx="3830425" cy="229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IP Addresses, cont’d</a:t>
            </a:r>
            <a:endParaRPr/>
          </a:p>
        </p:txBody>
      </p:sp>
      <p:sp>
        <p:nvSpPr>
          <p:cNvPr id="133" name="Google Shape;133;p23"/>
          <p:cNvSpPr txBox="1"/>
          <p:nvPr>
            <p:ph idx="1" type="body"/>
          </p:nvPr>
        </p:nvSpPr>
        <p:spPr>
          <a:xfrm>
            <a:off x="519750" y="1028900"/>
            <a:ext cx="8104500" cy="34164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sz="2000"/>
              <a:t>Rules of IP routing</a:t>
            </a:r>
            <a:endParaRPr sz="2000"/>
          </a:p>
          <a:p>
            <a:pPr indent="-322580" lvl="1" marL="914400" rtl="0" algn="l">
              <a:spcBef>
                <a:spcPts val="0"/>
              </a:spcBef>
              <a:spcAft>
                <a:spcPts val="0"/>
              </a:spcAft>
              <a:buSzPct val="100000"/>
              <a:buChar char="○"/>
            </a:pPr>
            <a:r>
              <a:rPr lang="en" sz="1600"/>
              <a:t>If on the same network, send to link-layer for transmission</a:t>
            </a:r>
            <a:endParaRPr sz="1600"/>
          </a:p>
          <a:p>
            <a:pPr indent="-322580" lvl="1" marL="914400" rtl="0" algn="l">
              <a:spcBef>
                <a:spcPts val="0"/>
              </a:spcBef>
              <a:spcAft>
                <a:spcPts val="0"/>
              </a:spcAft>
              <a:buSzPct val="100000"/>
              <a:buChar char="○"/>
            </a:pPr>
            <a:r>
              <a:rPr lang="en" sz="1600"/>
              <a:t>If on different networks, use IP routing table to forward to another IP host</a:t>
            </a:r>
            <a:endParaRPr sz="1600"/>
          </a:p>
          <a:p>
            <a:pPr indent="-322580" lvl="1" marL="914400" rtl="0" algn="l">
              <a:spcBef>
                <a:spcPts val="0"/>
              </a:spcBef>
              <a:spcAft>
                <a:spcPts val="0"/>
              </a:spcAft>
              <a:buSzPct val="100000"/>
              <a:buChar char="○"/>
            </a:pPr>
            <a:r>
              <a:rPr lang="en" sz="1600"/>
              <a:t>Determine if on the same network using the network part of the address</a:t>
            </a:r>
            <a:endParaRPr sz="1600"/>
          </a:p>
          <a:p>
            <a:pPr indent="-346075" lvl="0" marL="457200" rtl="0" algn="l">
              <a:spcBef>
                <a:spcPts val="0"/>
              </a:spcBef>
              <a:spcAft>
                <a:spcPts val="0"/>
              </a:spcAft>
              <a:buSzPct val="100000"/>
              <a:buChar char="●"/>
            </a:pPr>
            <a:r>
              <a:rPr lang="en" sz="2000"/>
              <a:t>Have different </a:t>
            </a:r>
            <a:r>
              <a:rPr i="1" lang="en" sz="2000"/>
              <a:t>port numbers </a:t>
            </a:r>
            <a:r>
              <a:rPr lang="en" sz="2000"/>
              <a:t>to keep track of different conversations</a:t>
            </a:r>
            <a:endParaRPr sz="2000"/>
          </a:p>
          <a:p>
            <a:pPr indent="-322580" lvl="1" marL="914400" rtl="0" algn="l">
              <a:spcBef>
                <a:spcPts val="0"/>
              </a:spcBef>
              <a:spcAft>
                <a:spcPts val="0"/>
              </a:spcAft>
              <a:buSzPct val="100000"/>
              <a:buChar char="○"/>
            </a:pPr>
            <a:r>
              <a:rPr lang="en" sz="1600"/>
              <a:t>HTTP is port 80, HTTPS is port 443, etc</a:t>
            </a:r>
            <a:endParaRPr sz="1600"/>
          </a:p>
          <a:p>
            <a:pPr indent="-346075" lvl="0" marL="457200" rtl="0" algn="l">
              <a:spcBef>
                <a:spcPts val="0"/>
              </a:spcBef>
              <a:spcAft>
                <a:spcPts val="0"/>
              </a:spcAft>
              <a:buSzPct val="100000"/>
              <a:buChar char="●"/>
            </a:pPr>
            <a:r>
              <a:rPr lang="en" sz="2000"/>
              <a:t>Can use a firewall to allow/disallow incoming/outcoming traffic; keeps track in a local state table/connection table</a:t>
            </a:r>
            <a:endParaRPr sz="2000"/>
          </a:p>
          <a:p>
            <a:pPr indent="-322580" lvl="1" marL="914400" rtl="0" algn="l">
              <a:spcBef>
                <a:spcPts val="0"/>
              </a:spcBef>
              <a:spcAft>
                <a:spcPts val="0"/>
              </a:spcAft>
              <a:buSzPct val="100000"/>
              <a:buChar char="○"/>
            </a:pPr>
            <a:r>
              <a:rPr lang="en" sz="1600"/>
              <a:t>Also can do protocol verification to drop verification to drop malicious/badly-formed traffic</a:t>
            </a:r>
            <a:endParaRPr sz="1600"/>
          </a:p>
          <a:p>
            <a:pPr indent="-334327" lvl="0" marL="457200" rtl="0" algn="l">
              <a:spcBef>
                <a:spcPts val="0"/>
              </a:spcBef>
              <a:spcAft>
                <a:spcPts val="0"/>
              </a:spcAft>
              <a:buSzPct val="100000"/>
              <a:buChar char="●"/>
            </a:pPr>
            <a:r>
              <a:rPr lang="en"/>
              <a:t>NAT (Network Address Translation) r</a:t>
            </a:r>
            <a:r>
              <a:rPr lang="en"/>
              <a:t>emaps an IP in one address space (usually private) to one in another (usually public)</a:t>
            </a:r>
            <a:endParaRPr/>
          </a:p>
          <a:p>
            <a:pPr indent="-310832" lvl="1" marL="914400" rtl="0" algn="l">
              <a:spcBef>
                <a:spcPts val="0"/>
              </a:spcBef>
              <a:spcAft>
                <a:spcPts val="0"/>
              </a:spcAft>
              <a:buSzPct val="87500"/>
              <a:buChar char="○"/>
            </a:pPr>
            <a:r>
              <a:rPr lang="en"/>
              <a:t>Used often in IPv4 because we ran out of IPv4 addresses — we can save space by not making new public IP addresses, and reusing old ones.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Exercise: Subnets</a:t>
            </a:r>
            <a:endParaRPr>
              <a:solidFill>
                <a:schemeClr val="accent1"/>
              </a:solidFill>
            </a:endParaRPr>
          </a:p>
        </p:txBody>
      </p:sp>
      <p:sp>
        <p:nvSpPr>
          <p:cNvPr id="139" name="Google Shape;139;p2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the subnet mask 255.255.255.0 (n = 24 bits), determine which devices are on the same network</a:t>
            </a:r>
            <a:endParaRPr/>
          </a:p>
          <a:p>
            <a:pPr indent="-342900" lvl="0" marL="457200" rtl="0" algn="l">
              <a:spcBef>
                <a:spcPts val="0"/>
              </a:spcBef>
              <a:spcAft>
                <a:spcPts val="0"/>
              </a:spcAft>
              <a:buSzPts val="1800"/>
              <a:buChar char="●"/>
            </a:pPr>
            <a:r>
              <a:rPr lang="en"/>
              <a:t>For each identified network provide the Network ID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40" name="Google Shape;140;p24"/>
          <p:cNvGraphicFramePr/>
          <p:nvPr/>
        </p:nvGraphicFramePr>
        <p:xfrm>
          <a:off x="780550" y="2138900"/>
          <a:ext cx="3000000" cy="3000000"/>
        </p:xfrm>
        <a:graphic>
          <a:graphicData uri="http://schemas.openxmlformats.org/drawingml/2006/table">
            <a:tbl>
              <a:tblPr>
                <a:noFill/>
                <a:tableStyleId>{3B74B177-5A57-4E0B-A47B-ED17648CFCD0}</a:tableStyleId>
              </a:tblPr>
              <a:tblGrid>
                <a:gridCol w="3619500"/>
                <a:gridCol w="3619500"/>
              </a:tblGrid>
              <a:tr h="392200">
                <a:tc>
                  <a:txBody>
                    <a:bodyPr/>
                    <a:lstStyle/>
                    <a:p>
                      <a:pPr indent="0" lvl="0" marL="0" rtl="0" algn="l">
                        <a:spcBef>
                          <a:spcPts val="0"/>
                        </a:spcBef>
                        <a:spcAft>
                          <a:spcPts val="0"/>
                        </a:spcAft>
                        <a:buNone/>
                      </a:pPr>
                      <a:r>
                        <a:rPr lang="en"/>
                        <a:t>Device:</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IPv4 Address:</a:t>
                      </a:r>
                      <a:endParaRPr/>
                    </a:p>
                  </a:txBody>
                  <a:tcPr marT="91425" marB="91425" marR="91425" marL="91425">
                    <a:solidFill>
                      <a:schemeClr val="accent3"/>
                    </a:solidFill>
                  </a:tcPr>
                </a:tc>
              </a:tr>
              <a:tr h="392200">
                <a:tc>
                  <a:txBody>
                    <a:bodyPr/>
                    <a:lstStyle/>
                    <a:p>
                      <a:pPr indent="0" lvl="0" marL="0" rtl="0" algn="l">
                        <a:spcBef>
                          <a:spcPts val="0"/>
                        </a:spcBef>
                        <a:spcAft>
                          <a:spcPts val="0"/>
                        </a:spcAft>
                        <a:buNone/>
                      </a:pPr>
                      <a:r>
                        <a:rPr lang="en"/>
                        <a:t>Device 1</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128.164.63.34</a:t>
                      </a:r>
                      <a:endParaRPr/>
                    </a:p>
                  </a:txBody>
                  <a:tcPr marT="91425" marB="91425" marR="91425" marL="91425"/>
                </a:tc>
              </a:tr>
              <a:tr h="392200">
                <a:tc>
                  <a:txBody>
                    <a:bodyPr/>
                    <a:lstStyle/>
                    <a:p>
                      <a:pPr indent="0" lvl="0" marL="0" rtl="0" algn="l">
                        <a:spcBef>
                          <a:spcPts val="0"/>
                        </a:spcBef>
                        <a:spcAft>
                          <a:spcPts val="0"/>
                        </a:spcAft>
                        <a:buNone/>
                      </a:pPr>
                      <a:r>
                        <a:rPr lang="en"/>
                        <a:t>Device 2</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128.164.107.124</a:t>
                      </a:r>
                      <a:endParaRPr/>
                    </a:p>
                  </a:txBody>
                  <a:tcPr marT="91425" marB="91425" marR="91425" marL="91425"/>
                </a:tc>
              </a:tr>
              <a:tr h="392200">
                <a:tc>
                  <a:txBody>
                    <a:bodyPr/>
                    <a:lstStyle/>
                    <a:p>
                      <a:pPr indent="0" lvl="0" marL="0" rtl="0" algn="l">
                        <a:spcBef>
                          <a:spcPts val="0"/>
                        </a:spcBef>
                        <a:spcAft>
                          <a:spcPts val="0"/>
                        </a:spcAft>
                        <a:buNone/>
                      </a:pPr>
                      <a:r>
                        <a:rPr lang="en"/>
                        <a:t>Device 3</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128.</a:t>
                      </a:r>
                      <a:r>
                        <a:rPr lang="en" sz="1800">
                          <a:solidFill>
                            <a:schemeClr val="dk2"/>
                          </a:solidFill>
                          <a:latin typeface="Proxima Nova"/>
                          <a:ea typeface="Proxima Nova"/>
                          <a:cs typeface="Proxima Nova"/>
                          <a:sym typeface="Proxima Nova"/>
                        </a:rPr>
                        <a:t>246.175.93</a:t>
                      </a:r>
                      <a:endParaRPr/>
                    </a:p>
                  </a:txBody>
                  <a:tcPr marT="91425" marB="91425" marR="91425" marL="91425"/>
                </a:tc>
              </a:tr>
              <a:tr h="392200">
                <a:tc>
                  <a:txBody>
                    <a:bodyPr/>
                    <a:lstStyle/>
                    <a:p>
                      <a:pPr indent="0" lvl="0" marL="0" rtl="0" algn="l">
                        <a:spcBef>
                          <a:spcPts val="0"/>
                        </a:spcBef>
                        <a:spcAft>
                          <a:spcPts val="0"/>
                        </a:spcAft>
                        <a:buNone/>
                      </a:pPr>
                      <a:r>
                        <a:rPr lang="en"/>
                        <a:t>Device 4</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Proxima Nova"/>
                          <a:ea typeface="Proxima Nova"/>
                          <a:cs typeface="Proxima Nova"/>
                          <a:sym typeface="Proxima Nova"/>
                        </a:rPr>
                        <a:t>128.</a:t>
                      </a:r>
                      <a:r>
                        <a:rPr lang="en" sz="1800">
                          <a:solidFill>
                            <a:schemeClr val="dk2"/>
                          </a:solidFill>
                          <a:latin typeface="Proxima Nova"/>
                          <a:ea typeface="Proxima Nova"/>
                          <a:cs typeface="Proxima Nova"/>
                          <a:sym typeface="Proxima Nova"/>
                        </a:rPr>
                        <a:t>164.63.245</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Solution</a:t>
            </a:r>
            <a:r>
              <a:rPr lang="en">
                <a:solidFill>
                  <a:schemeClr val="accent1"/>
                </a:solidFill>
              </a:rPr>
              <a:t>: Subnets</a:t>
            </a:r>
            <a:endParaRPr>
              <a:solidFill>
                <a:schemeClr val="accent1"/>
              </a:solidFill>
            </a:endParaRPr>
          </a:p>
        </p:txBody>
      </p:sp>
      <p:sp>
        <p:nvSpPr>
          <p:cNvPr id="146" name="Google Shape;146;p2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Network 1</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Device 1, Device 4</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NetID - </a:t>
            </a:r>
            <a:r>
              <a:rPr lang="en">
                <a:solidFill>
                  <a:schemeClr val="dk1"/>
                </a:solidFill>
                <a:highlight>
                  <a:srgbClr val="B4A7D6"/>
                </a:highlight>
              </a:rPr>
              <a:t>128.164.63.</a:t>
            </a:r>
            <a:r>
              <a:rPr lang="en">
                <a:solidFill>
                  <a:schemeClr val="dk1"/>
                </a:solidFill>
              </a:rPr>
              <a:t>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Network 2</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Device 2</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NetID - </a:t>
            </a:r>
            <a:r>
              <a:rPr lang="en">
                <a:solidFill>
                  <a:schemeClr val="dk1"/>
                </a:solidFill>
                <a:highlight>
                  <a:srgbClr val="FF9900"/>
                </a:highlight>
              </a:rPr>
              <a:t>128.164.107.</a:t>
            </a:r>
            <a:r>
              <a:rPr lang="en">
                <a:solidFill>
                  <a:schemeClr val="dk1"/>
                </a:solidFill>
              </a:rPr>
              <a:t>0</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Network 3</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Device 3</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NetID - </a:t>
            </a:r>
            <a:r>
              <a:rPr lang="en">
                <a:solidFill>
                  <a:schemeClr val="dk1"/>
                </a:solidFill>
                <a:highlight>
                  <a:srgbClr val="A4C2F4"/>
                </a:highlight>
              </a:rPr>
              <a:t>128.246.175.</a:t>
            </a:r>
            <a:r>
              <a:rPr lang="en">
                <a:solidFill>
                  <a:schemeClr val="dk1"/>
                </a:solidFill>
              </a:rPr>
              <a:t>0</a:t>
            </a:r>
            <a:endParaRPr>
              <a:solidFill>
                <a:schemeClr val="dk1"/>
              </a:solidFill>
            </a:endParaRPr>
          </a:p>
          <a:p>
            <a:pPr indent="0" lvl="0" marL="0" rtl="0" algn="l">
              <a:spcBef>
                <a:spcPts val="1200"/>
              </a:spcBef>
              <a:spcAft>
                <a:spcPts val="1200"/>
              </a:spcAft>
              <a:buNone/>
            </a:pPr>
            <a:r>
              <a:t/>
            </a:r>
            <a:endParaRPr/>
          </a:p>
        </p:txBody>
      </p:sp>
      <p:graphicFrame>
        <p:nvGraphicFramePr>
          <p:cNvPr id="147" name="Google Shape;147;p25"/>
          <p:cNvGraphicFramePr/>
          <p:nvPr/>
        </p:nvGraphicFramePr>
        <p:xfrm>
          <a:off x="4166300" y="1309075"/>
          <a:ext cx="3000000" cy="3000000"/>
        </p:xfrm>
        <a:graphic>
          <a:graphicData uri="http://schemas.openxmlformats.org/drawingml/2006/table">
            <a:tbl>
              <a:tblPr>
                <a:noFill/>
                <a:tableStyleId>{3B74B177-5A57-4E0B-A47B-ED17648CFCD0}</a:tableStyleId>
              </a:tblPr>
              <a:tblGrid>
                <a:gridCol w="2228975"/>
                <a:gridCol w="2228975"/>
              </a:tblGrid>
              <a:tr h="322300">
                <a:tc>
                  <a:txBody>
                    <a:bodyPr/>
                    <a:lstStyle/>
                    <a:p>
                      <a:pPr indent="0" lvl="0" marL="0" rtl="0" algn="l">
                        <a:spcBef>
                          <a:spcPts val="0"/>
                        </a:spcBef>
                        <a:spcAft>
                          <a:spcPts val="0"/>
                        </a:spcAft>
                        <a:buNone/>
                      </a:pPr>
                      <a:r>
                        <a:rPr lang="en"/>
                        <a:t>Device:</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IPv4 Address:</a:t>
                      </a:r>
                      <a:endParaRPr/>
                    </a:p>
                  </a:txBody>
                  <a:tcPr marT="91425" marB="91425" marR="91425" marL="91425">
                    <a:solidFill>
                      <a:schemeClr val="accent3"/>
                    </a:solidFill>
                  </a:tcPr>
                </a:tc>
              </a:tr>
              <a:tr h="371900">
                <a:tc>
                  <a:txBody>
                    <a:bodyPr/>
                    <a:lstStyle/>
                    <a:p>
                      <a:pPr indent="0" lvl="0" marL="0" rtl="0" algn="l">
                        <a:spcBef>
                          <a:spcPts val="0"/>
                        </a:spcBef>
                        <a:spcAft>
                          <a:spcPts val="0"/>
                        </a:spcAft>
                        <a:buNone/>
                      </a:pPr>
                      <a:r>
                        <a:rPr lang="en"/>
                        <a:t>Device 1</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highlight>
                            <a:srgbClr val="B4A7D6"/>
                          </a:highlight>
                          <a:latin typeface="Proxima Nova"/>
                          <a:ea typeface="Proxima Nova"/>
                          <a:cs typeface="Proxima Nova"/>
                          <a:sym typeface="Proxima Nova"/>
                        </a:rPr>
                        <a:t>128.164.63.</a:t>
                      </a:r>
                      <a:r>
                        <a:rPr lang="en" sz="1800">
                          <a:solidFill>
                            <a:schemeClr val="dk2"/>
                          </a:solidFill>
                          <a:latin typeface="Proxima Nova"/>
                          <a:ea typeface="Proxima Nova"/>
                          <a:cs typeface="Proxima Nova"/>
                          <a:sym typeface="Proxima Nova"/>
                        </a:rPr>
                        <a:t>34</a:t>
                      </a:r>
                      <a:endParaRPr/>
                    </a:p>
                  </a:txBody>
                  <a:tcPr marT="91425" marB="91425" marR="91425" marL="91425"/>
                </a:tc>
              </a:tr>
              <a:tr h="371900">
                <a:tc>
                  <a:txBody>
                    <a:bodyPr/>
                    <a:lstStyle/>
                    <a:p>
                      <a:pPr indent="0" lvl="0" marL="0" rtl="0" algn="l">
                        <a:spcBef>
                          <a:spcPts val="0"/>
                        </a:spcBef>
                        <a:spcAft>
                          <a:spcPts val="0"/>
                        </a:spcAft>
                        <a:buNone/>
                      </a:pPr>
                      <a:r>
                        <a:rPr lang="en"/>
                        <a:t>Device 2</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highlight>
                            <a:srgbClr val="FF9900"/>
                          </a:highlight>
                          <a:latin typeface="Proxima Nova"/>
                          <a:ea typeface="Proxima Nova"/>
                          <a:cs typeface="Proxima Nova"/>
                          <a:sym typeface="Proxima Nova"/>
                        </a:rPr>
                        <a:t>128.164.107.</a:t>
                      </a:r>
                      <a:r>
                        <a:rPr lang="en" sz="1800">
                          <a:solidFill>
                            <a:schemeClr val="dk2"/>
                          </a:solidFill>
                          <a:latin typeface="Proxima Nova"/>
                          <a:ea typeface="Proxima Nova"/>
                          <a:cs typeface="Proxima Nova"/>
                          <a:sym typeface="Proxima Nova"/>
                        </a:rPr>
                        <a:t>124</a:t>
                      </a:r>
                      <a:endParaRPr/>
                    </a:p>
                  </a:txBody>
                  <a:tcPr marT="91425" marB="91425" marR="91425" marL="91425"/>
                </a:tc>
              </a:tr>
              <a:tr h="371900">
                <a:tc>
                  <a:txBody>
                    <a:bodyPr/>
                    <a:lstStyle/>
                    <a:p>
                      <a:pPr indent="0" lvl="0" marL="0" rtl="0" algn="l">
                        <a:spcBef>
                          <a:spcPts val="0"/>
                        </a:spcBef>
                        <a:spcAft>
                          <a:spcPts val="0"/>
                        </a:spcAft>
                        <a:buNone/>
                      </a:pPr>
                      <a:r>
                        <a:rPr lang="en"/>
                        <a:t>Device 3</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highlight>
                            <a:srgbClr val="A4C2F4"/>
                          </a:highlight>
                          <a:latin typeface="Proxima Nova"/>
                          <a:ea typeface="Proxima Nova"/>
                          <a:cs typeface="Proxima Nova"/>
                          <a:sym typeface="Proxima Nova"/>
                        </a:rPr>
                        <a:t>128.246.175.</a:t>
                      </a:r>
                      <a:r>
                        <a:rPr lang="en" sz="1800">
                          <a:solidFill>
                            <a:schemeClr val="dk2"/>
                          </a:solidFill>
                          <a:latin typeface="Proxima Nova"/>
                          <a:ea typeface="Proxima Nova"/>
                          <a:cs typeface="Proxima Nova"/>
                          <a:sym typeface="Proxima Nova"/>
                        </a:rPr>
                        <a:t>93</a:t>
                      </a:r>
                      <a:endParaRPr/>
                    </a:p>
                  </a:txBody>
                  <a:tcPr marT="91425" marB="91425" marR="91425" marL="91425"/>
                </a:tc>
              </a:tr>
              <a:tr h="371900">
                <a:tc>
                  <a:txBody>
                    <a:bodyPr/>
                    <a:lstStyle/>
                    <a:p>
                      <a:pPr indent="0" lvl="0" marL="0" rtl="0" algn="l">
                        <a:spcBef>
                          <a:spcPts val="0"/>
                        </a:spcBef>
                        <a:spcAft>
                          <a:spcPts val="0"/>
                        </a:spcAft>
                        <a:buNone/>
                      </a:pPr>
                      <a:r>
                        <a:rPr lang="en"/>
                        <a:t>Device 4</a:t>
                      </a:r>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highlight>
                            <a:srgbClr val="B4A7D6"/>
                          </a:highlight>
                          <a:latin typeface="Proxima Nova"/>
                          <a:ea typeface="Proxima Nova"/>
                          <a:cs typeface="Proxima Nova"/>
                          <a:sym typeface="Proxima Nova"/>
                        </a:rPr>
                        <a:t>128.164.63.</a:t>
                      </a:r>
                      <a:r>
                        <a:rPr lang="en" sz="1800">
                          <a:solidFill>
                            <a:schemeClr val="dk2"/>
                          </a:solidFill>
                          <a:latin typeface="Proxima Nova"/>
                          <a:ea typeface="Proxima Nova"/>
                          <a:cs typeface="Proxima Nova"/>
                          <a:sym typeface="Proxima Nova"/>
                        </a:rPr>
                        <a:t>245</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53" name="Google Shape;153;p26"/>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connect both the link and the network layer? </a:t>
            </a:r>
            <a:endParaRPr/>
          </a:p>
          <a:p>
            <a:pPr indent="-342900" lvl="0" marL="457200" rtl="0" algn="l">
              <a:spcBef>
                <a:spcPts val="1200"/>
              </a:spcBef>
              <a:spcAft>
                <a:spcPts val="0"/>
              </a:spcAft>
              <a:buSzPts val="1800"/>
              <a:buChar char="●"/>
            </a:pPr>
            <a:r>
              <a:rPr lang="en"/>
              <a:t>When you need to know an MAC address, broadcast a message asking who has the corresponding address</a:t>
            </a:r>
            <a:endParaRPr/>
          </a:p>
          <a:p>
            <a:pPr indent="-342900" lvl="0" marL="457200" rtl="0" algn="l">
              <a:spcBef>
                <a:spcPts val="0"/>
              </a:spcBef>
              <a:spcAft>
                <a:spcPts val="0"/>
              </a:spcAft>
              <a:buSzPts val="1800"/>
              <a:buChar char="●"/>
            </a:pPr>
            <a:r>
              <a:rPr lang="en"/>
              <a:t>Host responds that they have it – that frame also contains their MAC address (it’s in the header!) </a:t>
            </a:r>
            <a:endParaRPr/>
          </a:p>
          <a:p>
            <a:pPr indent="-342900" lvl="0" marL="457200" rtl="0" algn="l">
              <a:spcBef>
                <a:spcPts val="0"/>
              </a:spcBef>
              <a:spcAft>
                <a:spcPts val="0"/>
              </a:spcAft>
              <a:buSzPts val="1800"/>
              <a:buChar char="●"/>
            </a:pPr>
            <a:r>
              <a:rPr lang="en"/>
              <a:t>Keep track of an ARP Table with these mappings; discard entries when they are stale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ARP in a picture</a:t>
            </a:r>
            <a:endParaRPr/>
          </a:p>
        </p:txBody>
      </p:sp>
      <p:pic>
        <p:nvPicPr>
          <p:cNvPr id="159" name="Google Shape;159;p27"/>
          <p:cNvPicPr preferRelativeResize="0"/>
          <p:nvPr/>
        </p:nvPicPr>
        <p:blipFill>
          <a:blip r:embed="rId3">
            <a:alphaModFix/>
          </a:blip>
          <a:stretch>
            <a:fillRect/>
          </a:stretch>
        </p:blipFill>
        <p:spPr>
          <a:xfrm>
            <a:off x="1578863" y="1029725"/>
            <a:ext cx="5986274" cy="365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Socket Programming</a:t>
            </a:r>
            <a:endParaRPr/>
          </a:p>
        </p:txBody>
      </p:sp>
      <p:sp>
        <p:nvSpPr>
          <p:cNvPr id="165" name="Google Shape;165;p28"/>
          <p:cNvSpPr txBox="1"/>
          <p:nvPr>
            <p:ph idx="1" type="body"/>
          </p:nvPr>
        </p:nvSpPr>
        <p:spPr>
          <a:xfrm>
            <a:off x="387900" y="1228675"/>
            <a:ext cx="4717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General paradigm:</a:t>
            </a:r>
            <a:endParaRPr/>
          </a:p>
          <a:p>
            <a:pPr indent="-317500" lvl="1" marL="914400" rtl="0" algn="l">
              <a:spcBef>
                <a:spcPts val="0"/>
              </a:spcBef>
              <a:spcAft>
                <a:spcPts val="0"/>
              </a:spcAft>
              <a:buSzPts val="1400"/>
              <a:buChar char="○"/>
            </a:pPr>
            <a:r>
              <a:rPr lang="en"/>
              <a:t>Server sets up a listener bound to a certain destination point</a:t>
            </a:r>
            <a:endParaRPr/>
          </a:p>
          <a:p>
            <a:pPr indent="-317500" lvl="1" marL="914400" rtl="0" algn="l">
              <a:spcBef>
                <a:spcPts val="0"/>
              </a:spcBef>
              <a:spcAft>
                <a:spcPts val="0"/>
              </a:spcAft>
              <a:buSzPts val="1400"/>
              <a:buChar char="○"/>
            </a:pPr>
            <a:r>
              <a:rPr lang="en"/>
              <a:t>Client makes a connect request to the listener</a:t>
            </a:r>
            <a:endParaRPr/>
          </a:p>
          <a:p>
            <a:pPr indent="-317500" lvl="1" marL="914400" rtl="0" algn="l">
              <a:spcBef>
                <a:spcPts val="0"/>
              </a:spcBef>
              <a:spcAft>
                <a:spcPts val="0"/>
              </a:spcAft>
              <a:buSzPts val="1400"/>
              <a:buChar char="○"/>
            </a:pPr>
            <a:r>
              <a:rPr lang="en"/>
              <a:t>The listener accepts the connection</a:t>
            </a:r>
            <a:endParaRPr/>
          </a:p>
          <a:p>
            <a:pPr indent="-317500" lvl="1" marL="914400" rtl="0" algn="l">
              <a:spcBef>
                <a:spcPts val="0"/>
              </a:spcBef>
              <a:spcAft>
                <a:spcPts val="0"/>
              </a:spcAft>
              <a:buSzPts val="1400"/>
              <a:buChar char="○"/>
            </a:pPr>
            <a:r>
              <a:rPr lang="en"/>
              <a:t>Client and server can communicate using send/recv (write/read) syscalls</a:t>
            </a:r>
            <a:endParaRPr/>
          </a:p>
          <a:p>
            <a:pPr indent="-342900" lvl="0" marL="457200" rtl="0" algn="l">
              <a:spcBef>
                <a:spcPts val="0"/>
              </a:spcBef>
              <a:spcAft>
                <a:spcPts val="0"/>
              </a:spcAft>
              <a:buSzPts val="1800"/>
              <a:buChar char="●"/>
            </a:pPr>
            <a:r>
              <a:rPr lang="en"/>
              <a:t>Can use a higher-level abstraction for a client to call a procedure on a server — a remote procedure call (PRC)</a:t>
            </a:r>
            <a:endParaRPr/>
          </a:p>
        </p:txBody>
      </p:sp>
      <p:pic>
        <p:nvPicPr>
          <p:cNvPr id="166" name="Google Shape;166;p28"/>
          <p:cNvPicPr preferRelativeResize="0"/>
          <p:nvPr/>
        </p:nvPicPr>
        <p:blipFill>
          <a:blip r:embed="rId3">
            <a:alphaModFix/>
          </a:blip>
          <a:stretch>
            <a:fillRect/>
          </a:stretch>
        </p:blipFill>
        <p:spPr>
          <a:xfrm>
            <a:off x="5220875" y="661263"/>
            <a:ext cx="3611437"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19226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Transport Layer</a:t>
            </a:r>
            <a:endParaRPr/>
          </a:p>
        </p:txBody>
      </p:sp>
      <p:sp>
        <p:nvSpPr>
          <p:cNvPr id="172" name="Google Shape;172;p29"/>
          <p:cNvSpPr/>
          <p:nvPr/>
        </p:nvSpPr>
        <p:spPr>
          <a:xfrm>
            <a:off x="1779150" y="2764450"/>
            <a:ext cx="5585700" cy="7113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3" name="Google Shape;173;p29"/>
          <p:cNvSpPr txBox="1"/>
          <p:nvPr/>
        </p:nvSpPr>
        <p:spPr>
          <a:xfrm>
            <a:off x="2331900" y="2820050"/>
            <a:ext cx="44802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roxima Nova"/>
                <a:ea typeface="Proxima Nova"/>
                <a:cs typeface="Proxima Nova"/>
                <a:sym typeface="Proxima Nova"/>
              </a:rPr>
              <a:t>Transport Layer (L4) </a:t>
            </a:r>
            <a:r>
              <a:rPr lang="en">
                <a:solidFill>
                  <a:schemeClr val="dk1"/>
                </a:solidFill>
                <a:latin typeface="Proxima Nova"/>
                <a:ea typeface="Proxima Nova"/>
                <a:cs typeface="Proxima Nova"/>
                <a:sym typeface="Proxima Nova"/>
              </a:rPr>
              <a:t>handles organizing message fragments.</a:t>
            </a:r>
            <a:endParaRPr>
              <a:solidFill>
                <a:schemeClr val="dk1"/>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Transport Layer – Overview</a:t>
            </a:r>
            <a:endParaRPr/>
          </a:p>
        </p:txBody>
      </p:sp>
      <p:sp>
        <p:nvSpPr>
          <p:cNvPr id="179" name="Google Shape;179;p30"/>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Performs </a:t>
            </a:r>
            <a:r>
              <a:rPr b="1" lang="en"/>
              <a:t>P</a:t>
            </a:r>
            <a:r>
              <a:rPr b="1" lang="en"/>
              <a:t>acketizing</a:t>
            </a:r>
            <a:r>
              <a:rPr lang="en"/>
              <a:t> </a:t>
            </a:r>
            <a:endParaRPr/>
          </a:p>
          <a:p>
            <a:pPr indent="-317500" lvl="1" marL="914400" rtl="0" algn="l">
              <a:spcBef>
                <a:spcPts val="0"/>
              </a:spcBef>
              <a:spcAft>
                <a:spcPts val="0"/>
              </a:spcAft>
              <a:buSzPts val="1400"/>
              <a:buChar char="○"/>
            </a:pPr>
            <a:r>
              <a:rPr lang="en"/>
              <a:t>Breaking messages/data from application layer into packets to be transported</a:t>
            </a:r>
            <a:endParaRPr/>
          </a:p>
          <a:p>
            <a:pPr indent="-317500" lvl="1" marL="914400" rtl="0" algn="l">
              <a:spcBef>
                <a:spcPts val="0"/>
              </a:spcBef>
              <a:spcAft>
                <a:spcPts val="0"/>
              </a:spcAft>
              <a:buSzPts val="1400"/>
              <a:buChar char="○"/>
            </a:pPr>
            <a:r>
              <a:rPr lang="en"/>
              <a:t>Stop and Wait protocol</a:t>
            </a:r>
            <a:endParaRPr/>
          </a:p>
          <a:p>
            <a:pPr indent="-317500" lvl="2" marL="1371600" rtl="0" algn="l">
              <a:spcBef>
                <a:spcPts val="0"/>
              </a:spcBef>
              <a:spcAft>
                <a:spcPts val="0"/>
              </a:spcAft>
              <a:buSzPts val="1400"/>
              <a:buChar char="■"/>
            </a:pPr>
            <a:r>
              <a:rPr lang="en"/>
              <a:t>Sender sends packet</a:t>
            </a:r>
            <a:endParaRPr/>
          </a:p>
          <a:p>
            <a:pPr indent="-317500" lvl="2" marL="1371600" rtl="0" algn="l">
              <a:spcBef>
                <a:spcPts val="0"/>
              </a:spcBef>
              <a:spcAft>
                <a:spcPts val="0"/>
              </a:spcAft>
              <a:buSzPts val="1400"/>
              <a:buChar char="■"/>
            </a:pPr>
            <a:r>
              <a:rPr lang="en"/>
              <a:t>Receiver receives packet</a:t>
            </a:r>
            <a:endParaRPr/>
          </a:p>
          <a:p>
            <a:pPr indent="-317500" lvl="2" marL="1371600" rtl="0" algn="l">
              <a:spcBef>
                <a:spcPts val="0"/>
              </a:spcBef>
              <a:spcAft>
                <a:spcPts val="0"/>
              </a:spcAft>
              <a:buSzPts val="1400"/>
              <a:buChar char="■"/>
            </a:pPr>
            <a:r>
              <a:rPr lang="en"/>
              <a:t>Receiver sends ACK (acknowledgement)</a:t>
            </a:r>
            <a:endParaRPr/>
          </a:p>
          <a:p>
            <a:pPr indent="-317500" lvl="2" marL="1371600" rtl="0" algn="l">
              <a:spcBef>
                <a:spcPts val="0"/>
              </a:spcBef>
              <a:spcAft>
                <a:spcPts val="0"/>
              </a:spcAft>
              <a:buSzPts val="1400"/>
              <a:buChar char="■"/>
            </a:pPr>
            <a:r>
              <a:rPr lang="en"/>
              <a:t>Sender waits for ACK, re-sends package if no ACK is received in a time window</a:t>
            </a:r>
            <a:endParaRPr/>
          </a:p>
          <a:p>
            <a:pPr indent="-317500" lvl="3" marL="1828800" rtl="0" algn="l">
              <a:spcBef>
                <a:spcPts val="0"/>
              </a:spcBef>
              <a:spcAft>
                <a:spcPts val="0"/>
              </a:spcAft>
              <a:buSzPts val="1400"/>
              <a:buChar char="●"/>
            </a:pPr>
            <a:r>
              <a:rPr lang="en"/>
              <a:t>Receiver re-sends ACK if sender re-sends the packets</a:t>
            </a:r>
            <a:endParaRPr/>
          </a:p>
          <a:p>
            <a:pPr indent="-317500" lvl="1" marL="914400" rtl="0" algn="l">
              <a:spcBef>
                <a:spcPts val="0"/>
              </a:spcBef>
              <a:spcAft>
                <a:spcPts val="0"/>
              </a:spcAft>
              <a:buSzPts val="1400"/>
              <a:buChar char="○"/>
            </a:pPr>
            <a:r>
              <a:rPr lang="en"/>
              <a:t>This protocol is rather slow — have to wait for messages to be sent and acknowledged packet by packet</a:t>
            </a:r>
            <a:endParaRPr/>
          </a:p>
          <a:p>
            <a:pPr indent="-317500" lvl="1" marL="914400" rtl="0" algn="l">
              <a:spcBef>
                <a:spcPts val="0"/>
              </a:spcBef>
              <a:spcAft>
                <a:spcPts val="0"/>
              </a:spcAft>
              <a:buSzPts val="1400"/>
              <a:buChar char="○"/>
            </a:pPr>
            <a:r>
              <a:rPr lang="en"/>
              <a:t>Need to ensure packets don’t get mixed up in transport</a:t>
            </a:r>
            <a:endParaRPr/>
          </a:p>
          <a:p>
            <a:pPr indent="-317500" lvl="2" marL="1371600" rtl="0" algn="l">
              <a:spcBef>
                <a:spcPts val="0"/>
              </a:spcBef>
              <a:spcAft>
                <a:spcPts val="0"/>
              </a:spcAft>
              <a:buSzPts val="1400"/>
              <a:buChar char="■"/>
            </a:pPr>
            <a:r>
              <a:rPr lang="en"/>
              <a:t>Give them a sequence number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Stop and Wait</a:t>
            </a:r>
            <a:endParaRPr/>
          </a:p>
        </p:txBody>
      </p:sp>
      <p:sp>
        <p:nvSpPr>
          <p:cNvPr id="185" name="Google Shape;185;p31"/>
          <p:cNvSpPr txBox="1"/>
          <p:nvPr>
            <p:ph idx="1" type="body"/>
          </p:nvPr>
        </p:nvSpPr>
        <p:spPr>
          <a:xfrm>
            <a:off x="519750" y="1028900"/>
            <a:ext cx="5061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Sender sends one packet at a time and waits to be acknowledged before sending the next packet</a:t>
            </a:r>
            <a:endParaRPr/>
          </a:p>
          <a:p>
            <a:pPr indent="-342900" lvl="0" marL="457200" rtl="0" algn="l">
              <a:spcBef>
                <a:spcPts val="0"/>
              </a:spcBef>
              <a:spcAft>
                <a:spcPts val="0"/>
              </a:spcAft>
              <a:buSzPts val="1800"/>
              <a:buChar char="●"/>
            </a:pPr>
            <a:r>
              <a:rPr lang="en"/>
              <a:t>If no response is received within a certain time frame, retransmit the packet</a:t>
            </a:r>
            <a:endParaRPr/>
          </a:p>
          <a:p>
            <a:pPr indent="-342900" lvl="0" marL="457200" rtl="0" algn="l">
              <a:spcBef>
                <a:spcPts val="0"/>
              </a:spcBef>
              <a:spcAft>
                <a:spcPts val="0"/>
              </a:spcAft>
              <a:buSzPts val="1800"/>
              <a:buChar char="●"/>
            </a:pPr>
            <a:r>
              <a:rPr lang="en"/>
              <a:t>Most simple transmission protocol</a:t>
            </a:r>
            <a:endParaRPr/>
          </a:p>
          <a:p>
            <a:pPr indent="-342900" lvl="0" marL="457200" rtl="0" algn="l">
              <a:spcBef>
                <a:spcPts val="0"/>
              </a:spcBef>
              <a:spcAft>
                <a:spcPts val="0"/>
              </a:spcAft>
              <a:buSzPts val="1800"/>
              <a:buChar char="●"/>
            </a:pPr>
            <a:r>
              <a:rPr lang="en"/>
              <a:t>How many bits are needed for SEQ and ACK #s?</a:t>
            </a:r>
            <a:endParaRPr/>
          </a:p>
        </p:txBody>
      </p:sp>
      <p:pic>
        <p:nvPicPr>
          <p:cNvPr id="186" name="Google Shape;186;p31"/>
          <p:cNvPicPr preferRelativeResize="0"/>
          <p:nvPr/>
        </p:nvPicPr>
        <p:blipFill rotWithShape="1">
          <a:blip r:embed="rId3">
            <a:alphaModFix/>
          </a:blip>
          <a:srcRect b="22576" l="0" r="0" t="0"/>
          <a:stretch/>
        </p:blipFill>
        <p:spPr>
          <a:xfrm>
            <a:off x="5625825" y="666375"/>
            <a:ext cx="3488525" cy="2950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60" name="Google Shape;60;p14"/>
          <p:cNvSpPr txBox="1"/>
          <p:nvPr>
            <p:ph idx="1" type="body"/>
          </p:nvPr>
        </p:nvSpPr>
        <p:spPr>
          <a:xfrm>
            <a:off x="519750" y="1028900"/>
            <a:ext cx="8104500" cy="36033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Project 5 </a:t>
            </a:r>
            <a:r>
              <a:rPr lang="en" sz="2100"/>
              <a:t>is released and is due</a:t>
            </a:r>
            <a:r>
              <a:rPr lang="en" sz="2100"/>
              <a:t> </a:t>
            </a:r>
            <a:r>
              <a:rPr b="1" lang="en" sz="2100">
                <a:solidFill>
                  <a:srgbClr val="674EA7"/>
                </a:solidFill>
              </a:rPr>
              <a:t>April 22nd @ 11:59pm</a:t>
            </a:r>
            <a:endParaRPr b="1" sz="2100">
              <a:solidFill>
                <a:srgbClr val="674EA7"/>
              </a:solidFill>
            </a:endParaRPr>
          </a:p>
          <a:p>
            <a:pPr indent="-361950" lvl="1" marL="914400" rtl="0" algn="l">
              <a:spcBef>
                <a:spcPts val="0"/>
              </a:spcBef>
              <a:spcAft>
                <a:spcPts val="0"/>
              </a:spcAft>
              <a:buClr>
                <a:srgbClr val="FF0000"/>
              </a:buClr>
              <a:buSzPts val="2100"/>
              <a:buChar char="○"/>
            </a:pPr>
            <a:r>
              <a:rPr b="1" lang="en" sz="2100">
                <a:solidFill>
                  <a:srgbClr val="FF0000"/>
                </a:solidFill>
              </a:rPr>
              <a:t>NO LATE DAYS</a:t>
            </a:r>
            <a:r>
              <a:rPr lang="en" sz="2100">
                <a:solidFill>
                  <a:srgbClr val="FF0000"/>
                </a:solidFill>
              </a:rPr>
              <a:t> can be used for this project</a:t>
            </a:r>
            <a:endParaRPr sz="2100">
              <a:solidFill>
                <a:srgbClr val="FF0000"/>
              </a:solidFill>
            </a:endParaRPr>
          </a:p>
          <a:p>
            <a:pPr indent="-361950" lvl="0" marL="457200" rtl="0" algn="l">
              <a:spcBef>
                <a:spcPts val="0"/>
              </a:spcBef>
              <a:spcAft>
                <a:spcPts val="0"/>
              </a:spcAft>
              <a:buClr>
                <a:schemeClr val="dk1"/>
              </a:buClr>
              <a:buSzPts val="2100"/>
              <a:buChar char="●"/>
            </a:pPr>
            <a:r>
              <a:rPr b="1" lang="en" sz="2100"/>
              <a:t>Project 4 Demos </a:t>
            </a:r>
            <a:r>
              <a:rPr lang="en" sz="2100"/>
              <a:t>are this week. PLEASE DO NOT MISS YOUR DEMO!</a:t>
            </a:r>
            <a:endParaRPr sz="2100"/>
          </a:p>
          <a:p>
            <a:pPr indent="-361950" lvl="0" marL="457200" rtl="0" algn="l">
              <a:spcBef>
                <a:spcPts val="0"/>
              </a:spcBef>
              <a:spcAft>
                <a:spcPts val="0"/>
              </a:spcAft>
              <a:buSzPts val="2100"/>
              <a:buChar char="●"/>
            </a:pPr>
            <a:r>
              <a:rPr b="1" lang="en" sz="2100"/>
              <a:t>Homework 9</a:t>
            </a:r>
            <a:r>
              <a:rPr lang="en" sz="2100"/>
              <a:t> will be released tonight and is due </a:t>
            </a:r>
            <a:r>
              <a:rPr b="1" lang="en" sz="2100">
                <a:solidFill>
                  <a:srgbClr val="674EA7"/>
                </a:solidFill>
              </a:rPr>
              <a:t>April 17th</a:t>
            </a:r>
            <a:r>
              <a:rPr lang="en" sz="2100">
                <a:solidFill>
                  <a:srgbClr val="000000"/>
                </a:solidFill>
              </a:rPr>
              <a:t>. (It covers networking!)</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Be on the lookout for TA applications around this weekend/next week</a:t>
            </a:r>
            <a:endParaRPr sz="2100">
              <a:solidFill>
                <a:srgbClr val="000000"/>
              </a:solidFill>
            </a:endParaRPr>
          </a:p>
          <a:p>
            <a:pPr indent="0" lvl="0" marL="0" rtl="0" algn="l">
              <a:spcBef>
                <a:spcPts val="0"/>
              </a:spcBef>
              <a:spcAft>
                <a:spcPts val="0"/>
              </a:spcAft>
              <a:buNone/>
            </a:pPr>
            <a:r>
              <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Stop and Wait</a:t>
            </a:r>
            <a:endParaRPr/>
          </a:p>
        </p:txBody>
      </p:sp>
      <p:sp>
        <p:nvSpPr>
          <p:cNvPr id="192" name="Google Shape;192;p32"/>
          <p:cNvSpPr txBox="1"/>
          <p:nvPr>
            <p:ph idx="1" type="body"/>
          </p:nvPr>
        </p:nvSpPr>
        <p:spPr>
          <a:xfrm>
            <a:off x="519750" y="1028900"/>
            <a:ext cx="5061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Sender sends one packet at a time and waits to be acknowledged before sending the next packet</a:t>
            </a:r>
            <a:endParaRPr/>
          </a:p>
          <a:p>
            <a:pPr indent="-342900" lvl="0" marL="457200" rtl="0" algn="l">
              <a:spcBef>
                <a:spcPts val="0"/>
              </a:spcBef>
              <a:spcAft>
                <a:spcPts val="0"/>
              </a:spcAft>
              <a:buSzPts val="1800"/>
              <a:buChar char="●"/>
            </a:pPr>
            <a:r>
              <a:rPr lang="en"/>
              <a:t>If no response is received within a certain time frame, retransmit the packet</a:t>
            </a:r>
            <a:endParaRPr/>
          </a:p>
          <a:p>
            <a:pPr indent="-342900" lvl="0" marL="457200" rtl="0" algn="l">
              <a:spcBef>
                <a:spcPts val="0"/>
              </a:spcBef>
              <a:spcAft>
                <a:spcPts val="0"/>
              </a:spcAft>
              <a:buSzPts val="1800"/>
              <a:buChar char="●"/>
            </a:pPr>
            <a:r>
              <a:rPr lang="en"/>
              <a:t>Most simple transmission protocol</a:t>
            </a:r>
            <a:endParaRPr/>
          </a:p>
          <a:p>
            <a:pPr indent="-342900" lvl="0" marL="457200" rtl="0" algn="l">
              <a:spcBef>
                <a:spcPts val="0"/>
              </a:spcBef>
              <a:spcAft>
                <a:spcPts val="0"/>
              </a:spcAft>
              <a:buSzPts val="1800"/>
              <a:buChar char="●"/>
            </a:pPr>
            <a:r>
              <a:rPr lang="en"/>
              <a:t>How many bits are needed for SEQ and ACK #s?</a:t>
            </a:r>
            <a:endParaRPr/>
          </a:p>
          <a:p>
            <a:pPr indent="-317500" lvl="1" marL="914400" rtl="0" algn="l">
              <a:spcBef>
                <a:spcPts val="0"/>
              </a:spcBef>
              <a:spcAft>
                <a:spcPts val="0"/>
              </a:spcAft>
              <a:buSzPts val="1400"/>
              <a:buChar char="○"/>
            </a:pPr>
            <a:r>
              <a:rPr lang="en" sz="1400">
                <a:solidFill>
                  <a:srgbClr val="FF0000"/>
                </a:solidFill>
              </a:rPr>
              <a:t>Only 1, Why???</a:t>
            </a:r>
            <a:endParaRPr>
              <a:solidFill>
                <a:srgbClr val="FF0000"/>
              </a:solidFill>
            </a:endParaRPr>
          </a:p>
          <a:p>
            <a:pPr indent="-317500" lvl="2" marL="1371600" rtl="0" algn="l">
              <a:spcBef>
                <a:spcPts val="0"/>
              </a:spcBef>
              <a:spcAft>
                <a:spcPts val="0"/>
              </a:spcAft>
              <a:buClr>
                <a:srgbClr val="FF0000"/>
              </a:buClr>
              <a:buSzPts val="1400"/>
              <a:buChar char="■"/>
            </a:pPr>
            <a:r>
              <a:rPr lang="en">
                <a:solidFill>
                  <a:srgbClr val="FF0000"/>
                </a:solidFill>
              </a:rPr>
              <a:t>(hint: stop and wait is also known as alternating bit protocol)</a:t>
            </a:r>
            <a:endParaRPr>
              <a:solidFill>
                <a:srgbClr val="FF0000"/>
              </a:solidFill>
            </a:endParaRPr>
          </a:p>
        </p:txBody>
      </p:sp>
      <p:pic>
        <p:nvPicPr>
          <p:cNvPr id="193" name="Google Shape;193;p32"/>
          <p:cNvPicPr preferRelativeResize="0"/>
          <p:nvPr/>
        </p:nvPicPr>
        <p:blipFill rotWithShape="1">
          <a:blip r:embed="rId3">
            <a:alphaModFix/>
          </a:blip>
          <a:srcRect b="22576" l="0" r="0" t="0"/>
          <a:stretch/>
        </p:blipFill>
        <p:spPr>
          <a:xfrm>
            <a:off x="5625825" y="666375"/>
            <a:ext cx="3488525" cy="2950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Exercise:</a:t>
            </a:r>
            <a:r>
              <a:rPr lang="en"/>
              <a:t> Stop and Wait and Sliding Window</a:t>
            </a:r>
            <a:endParaRPr/>
          </a:p>
        </p:txBody>
      </p:sp>
      <p:sp>
        <p:nvSpPr>
          <p:cNvPr id="199" name="Google Shape;199;p33"/>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a reliable network, how long would it take to transmit</a:t>
            </a:r>
            <a:r>
              <a:rPr b="1" lang="en"/>
              <a:t> 100 packets</a:t>
            </a:r>
            <a:r>
              <a:rPr lang="en"/>
              <a:t> if the Round Trip Time was</a:t>
            </a:r>
            <a:r>
              <a:rPr b="1" lang="en"/>
              <a:t> 4ms </a:t>
            </a:r>
            <a:r>
              <a:rPr lang="en"/>
              <a:t>using Stop and Wait?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long for Sliding Window with a window size of </a:t>
            </a:r>
            <a:r>
              <a:rPr b="1" lang="en"/>
              <a:t>5 packets</a:t>
            </a:r>
            <a:r>
              <a:rPr lang="en"/>
              <a:t> and a RTT of </a:t>
            </a:r>
            <a:r>
              <a:rPr b="1" lang="en"/>
              <a:t>4ms</a:t>
            </a:r>
            <a:r>
              <a:rPr lang="en"/>
              <a:t>? </a:t>
            </a:r>
            <a:r>
              <a:rPr lang="en"/>
              <a:t>Assume that the time (overhead) to send and receive packets is negligible.</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Solution</a:t>
            </a:r>
            <a:r>
              <a:rPr lang="en">
                <a:solidFill>
                  <a:schemeClr val="accent1"/>
                </a:solidFill>
              </a:rPr>
              <a:t>:</a:t>
            </a:r>
            <a:r>
              <a:rPr lang="en"/>
              <a:t> Stop and Wait and Sliding Window</a:t>
            </a:r>
            <a:endParaRPr/>
          </a:p>
        </p:txBody>
      </p:sp>
      <p:sp>
        <p:nvSpPr>
          <p:cNvPr id="205" name="Google Shape;205;p34"/>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a reliable network, how long would it take to transmit</a:t>
            </a:r>
            <a:r>
              <a:rPr b="1" lang="en"/>
              <a:t> 100 packets</a:t>
            </a:r>
            <a:r>
              <a:rPr lang="en"/>
              <a:t> if the Round Trip Time was</a:t>
            </a:r>
            <a:r>
              <a:rPr b="1" lang="en"/>
              <a:t> 4ms </a:t>
            </a:r>
            <a:r>
              <a:rPr lang="en"/>
              <a:t>using Stop and Wait?  </a:t>
            </a:r>
            <a:endParaRPr/>
          </a:p>
          <a:p>
            <a:pPr indent="-342900" lvl="0" marL="457200" rtl="0" algn="l">
              <a:spcBef>
                <a:spcPts val="1200"/>
              </a:spcBef>
              <a:spcAft>
                <a:spcPts val="0"/>
              </a:spcAft>
              <a:buSzPts val="1800"/>
              <a:buChar char="-"/>
            </a:pPr>
            <a:r>
              <a:rPr lang="en"/>
              <a:t>100 packets * 4ms = 400 ms</a:t>
            </a:r>
            <a:endParaRPr/>
          </a:p>
          <a:p>
            <a:pPr indent="0" lvl="0" marL="0" rtl="0" algn="l">
              <a:spcBef>
                <a:spcPts val="1200"/>
              </a:spcBef>
              <a:spcAft>
                <a:spcPts val="1200"/>
              </a:spcAft>
              <a:buNone/>
            </a:pPr>
            <a:r>
              <a:rPr lang="en"/>
              <a:t>How long for Sliding Window with a window size of </a:t>
            </a:r>
            <a:r>
              <a:rPr b="1" lang="en"/>
              <a:t>5 packets</a:t>
            </a:r>
            <a:r>
              <a:rPr lang="en"/>
              <a:t> and a RTT of </a:t>
            </a:r>
            <a:r>
              <a:rPr b="1" lang="en"/>
              <a:t>4ms</a:t>
            </a:r>
            <a:r>
              <a:rPr lang="en"/>
              <a:t>? </a:t>
            </a:r>
            <a:r>
              <a:rPr lang="en"/>
              <a:t>Assume that the time (overhead) to send and receive packets is negligible.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Solution:</a:t>
            </a:r>
            <a:r>
              <a:rPr lang="en"/>
              <a:t> Stop and Wait and Sliding Window</a:t>
            </a:r>
            <a:endParaRPr/>
          </a:p>
        </p:txBody>
      </p:sp>
      <p:sp>
        <p:nvSpPr>
          <p:cNvPr id="211" name="Google Shape;211;p3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a reliable network, how long would it take to transmit</a:t>
            </a:r>
            <a:r>
              <a:rPr b="1" lang="en"/>
              <a:t> 100 packets</a:t>
            </a:r>
            <a:r>
              <a:rPr lang="en"/>
              <a:t> if the Round Trip Time was</a:t>
            </a:r>
            <a:r>
              <a:rPr b="1" lang="en"/>
              <a:t> 4ms </a:t>
            </a:r>
            <a:r>
              <a:rPr lang="en"/>
              <a:t>using Stop and Wait?  </a:t>
            </a:r>
            <a:endParaRPr/>
          </a:p>
          <a:p>
            <a:pPr indent="-342900" lvl="0" marL="457200" rtl="0" algn="l">
              <a:spcBef>
                <a:spcPts val="1200"/>
              </a:spcBef>
              <a:spcAft>
                <a:spcPts val="0"/>
              </a:spcAft>
              <a:buSzPts val="1800"/>
              <a:buChar char="-"/>
            </a:pPr>
            <a:r>
              <a:rPr lang="en"/>
              <a:t>100 packets * 4ms = 400 ms</a:t>
            </a:r>
            <a:endParaRPr/>
          </a:p>
          <a:p>
            <a:pPr indent="0" lvl="0" marL="0" rtl="0" algn="l">
              <a:spcBef>
                <a:spcPts val="1200"/>
              </a:spcBef>
              <a:spcAft>
                <a:spcPts val="0"/>
              </a:spcAft>
              <a:buNone/>
            </a:pPr>
            <a:r>
              <a:rPr lang="en"/>
              <a:t>How long for Sliding Window with a window size of </a:t>
            </a:r>
            <a:r>
              <a:rPr b="1" lang="en"/>
              <a:t>5 packets</a:t>
            </a:r>
            <a:r>
              <a:rPr lang="en"/>
              <a:t> and a RTT of </a:t>
            </a:r>
            <a:r>
              <a:rPr b="1" lang="en"/>
              <a:t>4ms</a:t>
            </a:r>
            <a:r>
              <a:rPr lang="en"/>
              <a:t>? Assume that the time to send and receive packets is negligible.</a:t>
            </a:r>
            <a:endParaRPr/>
          </a:p>
          <a:p>
            <a:pPr indent="-342900" lvl="0" marL="457200" rtl="0" algn="l">
              <a:spcBef>
                <a:spcPts val="1200"/>
              </a:spcBef>
              <a:spcAft>
                <a:spcPts val="0"/>
              </a:spcAft>
              <a:buSzPts val="1800"/>
              <a:buChar char="-"/>
            </a:pPr>
            <a:r>
              <a:rPr lang="en"/>
              <a:t>Within the RTT of 4ms, 5 packets would have completed transmission. There are 100/5 = 20 windows that must complete. 20*4ms = 80ms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Pipelined Transmission</a:t>
            </a:r>
            <a:endParaRPr/>
          </a:p>
        </p:txBody>
      </p:sp>
      <p:sp>
        <p:nvSpPr>
          <p:cNvPr id="217" name="Google Shape;217;p36"/>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Sender sends a stream of packets before waiting for an acknowledgement</a:t>
            </a:r>
            <a:endParaRPr sz="2300"/>
          </a:p>
          <a:p>
            <a:pPr indent="-349250" lvl="1" marL="914400" rtl="0" algn="l">
              <a:spcBef>
                <a:spcPts val="0"/>
              </a:spcBef>
              <a:spcAft>
                <a:spcPts val="0"/>
              </a:spcAft>
              <a:buSzPts val="1900"/>
              <a:buChar char="○"/>
            </a:pPr>
            <a:r>
              <a:rPr lang="en" sz="1900"/>
              <a:t>Do we need to acknowledge every packet? Depends…</a:t>
            </a:r>
            <a:endParaRPr sz="1900"/>
          </a:p>
          <a:p>
            <a:pPr indent="-374650" lvl="0" marL="457200" rtl="0" algn="l">
              <a:spcBef>
                <a:spcPts val="0"/>
              </a:spcBef>
              <a:spcAft>
                <a:spcPts val="0"/>
              </a:spcAft>
              <a:buSzPts val="2300"/>
              <a:buChar char="●"/>
            </a:pPr>
            <a:r>
              <a:rPr lang="en" sz="2300"/>
              <a:t>Reliable Pipelined Transmission</a:t>
            </a:r>
            <a:endParaRPr sz="2300"/>
          </a:p>
          <a:p>
            <a:pPr indent="-349250" lvl="1" marL="914400" rtl="0" algn="l">
              <a:spcBef>
                <a:spcPts val="0"/>
              </a:spcBef>
              <a:spcAft>
                <a:spcPts val="0"/>
              </a:spcAft>
              <a:buSzPts val="1900"/>
              <a:buChar char="○"/>
            </a:pPr>
            <a:r>
              <a:rPr lang="en" sz="1900"/>
              <a:t>Receiver acknowledges each packet individually</a:t>
            </a:r>
            <a:endParaRPr sz="1900"/>
          </a:p>
          <a:p>
            <a:pPr indent="-349250" lvl="1" marL="914400" rtl="0" algn="l">
              <a:spcBef>
                <a:spcPts val="0"/>
              </a:spcBef>
              <a:spcAft>
                <a:spcPts val="0"/>
              </a:spcAft>
              <a:buSzPts val="1900"/>
              <a:buChar char="○"/>
            </a:pPr>
            <a:r>
              <a:rPr lang="en" sz="1900"/>
              <a:t>Use a sliding window of packets and wait for ACKS</a:t>
            </a:r>
            <a:endParaRPr sz="1900"/>
          </a:p>
          <a:p>
            <a:pPr indent="-349250" lvl="1" marL="914400" rtl="0" algn="l">
              <a:spcBef>
                <a:spcPts val="0"/>
              </a:spcBef>
              <a:spcAft>
                <a:spcPts val="0"/>
              </a:spcAft>
              <a:buSzPts val="1900"/>
              <a:buChar char="○"/>
            </a:pPr>
            <a:r>
              <a:rPr lang="en" sz="1900"/>
              <a:t>When the first packet gets an ACK, move the window over</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18928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TCP and UDP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Overview</a:t>
            </a:r>
            <a:endParaRPr/>
          </a:p>
        </p:txBody>
      </p:sp>
      <p:sp>
        <p:nvSpPr>
          <p:cNvPr id="228" name="Google Shape;228;p38"/>
          <p:cNvSpPr txBox="1"/>
          <p:nvPr>
            <p:ph idx="1" type="body"/>
          </p:nvPr>
        </p:nvSpPr>
        <p:spPr>
          <a:xfrm>
            <a:off x="519750" y="1028900"/>
            <a:ext cx="45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Connection Oriented</a:t>
            </a:r>
            <a:endParaRPr/>
          </a:p>
          <a:p>
            <a:pPr indent="-317500" lvl="1" marL="914400" rtl="0" algn="l">
              <a:spcBef>
                <a:spcPts val="0"/>
              </a:spcBef>
              <a:spcAft>
                <a:spcPts val="0"/>
              </a:spcAft>
              <a:buSzPts val="1400"/>
              <a:buChar char="○"/>
            </a:pPr>
            <a:r>
              <a:rPr lang="en"/>
              <a:t>Must perform 3-way handshake to create a connection before sending data</a:t>
            </a:r>
            <a:endParaRPr/>
          </a:p>
          <a:p>
            <a:pPr indent="-342900" lvl="0" marL="457200" rtl="0" algn="l">
              <a:spcBef>
                <a:spcPts val="0"/>
              </a:spcBef>
              <a:spcAft>
                <a:spcPts val="0"/>
              </a:spcAft>
              <a:buSzPts val="1800"/>
              <a:buChar char="●"/>
            </a:pPr>
            <a:r>
              <a:rPr lang="en"/>
              <a:t>Reliable, in order delivery </a:t>
            </a:r>
            <a:endParaRPr/>
          </a:p>
          <a:p>
            <a:pPr indent="-342900" lvl="0" marL="457200" rtl="0" algn="l">
              <a:spcBef>
                <a:spcPts val="0"/>
              </a:spcBef>
              <a:spcAft>
                <a:spcPts val="0"/>
              </a:spcAft>
              <a:buSzPts val="1800"/>
              <a:buChar char="●"/>
            </a:pPr>
            <a:r>
              <a:rPr lang="en"/>
              <a:t>Higher overhead than UDP</a:t>
            </a:r>
            <a:endParaRPr/>
          </a:p>
        </p:txBody>
      </p:sp>
      <p:pic>
        <p:nvPicPr>
          <p:cNvPr id="229" name="Google Shape;229;p38"/>
          <p:cNvPicPr preferRelativeResize="0"/>
          <p:nvPr/>
        </p:nvPicPr>
        <p:blipFill>
          <a:blip r:embed="rId3">
            <a:alphaModFix/>
          </a:blip>
          <a:stretch>
            <a:fillRect/>
          </a:stretch>
        </p:blipFill>
        <p:spPr>
          <a:xfrm>
            <a:off x="5106450" y="1497125"/>
            <a:ext cx="3998300" cy="1973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Overview</a:t>
            </a:r>
            <a:endParaRPr/>
          </a:p>
        </p:txBody>
      </p:sp>
      <p:sp>
        <p:nvSpPr>
          <p:cNvPr id="235" name="Google Shape;235;p39"/>
          <p:cNvSpPr txBox="1"/>
          <p:nvPr>
            <p:ph idx="1" type="body"/>
          </p:nvPr>
        </p:nvSpPr>
        <p:spPr>
          <a:xfrm>
            <a:off x="519750" y="1028900"/>
            <a:ext cx="4586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Connection Oriented</a:t>
            </a:r>
            <a:endParaRPr/>
          </a:p>
          <a:p>
            <a:pPr indent="-317500" lvl="1" marL="914400" rtl="0" algn="l">
              <a:spcBef>
                <a:spcPts val="0"/>
              </a:spcBef>
              <a:spcAft>
                <a:spcPts val="0"/>
              </a:spcAft>
              <a:buSzPts val="1400"/>
              <a:buChar char="○"/>
            </a:pPr>
            <a:r>
              <a:rPr lang="en"/>
              <a:t>Must perform 3-way handshake to create a connection before sending data</a:t>
            </a:r>
            <a:endParaRPr/>
          </a:p>
          <a:p>
            <a:pPr indent="-342900" lvl="0" marL="457200" rtl="0" algn="l">
              <a:spcBef>
                <a:spcPts val="0"/>
              </a:spcBef>
              <a:spcAft>
                <a:spcPts val="0"/>
              </a:spcAft>
              <a:buSzPts val="1800"/>
              <a:buChar char="●"/>
            </a:pPr>
            <a:r>
              <a:rPr lang="en"/>
              <a:t>Reliable, in order delivery </a:t>
            </a:r>
            <a:endParaRPr/>
          </a:p>
          <a:p>
            <a:pPr indent="-342900" lvl="0" marL="457200" rtl="0" algn="l">
              <a:spcBef>
                <a:spcPts val="0"/>
              </a:spcBef>
              <a:spcAft>
                <a:spcPts val="0"/>
              </a:spcAft>
              <a:buSzPts val="1800"/>
              <a:buChar char="●"/>
            </a:pPr>
            <a:r>
              <a:rPr lang="en"/>
              <a:t>Higher overhead than UDP</a:t>
            </a:r>
            <a:endParaRPr/>
          </a:p>
        </p:txBody>
      </p:sp>
      <p:pic>
        <p:nvPicPr>
          <p:cNvPr id="236" name="Google Shape;236;p39"/>
          <p:cNvPicPr preferRelativeResize="0"/>
          <p:nvPr/>
        </p:nvPicPr>
        <p:blipFill>
          <a:blip r:embed="rId3">
            <a:alphaModFix/>
          </a:blip>
          <a:stretch>
            <a:fillRect/>
          </a:stretch>
        </p:blipFill>
        <p:spPr>
          <a:xfrm>
            <a:off x="5106450" y="1497125"/>
            <a:ext cx="3998300" cy="1973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Handshake</a:t>
            </a:r>
            <a:endParaRPr/>
          </a:p>
        </p:txBody>
      </p:sp>
      <p:sp>
        <p:nvSpPr>
          <p:cNvPr id="242" name="Google Shape;242;p40"/>
          <p:cNvSpPr txBox="1"/>
          <p:nvPr>
            <p:ph idx="1" type="body"/>
          </p:nvPr>
        </p:nvSpPr>
        <p:spPr>
          <a:xfrm>
            <a:off x="311700" y="1152475"/>
            <a:ext cx="4578000" cy="36408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Step 1 (</a:t>
            </a:r>
            <a:r>
              <a:rPr b="1" lang="en"/>
              <a:t>SYN</a:t>
            </a:r>
            <a:r>
              <a:rPr lang="en"/>
              <a:t>): First, a connection between server and client is established. The client node sends a SYN (Synchronize Sequence Number) data packet over an IP network to a server on the same or an external network. This SYN packet is a random sequence number that the client wants to use for the communication.</a:t>
            </a:r>
            <a:endParaRPr/>
          </a:p>
          <a:p>
            <a:pPr indent="-317182" lvl="0" marL="457200" rtl="0" algn="l">
              <a:spcBef>
                <a:spcPts val="0"/>
              </a:spcBef>
              <a:spcAft>
                <a:spcPts val="0"/>
              </a:spcAft>
              <a:buSzPct val="100000"/>
              <a:buChar char="●"/>
            </a:pPr>
            <a:r>
              <a:rPr lang="en"/>
              <a:t>Step 2 (</a:t>
            </a:r>
            <a:r>
              <a:rPr b="1" lang="en"/>
              <a:t>SYN/ACK</a:t>
            </a:r>
            <a:r>
              <a:rPr lang="en"/>
              <a:t>): Server responds to the client request with SYN-ACK signal bits set. Acknowledgement(ACK) signifies the response of the segment it received and SYN signifies with what sequence number it is likely to start the segments with.</a:t>
            </a:r>
            <a:endParaRPr/>
          </a:p>
          <a:p>
            <a:pPr indent="-317182" lvl="0" marL="457200" rtl="0" algn="l">
              <a:spcBef>
                <a:spcPts val="0"/>
              </a:spcBef>
              <a:spcAft>
                <a:spcPts val="0"/>
              </a:spcAft>
              <a:buSzPct val="100000"/>
              <a:buChar char="●"/>
            </a:pPr>
            <a:r>
              <a:rPr lang="en"/>
              <a:t>Step 3 (</a:t>
            </a:r>
            <a:r>
              <a:rPr b="1" lang="en"/>
              <a:t>ACK</a:t>
            </a:r>
            <a:r>
              <a:rPr lang="en"/>
              <a:t>): In the final part client acknowledges the response of the server and they both establish a reliable connection with which they will start the actual data transfer.</a:t>
            </a:r>
            <a:endParaRPr/>
          </a:p>
        </p:txBody>
      </p:sp>
      <p:pic>
        <p:nvPicPr>
          <p:cNvPr id="243" name="Google Shape;243;p40"/>
          <p:cNvPicPr preferRelativeResize="0"/>
          <p:nvPr/>
        </p:nvPicPr>
        <p:blipFill>
          <a:blip r:embed="rId3">
            <a:alphaModFix/>
          </a:blip>
          <a:stretch>
            <a:fillRect/>
          </a:stretch>
        </p:blipFill>
        <p:spPr>
          <a:xfrm>
            <a:off x="5265725" y="1152473"/>
            <a:ext cx="3689601" cy="3296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Datagram Protocol (UDP)</a:t>
            </a:r>
            <a:endParaRPr/>
          </a:p>
        </p:txBody>
      </p:sp>
      <p:sp>
        <p:nvSpPr>
          <p:cNvPr id="249" name="Google Shape;249;p41"/>
          <p:cNvSpPr txBox="1"/>
          <p:nvPr>
            <p:ph idx="1" type="body"/>
          </p:nvPr>
        </p:nvSpPr>
        <p:spPr>
          <a:xfrm>
            <a:off x="311700" y="1105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 datagram protocol (UDP) operates on top of the Internet Protocol (IP) to transmit datagrams over a network. </a:t>
            </a:r>
            <a:r>
              <a:rPr b="1" lang="en"/>
              <a:t>UDP does not require the source and destination to establish a three-way handshake</a:t>
            </a:r>
            <a:r>
              <a:rPr lang="en"/>
              <a:t> before transmission takes place. Additionally, there is no need for an end-to-end connection.</a:t>
            </a:r>
            <a:endParaRPr/>
          </a:p>
        </p:txBody>
      </p:sp>
      <p:pic>
        <p:nvPicPr>
          <p:cNvPr id="250" name="Google Shape;250;p41"/>
          <p:cNvPicPr preferRelativeResize="0"/>
          <p:nvPr/>
        </p:nvPicPr>
        <p:blipFill>
          <a:blip r:embed="rId3">
            <a:alphaModFix/>
          </a:blip>
          <a:stretch>
            <a:fillRect/>
          </a:stretch>
        </p:blipFill>
        <p:spPr>
          <a:xfrm>
            <a:off x="1637412" y="2628175"/>
            <a:ext cx="5869176" cy="205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782250" y="1544700"/>
            <a:ext cx="7579500" cy="205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400"/>
              <a:t>Today’s Topics</a:t>
            </a:r>
            <a:r>
              <a:rPr b="1" lang="en" sz="3400"/>
              <a:t>: </a:t>
            </a:r>
            <a:endParaRPr b="1" sz="3400"/>
          </a:p>
          <a:p>
            <a:pPr indent="0" lvl="0" marL="0" rtl="0" algn="ctr">
              <a:spcBef>
                <a:spcPts val="0"/>
              </a:spcBef>
              <a:spcAft>
                <a:spcPts val="0"/>
              </a:spcAft>
              <a:buNone/>
            </a:pPr>
            <a:r>
              <a:rPr lang="en" sz="3400"/>
              <a:t>Networking, Protocol Stack, Performance Metrics</a:t>
            </a:r>
            <a:endParaRPr sz="3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TCP vs. UDP </a:t>
            </a:r>
            <a:endParaRPr/>
          </a:p>
        </p:txBody>
      </p:sp>
      <p:sp>
        <p:nvSpPr>
          <p:cNvPr id="256" name="Google Shape;256;p42"/>
          <p:cNvSpPr txBox="1"/>
          <p:nvPr>
            <p:ph idx="1" type="body"/>
          </p:nvPr>
        </p:nvSpPr>
        <p:spPr>
          <a:xfrm>
            <a:off x="519750" y="1028900"/>
            <a:ext cx="81045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Label the following as using TCP or UDP</a:t>
            </a:r>
            <a:endParaRPr/>
          </a:p>
        </p:txBody>
      </p:sp>
      <p:pic>
        <p:nvPicPr>
          <p:cNvPr descr="How Does Instant Messaging Work? | Techfunnel" id="257" name="Google Shape;257;p42"/>
          <p:cNvPicPr preferRelativeResize="0"/>
          <p:nvPr/>
        </p:nvPicPr>
        <p:blipFill>
          <a:blip r:embed="rId3">
            <a:alphaModFix/>
          </a:blip>
          <a:stretch>
            <a:fillRect/>
          </a:stretch>
        </p:blipFill>
        <p:spPr>
          <a:xfrm>
            <a:off x="611900" y="1712025"/>
            <a:ext cx="2046749" cy="1183975"/>
          </a:xfrm>
          <a:prstGeom prst="rect">
            <a:avLst/>
          </a:prstGeom>
          <a:noFill/>
          <a:ln>
            <a:noFill/>
          </a:ln>
        </p:spPr>
      </p:pic>
      <p:sp>
        <p:nvSpPr>
          <p:cNvPr id="258" name="Google Shape;258;p42"/>
          <p:cNvSpPr txBox="1"/>
          <p:nvPr/>
        </p:nvSpPr>
        <p:spPr>
          <a:xfrm>
            <a:off x="859725" y="2986775"/>
            <a:ext cx="173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Instant Messaging</a:t>
            </a:r>
            <a:endParaRPr sz="1800">
              <a:solidFill>
                <a:schemeClr val="dk2"/>
              </a:solidFill>
              <a:latin typeface="Proxima Nova"/>
              <a:ea typeface="Proxima Nova"/>
              <a:cs typeface="Proxima Nova"/>
              <a:sym typeface="Proxima Nova"/>
            </a:endParaRPr>
          </a:p>
        </p:txBody>
      </p:sp>
      <p:pic>
        <p:nvPicPr>
          <p:cNvPr id="259" name="Google Shape;259;p42"/>
          <p:cNvPicPr preferRelativeResize="0"/>
          <p:nvPr/>
        </p:nvPicPr>
        <p:blipFill>
          <a:blip r:embed="rId4">
            <a:alphaModFix/>
          </a:blip>
          <a:stretch>
            <a:fillRect/>
          </a:stretch>
        </p:blipFill>
        <p:spPr>
          <a:xfrm>
            <a:off x="2928701" y="1712026"/>
            <a:ext cx="2601801" cy="1300900"/>
          </a:xfrm>
          <a:prstGeom prst="rect">
            <a:avLst/>
          </a:prstGeom>
          <a:noFill/>
          <a:ln>
            <a:noFill/>
          </a:ln>
        </p:spPr>
      </p:pic>
      <p:sp>
        <p:nvSpPr>
          <p:cNvPr id="260" name="Google Shape;260;p42"/>
          <p:cNvSpPr txBox="1"/>
          <p:nvPr/>
        </p:nvSpPr>
        <p:spPr>
          <a:xfrm>
            <a:off x="2897850" y="3087300"/>
            <a:ext cx="2742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Video calling</a:t>
            </a:r>
            <a:endParaRPr sz="1800">
              <a:solidFill>
                <a:schemeClr val="dk2"/>
              </a:solidFill>
              <a:latin typeface="Proxima Nova"/>
              <a:ea typeface="Proxima Nova"/>
              <a:cs typeface="Proxima Nova"/>
              <a:sym typeface="Proxima Nova"/>
            </a:endParaRPr>
          </a:p>
        </p:txBody>
      </p:sp>
      <p:sp>
        <p:nvSpPr>
          <p:cNvPr id="261" name="Google Shape;261;p42"/>
          <p:cNvSpPr txBox="1"/>
          <p:nvPr/>
        </p:nvSpPr>
        <p:spPr>
          <a:xfrm>
            <a:off x="6559725" y="3087300"/>
            <a:ext cx="173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Email</a:t>
            </a:r>
            <a:endParaRPr sz="1800">
              <a:solidFill>
                <a:schemeClr val="dk2"/>
              </a:solidFill>
              <a:latin typeface="Proxima Nova"/>
              <a:ea typeface="Proxima Nova"/>
              <a:cs typeface="Proxima Nova"/>
              <a:sym typeface="Proxima Nova"/>
            </a:endParaRPr>
          </a:p>
        </p:txBody>
      </p:sp>
      <p:pic>
        <p:nvPicPr>
          <p:cNvPr id="262" name="Google Shape;262;p42"/>
          <p:cNvPicPr preferRelativeResize="0"/>
          <p:nvPr/>
        </p:nvPicPr>
        <p:blipFill>
          <a:blip r:embed="rId5">
            <a:alphaModFix/>
          </a:blip>
          <a:stretch>
            <a:fillRect/>
          </a:stretch>
        </p:blipFill>
        <p:spPr>
          <a:xfrm>
            <a:off x="6218150" y="1600587"/>
            <a:ext cx="1523775" cy="1523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TCP vs. UDP </a:t>
            </a:r>
            <a:endParaRPr/>
          </a:p>
        </p:txBody>
      </p:sp>
      <p:sp>
        <p:nvSpPr>
          <p:cNvPr id="268" name="Google Shape;268;p43"/>
          <p:cNvSpPr txBox="1"/>
          <p:nvPr>
            <p:ph idx="1" type="body"/>
          </p:nvPr>
        </p:nvSpPr>
        <p:spPr>
          <a:xfrm>
            <a:off x="519750" y="1028900"/>
            <a:ext cx="81045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Label the following as using TCP or UDP</a:t>
            </a:r>
            <a:endParaRPr/>
          </a:p>
        </p:txBody>
      </p:sp>
      <p:pic>
        <p:nvPicPr>
          <p:cNvPr descr="How Does Instant Messaging Work? | Techfunnel" id="269" name="Google Shape;269;p43"/>
          <p:cNvPicPr preferRelativeResize="0"/>
          <p:nvPr/>
        </p:nvPicPr>
        <p:blipFill>
          <a:blip r:embed="rId3">
            <a:alphaModFix/>
          </a:blip>
          <a:stretch>
            <a:fillRect/>
          </a:stretch>
        </p:blipFill>
        <p:spPr>
          <a:xfrm>
            <a:off x="611900" y="1712025"/>
            <a:ext cx="2046749" cy="1183975"/>
          </a:xfrm>
          <a:prstGeom prst="rect">
            <a:avLst/>
          </a:prstGeom>
          <a:noFill/>
          <a:ln>
            <a:noFill/>
          </a:ln>
        </p:spPr>
      </p:pic>
      <p:sp>
        <p:nvSpPr>
          <p:cNvPr id="270" name="Google Shape;270;p43"/>
          <p:cNvSpPr txBox="1"/>
          <p:nvPr/>
        </p:nvSpPr>
        <p:spPr>
          <a:xfrm>
            <a:off x="859725" y="2986775"/>
            <a:ext cx="173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Instant Messaging</a:t>
            </a:r>
            <a:endParaRPr sz="1800">
              <a:solidFill>
                <a:schemeClr val="dk2"/>
              </a:solidFill>
              <a:latin typeface="Proxima Nova"/>
              <a:ea typeface="Proxima Nova"/>
              <a:cs typeface="Proxima Nova"/>
              <a:sym typeface="Proxima Nova"/>
            </a:endParaRPr>
          </a:p>
        </p:txBody>
      </p:sp>
      <p:pic>
        <p:nvPicPr>
          <p:cNvPr id="271" name="Google Shape;271;p43"/>
          <p:cNvPicPr preferRelativeResize="0"/>
          <p:nvPr/>
        </p:nvPicPr>
        <p:blipFill>
          <a:blip r:embed="rId4">
            <a:alphaModFix/>
          </a:blip>
          <a:stretch>
            <a:fillRect/>
          </a:stretch>
        </p:blipFill>
        <p:spPr>
          <a:xfrm>
            <a:off x="2928701" y="1712026"/>
            <a:ext cx="2601801" cy="1300900"/>
          </a:xfrm>
          <a:prstGeom prst="rect">
            <a:avLst/>
          </a:prstGeom>
          <a:noFill/>
          <a:ln>
            <a:noFill/>
          </a:ln>
        </p:spPr>
      </p:pic>
      <p:sp>
        <p:nvSpPr>
          <p:cNvPr id="272" name="Google Shape;272;p43"/>
          <p:cNvSpPr txBox="1"/>
          <p:nvPr/>
        </p:nvSpPr>
        <p:spPr>
          <a:xfrm>
            <a:off x="2897850" y="3087300"/>
            <a:ext cx="2742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Video calling</a:t>
            </a:r>
            <a:endParaRPr sz="1800">
              <a:solidFill>
                <a:schemeClr val="dk2"/>
              </a:solidFill>
              <a:latin typeface="Proxima Nova"/>
              <a:ea typeface="Proxima Nova"/>
              <a:cs typeface="Proxima Nova"/>
              <a:sym typeface="Proxima Nova"/>
            </a:endParaRPr>
          </a:p>
        </p:txBody>
      </p:sp>
      <p:sp>
        <p:nvSpPr>
          <p:cNvPr id="273" name="Google Shape;273;p43"/>
          <p:cNvSpPr txBox="1"/>
          <p:nvPr/>
        </p:nvSpPr>
        <p:spPr>
          <a:xfrm>
            <a:off x="6559725" y="3087300"/>
            <a:ext cx="173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Email</a:t>
            </a:r>
            <a:endParaRPr sz="1800">
              <a:solidFill>
                <a:schemeClr val="dk2"/>
              </a:solidFill>
              <a:latin typeface="Proxima Nova"/>
              <a:ea typeface="Proxima Nova"/>
              <a:cs typeface="Proxima Nova"/>
              <a:sym typeface="Proxima Nova"/>
            </a:endParaRPr>
          </a:p>
        </p:txBody>
      </p:sp>
      <p:pic>
        <p:nvPicPr>
          <p:cNvPr id="274" name="Google Shape;274;p43"/>
          <p:cNvPicPr preferRelativeResize="0"/>
          <p:nvPr/>
        </p:nvPicPr>
        <p:blipFill>
          <a:blip r:embed="rId5">
            <a:alphaModFix/>
          </a:blip>
          <a:stretch>
            <a:fillRect/>
          </a:stretch>
        </p:blipFill>
        <p:spPr>
          <a:xfrm>
            <a:off x="6218150" y="1600587"/>
            <a:ext cx="1523775" cy="1523775"/>
          </a:xfrm>
          <a:prstGeom prst="rect">
            <a:avLst/>
          </a:prstGeom>
          <a:noFill/>
          <a:ln>
            <a:noFill/>
          </a:ln>
        </p:spPr>
      </p:pic>
      <p:sp>
        <p:nvSpPr>
          <p:cNvPr id="275" name="Google Shape;275;p43"/>
          <p:cNvSpPr txBox="1"/>
          <p:nvPr/>
        </p:nvSpPr>
        <p:spPr>
          <a:xfrm>
            <a:off x="1007950" y="3750150"/>
            <a:ext cx="14748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Proxima Nova"/>
                <a:ea typeface="Proxima Nova"/>
                <a:cs typeface="Proxima Nova"/>
                <a:sym typeface="Proxima Nova"/>
              </a:rPr>
              <a:t>TCP</a:t>
            </a:r>
            <a:endParaRPr sz="1800">
              <a:solidFill>
                <a:srgbClr val="FF0000"/>
              </a:solidFill>
              <a:latin typeface="Proxima Nova"/>
              <a:ea typeface="Proxima Nova"/>
              <a:cs typeface="Proxima Nova"/>
              <a:sym typeface="Proxima Nova"/>
            </a:endParaRPr>
          </a:p>
        </p:txBody>
      </p:sp>
      <p:sp>
        <p:nvSpPr>
          <p:cNvPr id="276" name="Google Shape;276;p43"/>
          <p:cNvSpPr txBox="1"/>
          <p:nvPr/>
        </p:nvSpPr>
        <p:spPr>
          <a:xfrm>
            <a:off x="6622875" y="3660000"/>
            <a:ext cx="14748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latin typeface="Proxima Nova"/>
                <a:ea typeface="Proxima Nova"/>
                <a:cs typeface="Proxima Nova"/>
                <a:sym typeface="Proxima Nova"/>
              </a:rPr>
              <a:t>TCP</a:t>
            </a:r>
            <a:endParaRPr sz="1800">
              <a:solidFill>
                <a:srgbClr val="FF0000"/>
              </a:solidFill>
              <a:latin typeface="Proxima Nova"/>
              <a:ea typeface="Proxima Nova"/>
              <a:cs typeface="Proxima Nova"/>
              <a:sym typeface="Proxima Nova"/>
            </a:endParaRPr>
          </a:p>
        </p:txBody>
      </p:sp>
      <p:sp>
        <p:nvSpPr>
          <p:cNvPr id="277" name="Google Shape;277;p43"/>
          <p:cNvSpPr txBox="1"/>
          <p:nvPr/>
        </p:nvSpPr>
        <p:spPr>
          <a:xfrm>
            <a:off x="3531600" y="3775875"/>
            <a:ext cx="14748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Proxima Nova"/>
                <a:ea typeface="Proxima Nova"/>
                <a:cs typeface="Proxima Nova"/>
                <a:sym typeface="Proxima Nova"/>
              </a:rPr>
              <a:t>UDP</a:t>
            </a:r>
            <a:endParaRPr sz="1800">
              <a:solidFill>
                <a:srgbClr val="FF0000"/>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311700" y="18928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Networking Performance Metrics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288" name="Google Shape;288;p4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Transmission time or end-to-end latency = S + Tw + Tf + R</a:t>
            </a:r>
            <a:endParaRPr b="1"/>
          </a:p>
          <a:p>
            <a:pPr indent="-317500" lvl="1" marL="914400" rtl="0" algn="l">
              <a:spcBef>
                <a:spcPts val="0"/>
              </a:spcBef>
              <a:spcAft>
                <a:spcPts val="0"/>
              </a:spcAft>
              <a:buSzPts val="1400"/>
              <a:buChar char="○"/>
            </a:pPr>
            <a:r>
              <a:rPr lang="en"/>
              <a:t>S = processing overhead at sender</a:t>
            </a:r>
            <a:endParaRPr/>
          </a:p>
          <a:p>
            <a:pPr indent="-317500" lvl="1" marL="914400" rtl="0" algn="l">
              <a:spcBef>
                <a:spcPts val="0"/>
              </a:spcBef>
              <a:spcAft>
                <a:spcPts val="0"/>
              </a:spcAft>
              <a:buSzPts val="1400"/>
              <a:buChar char="○"/>
            </a:pPr>
            <a:r>
              <a:rPr lang="en"/>
              <a:t>Tw = wire delay; how long it takes to put the message on the network</a:t>
            </a:r>
            <a:endParaRPr/>
          </a:p>
          <a:p>
            <a:pPr indent="-317500" lvl="1" marL="914400" rtl="0" algn="l">
              <a:spcBef>
                <a:spcPts val="0"/>
              </a:spcBef>
              <a:spcAft>
                <a:spcPts val="0"/>
              </a:spcAft>
              <a:buSzPts val="1400"/>
              <a:buChar char="○"/>
            </a:pPr>
            <a:r>
              <a:rPr lang="en"/>
              <a:t>Tf = flight time and/or queueing delay; how long for message to go from end to end on the wire</a:t>
            </a:r>
            <a:endParaRPr/>
          </a:p>
          <a:p>
            <a:pPr indent="-317500" lvl="1" marL="914400" rtl="0" algn="l">
              <a:spcBef>
                <a:spcPts val="0"/>
              </a:spcBef>
              <a:spcAft>
                <a:spcPts val="0"/>
              </a:spcAft>
              <a:buSzPts val="1400"/>
              <a:buChar char="○"/>
            </a:pPr>
            <a:r>
              <a:rPr lang="en"/>
              <a:t>R = processing overhead at receiver</a:t>
            </a:r>
            <a:endParaRPr/>
          </a:p>
          <a:p>
            <a:pPr indent="-342900" lvl="0" marL="457200" rtl="0" algn="l">
              <a:spcBef>
                <a:spcPts val="0"/>
              </a:spcBef>
              <a:spcAft>
                <a:spcPts val="0"/>
              </a:spcAft>
              <a:buSzPts val="1800"/>
              <a:buChar char="●"/>
            </a:pPr>
            <a:r>
              <a:rPr lang="en"/>
              <a:t>S and R determined by OS implementation of protocol stack</a:t>
            </a:r>
            <a:endParaRPr/>
          </a:p>
          <a:p>
            <a:pPr indent="-342900" lvl="0" marL="457200" rtl="0" algn="l">
              <a:spcBef>
                <a:spcPts val="0"/>
              </a:spcBef>
              <a:spcAft>
                <a:spcPts val="0"/>
              </a:spcAft>
              <a:buSzPts val="1800"/>
              <a:buChar char="●"/>
            </a:pPr>
            <a:r>
              <a:rPr b="1" lang="en"/>
              <a:t>Message throughput</a:t>
            </a:r>
            <a:r>
              <a:rPr lang="en"/>
              <a:t> = message-size/end-to-end latency</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a:t>
            </a:r>
            <a:endParaRPr/>
          </a:p>
        </p:txBody>
      </p:sp>
      <p:sp>
        <p:nvSpPr>
          <p:cNvPr id="294" name="Google Shape;294;p46"/>
          <p:cNvSpPr/>
          <p:nvPr/>
        </p:nvSpPr>
        <p:spPr>
          <a:xfrm>
            <a:off x="2114550" y="2651625"/>
            <a:ext cx="1447800" cy="51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Computer A</a:t>
            </a:r>
            <a:endParaRPr>
              <a:latin typeface="Proxima Nova"/>
              <a:ea typeface="Proxima Nova"/>
              <a:cs typeface="Proxima Nova"/>
              <a:sym typeface="Proxima Nova"/>
            </a:endParaRPr>
          </a:p>
        </p:txBody>
      </p:sp>
      <p:sp>
        <p:nvSpPr>
          <p:cNvPr id="295" name="Google Shape;295;p46"/>
          <p:cNvSpPr/>
          <p:nvPr/>
        </p:nvSpPr>
        <p:spPr>
          <a:xfrm>
            <a:off x="5581650" y="2651625"/>
            <a:ext cx="1447800" cy="514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Computer B</a:t>
            </a:r>
            <a:endParaRPr>
              <a:latin typeface="Proxima Nova"/>
              <a:ea typeface="Proxima Nova"/>
              <a:cs typeface="Proxima Nova"/>
              <a:sym typeface="Proxima Nova"/>
            </a:endParaRPr>
          </a:p>
        </p:txBody>
      </p:sp>
      <p:cxnSp>
        <p:nvCxnSpPr>
          <p:cNvPr id="296" name="Google Shape;296;p46"/>
          <p:cNvCxnSpPr>
            <a:stCxn id="294" idx="2"/>
          </p:cNvCxnSpPr>
          <p:nvPr/>
        </p:nvCxnSpPr>
        <p:spPr>
          <a:xfrm>
            <a:off x="2838450" y="3166125"/>
            <a:ext cx="0" cy="1171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6"/>
          <p:cNvCxnSpPr/>
          <p:nvPr/>
        </p:nvCxnSpPr>
        <p:spPr>
          <a:xfrm>
            <a:off x="6305550" y="3166125"/>
            <a:ext cx="0" cy="1171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46"/>
          <p:cNvCxnSpPr/>
          <p:nvPr/>
        </p:nvCxnSpPr>
        <p:spPr>
          <a:xfrm rot="10800000">
            <a:off x="1004550" y="4337625"/>
            <a:ext cx="7510800" cy="0"/>
          </a:xfrm>
          <a:prstGeom prst="straightConnector1">
            <a:avLst/>
          </a:prstGeom>
          <a:noFill/>
          <a:ln cap="flat" cmpd="sng" w="9525">
            <a:solidFill>
              <a:schemeClr val="dk2"/>
            </a:solidFill>
            <a:prstDash val="solid"/>
            <a:round/>
            <a:headEnd len="med" w="med" type="none"/>
            <a:tailEnd len="med" w="med" type="none"/>
          </a:ln>
        </p:spPr>
      </p:cxnSp>
      <p:sp>
        <p:nvSpPr>
          <p:cNvPr id="299" name="Google Shape;299;p46"/>
          <p:cNvSpPr txBox="1"/>
          <p:nvPr/>
        </p:nvSpPr>
        <p:spPr>
          <a:xfrm>
            <a:off x="1733550" y="2708775"/>
            <a:ext cx="3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a:t>
            </a:r>
            <a:endParaRPr>
              <a:latin typeface="Proxima Nova"/>
              <a:ea typeface="Proxima Nova"/>
              <a:cs typeface="Proxima Nova"/>
              <a:sym typeface="Proxima Nova"/>
            </a:endParaRPr>
          </a:p>
        </p:txBody>
      </p:sp>
      <p:sp>
        <p:nvSpPr>
          <p:cNvPr id="300" name="Google Shape;300;p46"/>
          <p:cNvSpPr txBox="1"/>
          <p:nvPr/>
        </p:nvSpPr>
        <p:spPr>
          <a:xfrm>
            <a:off x="7124700" y="2708775"/>
            <a:ext cx="3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R</a:t>
            </a:r>
            <a:endParaRPr>
              <a:latin typeface="Proxima Nova"/>
              <a:ea typeface="Proxima Nova"/>
              <a:cs typeface="Proxima Nova"/>
              <a:sym typeface="Proxima Nova"/>
            </a:endParaRPr>
          </a:p>
        </p:txBody>
      </p:sp>
      <p:sp>
        <p:nvSpPr>
          <p:cNvPr id="301" name="Google Shape;301;p46"/>
          <p:cNvSpPr txBox="1"/>
          <p:nvPr/>
        </p:nvSpPr>
        <p:spPr>
          <a:xfrm>
            <a:off x="2895600" y="3258250"/>
            <a:ext cx="75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wire delay</a:t>
            </a:r>
            <a:endParaRPr>
              <a:latin typeface="Proxima Nova"/>
              <a:ea typeface="Proxima Nova"/>
              <a:cs typeface="Proxima Nova"/>
              <a:sym typeface="Proxima Nova"/>
            </a:endParaRPr>
          </a:p>
        </p:txBody>
      </p:sp>
      <p:sp>
        <p:nvSpPr>
          <p:cNvPr id="302" name="Google Shape;302;p46"/>
          <p:cNvSpPr txBox="1"/>
          <p:nvPr/>
        </p:nvSpPr>
        <p:spPr>
          <a:xfrm>
            <a:off x="2838450" y="4337625"/>
            <a:ext cx="346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roxima Nova"/>
                <a:ea typeface="Proxima Nova"/>
                <a:cs typeface="Proxima Nova"/>
                <a:sym typeface="Proxima Nova"/>
              </a:rPr>
              <a:t>flight time</a:t>
            </a:r>
            <a:endParaRPr>
              <a:latin typeface="Proxima Nova"/>
              <a:ea typeface="Proxima Nova"/>
              <a:cs typeface="Proxima Nova"/>
              <a:sym typeface="Proxima Nova"/>
            </a:endParaRPr>
          </a:p>
        </p:txBody>
      </p:sp>
      <p:sp>
        <p:nvSpPr>
          <p:cNvPr id="303" name="Google Shape;303;p46"/>
          <p:cNvSpPr txBox="1"/>
          <p:nvPr>
            <p:ph idx="1" type="body"/>
          </p:nvPr>
        </p:nvSpPr>
        <p:spPr>
          <a:xfrm>
            <a:off x="519750" y="1028900"/>
            <a:ext cx="8104500" cy="154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Transmission time / end-to-end latency = S + Tw + Tf + R</a:t>
            </a:r>
            <a:endParaRPr/>
          </a:p>
          <a:p>
            <a:pPr indent="-317500" lvl="1" marL="914400" rtl="0" algn="l">
              <a:spcBef>
                <a:spcPts val="0"/>
              </a:spcBef>
              <a:spcAft>
                <a:spcPts val="0"/>
              </a:spcAft>
              <a:buSzPts val="1400"/>
              <a:buChar char="○"/>
            </a:pPr>
            <a:r>
              <a:rPr lang="en"/>
              <a:t>S = processing overhead at sender</a:t>
            </a:r>
            <a:endParaRPr/>
          </a:p>
          <a:p>
            <a:pPr indent="-317500" lvl="1" marL="914400" rtl="0" algn="l">
              <a:spcBef>
                <a:spcPts val="0"/>
              </a:spcBef>
              <a:spcAft>
                <a:spcPts val="0"/>
              </a:spcAft>
              <a:buSzPts val="1400"/>
              <a:buChar char="○"/>
            </a:pPr>
            <a:r>
              <a:rPr lang="en"/>
              <a:t>Tw = wire delay; how long it takes to put the message on the network</a:t>
            </a:r>
            <a:endParaRPr/>
          </a:p>
          <a:p>
            <a:pPr indent="-317500" lvl="1" marL="914400" rtl="0" algn="l">
              <a:spcBef>
                <a:spcPts val="0"/>
              </a:spcBef>
              <a:spcAft>
                <a:spcPts val="0"/>
              </a:spcAft>
              <a:buSzPts val="1400"/>
              <a:buChar char="○"/>
            </a:pPr>
            <a:r>
              <a:rPr lang="en"/>
              <a:t>Tf = flight time / queueing delay; how long for message to go from end to end on the wire</a:t>
            </a:r>
            <a:endParaRPr/>
          </a:p>
          <a:p>
            <a:pPr indent="-317500" lvl="1" marL="914400" rtl="0" algn="l">
              <a:spcBef>
                <a:spcPts val="0"/>
              </a:spcBef>
              <a:spcAft>
                <a:spcPts val="0"/>
              </a:spcAft>
              <a:buSzPts val="1400"/>
              <a:buChar char="○"/>
            </a:pPr>
            <a:r>
              <a:rPr lang="en"/>
              <a:t>R = processing overhead at receiver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 Example 1</a:t>
            </a:r>
            <a:endParaRPr/>
          </a:p>
        </p:txBody>
      </p:sp>
      <p:sp>
        <p:nvSpPr>
          <p:cNvPr id="309" name="Google Shape;309;p47"/>
          <p:cNvSpPr txBox="1"/>
          <p:nvPr>
            <p:ph idx="1" type="body"/>
          </p:nvPr>
        </p:nvSpPr>
        <p:spPr>
          <a:xfrm>
            <a:off x="519750" y="1028900"/>
            <a:ext cx="8104500" cy="39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the following scenario:</a:t>
            </a:r>
            <a:endParaRPr/>
          </a:p>
          <a:p>
            <a:pPr indent="0" lvl="0" marL="0" rtl="0" algn="l">
              <a:spcBef>
                <a:spcPts val="1200"/>
              </a:spcBef>
              <a:spcAft>
                <a:spcPts val="0"/>
              </a:spcAft>
              <a:buNone/>
            </a:pPr>
            <a:r>
              <a:rPr lang="en"/>
              <a:t>You are sending a file of </a:t>
            </a:r>
            <a:r>
              <a:rPr b="1" lang="en"/>
              <a:t>50KB</a:t>
            </a:r>
            <a:r>
              <a:rPr lang="en"/>
              <a:t> (not KiB) from your phone to your friend’s computer. You are playing games on your phone while sending the file and thus slowing the processing delay down to </a:t>
            </a:r>
            <a:r>
              <a:rPr b="1" lang="en"/>
              <a:t>7ms</a:t>
            </a:r>
            <a:r>
              <a:rPr lang="en"/>
              <a:t>. You are using a 5G network with </a:t>
            </a:r>
            <a:r>
              <a:rPr b="1" lang="en"/>
              <a:t>400Mbps</a:t>
            </a:r>
            <a:r>
              <a:rPr lang="en"/>
              <a:t> bandwidth. Your friend’s computer requires </a:t>
            </a:r>
            <a:r>
              <a:rPr b="1" lang="en"/>
              <a:t>2ms</a:t>
            </a:r>
            <a:r>
              <a:rPr lang="en"/>
              <a:t> for processing overhead. Assume the time of the flight to be </a:t>
            </a:r>
            <a:r>
              <a:rPr b="1" lang="en"/>
              <a:t>10ms</a:t>
            </a:r>
            <a:r>
              <a:rPr lang="en"/>
              <a:t>. </a:t>
            </a:r>
            <a:endParaRPr/>
          </a:p>
          <a:p>
            <a:pPr indent="0" lvl="0" marL="0" rtl="0" algn="l">
              <a:spcBef>
                <a:spcPts val="1200"/>
              </a:spcBef>
              <a:spcAft>
                <a:spcPts val="0"/>
              </a:spcAft>
              <a:buNone/>
            </a:pPr>
            <a:r>
              <a:rPr lang="en"/>
              <a:t>What’s the transmission time and throughput in this case?</a:t>
            </a:r>
            <a:endParaRPr/>
          </a:p>
          <a:p>
            <a:pPr indent="0" lvl="0" marL="0" rtl="0" algn="l">
              <a:spcBef>
                <a:spcPts val="1200"/>
              </a:spcBef>
              <a:spcAft>
                <a:spcPts val="1200"/>
              </a:spcAft>
              <a:buNone/>
            </a:pPr>
            <a:r>
              <a:rPr lang="en"/>
              <a:t>Note that, in the context of networking, 1Mbps = 1000Kbps, and the lower case b stands for bit. We are using 1MB = 1000KB where B stands for Byte. However, file system normally use 1MiB = 1024KiB.</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 Example 1</a:t>
            </a:r>
            <a:endParaRPr/>
          </a:p>
        </p:txBody>
      </p:sp>
      <p:sp>
        <p:nvSpPr>
          <p:cNvPr id="315" name="Google Shape;315;p48"/>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 = 7ms</a:t>
            </a:r>
            <a:endParaRPr/>
          </a:p>
          <a:p>
            <a:pPr indent="0" lvl="0" marL="0" rtl="0" algn="l">
              <a:spcBef>
                <a:spcPts val="1200"/>
              </a:spcBef>
              <a:spcAft>
                <a:spcPts val="0"/>
              </a:spcAft>
              <a:buNone/>
            </a:pPr>
            <a:r>
              <a:rPr lang="en"/>
              <a:t>Tw = 50KB/400Mbps = (50*8)K bits/(400*1000)Kbps = 400K bits/400000Kbps            = 1/1000 s = 1ms</a:t>
            </a:r>
            <a:endParaRPr/>
          </a:p>
          <a:p>
            <a:pPr indent="0" lvl="0" marL="0" rtl="0" algn="l">
              <a:spcBef>
                <a:spcPts val="1200"/>
              </a:spcBef>
              <a:spcAft>
                <a:spcPts val="0"/>
              </a:spcAft>
              <a:buNone/>
            </a:pPr>
            <a:r>
              <a:rPr lang="en"/>
              <a:t>Tf = 10ms</a:t>
            </a:r>
            <a:endParaRPr/>
          </a:p>
          <a:p>
            <a:pPr indent="0" lvl="0" marL="0" rtl="0" algn="l">
              <a:spcBef>
                <a:spcPts val="1200"/>
              </a:spcBef>
              <a:spcAft>
                <a:spcPts val="0"/>
              </a:spcAft>
              <a:buNone/>
            </a:pPr>
            <a:r>
              <a:rPr lang="en"/>
              <a:t>R = 2ms</a:t>
            </a:r>
            <a:endParaRPr/>
          </a:p>
          <a:p>
            <a:pPr indent="0" lvl="0" marL="0" rtl="0" algn="l">
              <a:spcBef>
                <a:spcPts val="1200"/>
              </a:spcBef>
              <a:spcAft>
                <a:spcPts val="0"/>
              </a:spcAft>
              <a:buNone/>
            </a:pPr>
            <a:r>
              <a:rPr lang="en"/>
              <a:t>Transmission time = 7+1+10+2 = 20ms</a:t>
            </a:r>
            <a:endParaRPr/>
          </a:p>
          <a:p>
            <a:pPr indent="0" lvl="0" marL="0" rtl="0" algn="l">
              <a:spcBef>
                <a:spcPts val="1200"/>
              </a:spcBef>
              <a:spcAft>
                <a:spcPts val="1200"/>
              </a:spcAft>
              <a:buNone/>
            </a:pPr>
            <a:r>
              <a:rPr lang="en"/>
              <a:t>Throughput = 400 Kbits / 20ms = 20 Mbits/s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 Example 2</a:t>
            </a:r>
            <a:endParaRPr/>
          </a:p>
        </p:txBody>
      </p:sp>
      <p:sp>
        <p:nvSpPr>
          <p:cNvPr id="321" name="Google Shape;321;p49"/>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assume that you are using </a:t>
            </a:r>
            <a:r>
              <a:rPr b="1" lang="en"/>
              <a:t>TCP</a:t>
            </a:r>
            <a:r>
              <a:rPr lang="en"/>
              <a:t> to transfer the file. The size of each TCP packet is </a:t>
            </a:r>
            <a:r>
              <a:rPr b="1" lang="en"/>
              <a:t>6KB</a:t>
            </a:r>
            <a:r>
              <a:rPr lang="en"/>
              <a:t> and the size of the header is </a:t>
            </a:r>
            <a:r>
              <a:rPr b="1" lang="en"/>
              <a:t>1KB</a:t>
            </a:r>
            <a:r>
              <a:rPr lang="en"/>
              <a:t>. The window size is </a:t>
            </a:r>
            <a:r>
              <a:rPr b="1" lang="en"/>
              <a:t>5</a:t>
            </a:r>
            <a:r>
              <a:rPr lang="en"/>
              <a:t>. For simplicity, assume the </a:t>
            </a:r>
            <a:r>
              <a:rPr b="1" lang="en"/>
              <a:t>processing</a:t>
            </a:r>
            <a:r>
              <a:rPr lang="en"/>
              <a:t> </a:t>
            </a:r>
            <a:r>
              <a:rPr b="1" lang="en"/>
              <a:t>delay</a:t>
            </a:r>
            <a:r>
              <a:rPr lang="en"/>
              <a:t> and </a:t>
            </a:r>
            <a:r>
              <a:rPr b="1" lang="en"/>
              <a:t>receiving delay</a:t>
            </a:r>
            <a:r>
              <a:rPr lang="en"/>
              <a:t> to be </a:t>
            </a:r>
            <a:r>
              <a:rPr b="1" lang="en"/>
              <a:t>0</a:t>
            </a:r>
            <a:r>
              <a:rPr lang="en"/>
              <a:t>. Assume the size of the ACK to be </a:t>
            </a:r>
            <a:r>
              <a:rPr b="1" lang="en"/>
              <a:t>0</a:t>
            </a:r>
            <a:r>
              <a:rPr lang="en"/>
              <a:t>. </a:t>
            </a:r>
            <a:endParaRPr/>
          </a:p>
          <a:p>
            <a:pPr indent="0" lvl="0" marL="0" rtl="0" algn="l">
              <a:spcBef>
                <a:spcPts val="1200"/>
              </a:spcBef>
              <a:spcAft>
                <a:spcPts val="0"/>
              </a:spcAft>
              <a:buNone/>
            </a:pPr>
            <a:r>
              <a:rPr lang="en"/>
              <a:t>All other conditions remain the same:</a:t>
            </a:r>
            <a:endParaRPr/>
          </a:p>
          <a:p>
            <a:pPr indent="0" lvl="0" marL="0" rtl="0" algn="l">
              <a:spcBef>
                <a:spcPts val="1200"/>
              </a:spcBef>
              <a:spcAft>
                <a:spcPts val="0"/>
              </a:spcAft>
              <a:buClr>
                <a:schemeClr val="dk1"/>
              </a:buClr>
              <a:buSzPts val="1100"/>
              <a:buFont typeface="Arial"/>
              <a:buNone/>
            </a:pPr>
            <a:r>
              <a:rPr b="1" lang="en"/>
              <a:t>400Mbps</a:t>
            </a:r>
            <a:r>
              <a:rPr lang="en"/>
              <a:t> bandwidth, time of the flight </a:t>
            </a:r>
            <a:r>
              <a:rPr b="1" lang="en"/>
              <a:t>10ms</a:t>
            </a:r>
            <a:r>
              <a:rPr lang="en"/>
              <a:t>, </a:t>
            </a:r>
            <a:r>
              <a:rPr b="1" lang="en"/>
              <a:t>50KB</a:t>
            </a:r>
            <a:r>
              <a:rPr lang="en"/>
              <a:t> file.</a:t>
            </a:r>
            <a:endParaRPr/>
          </a:p>
          <a:p>
            <a:pPr indent="0" lvl="0" marL="0" rtl="0" algn="l">
              <a:spcBef>
                <a:spcPts val="1200"/>
              </a:spcBef>
              <a:spcAft>
                <a:spcPts val="1200"/>
              </a:spcAft>
              <a:buNone/>
            </a:pPr>
            <a:r>
              <a:rPr lang="en"/>
              <a:t>What is the total time taken to complete this file transfer?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Metrics Example 2</a:t>
            </a:r>
            <a:endParaRPr/>
          </a:p>
        </p:txBody>
      </p:sp>
      <p:sp>
        <p:nvSpPr>
          <p:cNvPr id="327" name="Google Shape;327;p50"/>
          <p:cNvSpPr txBox="1"/>
          <p:nvPr>
            <p:ph idx="1" type="body"/>
          </p:nvPr>
        </p:nvSpPr>
        <p:spPr>
          <a:xfrm>
            <a:off x="519750" y="892000"/>
            <a:ext cx="8417100" cy="3916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Size of file carried by each packet: 6KB - 1KB = 5KB</a:t>
            </a:r>
            <a:endParaRPr/>
          </a:p>
          <a:p>
            <a:pPr indent="0" lvl="0" marL="0" rtl="0" algn="l">
              <a:spcBef>
                <a:spcPts val="1200"/>
              </a:spcBef>
              <a:spcAft>
                <a:spcPts val="0"/>
              </a:spcAft>
              <a:buNone/>
            </a:pPr>
            <a:r>
              <a:rPr lang="en"/>
              <a:t>Number of packets required: 50KB/5KB = 10 </a:t>
            </a:r>
            <a:endParaRPr/>
          </a:p>
          <a:p>
            <a:pPr indent="0" lvl="0" marL="0" rtl="0" algn="l">
              <a:spcBef>
                <a:spcPts val="1200"/>
              </a:spcBef>
              <a:spcAft>
                <a:spcPts val="0"/>
              </a:spcAft>
              <a:buNone/>
            </a:pPr>
            <a:r>
              <a:rPr lang="en"/>
              <a:t>Wire delay for each packet: 6KB/400Mbps =0.00012s = 0.12ms</a:t>
            </a:r>
            <a:endParaRPr/>
          </a:p>
          <a:p>
            <a:pPr indent="0" lvl="0" marL="0" rtl="0" algn="l">
              <a:spcBef>
                <a:spcPts val="1200"/>
              </a:spcBef>
              <a:spcAft>
                <a:spcPts val="0"/>
              </a:spcAft>
              <a:buNone/>
            </a:pPr>
            <a:r>
              <a:rPr lang="en"/>
              <a:t>Wire delay 5 packets (window size 5): 0.12*5=0.6ms</a:t>
            </a:r>
            <a:endParaRPr/>
          </a:p>
          <a:p>
            <a:pPr indent="0" lvl="0" marL="0" rtl="0" algn="l">
              <a:spcBef>
                <a:spcPts val="1200"/>
              </a:spcBef>
              <a:spcAft>
                <a:spcPts val="0"/>
              </a:spcAft>
              <a:buNone/>
            </a:pPr>
            <a:r>
              <a:rPr lang="en"/>
              <a:t>Time taken for the receiver to receive the fifth packet: 0.</a:t>
            </a:r>
            <a:r>
              <a:rPr lang="en"/>
              <a:t>6</a:t>
            </a:r>
            <a:r>
              <a:rPr lang="en"/>
              <a:t>+10 (flight time)=10.</a:t>
            </a:r>
            <a:r>
              <a:rPr lang="en"/>
              <a:t>6</a:t>
            </a:r>
            <a:r>
              <a:rPr lang="en"/>
              <a:t>ms</a:t>
            </a:r>
            <a:endParaRPr/>
          </a:p>
          <a:p>
            <a:pPr indent="0" lvl="0" marL="0" rtl="0" algn="l">
              <a:spcBef>
                <a:spcPts val="1200"/>
              </a:spcBef>
              <a:spcAft>
                <a:spcPts val="0"/>
              </a:spcAft>
              <a:buNone/>
            </a:pPr>
            <a:r>
              <a:rPr lang="en"/>
              <a:t>Time taken for ACK: 0/400Mbps+10=10ms</a:t>
            </a:r>
            <a:endParaRPr/>
          </a:p>
          <a:p>
            <a:pPr indent="0" lvl="0" marL="0" rtl="0" algn="l">
              <a:spcBef>
                <a:spcPts val="1200"/>
              </a:spcBef>
              <a:spcAft>
                <a:spcPts val="0"/>
              </a:spcAft>
              <a:buNone/>
            </a:pPr>
            <a:r>
              <a:rPr lang="en"/>
              <a:t>Time taken from the beginning until the sender receives the 5th ACK (aka last ACK for the first window): 10.6+10=20.6ms</a:t>
            </a:r>
            <a:endParaRPr/>
          </a:p>
          <a:p>
            <a:pPr indent="0" lvl="0" marL="0" rtl="0" algn="l">
              <a:spcBef>
                <a:spcPts val="1200"/>
              </a:spcBef>
              <a:spcAft>
                <a:spcPts val="0"/>
              </a:spcAft>
              <a:buNone/>
            </a:pPr>
            <a:r>
              <a:rPr lang="en"/>
              <a:t>Time taken from the beginning until the receiver receives the last packet: 20.6+0.12+10=30.72ms</a:t>
            </a:r>
            <a:endParaRPr/>
          </a:p>
          <a:p>
            <a:pPr indent="0" lvl="0" marL="0" rtl="0" algn="l">
              <a:spcBef>
                <a:spcPts val="1200"/>
              </a:spcBef>
              <a:spcAft>
                <a:spcPts val="1200"/>
              </a:spcAft>
              <a:buNone/>
            </a:pPr>
            <a:r>
              <a:rPr lang="en"/>
              <a:t>Time taken from the beginning until the sender receives the last ACK: 30.72+10=40.72ms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 Timing Diagram</a:t>
            </a:r>
            <a:endParaRPr/>
          </a:p>
        </p:txBody>
      </p:sp>
      <p:pic>
        <p:nvPicPr>
          <p:cNvPr id="333" name="Google Shape;333;p51"/>
          <p:cNvPicPr preferRelativeResize="0"/>
          <p:nvPr/>
        </p:nvPicPr>
        <p:blipFill>
          <a:blip r:embed="rId3">
            <a:alphaModFix/>
          </a:blip>
          <a:stretch>
            <a:fillRect/>
          </a:stretch>
        </p:blipFill>
        <p:spPr>
          <a:xfrm>
            <a:off x="5208777" y="0"/>
            <a:ext cx="26789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503725" y="202975"/>
            <a:ext cx="3006666" cy="2021151"/>
          </a:xfrm>
          <a:prstGeom prst="rect">
            <a:avLst/>
          </a:prstGeom>
          <a:noFill/>
          <a:ln>
            <a:noFill/>
          </a:ln>
        </p:spPr>
      </p:pic>
      <p:pic>
        <p:nvPicPr>
          <p:cNvPr id="71" name="Google Shape;71;p16"/>
          <p:cNvPicPr preferRelativeResize="0"/>
          <p:nvPr/>
        </p:nvPicPr>
        <p:blipFill>
          <a:blip r:embed="rId4">
            <a:alphaModFix/>
          </a:blip>
          <a:stretch>
            <a:fillRect/>
          </a:stretch>
        </p:blipFill>
        <p:spPr>
          <a:xfrm>
            <a:off x="5778025" y="2773725"/>
            <a:ext cx="3365974" cy="1607775"/>
          </a:xfrm>
          <a:prstGeom prst="rect">
            <a:avLst/>
          </a:prstGeom>
          <a:noFill/>
          <a:ln>
            <a:noFill/>
          </a:ln>
        </p:spPr>
      </p:pic>
      <p:pic>
        <p:nvPicPr>
          <p:cNvPr id="72" name="Google Shape;72;p16"/>
          <p:cNvPicPr preferRelativeResize="0"/>
          <p:nvPr/>
        </p:nvPicPr>
        <p:blipFill>
          <a:blip r:embed="rId5">
            <a:alphaModFix/>
          </a:blip>
          <a:stretch>
            <a:fillRect/>
          </a:stretch>
        </p:blipFill>
        <p:spPr>
          <a:xfrm>
            <a:off x="3988700" y="202972"/>
            <a:ext cx="1789325" cy="955500"/>
          </a:xfrm>
          <a:prstGeom prst="rect">
            <a:avLst/>
          </a:prstGeom>
          <a:noFill/>
          <a:ln>
            <a:noFill/>
          </a:ln>
        </p:spPr>
      </p:pic>
      <p:pic>
        <p:nvPicPr>
          <p:cNvPr id="73" name="Google Shape;73;p16"/>
          <p:cNvPicPr preferRelativeResize="0"/>
          <p:nvPr/>
        </p:nvPicPr>
        <p:blipFill>
          <a:blip r:embed="rId6">
            <a:alphaModFix/>
          </a:blip>
          <a:stretch>
            <a:fillRect/>
          </a:stretch>
        </p:blipFill>
        <p:spPr>
          <a:xfrm>
            <a:off x="5831826" y="107100"/>
            <a:ext cx="3218125" cy="2537529"/>
          </a:xfrm>
          <a:prstGeom prst="rect">
            <a:avLst/>
          </a:prstGeom>
          <a:noFill/>
          <a:ln>
            <a:noFill/>
          </a:ln>
        </p:spPr>
      </p:pic>
      <p:pic>
        <p:nvPicPr>
          <p:cNvPr id="74" name="Google Shape;74;p16"/>
          <p:cNvPicPr preferRelativeResize="0"/>
          <p:nvPr/>
        </p:nvPicPr>
        <p:blipFill>
          <a:blip r:embed="rId7">
            <a:alphaModFix/>
          </a:blip>
          <a:stretch>
            <a:fillRect/>
          </a:stretch>
        </p:blipFill>
        <p:spPr>
          <a:xfrm>
            <a:off x="3729648" y="1385475"/>
            <a:ext cx="1979225" cy="905400"/>
          </a:xfrm>
          <a:prstGeom prst="rect">
            <a:avLst/>
          </a:prstGeom>
          <a:noFill/>
          <a:ln>
            <a:noFill/>
          </a:ln>
        </p:spPr>
      </p:pic>
      <p:sp>
        <p:nvSpPr>
          <p:cNvPr id="75" name="Google Shape;75;p16"/>
          <p:cNvSpPr txBox="1"/>
          <p:nvPr/>
        </p:nvSpPr>
        <p:spPr>
          <a:xfrm>
            <a:off x="545763" y="2644613"/>
            <a:ext cx="3922500" cy="19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Networking is very extensive.</a:t>
            </a:r>
            <a:endParaRPr b="1"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b="1"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Goal with networking: </a:t>
            </a:r>
            <a:r>
              <a:rPr lang="en" sz="1800">
                <a:solidFill>
                  <a:schemeClr val="dk2"/>
                </a:solidFill>
                <a:latin typeface="Proxima Nova"/>
                <a:ea typeface="Proxima Nova"/>
                <a:cs typeface="Proxima Nova"/>
                <a:sym typeface="Proxima Nova"/>
              </a:rPr>
              <a:t>establish a standardized format for sharing data between computers.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Thanks for Attending :)</a:t>
            </a:r>
            <a:endParaRPr sz="4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Layer — Overview</a:t>
            </a:r>
            <a:endParaRPr/>
          </a:p>
        </p:txBody>
      </p:sp>
      <p:sp>
        <p:nvSpPr>
          <p:cNvPr id="344" name="Google Shape;344;p53"/>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How do we get a package from the source to the destination?</a:t>
            </a:r>
            <a:endParaRPr sz="2200"/>
          </a:p>
          <a:p>
            <a:pPr indent="-368300" lvl="0" marL="457200" rtl="0" algn="l">
              <a:spcBef>
                <a:spcPts val="0"/>
              </a:spcBef>
              <a:spcAft>
                <a:spcPts val="0"/>
              </a:spcAft>
              <a:buSzPts val="2200"/>
              <a:buChar char="●"/>
            </a:pPr>
            <a:r>
              <a:rPr b="1" lang="en" sz="2200"/>
              <a:t>Link State (LS) / Dijkstra’s Algorithm</a:t>
            </a:r>
            <a:endParaRPr b="1" sz="2200"/>
          </a:p>
          <a:p>
            <a:pPr indent="-342900" lvl="1" marL="914400" rtl="0" algn="l">
              <a:spcBef>
                <a:spcPts val="0"/>
              </a:spcBef>
              <a:spcAft>
                <a:spcPts val="0"/>
              </a:spcAft>
              <a:buSzPts val="1800"/>
              <a:buChar char="○"/>
            </a:pPr>
            <a:r>
              <a:rPr lang="en" sz="1800"/>
              <a:t>Local algorithm with global information</a:t>
            </a:r>
            <a:endParaRPr sz="1800"/>
          </a:p>
          <a:p>
            <a:pPr indent="-342900" lvl="1" marL="914400" rtl="0" algn="l">
              <a:spcBef>
                <a:spcPts val="0"/>
              </a:spcBef>
              <a:spcAft>
                <a:spcPts val="0"/>
              </a:spcAft>
              <a:buSzPts val="1800"/>
              <a:buChar char="○"/>
            </a:pPr>
            <a:r>
              <a:rPr lang="en" sz="1800"/>
              <a:t>All nodes have complete information about the state of the network</a:t>
            </a:r>
            <a:endParaRPr sz="1800"/>
          </a:p>
          <a:p>
            <a:pPr indent="-342900" lvl="1" marL="914400" rtl="0" algn="l">
              <a:spcBef>
                <a:spcPts val="0"/>
              </a:spcBef>
              <a:spcAft>
                <a:spcPts val="0"/>
              </a:spcAft>
              <a:buSzPts val="1800"/>
              <a:buChar char="○"/>
            </a:pPr>
            <a:r>
              <a:rPr lang="en" sz="1800"/>
              <a:t>Each node can determine an optimal route</a:t>
            </a:r>
            <a:endParaRPr sz="1800"/>
          </a:p>
          <a:p>
            <a:pPr indent="-342900" lvl="1" marL="914400" rtl="0" algn="l">
              <a:spcBef>
                <a:spcPts val="0"/>
              </a:spcBef>
              <a:spcAft>
                <a:spcPts val="0"/>
              </a:spcAft>
              <a:buSzPts val="1800"/>
              <a:buChar char="○"/>
            </a:pPr>
            <a:r>
              <a:rPr lang="en" sz="1800"/>
              <a:t>Requires each node to have perfect, updated knowledge of the entire network</a:t>
            </a:r>
            <a:endParaRPr sz="1800"/>
          </a:p>
          <a:p>
            <a:pPr indent="-368300" lvl="0" marL="457200" rtl="0" algn="l">
              <a:spcBef>
                <a:spcPts val="0"/>
              </a:spcBef>
              <a:spcAft>
                <a:spcPts val="0"/>
              </a:spcAft>
              <a:buSzPts val="2200"/>
              <a:buChar char="●"/>
            </a:pPr>
            <a:r>
              <a:rPr lang="en" sz="2200"/>
              <a:t>Clearly, this is too idealistic….</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2816950" y="1212875"/>
            <a:ext cx="3371249" cy="3385037"/>
          </a:xfrm>
          <a:prstGeom prst="rect">
            <a:avLst/>
          </a:prstGeom>
          <a:noFill/>
          <a:ln>
            <a:noFill/>
          </a:ln>
        </p:spPr>
      </p:pic>
      <p:sp>
        <p:nvSpPr>
          <p:cNvPr id="350" name="Google Shape;350;p5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State Algorithm Example from Node 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4" name="Shape 354"/>
        <p:cNvGrpSpPr/>
        <p:nvPr/>
      </p:nvGrpSpPr>
      <p:grpSpPr>
        <a:xfrm>
          <a:off x="0" y="0"/>
          <a:ext cx="0" cy="0"/>
          <a:chOff x="0" y="0"/>
          <a:chExt cx="0" cy="0"/>
        </a:xfrm>
      </p:grpSpPr>
      <p:graphicFrame>
        <p:nvGraphicFramePr>
          <p:cNvPr id="355" name="Google Shape;355;p55"/>
          <p:cNvGraphicFramePr/>
          <p:nvPr/>
        </p:nvGraphicFramePr>
        <p:xfrm>
          <a:off x="143100" y="1162875"/>
          <a:ext cx="3000000" cy="3000000"/>
        </p:xfrm>
        <a:graphic>
          <a:graphicData uri="http://schemas.openxmlformats.org/drawingml/2006/table">
            <a:tbl>
              <a:tblPr>
                <a:noFill/>
                <a:tableStyleId>{3B74B177-5A57-4E0B-A47B-ED17648CFCD0}</a:tableStyleId>
              </a:tblPr>
              <a:tblGrid>
                <a:gridCol w="510425"/>
                <a:gridCol w="1234325"/>
                <a:gridCol w="895025"/>
                <a:gridCol w="895025"/>
                <a:gridCol w="895025"/>
                <a:gridCol w="895025"/>
              </a:tblGrid>
              <a:tr h="718725">
                <a:tc>
                  <a:txBody>
                    <a:bodyPr/>
                    <a:lstStyle/>
                    <a:p>
                      <a:pPr indent="0" lvl="0" marL="0" rtl="0" algn="ctr">
                        <a:spcBef>
                          <a:spcPts val="0"/>
                        </a:spcBef>
                        <a:spcAft>
                          <a:spcPts val="0"/>
                        </a:spcAft>
                        <a:buNone/>
                      </a:pPr>
                      <a:r>
                        <a:rPr lang="en" sz="1200">
                          <a:latin typeface="Proxima Nova"/>
                          <a:ea typeface="Proxima Nova"/>
                          <a:cs typeface="Proxima Nova"/>
                          <a:sym typeface="Proxima Nova"/>
                        </a:rPr>
                        <a:t>Iter</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Traversed</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B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C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D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E cost/route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0</a:t>
                      </a:r>
                      <a:endParaRPr sz="1200"/>
                    </a:p>
                  </a:txBody>
                  <a:tcPr marT="91425" marB="91425" marR="91425" marL="91425" anchor="ctr"/>
                </a:tc>
                <a:tc>
                  <a:txBody>
                    <a:bodyPr/>
                    <a:lstStyle/>
                    <a:p>
                      <a:pPr indent="0" lvl="0" marL="0" rtl="0" algn="ctr">
                        <a:spcBef>
                          <a:spcPts val="0"/>
                        </a:spcBef>
                        <a:spcAft>
                          <a:spcPts val="0"/>
                        </a:spcAft>
                        <a:buNone/>
                      </a:pPr>
                      <a:r>
                        <a:rPr b="1" lang="en" sz="1200"/>
                        <a:t>A</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3/AC</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1</a:t>
                      </a:r>
                      <a:endParaRPr sz="12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2</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3</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r>
              <a:tr h="510875">
                <a:tc>
                  <a:txBody>
                    <a:bodyPr/>
                    <a:lstStyle/>
                    <a:p>
                      <a:pPr indent="0" lvl="0" marL="0" rtl="0" algn="ctr">
                        <a:spcBef>
                          <a:spcPts val="0"/>
                        </a:spcBef>
                        <a:spcAft>
                          <a:spcPts val="0"/>
                        </a:spcAft>
                        <a:buNone/>
                      </a:pPr>
                      <a:r>
                        <a:rPr lang="en" sz="1200"/>
                        <a:t>4</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r>
            </a:tbl>
          </a:graphicData>
        </a:graphic>
      </p:graphicFrame>
      <p:pic>
        <p:nvPicPr>
          <p:cNvPr id="356" name="Google Shape;356;p55"/>
          <p:cNvPicPr preferRelativeResize="0"/>
          <p:nvPr/>
        </p:nvPicPr>
        <p:blipFill>
          <a:blip r:embed="rId3">
            <a:alphaModFix/>
          </a:blip>
          <a:stretch>
            <a:fillRect/>
          </a:stretch>
        </p:blipFill>
        <p:spPr>
          <a:xfrm>
            <a:off x="5677500" y="1050950"/>
            <a:ext cx="3371249" cy="3385037"/>
          </a:xfrm>
          <a:prstGeom prst="rect">
            <a:avLst/>
          </a:prstGeom>
          <a:noFill/>
          <a:ln>
            <a:noFill/>
          </a:ln>
        </p:spPr>
      </p:pic>
      <p:sp>
        <p:nvSpPr>
          <p:cNvPr id="357" name="Google Shape;357;p5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State Algorithm Example from Node 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1" name="Shape 361"/>
        <p:cNvGrpSpPr/>
        <p:nvPr/>
      </p:nvGrpSpPr>
      <p:grpSpPr>
        <a:xfrm>
          <a:off x="0" y="0"/>
          <a:ext cx="0" cy="0"/>
          <a:chOff x="0" y="0"/>
          <a:chExt cx="0" cy="0"/>
        </a:xfrm>
      </p:grpSpPr>
      <p:graphicFrame>
        <p:nvGraphicFramePr>
          <p:cNvPr id="362" name="Google Shape;362;p56"/>
          <p:cNvGraphicFramePr/>
          <p:nvPr/>
        </p:nvGraphicFramePr>
        <p:xfrm>
          <a:off x="143100" y="1162875"/>
          <a:ext cx="3000000" cy="3000000"/>
        </p:xfrm>
        <a:graphic>
          <a:graphicData uri="http://schemas.openxmlformats.org/drawingml/2006/table">
            <a:tbl>
              <a:tblPr>
                <a:noFill/>
                <a:tableStyleId>{3B74B177-5A57-4E0B-A47B-ED17648CFCD0}</a:tableStyleId>
              </a:tblPr>
              <a:tblGrid>
                <a:gridCol w="510425"/>
                <a:gridCol w="1234325"/>
                <a:gridCol w="895025"/>
                <a:gridCol w="895025"/>
                <a:gridCol w="895025"/>
                <a:gridCol w="895025"/>
              </a:tblGrid>
              <a:tr h="718725">
                <a:tc>
                  <a:txBody>
                    <a:bodyPr/>
                    <a:lstStyle/>
                    <a:p>
                      <a:pPr indent="0" lvl="0" marL="0" rtl="0" algn="ctr">
                        <a:spcBef>
                          <a:spcPts val="0"/>
                        </a:spcBef>
                        <a:spcAft>
                          <a:spcPts val="0"/>
                        </a:spcAft>
                        <a:buNone/>
                      </a:pPr>
                      <a:r>
                        <a:rPr lang="en" sz="1200">
                          <a:latin typeface="Proxima Nova"/>
                          <a:ea typeface="Proxima Nova"/>
                          <a:cs typeface="Proxima Nova"/>
                          <a:sym typeface="Proxima Nova"/>
                        </a:rPr>
                        <a:t>Iter</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Traversed</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B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C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D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E cost/route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0</a:t>
                      </a:r>
                      <a:endParaRPr sz="1200"/>
                    </a:p>
                  </a:txBody>
                  <a:tcPr marT="91425" marB="91425" marR="91425" marL="91425" anchor="ctr"/>
                </a:tc>
                <a:tc>
                  <a:txBody>
                    <a:bodyPr/>
                    <a:lstStyle/>
                    <a:p>
                      <a:pPr indent="0" lvl="0" marL="0" rtl="0" algn="ctr">
                        <a:spcBef>
                          <a:spcPts val="0"/>
                        </a:spcBef>
                        <a:spcAft>
                          <a:spcPts val="0"/>
                        </a:spcAft>
                        <a:buNone/>
                      </a:pPr>
                      <a:r>
                        <a:rPr b="1" lang="en" sz="1200"/>
                        <a:t>A</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3/AC</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1</a:t>
                      </a:r>
                      <a:endParaRPr sz="1200"/>
                    </a:p>
                  </a:txBody>
                  <a:tcPr marT="91425" marB="91425" marR="91425" marL="91425" anchor="ctr"/>
                </a:tc>
                <a:tc>
                  <a:txBody>
                    <a:bodyPr/>
                    <a:lstStyle/>
                    <a:p>
                      <a:pPr indent="0" lvl="0" marL="0" rtl="0" algn="ctr">
                        <a:spcBef>
                          <a:spcPts val="0"/>
                        </a:spcBef>
                        <a:spcAft>
                          <a:spcPts val="0"/>
                        </a:spcAft>
                        <a:buNone/>
                      </a:pPr>
                      <a:r>
                        <a:rPr lang="en" sz="1200"/>
                        <a:t>A</a:t>
                      </a:r>
                      <a:r>
                        <a:rPr b="1" lang="en" sz="1200"/>
                        <a:t>C</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b="1" lang="en" sz="1200"/>
                        <a:t>3/AC</a:t>
                      </a:r>
                      <a:endParaRPr b="1" sz="1200"/>
                    </a:p>
                  </a:txBody>
                  <a:tcPr marT="91425" marB="91425" marR="91425" marL="91425" anchor="ctr"/>
                </a:tc>
                <a:tc>
                  <a:txBody>
                    <a:bodyPr/>
                    <a:lstStyle/>
                    <a:p>
                      <a:pPr indent="0" lvl="0" marL="0" rtl="0" algn="ctr">
                        <a:spcBef>
                          <a:spcPts val="0"/>
                        </a:spcBef>
                        <a:spcAft>
                          <a:spcPts val="0"/>
                        </a:spcAft>
                        <a:buNone/>
                      </a:pPr>
                      <a:r>
                        <a:rPr lang="en" sz="1200"/>
                        <a:t>5/ACD</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11/ACE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2</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3</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r>
              <a:tr h="510875">
                <a:tc>
                  <a:txBody>
                    <a:bodyPr/>
                    <a:lstStyle/>
                    <a:p>
                      <a:pPr indent="0" lvl="0" marL="0" rtl="0" algn="ctr">
                        <a:spcBef>
                          <a:spcPts val="0"/>
                        </a:spcBef>
                        <a:spcAft>
                          <a:spcPts val="0"/>
                        </a:spcAft>
                        <a:buNone/>
                      </a:pPr>
                      <a:r>
                        <a:rPr lang="en" sz="1200"/>
                        <a:t>4</a:t>
                      </a:r>
                      <a:endParaRPr sz="1200"/>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p>
                  </a:txBody>
                  <a:tcPr marT="91425" marB="91425" marR="91425" marL="91425" anchor="ctr"/>
                </a:tc>
              </a:tr>
            </a:tbl>
          </a:graphicData>
        </a:graphic>
      </p:graphicFrame>
      <p:pic>
        <p:nvPicPr>
          <p:cNvPr id="363" name="Google Shape;363;p56"/>
          <p:cNvPicPr preferRelativeResize="0"/>
          <p:nvPr/>
        </p:nvPicPr>
        <p:blipFill>
          <a:blip r:embed="rId3">
            <a:alphaModFix/>
          </a:blip>
          <a:stretch>
            <a:fillRect/>
          </a:stretch>
        </p:blipFill>
        <p:spPr>
          <a:xfrm>
            <a:off x="5677500" y="1050950"/>
            <a:ext cx="3371249" cy="3385037"/>
          </a:xfrm>
          <a:prstGeom prst="rect">
            <a:avLst/>
          </a:prstGeom>
          <a:noFill/>
          <a:ln>
            <a:noFill/>
          </a:ln>
        </p:spPr>
      </p:pic>
      <p:sp>
        <p:nvSpPr>
          <p:cNvPr id="364" name="Google Shape;364;p5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State Algorithm Example from Node 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graphicFrame>
        <p:nvGraphicFramePr>
          <p:cNvPr id="369" name="Google Shape;369;p57"/>
          <p:cNvGraphicFramePr/>
          <p:nvPr/>
        </p:nvGraphicFramePr>
        <p:xfrm>
          <a:off x="143100" y="1162875"/>
          <a:ext cx="3000000" cy="3000000"/>
        </p:xfrm>
        <a:graphic>
          <a:graphicData uri="http://schemas.openxmlformats.org/drawingml/2006/table">
            <a:tbl>
              <a:tblPr>
                <a:noFill/>
                <a:tableStyleId>{3B74B177-5A57-4E0B-A47B-ED17648CFCD0}</a:tableStyleId>
              </a:tblPr>
              <a:tblGrid>
                <a:gridCol w="510425"/>
                <a:gridCol w="1234325"/>
                <a:gridCol w="895025"/>
                <a:gridCol w="895025"/>
                <a:gridCol w="895025"/>
                <a:gridCol w="895025"/>
              </a:tblGrid>
              <a:tr h="718725">
                <a:tc>
                  <a:txBody>
                    <a:bodyPr/>
                    <a:lstStyle/>
                    <a:p>
                      <a:pPr indent="0" lvl="0" marL="0" rtl="0" algn="ctr">
                        <a:spcBef>
                          <a:spcPts val="0"/>
                        </a:spcBef>
                        <a:spcAft>
                          <a:spcPts val="0"/>
                        </a:spcAft>
                        <a:buNone/>
                      </a:pPr>
                      <a:r>
                        <a:rPr lang="en" sz="1200">
                          <a:latin typeface="Proxima Nova"/>
                          <a:ea typeface="Proxima Nova"/>
                          <a:cs typeface="Proxima Nova"/>
                          <a:sym typeface="Proxima Nova"/>
                        </a:rPr>
                        <a:t>Iter</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Traversed</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B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C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D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E cost/route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0</a:t>
                      </a:r>
                      <a:endParaRPr sz="1200"/>
                    </a:p>
                  </a:txBody>
                  <a:tcPr marT="91425" marB="91425" marR="91425" marL="91425" anchor="ctr"/>
                </a:tc>
                <a:tc>
                  <a:txBody>
                    <a:bodyPr/>
                    <a:lstStyle/>
                    <a:p>
                      <a:pPr indent="0" lvl="0" marL="0" rtl="0" algn="ctr">
                        <a:spcBef>
                          <a:spcPts val="0"/>
                        </a:spcBef>
                        <a:spcAft>
                          <a:spcPts val="0"/>
                        </a:spcAft>
                        <a:buNone/>
                      </a:pPr>
                      <a:r>
                        <a:rPr b="1" lang="en" sz="1200"/>
                        <a:t>A</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3/AC</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1</a:t>
                      </a:r>
                      <a:endParaRPr sz="1200"/>
                    </a:p>
                  </a:txBody>
                  <a:tcPr marT="91425" marB="91425" marR="91425" marL="91425" anchor="ctr"/>
                </a:tc>
                <a:tc>
                  <a:txBody>
                    <a:bodyPr/>
                    <a:lstStyle/>
                    <a:p>
                      <a:pPr indent="0" lvl="0" marL="0" rtl="0" algn="ctr">
                        <a:spcBef>
                          <a:spcPts val="0"/>
                        </a:spcBef>
                        <a:spcAft>
                          <a:spcPts val="0"/>
                        </a:spcAft>
                        <a:buNone/>
                      </a:pPr>
                      <a:r>
                        <a:rPr lang="en" sz="1200"/>
                        <a:t>A</a:t>
                      </a:r>
                      <a:r>
                        <a:rPr b="1" lang="en" sz="1200"/>
                        <a:t>C</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b="1" lang="en" sz="1200"/>
                        <a:t>3/AC</a:t>
                      </a:r>
                      <a:endParaRPr b="1" sz="1200"/>
                    </a:p>
                  </a:txBody>
                  <a:tcPr marT="91425" marB="91425" marR="91425" marL="91425" anchor="ctr"/>
                </a:tc>
                <a:tc>
                  <a:txBody>
                    <a:bodyPr/>
                    <a:lstStyle/>
                    <a:p>
                      <a:pPr indent="0" lvl="0" marL="0" rtl="0" algn="ctr">
                        <a:spcBef>
                          <a:spcPts val="0"/>
                        </a:spcBef>
                        <a:spcAft>
                          <a:spcPts val="0"/>
                        </a:spcAft>
                        <a:buNone/>
                      </a:pPr>
                      <a:r>
                        <a:rPr lang="en" sz="1200"/>
                        <a:t>5/ACD</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11/ACE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2</a:t>
                      </a:r>
                      <a:endParaRPr sz="1200"/>
                    </a:p>
                  </a:txBody>
                  <a:tcPr marT="91425" marB="91425" marR="91425" marL="91425" anchor="ctr"/>
                </a:tc>
                <a:tc>
                  <a:txBody>
                    <a:bodyPr/>
                    <a:lstStyle/>
                    <a:p>
                      <a:pPr indent="0" lvl="0" marL="0" rtl="0" algn="ctr">
                        <a:spcBef>
                          <a:spcPts val="0"/>
                        </a:spcBef>
                        <a:spcAft>
                          <a:spcPts val="0"/>
                        </a:spcAft>
                        <a:buNone/>
                      </a:pPr>
                      <a:r>
                        <a:rPr lang="en" sz="1200"/>
                        <a:t>AC</a:t>
                      </a:r>
                      <a:r>
                        <a:rPr b="1" lang="en" sz="1200"/>
                        <a:t>B</a:t>
                      </a:r>
                      <a:endParaRPr b="1" sz="1200"/>
                    </a:p>
                  </a:txBody>
                  <a:tcPr marT="91425" marB="91425" marR="91425" marL="91425" anchor="ct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5/AB</a:t>
                      </a:r>
                      <a:endParaRPr b="1"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t>5/ACD</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11/ACE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3</a:t>
                      </a:r>
                      <a:endParaRPr sz="12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r h="510875">
                <a:tc>
                  <a:txBody>
                    <a:bodyPr/>
                    <a:lstStyle/>
                    <a:p>
                      <a:pPr indent="0" lvl="0" marL="0" rtl="0" algn="ctr">
                        <a:spcBef>
                          <a:spcPts val="0"/>
                        </a:spcBef>
                        <a:spcAft>
                          <a:spcPts val="0"/>
                        </a:spcAft>
                        <a:buNone/>
                      </a:pPr>
                      <a:r>
                        <a:rPr lang="en" sz="1200"/>
                        <a:t>4</a:t>
                      </a:r>
                      <a:endParaRPr sz="12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pic>
        <p:nvPicPr>
          <p:cNvPr id="370" name="Google Shape;370;p57"/>
          <p:cNvPicPr preferRelativeResize="0"/>
          <p:nvPr/>
        </p:nvPicPr>
        <p:blipFill>
          <a:blip r:embed="rId3">
            <a:alphaModFix/>
          </a:blip>
          <a:stretch>
            <a:fillRect/>
          </a:stretch>
        </p:blipFill>
        <p:spPr>
          <a:xfrm>
            <a:off x="5677500" y="1050950"/>
            <a:ext cx="3371249" cy="3385037"/>
          </a:xfrm>
          <a:prstGeom prst="rect">
            <a:avLst/>
          </a:prstGeom>
          <a:noFill/>
          <a:ln>
            <a:noFill/>
          </a:ln>
        </p:spPr>
      </p:pic>
      <p:sp>
        <p:nvSpPr>
          <p:cNvPr id="371" name="Google Shape;371;p5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State Algorithm Example from Node 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graphicFrame>
        <p:nvGraphicFramePr>
          <p:cNvPr id="376" name="Google Shape;376;p58"/>
          <p:cNvGraphicFramePr/>
          <p:nvPr/>
        </p:nvGraphicFramePr>
        <p:xfrm>
          <a:off x="143100" y="1162875"/>
          <a:ext cx="3000000" cy="3000000"/>
        </p:xfrm>
        <a:graphic>
          <a:graphicData uri="http://schemas.openxmlformats.org/drawingml/2006/table">
            <a:tbl>
              <a:tblPr>
                <a:noFill/>
                <a:tableStyleId>{3B74B177-5A57-4E0B-A47B-ED17648CFCD0}</a:tableStyleId>
              </a:tblPr>
              <a:tblGrid>
                <a:gridCol w="510425"/>
                <a:gridCol w="1234325"/>
                <a:gridCol w="895025"/>
                <a:gridCol w="895025"/>
                <a:gridCol w="895025"/>
                <a:gridCol w="895025"/>
              </a:tblGrid>
              <a:tr h="718725">
                <a:tc>
                  <a:txBody>
                    <a:bodyPr/>
                    <a:lstStyle/>
                    <a:p>
                      <a:pPr indent="0" lvl="0" marL="0" rtl="0" algn="ctr">
                        <a:spcBef>
                          <a:spcPts val="0"/>
                        </a:spcBef>
                        <a:spcAft>
                          <a:spcPts val="0"/>
                        </a:spcAft>
                        <a:buNone/>
                      </a:pPr>
                      <a:r>
                        <a:rPr lang="en" sz="1200">
                          <a:latin typeface="Proxima Nova"/>
                          <a:ea typeface="Proxima Nova"/>
                          <a:cs typeface="Proxima Nova"/>
                          <a:sym typeface="Proxima Nova"/>
                        </a:rPr>
                        <a:t>Iter</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Traversed</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B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C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D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E cost/route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0</a:t>
                      </a:r>
                      <a:endParaRPr sz="1200"/>
                    </a:p>
                  </a:txBody>
                  <a:tcPr marT="91425" marB="91425" marR="91425" marL="91425" anchor="ctr"/>
                </a:tc>
                <a:tc>
                  <a:txBody>
                    <a:bodyPr/>
                    <a:lstStyle/>
                    <a:p>
                      <a:pPr indent="0" lvl="0" marL="0" rtl="0" algn="ctr">
                        <a:spcBef>
                          <a:spcPts val="0"/>
                        </a:spcBef>
                        <a:spcAft>
                          <a:spcPts val="0"/>
                        </a:spcAft>
                        <a:buNone/>
                      </a:pPr>
                      <a:r>
                        <a:rPr b="1" lang="en" sz="1200"/>
                        <a:t>A</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3/AC</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1</a:t>
                      </a:r>
                      <a:endParaRPr sz="1200"/>
                    </a:p>
                  </a:txBody>
                  <a:tcPr marT="91425" marB="91425" marR="91425" marL="91425" anchor="ctr"/>
                </a:tc>
                <a:tc>
                  <a:txBody>
                    <a:bodyPr/>
                    <a:lstStyle/>
                    <a:p>
                      <a:pPr indent="0" lvl="0" marL="0" rtl="0" algn="ctr">
                        <a:spcBef>
                          <a:spcPts val="0"/>
                        </a:spcBef>
                        <a:spcAft>
                          <a:spcPts val="0"/>
                        </a:spcAft>
                        <a:buNone/>
                      </a:pPr>
                      <a:r>
                        <a:rPr lang="en" sz="1200"/>
                        <a:t>A</a:t>
                      </a:r>
                      <a:r>
                        <a:rPr b="1" lang="en" sz="1200"/>
                        <a:t>C</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b="1" lang="en" sz="1200"/>
                        <a:t>3/AC</a:t>
                      </a:r>
                      <a:endParaRPr b="1" sz="1200"/>
                    </a:p>
                  </a:txBody>
                  <a:tcPr marT="91425" marB="91425" marR="91425" marL="91425" anchor="ctr"/>
                </a:tc>
                <a:tc>
                  <a:txBody>
                    <a:bodyPr/>
                    <a:lstStyle/>
                    <a:p>
                      <a:pPr indent="0" lvl="0" marL="0" rtl="0" algn="ctr">
                        <a:spcBef>
                          <a:spcPts val="0"/>
                        </a:spcBef>
                        <a:spcAft>
                          <a:spcPts val="0"/>
                        </a:spcAft>
                        <a:buNone/>
                      </a:pPr>
                      <a:r>
                        <a:rPr lang="en" sz="1200"/>
                        <a:t>5/ACD</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11/ACE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2</a:t>
                      </a:r>
                      <a:endParaRPr sz="1200"/>
                    </a:p>
                  </a:txBody>
                  <a:tcPr marT="91425" marB="91425" marR="91425" marL="91425" anchor="ctr"/>
                </a:tc>
                <a:tc>
                  <a:txBody>
                    <a:bodyPr/>
                    <a:lstStyle/>
                    <a:p>
                      <a:pPr indent="0" lvl="0" marL="0" rtl="0" algn="ctr">
                        <a:spcBef>
                          <a:spcPts val="0"/>
                        </a:spcBef>
                        <a:spcAft>
                          <a:spcPts val="0"/>
                        </a:spcAft>
                        <a:buNone/>
                      </a:pPr>
                      <a:r>
                        <a:rPr lang="en" sz="1200"/>
                        <a:t>AC</a:t>
                      </a:r>
                      <a:r>
                        <a:rPr b="1" lang="en" sz="1200"/>
                        <a:t>B</a:t>
                      </a:r>
                      <a:endParaRPr b="1" sz="1200"/>
                    </a:p>
                  </a:txBody>
                  <a:tcPr marT="91425" marB="91425" marR="91425" marL="91425" anchor="ct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5/AB</a:t>
                      </a:r>
                      <a:endParaRPr b="1"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t>5/ACD</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11/ACE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3</a:t>
                      </a:r>
                      <a:endParaRPr sz="1200"/>
                    </a:p>
                  </a:txBody>
                  <a:tcPr marT="91425" marB="91425" marR="91425" marL="91425" anchor="ctr"/>
                </a:tc>
                <a:tc>
                  <a:txBody>
                    <a:bodyPr/>
                    <a:lstStyle/>
                    <a:p>
                      <a:pPr indent="0" lvl="0" marL="0" rtl="0" algn="ctr">
                        <a:spcBef>
                          <a:spcPts val="0"/>
                        </a:spcBef>
                        <a:spcAft>
                          <a:spcPts val="0"/>
                        </a:spcAft>
                        <a:buNone/>
                      </a:pPr>
                      <a:r>
                        <a:rPr lang="en" sz="1200"/>
                        <a:t>ACB</a:t>
                      </a:r>
                      <a:r>
                        <a:rPr b="1" lang="en" sz="1200"/>
                        <a:t>D</a:t>
                      </a:r>
                      <a:endParaRPr b="1"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5/ACD</a:t>
                      </a:r>
                      <a:endParaRPr b="1"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t>9/ACDE</a:t>
                      </a:r>
                      <a:endParaRPr sz="1200"/>
                    </a:p>
                  </a:txBody>
                  <a:tcPr marT="91425" marB="91425" marR="91425" marL="91425" anchor="ctr"/>
                </a:tc>
              </a:tr>
              <a:tr h="510875">
                <a:tc>
                  <a:txBody>
                    <a:bodyPr/>
                    <a:lstStyle/>
                    <a:p>
                      <a:pPr indent="0" lvl="0" marL="0" rtl="0" algn="ctr">
                        <a:spcBef>
                          <a:spcPts val="0"/>
                        </a:spcBef>
                        <a:spcAft>
                          <a:spcPts val="0"/>
                        </a:spcAft>
                        <a:buNone/>
                      </a:pPr>
                      <a:r>
                        <a:rPr lang="en" sz="1200"/>
                        <a:t>4</a:t>
                      </a:r>
                      <a:endParaRPr sz="1200"/>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nchor="ctr"/>
                </a:tc>
              </a:tr>
            </a:tbl>
          </a:graphicData>
        </a:graphic>
      </p:graphicFrame>
      <p:pic>
        <p:nvPicPr>
          <p:cNvPr id="377" name="Google Shape;377;p58"/>
          <p:cNvPicPr preferRelativeResize="0"/>
          <p:nvPr/>
        </p:nvPicPr>
        <p:blipFill>
          <a:blip r:embed="rId3">
            <a:alphaModFix/>
          </a:blip>
          <a:stretch>
            <a:fillRect/>
          </a:stretch>
        </p:blipFill>
        <p:spPr>
          <a:xfrm>
            <a:off x="5677500" y="1050950"/>
            <a:ext cx="3371249" cy="3385037"/>
          </a:xfrm>
          <a:prstGeom prst="rect">
            <a:avLst/>
          </a:prstGeom>
          <a:noFill/>
          <a:ln>
            <a:noFill/>
          </a:ln>
        </p:spPr>
      </p:pic>
      <p:sp>
        <p:nvSpPr>
          <p:cNvPr id="378" name="Google Shape;378;p5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State Algorithm Example from Node 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2" name="Shape 382"/>
        <p:cNvGrpSpPr/>
        <p:nvPr/>
      </p:nvGrpSpPr>
      <p:grpSpPr>
        <a:xfrm>
          <a:off x="0" y="0"/>
          <a:ext cx="0" cy="0"/>
          <a:chOff x="0" y="0"/>
          <a:chExt cx="0" cy="0"/>
        </a:xfrm>
      </p:grpSpPr>
      <p:graphicFrame>
        <p:nvGraphicFramePr>
          <p:cNvPr id="383" name="Google Shape;383;p59"/>
          <p:cNvGraphicFramePr/>
          <p:nvPr/>
        </p:nvGraphicFramePr>
        <p:xfrm>
          <a:off x="143100" y="1162875"/>
          <a:ext cx="3000000" cy="3000000"/>
        </p:xfrm>
        <a:graphic>
          <a:graphicData uri="http://schemas.openxmlformats.org/drawingml/2006/table">
            <a:tbl>
              <a:tblPr>
                <a:noFill/>
                <a:tableStyleId>{3B74B177-5A57-4E0B-A47B-ED17648CFCD0}</a:tableStyleId>
              </a:tblPr>
              <a:tblGrid>
                <a:gridCol w="510425"/>
                <a:gridCol w="1234325"/>
                <a:gridCol w="895025"/>
                <a:gridCol w="895025"/>
                <a:gridCol w="895025"/>
                <a:gridCol w="895025"/>
              </a:tblGrid>
              <a:tr h="718725">
                <a:tc>
                  <a:txBody>
                    <a:bodyPr/>
                    <a:lstStyle/>
                    <a:p>
                      <a:pPr indent="0" lvl="0" marL="0" rtl="0" algn="ctr">
                        <a:spcBef>
                          <a:spcPts val="0"/>
                        </a:spcBef>
                        <a:spcAft>
                          <a:spcPts val="0"/>
                        </a:spcAft>
                        <a:buNone/>
                      </a:pPr>
                      <a:r>
                        <a:rPr lang="en" sz="1200">
                          <a:latin typeface="Proxima Nova"/>
                          <a:ea typeface="Proxima Nova"/>
                          <a:cs typeface="Proxima Nova"/>
                          <a:sym typeface="Proxima Nova"/>
                        </a:rPr>
                        <a:t>Iter</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Traversed</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B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C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D cost/route</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Proxima Nova"/>
                          <a:ea typeface="Proxima Nova"/>
                          <a:cs typeface="Proxima Nova"/>
                          <a:sym typeface="Proxima Nova"/>
                        </a:rPr>
                        <a:t>E cost/route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0</a:t>
                      </a:r>
                      <a:endParaRPr sz="1200"/>
                    </a:p>
                  </a:txBody>
                  <a:tcPr marT="91425" marB="91425" marR="91425" marL="91425" anchor="ctr"/>
                </a:tc>
                <a:tc>
                  <a:txBody>
                    <a:bodyPr/>
                    <a:lstStyle/>
                    <a:p>
                      <a:pPr indent="0" lvl="0" marL="0" rtl="0" algn="ctr">
                        <a:spcBef>
                          <a:spcPts val="0"/>
                        </a:spcBef>
                        <a:spcAft>
                          <a:spcPts val="0"/>
                        </a:spcAft>
                        <a:buNone/>
                      </a:pPr>
                      <a:r>
                        <a:rPr b="1" lang="en" sz="1200"/>
                        <a:t>A</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3/AC</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1</a:t>
                      </a:r>
                      <a:endParaRPr sz="1200"/>
                    </a:p>
                  </a:txBody>
                  <a:tcPr marT="91425" marB="91425" marR="91425" marL="91425" anchor="ctr"/>
                </a:tc>
                <a:tc>
                  <a:txBody>
                    <a:bodyPr/>
                    <a:lstStyle/>
                    <a:p>
                      <a:pPr indent="0" lvl="0" marL="0" rtl="0" algn="ctr">
                        <a:spcBef>
                          <a:spcPts val="0"/>
                        </a:spcBef>
                        <a:spcAft>
                          <a:spcPts val="0"/>
                        </a:spcAft>
                        <a:buNone/>
                      </a:pPr>
                      <a:r>
                        <a:rPr lang="en" sz="1200"/>
                        <a:t>A</a:t>
                      </a:r>
                      <a:r>
                        <a:rPr b="1" lang="en" sz="1200"/>
                        <a:t>C</a:t>
                      </a:r>
                      <a:endParaRPr b="1" sz="1200"/>
                    </a:p>
                  </a:txBody>
                  <a:tcPr marT="91425" marB="91425" marR="91425" marL="91425" anchor="ctr"/>
                </a:tc>
                <a:tc>
                  <a:txBody>
                    <a:bodyPr/>
                    <a:lstStyle/>
                    <a:p>
                      <a:pPr indent="0" lvl="0" marL="0" rtl="0" algn="ctr">
                        <a:spcBef>
                          <a:spcPts val="0"/>
                        </a:spcBef>
                        <a:spcAft>
                          <a:spcPts val="0"/>
                        </a:spcAft>
                        <a:buNone/>
                      </a:pPr>
                      <a:r>
                        <a:rPr lang="en" sz="1200"/>
                        <a:t>5/AB</a:t>
                      </a:r>
                      <a:endParaRPr sz="1200"/>
                    </a:p>
                  </a:txBody>
                  <a:tcPr marT="91425" marB="91425" marR="91425" marL="91425" anchor="ctr"/>
                </a:tc>
                <a:tc>
                  <a:txBody>
                    <a:bodyPr/>
                    <a:lstStyle/>
                    <a:p>
                      <a:pPr indent="0" lvl="0" marL="0" rtl="0" algn="ctr">
                        <a:spcBef>
                          <a:spcPts val="0"/>
                        </a:spcBef>
                        <a:spcAft>
                          <a:spcPts val="0"/>
                        </a:spcAft>
                        <a:buNone/>
                      </a:pPr>
                      <a:r>
                        <a:rPr b="1" lang="en" sz="1200"/>
                        <a:t>3/AC</a:t>
                      </a:r>
                      <a:endParaRPr b="1" sz="1200"/>
                    </a:p>
                  </a:txBody>
                  <a:tcPr marT="91425" marB="91425" marR="91425" marL="91425" anchor="ctr"/>
                </a:tc>
                <a:tc>
                  <a:txBody>
                    <a:bodyPr/>
                    <a:lstStyle/>
                    <a:p>
                      <a:pPr indent="0" lvl="0" marL="0" rtl="0" algn="ctr">
                        <a:spcBef>
                          <a:spcPts val="0"/>
                        </a:spcBef>
                        <a:spcAft>
                          <a:spcPts val="0"/>
                        </a:spcAft>
                        <a:buNone/>
                      </a:pPr>
                      <a:r>
                        <a:rPr lang="en" sz="1200"/>
                        <a:t>5/ACD</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11/ACE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2</a:t>
                      </a:r>
                      <a:endParaRPr sz="1200"/>
                    </a:p>
                  </a:txBody>
                  <a:tcPr marT="91425" marB="91425" marR="91425" marL="91425" anchor="ctr"/>
                </a:tc>
                <a:tc>
                  <a:txBody>
                    <a:bodyPr/>
                    <a:lstStyle/>
                    <a:p>
                      <a:pPr indent="0" lvl="0" marL="0" rtl="0" algn="ctr">
                        <a:spcBef>
                          <a:spcPts val="0"/>
                        </a:spcBef>
                        <a:spcAft>
                          <a:spcPts val="0"/>
                        </a:spcAft>
                        <a:buNone/>
                      </a:pPr>
                      <a:r>
                        <a:rPr lang="en" sz="1200"/>
                        <a:t>AC</a:t>
                      </a:r>
                      <a:r>
                        <a:rPr b="1" lang="en" sz="1200"/>
                        <a:t>B</a:t>
                      </a:r>
                      <a:endParaRPr b="1" sz="1200"/>
                    </a:p>
                  </a:txBody>
                  <a:tcPr marT="91425" marB="91425" marR="91425" marL="91425" anchor="ct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5/AB</a:t>
                      </a:r>
                      <a:endParaRPr b="1"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t>5/ACD</a:t>
                      </a:r>
                      <a:endParaRPr sz="1200"/>
                    </a:p>
                  </a:txBody>
                  <a:tcPr marT="91425" marB="91425" marR="91425" marL="91425" anchor="ctr"/>
                </a:tc>
                <a:tc>
                  <a:txBody>
                    <a:bodyPr/>
                    <a:lstStyle/>
                    <a:p>
                      <a:pPr indent="0" lvl="0" marL="0" rtl="0" algn="ctr">
                        <a:spcBef>
                          <a:spcPts val="0"/>
                        </a:spcBef>
                        <a:spcAft>
                          <a:spcPts val="0"/>
                        </a:spcAft>
                        <a:buNone/>
                      </a:pPr>
                      <a:r>
                        <a:rPr lang="en" sz="1200">
                          <a:latin typeface="Proxima Nova"/>
                          <a:ea typeface="Proxima Nova"/>
                          <a:cs typeface="Proxima Nova"/>
                          <a:sym typeface="Proxima Nova"/>
                        </a:rPr>
                        <a:t>11/ACE</a:t>
                      </a:r>
                      <a:endParaRPr sz="1200">
                        <a:latin typeface="Proxima Nova"/>
                        <a:ea typeface="Proxima Nova"/>
                        <a:cs typeface="Proxima Nova"/>
                        <a:sym typeface="Proxima Nova"/>
                      </a:endParaRPr>
                    </a:p>
                  </a:txBody>
                  <a:tcPr marT="91425" marB="91425" marR="91425" marL="91425" anchor="ctr"/>
                </a:tc>
              </a:tr>
              <a:tr h="510875">
                <a:tc>
                  <a:txBody>
                    <a:bodyPr/>
                    <a:lstStyle/>
                    <a:p>
                      <a:pPr indent="0" lvl="0" marL="0" rtl="0" algn="ctr">
                        <a:spcBef>
                          <a:spcPts val="0"/>
                        </a:spcBef>
                        <a:spcAft>
                          <a:spcPts val="0"/>
                        </a:spcAft>
                        <a:buNone/>
                      </a:pPr>
                      <a:r>
                        <a:rPr lang="en" sz="1200"/>
                        <a:t>3</a:t>
                      </a:r>
                      <a:endParaRPr sz="1200"/>
                    </a:p>
                  </a:txBody>
                  <a:tcPr marT="91425" marB="91425" marR="91425" marL="91425" anchor="ctr"/>
                </a:tc>
                <a:tc>
                  <a:txBody>
                    <a:bodyPr/>
                    <a:lstStyle/>
                    <a:p>
                      <a:pPr indent="0" lvl="0" marL="0" rtl="0" algn="ctr">
                        <a:spcBef>
                          <a:spcPts val="0"/>
                        </a:spcBef>
                        <a:spcAft>
                          <a:spcPts val="0"/>
                        </a:spcAft>
                        <a:buNone/>
                      </a:pPr>
                      <a:r>
                        <a:rPr lang="en" sz="1200"/>
                        <a:t>ACB</a:t>
                      </a:r>
                      <a:r>
                        <a:rPr b="1" lang="en" sz="1200"/>
                        <a:t>D</a:t>
                      </a:r>
                      <a:endParaRPr b="1"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200">
                          <a:latin typeface="Proxima Nova"/>
                          <a:ea typeface="Proxima Nova"/>
                          <a:cs typeface="Proxima Nova"/>
                          <a:sym typeface="Proxima Nova"/>
                        </a:rPr>
                        <a:t>5/ACD</a:t>
                      </a:r>
                      <a:endParaRPr b="1"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sz="1200"/>
                        <a:t>9/ACDE</a:t>
                      </a:r>
                      <a:endParaRPr sz="1200"/>
                    </a:p>
                  </a:txBody>
                  <a:tcPr marT="91425" marB="91425" marR="91425" marL="91425" anchor="ctr"/>
                </a:tc>
              </a:tr>
              <a:tr h="510875">
                <a:tc>
                  <a:txBody>
                    <a:bodyPr/>
                    <a:lstStyle/>
                    <a:p>
                      <a:pPr indent="0" lvl="0" marL="0" rtl="0" algn="ctr">
                        <a:spcBef>
                          <a:spcPts val="0"/>
                        </a:spcBef>
                        <a:spcAft>
                          <a:spcPts val="0"/>
                        </a:spcAft>
                        <a:buNone/>
                      </a:pPr>
                      <a:r>
                        <a:rPr lang="en" sz="1200"/>
                        <a:t>4</a:t>
                      </a:r>
                      <a:endParaRPr sz="1200"/>
                    </a:p>
                  </a:txBody>
                  <a:tcPr marT="91425" marB="91425" marR="91425" marL="91425" anchor="ctr"/>
                </a:tc>
                <a:tc>
                  <a:txBody>
                    <a:bodyPr/>
                    <a:lstStyle/>
                    <a:p>
                      <a:pPr indent="0" lvl="0" marL="0" rtl="0" algn="ctr">
                        <a:spcBef>
                          <a:spcPts val="0"/>
                        </a:spcBef>
                        <a:spcAft>
                          <a:spcPts val="0"/>
                        </a:spcAft>
                        <a:buNone/>
                      </a:pPr>
                      <a:r>
                        <a:rPr lang="en" sz="1200"/>
                        <a:t>ACBD</a:t>
                      </a:r>
                      <a:r>
                        <a:rPr b="1" lang="en" sz="1200"/>
                        <a:t>E</a:t>
                      </a:r>
                      <a:endParaRPr b="1" sz="1200"/>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sz="1200">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b="1" lang="en" sz="1200"/>
                        <a:t>9/ACDE</a:t>
                      </a:r>
                      <a:endParaRPr b="1" sz="1200"/>
                    </a:p>
                  </a:txBody>
                  <a:tcPr marT="91425" marB="91425" marR="91425" marL="91425" anchor="ctr"/>
                </a:tc>
              </a:tr>
            </a:tbl>
          </a:graphicData>
        </a:graphic>
      </p:graphicFrame>
      <p:pic>
        <p:nvPicPr>
          <p:cNvPr id="384" name="Google Shape;384;p59"/>
          <p:cNvPicPr preferRelativeResize="0"/>
          <p:nvPr/>
        </p:nvPicPr>
        <p:blipFill>
          <a:blip r:embed="rId3">
            <a:alphaModFix/>
          </a:blip>
          <a:stretch>
            <a:fillRect/>
          </a:stretch>
        </p:blipFill>
        <p:spPr>
          <a:xfrm>
            <a:off x="5677500" y="1050950"/>
            <a:ext cx="3371249" cy="3385037"/>
          </a:xfrm>
          <a:prstGeom prst="rect">
            <a:avLst/>
          </a:prstGeom>
          <a:noFill/>
          <a:ln>
            <a:noFill/>
          </a:ln>
        </p:spPr>
      </p:pic>
      <p:sp>
        <p:nvSpPr>
          <p:cNvPr id="385" name="Google Shape;385;p5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State Algorithm Example from Node 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Distance Vector Algorithms</a:t>
            </a:r>
            <a:endParaRPr/>
          </a:p>
        </p:txBody>
      </p:sp>
      <p:sp>
        <p:nvSpPr>
          <p:cNvPr id="391" name="Google Shape;391;p60"/>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node maintains a </a:t>
            </a:r>
            <a:r>
              <a:rPr i="1" lang="en"/>
              <a:t>distance vector table</a:t>
            </a:r>
            <a:endParaRPr/>
          </a:p>
          <a:p>
            <a:pPr indent="-317500" lvl="1" marL="914400" rtl="0" algn="l">
              <a:spcBef>
                <a:spcPts val="0"/>
              </a:spcBef>
              <a:spcAft>
                <a:spcPts val="0"/>
              </a:spcAft>
              <a:buSzPts val="1400"/>
              <a:buChar char="○"/>
            </a:pPr>
            <a:r>
              <a:rPr lang="en"/>
              <a:t>Contains the lowest cost route of sending a packet to each other node in the network for each neighbor</a:t>
            </a:r>
            <a:endParaRPr/>
          </a:p>
          <a:p>
            <a:pPr indent="-317500" lvl="2" marL="1371600" rtl="0" algn="l">
              <a:spcBef>
                <a:spcPts val="0"/>
              </a:spcBef>
              <a:spcAft>
                <a:spcPts val="0"/>
              </a:spcAft>
              <a:buSzPts val="1400"/>
              <a:buChar char="■"/>
            </a:pPr>
            <a:r>
              <a:rPr lang="en"/>
              <a:t>If A has neighbors B, C, and the network contains another node D, this table will contain the shortest routes to D and C through B, and the shortest route to D and B through C</a:t>
            </a:r>
            <a:endParaRPr/>
          </a:p>
          <a:p>
            <a:pPr indent="-342900" lvl="0" marL="457200" rtl="0" algn="l">
              <a:spcBef>
                <a:spcPts val="0"/>
              </a:spcBef>
              <a:spcAft>
                <a:spcPts val="0"/>
              </a:spcAft>
              <a:buSzPts val="1800"/>
              <a:buChar char="●"/>
            </a:pPr>
            <a:r>
              <a:rPr lang="en"/>
              <a:t>Nodes update table when </a:t>
            </a:r>
            <a:endParaRPr/>
          </a:p>
          <a:p>
            <a:pPr indent="-317500" lvl="1" marL="914400" rtl="0" algn="l">
              <a:spcBef>
                <a:spcPts val="0"/>
              </a:spcBef>
              <a:spcAft>
                <a:spcPts val="0"/>
              </a:spcAft>
              <a:buSzPts val="1400"/>
              <a:buChar char="○"/>
            </a:pPr>
            <a:r>
              <a:rPr lang="en"/>
              <a:t>They notice a change in the link state of neighbors</a:t>
            </a:r>
            <a:endParaRPr/>
          </a:p>
          <a:p>
            <a:pPr indent="-317500" lvl="1" marL="914400" rtl="0" algn="l">
              <a:spcBef>
                <a:spcPts val="0"/>
              </a:spcBef>
              <a:spcAft>
                <a:spcPts val="0"/>
              </a:spcAft>
              <a:buSzPts val="1400"/>
              <a:buChar char="○"/>
            </a:pPr>
            <a:r>
              <a:rPr lang="en"/>
              <a:t>Neighbors communicate change in least-path to node</a:t>
            </a:r>
            <a:endParaRPr/>
          </a:p>
          <a:p>
            <a:pPr indent="-317500" lvl="1" marL="914400" rtl="0" algn="l">
              <a:spcBef>
                <a:spcPts val="0"/>
              </a:spcBef>
              <a:spcAft>
                <a:spcPts val="0"/>
              </a:spcAft>
              <a:buSzPts val="1400"/>
              <a:buChar char="○"/>
            </a:pPr>
            <a:r>
              <a:rPr lang="en" sz="1300">
                <a:solidFill>
                  <a:srgbClr val="695D46"/>
                </a:solidFill>
                <a:latin typeface="Open Sans"/>
                <a:ea typeface="Open Sans"/>
                <a:cs typeface="Open Sans"/>
                <a:sym typeface="Open Sans"/>
              </a:rPr>
              <a:t>Asynchronous update</a:t>
            </a:r>
            <a:endParaRPr/>
          </a:p>
          <a:p>
            <a:pPr indent="-342900" lvl="0" marL="457200" rtl="0" algn="l">
              <a:spcBef>
                <a:spcPts val="0"/>
              </a:spcBef>
              <a:spcAft>
                <a:spcPts val="0"/>
              </a:spcAft>
              <a:buSzPts val="1800"/>
              <a:buChar char="●"/>
            </a:pPr>
            <a:r>
              <a:rPr lang="en"/>
              <a:t>Each node doesn’t know the shortest path to each node in the network — just which neighbor is on that path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5" name="Shape 395"/>
        <p:cNvGrpSpPr/>
        <p:nvPr/>
      </p:nvGrpSpPr>
      <p:grpSpPr>
        <a:xfrm>
          <a:off x="0" y="0"/>
          <a:ext cx="0" cy="0"/>
          <a:chOff x="0" y="0"/>
          <a:chExt cx="0" cy="0"/>
        </a:xfrm>
      </p:grpSpPr>
      <p:graphicFrame>
        <p:nvGraphicFramePr>
          <p:cNvPr id="396" name="Google Shape;396;p61"/>
          <p:cNvGraphicFramePr/>
          <p:nvPr/>
        </p:nvGraphicFramePr>
        <p:xfrm>
          <a:off x="259825" y="1095388"/>
          <a:ext cx="3000000" cy="3000000"/>
        </p:xfrm>
        <a:graphic>
          <a:graphicData uri="http://schemas.openxmlformats.org/drawingml/2006/table">
            <a:tbl>
              <a:tblPr>
                <a:noFill/>
                <a:tableStyleId>{3B74B177-5A57-4E0B-A47B-ED17648CFCD0}</a:tableStyleId>
              </a:tblPr>
              <a:tblGrid>
                <a:gridCol w="1224825"/>
                <a:gridCol w="767625"/>
                <a:gridCol w="767625"/>
                <a:gridCol w="767625"/>
                <a:gridCol w="767625"/>
                <a:gridCol w="767625"/>
              </a:tblGrid>
              <a:tr h="540625">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gridSpan="5">
                  <a:txBody>
                    <a:bodyPr/>
                    <a:lstStyle/>
                    <a:p>
                      <a:pPr indent="0" lvl="0" marL="0" rtl="0" algn="ctr">
                        <a:spcBef>
                          <a:spcPts val="0"/>
                        </a:spcBef>
                        <a:spcAft>
                          <a:spcPts val="0"/>
                        </a:spcAft>
                        <a:buNone/>
                      </a:pPr>
                      <a:r>
                        <a:rPr lang="en">
                          <a:latin typeface="Proxima Nova"/>
                          <a:ea typeface="Proxima Nova"/>
                          <a:cs typeface="Proxima Nova"/>
                          <a:sym typeface="Proxima Nova"/>
                        </a:rPr>
                        <a:t>Distance to Node</a:t>
                      </a:r>
                      <a:endParaRPr>
                        <a:latin typeface="Proxima Nova"/>
                        <a:ea typeface="Proxima Nova"/>
                        <a:cs typeface="Proxima Nova"/>
                        <a:sym typeface="Proxima Nova"/>
                      </a:endParaRPr>
                    </a:p>
                  </a:txBody>
                  <a:tcPr marT="91425" marB="91425" marR="91425" marL="91425" anchor="ctr"/>
                </a:tc>
                <a:tc hMerge="1"/>
                <a:tc hMerge="1"/>
                <a:tc hMerge="1"/>
                <a:tc hMerge="1"/>
              </a:tr>
              <a:tr h="540625">
                <a:tc>
                  <a:txBody>
                    <a:bodyPr/>
                    <a:lstStyle/>
                    <a:p>
                      <a:pPr indent="0" lvl="0" marL="0" rtl="0" algn="ctr">
                        <a:spcBef>
                          <a:spcPts val="0"/>
                        </a:spcBef>
                        <a:spcAft>
                          <a:spcPts val="0"/>
                        </a:spcAft>
                        <a:buNone/>
                      </a:pPr>
                      <a:r>
                        <a:rPr lang="en">
                          <a:latin typeface="Proxima Nova"/>
                          <a:ea typeface="Proxima Nova"/>
                          <a:cs typeface="Proxima Nova"/>
                          <a:sym typeface="Proxima Nova"/>
                        </a:rPr>
                        <a:t>Info at Node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bl>
          </a:graphicData>
        </a:graphic>
      </p:graphicFrame>
      <p:sp>
        <p:nvSpPr>
          <p:cNvPr id="397" name="Google Shape;397;p6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a:t>
            </a:r>
            <a:r>
              <a:rPr lang="en"/>
              <a:t> State - Distance Vector Example</a:t>
            </a:r>
            <a:endParaRPr/>
          </a:p>
        </p:txBody>
      </p:sp>
      <p:pic>
        <p:nvPicPr>
          <p:cNvPr id="398" name="Google Shape;398;p61"/>
          <p:cNvPicPr preferRelativeResize="0"/>
          <p:nvPr/>
        </p:nvPicPr>
        <p:blipFill>
          <a:blip r:embed="rId3">
            <a:alphaModFix/>
          </a:blip>
          <a:stretch>
            <a:fillRect/>
          </a:stretch>
        </p:blipFill>
        <p:spPr>
          <a:xfrm>
            <a:off x="5677500" y="1050950"/>
            <a:ext cx="3371249" cy="33850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 Stack</a:t>
            </a:r>
            <a:endParaRPr/>
          </a:p>
        </p:txBody>
      </p:sp>
      <p:pic>
        <p:nvPicPr>
          <p:cNvPr id="81" name="Google Shape;81;p17"/>
          <p:cNvPicPr preferRelativeResize="0"/>
          <p:nvPr/>
        </p:nvPicPr>
        <p:blipFill>
          <a:blip r:embed="rId3">
            <a:alphaModFix/>
          </a:blip>
          <a:stretch>
            <a:fillRect/>
          </a:stretch>
        </p:blipFill>
        <p:spPr>
          <a:xfrm>
            <a:off x="4891500" y="1067550"/>
            <a:ext cx="4071900" cy="3586260"/>
          </a:xfrm>
          <a:prstGeom prst="rect">
            <a:avLst/>
          </a:prstGeom>
          <a:noFill/>
          <a:ln>
            <a:noFill/>
          </a:ln>
        </p:spPr>
      </p:pic>
      <p:sp>
        <p:nvSpPr>
          <p:cNvPr id="82" name="Google Shape;82;p17"/>
          <p:cNvSpPr txBox="1"/>
          <p:nvPr/>
        </p:nvSpPr>
        <p:spPr>
          <a:xfrm>
            <a:off x="519750" y="1020150"/>
            <a:ext cx="4181400" cy="2941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Proxima Nova"/>
              <a:buChar char="●"/>
            </a:pPr>
            <a:r>
              <a:rPr b="1" lang="en" sz="1700">
                <a:solidFill>
                  <a:schemeClr val="dk2"/>
                </a:solidFill>
                <a:latin typeface="Proxima Nova"/>
                <a:ea typeface="Proxima Nova"/>
                <a:cs typeface="Proxima Nova"/>
                <a:sym typeface="Proxima Nova"/>
              </a:rPr>
              <a:t>Protocol Stack: </a:t>
            </a:r>
            <a:r>
              <a:rPr lang="en" sz="1700">
                <a:solidFill>
                  <a:schemeClr val="dk2"/>
                </a:solidFill>
                <a:latin typeface="Proxima Nova"/>
                <a:ea typeface="Proxima Nova"/>
                <a:cs typeface="Proxima Nova"/>
                <a:sym typeface="Proxima Nova"/>
              </a:rPr>
              <a:t>The procedure that handles network interactions (i.e. </a:t>
            </a:r>
            <a:r>
              <a:rPr lang="en" sz="1700">
                <a:solidFill>
                  <a:schemeClr val="dk2"/>
                </a:solidFill>
                <a:latin typeface="Proxima Nova"/>
                <a:ea typeface="Proxima Nova"/>
                <a:cs typeface="Proxima Nova"/>
                <a:sym typeface="Proxima Nova"/>
              </a:rPr>
              <a:t>receiving</a:t>
            </a:r>
            <a:r>
              <a:rPr lang="en" sz="1700">
                <a:solidFill>
                  <a:schemeClr val="dk2"/>
                </a:solidFill>
                <a:latin typeface="Proxima Nova"/>
                <a:ea typeface="Proxima Nova"/>
                <a:cs typeface="Proxima Nova"/>
                <a:sym typeface="Proxima Nova"/>
              </a:rPr>
              <a:t> data and sending data)</a:t>
            </a:r>
            <a:endParaRPr sz="17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sz="1700">
              <a:solidFill>
                <a:schemeClr val="dk2"/>
              </a:solidFill>
              <a:latin typeface="Proxima Nova"/>
              <a:ea typeface="Proxima Nova"/>
              <a:cs typeface="Proxima Nova"/>
              <a:sym typeface="Proxima Nova"/>
            </a:endParaRPr>
          </a:p>
          <a:p>
            <a:pPr indent="-336550" lvl="0" marL="4572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Manages the sending/</a:t>
            </a:r>
            <a:r>
              <a:rPr lang="en" sz="1700">
                <a:solidFill>
                  <a:schemeClr val="dk2"/>
                </a:solidFill>
                <a:latin typeface="Proxima Nova"/>
                <a:ea typeface="Proxima Nova"/>
                <a:cs typeface="Proxima Nova"/>
                <a:sym typeface="Proxima Nova"/>
              </a:rPr>
              <a:t>receiving of</a:t>
            </a:r>
            <a:r>
              <a:rPr lang="en" sz="1700">
                <a:solidFill>
                  <a:schemeClr val="dk2"/>
                </a:solidFill>
                <a:latin typeface="Proxima Nova"/>
                <a:ea typeface="Proxima Nova"/>
                <a:cs typeface="Proxima Nova"/>
                <a:sym typeface="Proxima Nova"/>
              </a:rPr>
              <a:t> data from the network, and avoids issues such as:</a:t>
            </a:r>
            <a:endParaRPr sz="1700">
              <a:solidFill>
                <a:schemeClr val="dk2"/>
              </a:solidFill>
              <a:latin typeface="Proxima Nova"/>
              <a:ea typeface="Proxima Nova"/>
              <a:cs typeface="Proxima Nova"/>
              <a:sym typeface="Proxima Nova"/>
            </a:endParaRPr>
          </a:p>
          <a:p>
            <a:pPr indent="0" lvl="0" marL="457200" rtl="0" algn="l">
              <a:spcBef>
                <a:spcPts val="0"/>
              </a:spcBef>
              <a:spcAft>
                <a:spcPts val="0"/>
              </a:spcAft>
              <a:buNone/>
            </a:pPr>
            <a:r>
              <a:t/>
            </a:r>
            <a:endParaRPr sz="900">
              <a:solidFill>
                <a:schemeClr val="dk2"/>
              </a:solidFill>
              <a:latin typeface="Proxima Nova"/>
              <a:ea typeface="Proxima Nova"/>
              <a:cs typeface="Proxima Nova"/>
              <a:sym typeface="Proxima Nova"/>
            </a:endParaRPr>
          </a:p>
          <a:p>
            <a:pPr indent="-336550" lvl="1" marL="9144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Arbitrary message sizes</a:t>
            </a:r>
            <a:endParaRPr sz="1700">
              <a:solidFill>
                <a:schemeClr val="dk2"/>
              </a:solidFill>
              <a:latin typeface="Proxima Nova"/>
              <a:ea typeface="Proxima Nova"/>
              <a:cs typeface="Proxima Nova"/>
              <a:sym typeface="Proxima Nova"/>
            </a:endParaRPr>
          </a:p>
          <a:p>
            <a:pPr indent="-336550" lvl="1" marL="9144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Out of order delivery</a:t>
            </a:r>
            <a:endParaRPr sz="1700">
              <a:solidFill>
                <a:schemeClr val="dk2"/>
              </a:solidFill>
              <a:latin typeface="Proxima Nova"/>
              <a:ea typeface="Proxima Nova"/>
              <a:cs typeface="Proxima Nova"/>
              <a:sym typeface="Proxima Nova"/>
            </a:endParaRPr>
          </a:p>
          <a:p>
            <a:pPr indent="-336550" lvl="1" marL="9144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Data loss</a:t>
            </a:r>
            <a:endParaRPr sz="1700">
              <a:solidFill>
                <a:schemeClr val="dk2"/>
              </a:solidFill>
              <a:latin typeface="Proxima Nova"/>
              <a:ea typeface="Proxima Nova"/>
              <a:cs typeface="Proxima Nova"/>
              <a:sym typeface="Proxima Nova"/>
            </a:endParaRPr>
          </a:p>
          <a:p>
            <a:pPr indent="-336550" lvl="1" marL="9144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Data corruption</a:t>
            </a:r>
            <a:endParaRPr sz="1700">
              <a:solidFill>
                <a:schemeClr val="dk2"/>
              </a:solidFill>
              <a:latin typeface="Proxima Nova"/>
              <a:ea typeface="Proxima Nova"/>
              <a:cs typeface="Proxima Nova"/>
              <a:sym typeface="Proxima Nova"/>
            </a:endParaRPr>
          </a:p>
          <a:p>
            <a:pPr indent="-336550" lvl="1" marL="914400" rtl="0" algn="l">
              <a:spcBef>
                <a:spcPts val="0"/>
              </a:spcBef>
              <a:spcAft>
                <a:spcPts val="0"/>
              </a:spcAft>
              <a:buClr>
                <a:schemeClr val="dk2"/>
              </a:buClr>
              <a:buSzPts val="1700"/>
              <a:buFont typeface="Proxima Nova"/>
              <a:buChar char="○"/>
            </a:pPr>
            <a:r>
              <a:rPr lang="en" sz="1700">
                <a:solidFill>
                  <a:schemeClr val="dk2"/>
                </a:solidFill>
                <a:latin typeface="Proxima Nova"/>
                <a:ea typeface="Proxima Nova"/>
                <a:cs typeface="Proxima Nova"/>
                <a:sym typeface="Proxima Nova"/>
              </a:rPr>
              <a:t>Queuing</a:t>
            </a:r>
            <a:r>
              <a:rPr lang="en" sz="1700">
                <a:solidFill>
                  <a:schemeClr val="dk2"/>
                </a:solidFill>
                <a:latin typeface="Proxima Nova"/>
                <a:ea typeface="Proxima Nova"/>
                <a:cs typeface="Proxima Nova"/>
                <a:sym typeface="Proxima Nova"/>
              </a:rPr>
              <a:t> Delays</a:t>
            </a:r>
            <a:endParaRPr sz="1700">
              <a:solidFill>
                <a:schemeClr val="dk2"/>
              </a:solidFill>
              <a:latin typeface="Proxima Nova"/>
              <a:ea typeface="Proxima Nova"/>
              <a:cs typeface="Proxima Nova"/>
              <a:sym typeface="Proxima Nov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2" name="Shape 402"/>
        <p:cNvGrpSpPr/>
        <p:nvPr/>
      </p:nvGrpSpPr>
      <p:grpSpPr>
        <a:xfrm>
          <a:off x="0" y="0"/>
          <a:ext cx="0" cy="0"/>
          <a:chOff x="0" y="0"/>
          <a:chExt cx="0" cy="0"/>
        </a:xfrm>
      </p:grpSpPr>
      <p:graphicFrame>
        <p:nvGraphicFramePr>
          <p:cNvPr id="403" name="Google Shape;403;p62"/>
          <p:cNvGraphicFramePr/>
          <p:nvPr/>
        </p:nvGraphicFramePr>
        <p:xfrm>
          <a:off x="259825" y="1095388"/>
          <a:ext cx="3000000" cy="3000000"/>
        </p:xfrm>
        <a:graphic>
          <a:graphicData uri="http://schemas.openxmlformats.org/drawingml/2006/table">
            <a:tbl>
              <a:tblPr>
                <a:noFill/>
                <a:tableStyleId>{3B74B177-5A57-4E0B-A47B-ED17648CFCD0}</a:tableStyleId>
              </a:tblPr>
              <a:tblGrid>
                <a:gridCol w="1224825"/>
                <a:gridCol w="767625"/>
                <a:gridCol w="767625"/>
                <a:gridCol w="767625"/>
                <a:gridCol w="767625"/>
                <a:gridCol w="767625"/>
              </a:tblGrid>
              <a:tr h="540625">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gridSpan="5">
                  <a:txBody>
                    <a:bodyPr/>
                    <a:lstStyle/>
                    <a:p>
                      <a:pPr indent="0" lvl="0" marL="0" rtl="0" algn="ctr">
                        <a:spcBef>
                          <a:spcPts val="0"/>
                        </a:spcBef>
                        <a:spcAft>
                          <a:spcPts val="0"/>
                        </a:spcAft>
                        <a:buNone/>
                      </a:pPr>
                      <a:r>
                        <a:rPr lang="en">
                          <a:latin typeface="Proxima Nova"/>
                          <a:ea typeface="Proxima Nova"/>
                          <a:cs typeface="Proxima Nova"/>
                          <a:sym typeface="Proxima Nova"/>
                        </a:rPr>
                        <a:t>Distance to Node</a:t>
                      </a:r>
                      <a:endParaRPr>
                        <a:latin typeface="Proxima Nova"/>
                        <a:ea typeface="Proxima Nova"/>
                        <a:cs typeface="Proxima Nova"/>
                        <a:sym typeface="Proxima Nova"/>
                      </a:endParaRPr>
                    </a:p>
                  </a:txBody>
                  <a:tcPr marT="91425" marB="91425" marR="91425" marL="91425" anchor="ctr"/>
                </a:tc>
                <a:tc hMerge="1"/>
                <a:tc hMerge="1"/>
                <a:tc hMerge="1"/>
                <a:tc hMerge="1"/>
              </a:tr>
              <a:tr h="540625">
                <a:tc>
                  <a:txBody>
                    <a:bodyPr/>
                    <a:lstStyle/>
                    <a:p>
                      <a:pPr indent="0" lvl="0" marL="0" rtl="0" algn="ctr">
                        <a:spcBef>
                          <a:spcPts val="0"/>
                        </a:spcBef>
                        <a:spcAft>
                          <a:spcPts val="0"/>
                        </a:spcAft>
                        <a:buNone/>
                      </a:pPr>
                      <a:r>
                        <a:rPr lang="en">
                          <a:latin typeface="Proxima Nova"/>
                          <a:ea typeface="Proxima Nova"/>
                          <a:cs typeface="Proxima Nova"/>
                          <a:sym typeface="Proxima Nova"/>
                        </a:rPr>
                        <a:t>Info at Node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11</a:t>
                      </a:r>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t>0</a:t>
                      </a:r>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solidFill>
                      <a:srgbClr val="D9D2E9"/>
                    </a:solidFill>
                  </a:tcP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bl>
          </a:graphicData>
        </a:graphic>
      </p:graphicFrame>
      <p:sp>
        <p:nvSpPr>
          <p:cNvPr id="404" name="Google Shape;404;p6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sends vector to A -</a:t>
            </a:r>
            <a:r>
              <a:rPr lang="en"/>
              <a:t> Distance Vector Example</a:t>
            </a:r>
            <a:endParaRPr/>
          </a:p>
        </p:txBody>
      </p:sp>
      <p:pic>
        <p:nvPicPr>
          <p:cNvPr id="405" name="Google Shape;405;p62"/>
          <p:cNvPicPr preferRelativeResize="0"/>
          <p:nvPr/>
        </p:nvPicPr>
        <p:blipFill>
          <a:blip r:embed="rId3">
            <a:alphaModFix/>
          </a:blip>
          <a:stretch>
            <a:fillRect/>
          </a:stretch>
        </p:blipFill>
        <p:spPr>
          <a:xfrm>
            <a:off x="5677500" y="1050950"/>
            <a:ext cx="3371249" cy="33850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9" name="Shape 409"/>
        <p:cNvGrpSpPr/>
        <p:nvPr/>
      </p:nvGrpSpPr>
      <p:grpSpPr>
        <a:xfrm>
          <a:off x="0" y="0"/>
          <a:ext cx="0" cy="0"/>
          <a:chOff x="0" y="0"/>
          <a:chExt cx="0" cy="0"/>
        </a:xfrm>
      </p:grpSpPr>
      <p:graphicFrame>
        <p:nvGraphicFramePr>
          <p:cNvPr id="410" name="Google Shape;410;p63"/>
          <p:cNvGraphicFramePr/>
          <p:nvPr/>
        </p:nvGraphicFramePr>
        <p:xfrm>
          <a:off x="259825" y="1095388"/>
          <a:ext cx="3000000" cy="3000000"/>
        </p:xfrm>
        <a:graphic>
          <a:graphicData uri="http://schemas.openxmlformats.org/drawingml/2006/table">
            <a:tbl>
              <a:tblPr>
                <a:noFill/>
                <a:tableStyleId>{3B74B177-5A57-4E0B-A47B-ED17648CFCD0}</a:tableStyleId>
              </a:tblPr>
              <a:tblGrid>
                <a:gridCol w="1224825"/>
                <a:gridCol w="767625"/>
                <a:gridCol w="767625"/>
                <a:gridCol w="767625"/>
                <a:gridCol w="767625"/>
                <a:gridCol w="767625"/>
              </a:tblGrid>
              <a:tr h="540625">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gridSpan="5">
                  <a:txBody>
                    <a:bodyPr/>
                    <a:lstStyle/>
                    <a:p>
                      <a:pPr indent="0" lvl="0" marL="0" rtl="0" algn="ctr">
                        <a:spcBef>
                          <a:spcPts val="0"/>
                        </a:spcBef>
                        <a:spcAft>
                          <a:spcPts val="0"/>
                        </a:spcAft>
                        <a:buNone/>
                      </a:pPr>
                      <a:r>
                        <a:rPr lang="en">
                          <a:latin typeface="Proxima Nova"/>
                          <a:ea typeface="Proxima Nova"/>
                          <a:cs typeface="Proxima Nova"/>
                          <a:sym typeface="Proxima Nova"/>
                        </a:rPr>
                        <a:t>Distance to Node</a:t>
                      </a:r>
                      <a:endParaRPr>
                        <a:latin typeface="Proxima Nova"/>
                        <a:ea typeface="Proxima Nova"/>
                        <a:cs typeface="Proxima Nova"/>
                        <a:sym typeface="Proxima Nova"/>
                      </a:endParaRPr>
                    </a:p>
                  </a:txBody>
                  <a:tcPr marT="91425" marB="91425" marR="91425" marL="91425" anchor="ctr"/>
                </a:tc>
                <a:tc hMerge="1"/>
                <a:tc hMerge="1"/>
                <a:tc hMerge="1"/>
                <a:tc hMerge="1"/>
              </a:tr>
              <a:tr h="540625">
                <a:tc>
                  <a:txBody>
                    <a:bodyPr/>
                    <a:lstStyle/>
                    <a:p>
                      <a:pPr indent="0" lvl="0" marL="0" rtl="0" algn="ctr">
                        <a:spcBef>
                          <a:spcPts val="0"/>
                        </a:spcBef>
                        <a:spcAft>
                          <a:spcPts val="0"/>
                        </a:spcAft>
                        <a:buNone/>
                      </a:pPr>
                      <a:r>
                        <a:rPr lang="en">
                          <a:latin typeface="Proxima Nova"/>
                          <a:ea typeface="Proxima Nova"/>
                          <a:cs typeface="Proxima Nova"/>
                          <a:sym typeface="Proxima Nova"/>
                        </a:rPr>
                        <a:t>Info at Node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11</a:t>
                      </a:r>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t>0</a:t>
                      </a:r>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solidFill>
                      <a:srgbClr val="D9D2E9"/>
                    </a:solidFill>
                  </a:tcP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11</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11</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bl>
          </a:graphicData>
        </a:graphic>
      </p:graphicFrame>
      <p:sp>
        <p:nvSpPr>
          <p:cNvPr id="411" name="Google Shape;411;p6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sends vector to E - Distance Vector Example</a:t>
            </a:r>
            <a:endParaRPr/>
          </a:p>
        </p:txBody>
      </p:sp>
      <p:pic>
        <p:nvPicPr>
          <p:cNvPr id="412" name="Google Shape;412;p63"/>
          <p:cNvPicPr preferRelativeResize="0"/>
          <p:nvPr/>
        </p:nvPicPr>
        <p:blipFill>
          <a:blip r:embed="rId3">
            <a:alphaModFix/>
          </a:blip>
          <a:stretch>
            <a:fillRect/>
          </a:stretch>
        </p:blipFill>
        <p:spPr>
          <a:xfrm>
            <a:off x="5677500" y="1050950"/>
            <a:ext cx="3371249" cy="338503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State -</a:t>
            </a:r>
            <a:r>
              <a:rPr lang="en"/>
              <a:t> Distance Vector Example</a:t>
            </a:r>
            <a:endParaRPr/>
          </a:p>
        </p:txBody>
      </p:sp>
      <p:pic>
        <p:nvPicPr>
          <p:cNvPr id="418" name="Google Shape;418;p64"/>
          <p:cNvPicPr preferRelativeResize="0"/>
          <p:nvPr/>
        </p:nvPicPr>
        <p:blipFill>
          <a:blip r:embed="rId3">
            <a:alphaModFix/>
          </a:blip>
          <a:stretch>
            <a:fillRect/>
          </a:stretch>
        </p:blipFill>
        <p:spPr>
          <a:xfrm>
            <a:off x="5677500" y="1050950"/>
            <a:ext cx="3371249" cy="3385037"/>
          </a:xfrm>
          <a:prstGeom prst="rect">
            <a:avLst/>
          </a:prstGeom>
          <a:noFill/>
          <a:ln>
            <a:noFill/>
          </a:ln>
        </p:spPr>
      </p:pic>
      <p:graphicFrame>
        <p:nvGraphicFramePr>
          <p:cNvPr id="419" name="Google Shape;419;p64"/>
          <p:cNvGraphicFramePr/>
          <p:nvPr/>
        </p:nvGraphicFramePr>
        <p:xfrm>
          <a:off x="259825" y="1095388"/>
          <a:ext cx="3000000" cy="3000000"/>
        </p:xfrm>
        <a:graphic>
          <a:graphicData uri="http://schemas.openxmlformats.org/drawingml/2006/table">
            <a:tbl>
              <a:tblPr>
                <a:noFill/>
                <a:tableStyleId>{3B74B177-5A57-4E0B-A47B-ED17648CFCD0}</a:tableStyleId>
              </a:tblPr>
              <a:tblGrid>
                <a:gridCol w="1224825"/>
                <a:gridCol w="767625"/>
                <a:gridCol w="767625"/>
                <a:gridCol w="767625"/>
                <a:gridCol w="767625"/>
                <a:gridCol w="767625"/>
              </a:tblGrid>
              <a:tr h="540625">
                <a:tc>
                  <a:txBody>
                    <a:bodyPr/>
                    <a:lstStyle/>
                    <a:p>
                      <a:pPr indent="0" lvl="0" marL="0" rtl="0" algn="ctr">
                        <a:spcBef>
                          <a:spcPts val="0"/>
                        </a:spcBef>
                        <a:spcAft>
                          <a:spcPts val="0"/>
                        </a:spcAft>
                        <a:buNone/>
                      </a:pPr>
                      <a:r>
                        <a:t/>
                      </a:r>
                      <a:endParaRPr>
                        <a:latin typeface="Proxima Nova"/>
                        <a:ea typeface="Proxima Nova"/>
                        <a:cs typeface="Proxima Nova"/>
                        <a:sym typeface="Proxima Nova"/>
                      </a:endParaRPr>
                    </a:p>
                  </a:txBody>
                  <a:tcPr marT="91425" marB="91425" marR="91425" marL="91425" anchor="ctr"/>
                </a:tc>
                <a:tc gridSpan="5">
                  <a:txBody>
                    <a:bodyPr/>
                    <a:lstStyle/>
                    <a:p>
                      <a:pPr indent="0" lvl="0" marL="0" rtl="0" algn="ctr">
                        <a:spcBef>
                          <a:spcPts val="0"/>
                        </a:spcBef>
                        <a:spcAft>
                          <a:spcPts val="0"/>
                        </a:spcAft>
                        <a:buNone/>
                      </a:pPr>
                      <a:r>
                        <a:rPr lang="en">
                          <a:latin typeface="Proxima Nova"/>
                          <a:ea typeface="Proxima Nova"/>
                          <a:cs typeface="Proxima Nova"/>
                          <a:sym typeface="Proxima Nova"/>
                        </a:rPr>
                        <a:t>Distance to Node</a:t>
                      </a:r>
                      <a:endParaRPr>
                        <a:latin typeface="Proxima Nova"/>
                        <a:ea typeface="Proxima Nova"/>
                        <a:cs typeface="Proxima Nova"/>
                        <a:sym typeface="Proxima Nova"/>
                      </a:endParaRPr>
                    </a:p>
                  </a:txBody>
                  <a:tcPr marT="91425" marB="91425" marR="91425" marL="91425" anchor="ctr"/>
                </a:tc>
                <a:tc hMerge="1"/>
                <a:tc hMerge="1"/>
                <a:tc hMerge="1"/>
                <a:tc hMerge="1"/>
              </a:tr>
              <a:tr h="540625">
                <a:tc>
                  <a:txBody>
                    <a:bodyPr/>
                    <a:lstStyle/>
                    <a:p>
                      <a:pPr indent="0" lvl="0" marL="0" rtl="0" algn="ctr">
                        <a:spcBef>
                          <a:spcPts val="0"/>
                        </a:spcBef>
                        <a:spcAft>
                          <a:spcPts val="0"/>
                        </a:spcAft>
                        <a:buNone/>
                      </a:pPr>
                      <a:r>
                        <a:rPr lang="en">
                          <a:latin typeface="Proxima Nova"/>
                          <a:ea typeface="Proxima Nova"/>
                          <a:cs typeface="Proxima Nova"/>
                          <a:sym typeface="Proxima Nova"/>
                        </a:rPr>
                        <a:t>Info at Node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A</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9</a:t>
                      </a:r>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B</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C</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D</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r>
              <a:tr h="452150">
                <a:tc>
                  <a:txBody>
                    <a:bodyPr/>
                    <a:lstStyle/>
                    <a:p>
                      <a:pPr indent="0" lvl="0" marL="0" rtl="0" algn="ctr">
                        <a:spcBef>
                          <a:spcPts val="0"/>
                        </a:spcBef>
                        <a:spcAft>
                          <a:spcPts val="0"/>
                        </a:spcAft>
                        <a:buNone/>
                      </a:pPr>
                      <a:r>
                        <a:rPr lang="en">
                          <a:latin typeface="Proxima Nova"/>
                          <a:ea typeface="Proxima Nova"/>
                          <a:cs typeface="Proxima Nova"/>
                          <a:sym typeface="Proxima Nova"/>
                        </a:rPr>
                        <a:t>E</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Algorithms, cont’d</a:t>
            </a:r>
            <a:endParaRPr/>
          </a:p>
        </p:txBody>
      </p:sp>
      <p:sp>
        <p:nvSpPr>
          <p:cNvPr id="425" name="Google Shape;425;p65"/>
          <p:cNvSpPr txBox="1"/>
          <p:nvPr>
            <p:ph idx="1" type="body"/>
          </p:nvPr>
        </p:nvSpPr>
        <p:spPr>
          <a:xfrm>
            <a:off x="311700" y="1152475"/>
            <a:ext cx="5338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Both aforementioned algorithms treat neighbors as peers — but the Internet has millions of nodes, so this isn’t going to scale.</a:t>
            </a:r>
            <a:endParaRPr/>
          </a:p>
          <a:p>
            <a:pPr indent="-342900" lvl="0" marL="457200" rtl="0" algn="l">
              <a:spcBef>
                <a:spcPts val="0"/>
              </a:spcBef>
              <a:spcAft>
                <a:spcPts val="0"/>
              </a:spcAft>
              <a:buSzPts val="1800"/>
              <a:buChar char="●"/>
            </a:pPr>
            <a:r>
              <a:rPr lang="en"/>
              <a:t>Idea: subdivide the internet into </a:t>
            </a:r>
            <a:r>
              <a:rPr b="1" lang="en"/>
              <a:t>Autonomous Systems (ASs)</a:t>
            </a:r>
            <a:r>
              <a:rPr lang="en"/>
              <a:t>, where each one can only see the nodes in the system instead of the entire network.</a:t>
            </a:r>
            <a:endParaRPr/>
          </a:p>
          <a:p>
            <a:pPr indent="-317500" lvl="1" marL="914400" rtl="0" algn="l">
              <a:spcBef>
                <a:spcPts val="0"/>
              </a:spcBef>
              <a:spcAft>
                <a:spcPts val="0"/>
              </a:spcAft>
              <a:buSzPts val="1400"/>
              <a:buChar char="○"/>
            </a:pPr>
            <a:r>
              <a:rPr lang="en"/>
              <a:t>Called </a:t>
            </a:r>
            <a:r>
              <a:rPr i="1" lang="en"/>
              <a:t>hierarchical routing.</a:t>
            </a:r>
            <a:endParaRPr/>
          </a:p>
          <a:p>
            <a:pPr indent="-317500" lvl="1" marL="914400" rtl="0" algn="l">
              <a:spcBef>
                <a:spcPts val="0"/>
              </a:spcBef>
              <a:spcAft>
                <a:spcPts val="0"/>
              </a:spcAft>
              <a:buSzPts val="1400"/>
              <a:buChar char="○"/>
            </a:pPr>
            <a:r>
              <a:rPr lang="en"/>
              <a:t>Gateway routers can then communicate to other ASs using the </a:t>
            </a:r>
            <a:r>
              <a:rPr b="1" lang="en"/>
              <a:t>Border Gateway Protocol (BGP).</a:t>
            </a:r>
            <a:endParaRPr b="1"/>
          </a:p>
        </p:txBody>
      </p:sp>
      <p:pic>
        <p:nvPicPr>
          <p:cNvPr id="426" name="Google Shape;426;p65"/>
          <p:cNvPicPr preferRelativeResize="0"/>
          <p:nvPr/>
        </p:nvPicPr>
        <p:blipFill>
          <a:blip r:embed="rId3">
            <a:alphaModFix/>
          </a:blip>
          <a:stretch>
            <a:fillRect/>
          </a:stretch>
        </p:blipFill>
        <p:spPr>
          <a:xfrm>
            <a:off x="5585650" y="1170125"/>
            <a:ext cx="3405949" cy="29471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0" name="Shape 430"/>
        <p:cNvGrpSpPr/>
        <p:nvPr/>
      </p:nvGrpSpPr>
      <p:grpSpPr>
        <a:xfrm>
          <a:off x="0" y="0"/>
          <a:ext cx="0" cy="0"/>
          <a:chOff x="0" y="0"/>
          <a:chExt cx="0" cy="0"/>
        </a:xfrm>
      </p:grpSpPr>
      <p:sp>
        <p:nvSpPr>
          <p:cNvPr id="431" name="Google Shape;431;p6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Physical Layer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5" name="Shape 435"/>
        <p:cNvGrpSpPr/>
        <p:nvPr/>
      </p:nvGrpSpPr>
      <p:grpSpPr>
        <a:xfrm>
          <a:off x="0" y="0"/>
          <a:ext cx="0" cy="0"/>
          <a:chOff x="0" y="0"/>
          <a:chExt cx="0" cy="0"/>
        </a:xfrm>
      </p:grpSpPr>
      <p:sp>
        <p:nvSpPr>
          <p:cNvPr id="436" name="Google Shape;436;p6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Layer — Overview</a:t>
            </a:r>
            <a:endParaRPr/>
          </a:p>
        </p:txBody>
      </p:sp>
      <p:sp>
        <p:nvSpPr>
          <p:cNvPr id="437" name="Google Shape;437;p67"/>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we get information across our physical medium</a:t>
            </a:r>
            <a:endParaRPr/>
          </a:p>
          <a:p>
            <a:pPr indent="-342900" lvl="0" marL="457200" rtl="0" algn="l">
              <a:spcBef>
                <a:spcPts val="1200"/>
              </a:spcBef>
              <a:spcAft>
                <a:spcPts val="0"/>
              </a:spcAft>
              <a:buSzPts val="1800"/>
              <a:buChar char="●"/>
            </a:pPr>
            <a:r>
              <a:rPr lang="en"/>
              <a:t>Physical protocol is a set of rules that governs the data communications between computers on a local network.</a:t>
            </a:r>
            <a:endParaRPr/>
          </a:p>
          <a:p>
            <a:pPr indent="-342900" lvl="0" marL="457200" rtl="0" algn="l">
              <a:spcBef>
                <a:spcPts val="0"/>
              </a:spcBef>
              <a:spcAft>
                <a:spcPts val="0"/>
              </a:spcAft>
              <a:buSzPts val="1800"/>
              <a:buChar char="●"/>
            </a:pPr>
            <a:r>
              <a:rPr lang="en"/>
              <a:t>Examples of Physical layer protocols include Fiber optics, Ethernet, Universal Serial Bus(USB), Bluetooth, Controller Area Network.</a:t>
            </a:r>
            <a:endParaRPr/>
          </a:p>
          <a:p>
            <a:pPr indent="-342900" lvl="0" marL="457200" rtl="0" algn="l">
              <a:spcBef>
                <a:spcPts val="0"/>
              </a:spcBef>
              <a:spcAft>
                <a:spcPts val="0"/>
              </a:spcAft>
              <a:buSzPts val="1800"/>
              <a:buChar char="●"/>
            </a:pPr>
            <a:r>
              <a:rPr lang="en"/>
              <a:t>This layer specifies the hardware, cabling, wiring, frequencies, and pulses that are utilized to represent binary signals, among other things.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1" name="Shape 441"/>
        <p:cNvGrpSpPr/>
        <p:nvPr/>
      </p:nvGrpSpPr>
      <p:grpSpPr>
        <a:xfrm>
          <a:off x="0" y="0"/>
          <a:ext cx="0" cy="0"/>
          <a:chOff x="0" y="0"/>
          <a:chExt cx="0" cy="0"/>
        </a:xfrm>
      </p:grpSpPr>
      <p:sp>
        <p:nvSpPr>
          <p:cNvPr id="442" name="Google Shape;442;p6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Communication Model</a:t>
            </a:r>
            <a:endParaRPr/>
          </a:p>
        </p:txBody>
      </p:sp>
      <p:pic>
        <p:nvPicPr>
          <p:cNvPr id="443" name="Google Shape;443;p68"/>
          <p:cNvPicPr preferRelativeResize="0"/>
          <p:nvPr/>
        </p:nvPicPr>
        <p:blipFill rotWithShape="1">
          <a:blip r:embed="rId3">
            <a:alphaModFix/>
          </a:blip>
          <a:srcRect b="20107" l="0" r="0" t="25414"/>
          <a:stretch/>
        </p:blipFill>
        <p:spPr>
          <a:xfrm>
            <a:off x="419038" y="1204403"/>
            <a:ext cx="8305925" cy="33937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7" name="Shape 447"/>
        <p:cNvGrpSpPr/>
        <p:nvPr/>
      </p:nvGrpSpPr>
      <p:grpSpPr>
        <a:xfrm>
          <a:off x="0" y="0"/>
          <a:ext cx="0" cy="0"/>
          <a:chOff x="0" y="0"/>
          <a:chExt cx="0" cy="0"/>
        </a:xfrm>
      </p:grpSpPr>
      <p:sp>
        <p:nvSpPr>
          <p:cNvPr id="448" name="Google Shape;448;p6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a Physical Layer Protocol ensure?</a:t>
            </a:r>
            <a:endParaRPr/>
          </a:p>
        </p:txBody>
      </p:sp>
      <p:sp>
        <p:nvSpPr>
          <p:cNvPr id="449" name="Google Shape;449;p69"/>
          <p:cNvSpPr txBox="1"/>
          <p:nvPr>
            <p:ph idx="1" type="body"/>
          </p:nvPr>
        </p:nvSpPr>
        <p:spPr>
          <a:xfrm>
            <a:off x="519750" y="1028900"/>
            <a:ext cx="81045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Bit Representation</a:t>
            </a:r>
            <a:r>
              <a:rPr lang="en"/>
              <a:t>: The data in this layer is represented as a stream of bits. For transmission, the bits must be encoded into signals. It specifies the type of encoding, or how the 0s and 1s are converted into signals. </a:t>
            </a:r>
            <a:endParaRPr/>
          </a:p>
          <a:p>
            <a:pPr indent="-342900" lvl="0" marL="457200" rtl="0" algn="l">
              <a:spcBef>
                <a:spcPts val="0"/>
              </a:spcBef>
              <a:spcAft>
                <a:spcPts val="0"/>
              </a:spcAft>
              <a:buSzPts val="1800"/>
              <a:buChar char="●"/>
            </a:pPr>
            <a:r>
              <a:rPr b="1" lang="en"/>
              <a:t>Data Rate</a:t>
            </a:r>
            <a:r>
              <a:rPr lang="en"/>
              <a:t>: This layer specifies the transmission rate, which is expressed in bits per second. </a:t>
            </a:r>
            <a:endParaRPr/>
          </a:p>
          <a:p>
            <a:pPr indent="-342900" lvl="0" marL="457200" rtl="0" algn="l">
              <a:spcBef>
                <a:spcPts val="0"/>
              </a:spcBef>
              <a:spcAft>
                <a:spcPts val="0"/>
              </a:spcAft>
              <a:buSzPts val="1800"/>
              <a:buChar char="●"/>
            </a:pPr>
            <a:r>
              <a:rPr b="1" lang="en"/>
              <a:t>Synchronization</a:t>
            </a:r>
            <a:r>
              <a:rPr lang="en"/>
              <a:t> is the process of ensuring that the transmitter and receiver are in sync. At the bit level, the sender and receiver are synced. </a:t>
            </a:r>
            <a:endParaRPr/>
          </a:p>
          <a:p>
            <a:pPr indent="-342900" lvl="0" marL="457200" rtl="0" algn="l">
              <a:spcBef>
                <a:spcPts val="0"/>
              </a:spcBef>
              <a:spcAft>
                <a:spcPts val="0"/>
              </a:spcAft>
              <a:buSzPts val="1800"/>
              <a:buChar char="●"/>
            </a:pPr>
            <a:r>
              <a:rPr b="1" lang="en"/>
              <a:t>Transmission interface</a:t>
            </a:r>
            <a:r>
              <a:rPr lang="en"/>
              <a:t> between devices and the transmission media is defined by the physical layer. </a:t>
            </a:r>
            <a:endParaRPr/>
          </a:p>
          <a:p>
            <a:pPr indent="-342900" lvl="0" marL="457200" rtl="0" algn="l">
              <a:spcBef>
                <a:spcPts val="0"/>
              </a:spcBef>
              <a:spcAft>
                <a:spcPts val="0"/>
              </a:spcAft>
              <a:buSzPts val="1800"/>
              <a:buChar char="●"/>
            </a:pPr>
            <a:r>
              <a:rPr b="1" lang="en"/>
              <a:t>Line Configuration</a:t>
            </a:r>
            <a:r>
              <a:rPr lang="en"/>
              <a:t>: This layer connects devices to the media in two ways: point to point and multipoint.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3" name="Shape 453"/>
        <p:cNvGrpSpPr/>
        <p:nvPr/>
      </p:nvGrpSpPr>
      <p:grpSpPr>
        <a:xfrm>
          <a:off x="0" y="0"/>
          <a:ext cx="0" cy="0"/>
          <a:chOff x="0" y="0"/>
          <a:chExt cx="0" cy="0"/>
        </a:xfrm>
      </p:grpSpPr>
      <p:sp>
        <p:nvSpPr>
          <p:cNvPr id="454" name="Google Shape;454;p7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Clock Synchronization and Clock Skew</a:t>
            </a:r>
            <a:endParaRPr/>
          </a:p>
        </p:txBody>
      </p:sp>
      <p:sp>
        <p:nvSpPr>
          <p:cNvPr id="455" name="Google Shape;455;p70"/>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Clock skew (sometimes called timing skew) is a phenomenon in synchronous digital circuit systems (such as computer systems) in which the same sourced clock signal arrives at different components at different times due to gate or, in more advanced semiconductor technology, wire signal propagation delay. The instantaneous difference between the readings of any two clocks is called their skew.</a:t>
            </a:r>
            <a:endParaRPr/>
          </a:p>
        </p:txBody>
      </p:sp>
      <p:pic>
        <p:nvPicPr>
          <p:cNvPr id="456" name="Google Shape;456;p70"/>
          <p:cNvPicPr preferRelativeResize="0"/>
          <p:nvPr/>
        </p:nvPicPr>
        <p:blipFill rotWithShape="1">
          <a:blip r:embed="rId3">
            <a:alphaModFix/>
          </a:blip>
          <a:srcRect b="8391" l="0" r="0" t="0"/>
          <a:stretch/>
        </p:blipFill>
        <p:spPr>
          <a:xfrm>
            <a:off x="2248088" y="2947250"/>
            <a:ext cx="4647825" cy="1918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0" name="Shape 460"/>
        <p:cNvGrpSpPr/>
        <p:nvPr/>
      </p:nvGrpSpPr>
      <p:grpSpPr>
        <a:xfrm>
          <a:off x="0" y="0"/>
          <a:ext cx="0" cy="0"/>
          <a:chOff x="0" y="0"/>
          <a:chExt cx="0" cy="0"/>
        </a:xfrm>
      </p:grpSpPr>
      <p:sp>
        <p:nvSpPr>
          <p:cNvPr id="461" name="Google Shape;461;p7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Manchester Encoding</a:t>
            </a:r>
            <a:endParaRPr/>
          </a:p>
        </p:txBody>
      </p:sp>
      <p:sp>
        <p:nvSpPr>
          <p:cNvPr id="462" name="Google Shape;462;p71"/>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Manchester encoding to represent 1s and 0s (came up for CSMA/CD)</a:t>
            </a:r>
            <a:endParaRPr/>
          </a:p>
          <a:p>
            <a:pPr indent="-342900" lvl="0" marL="457200" rtl="0" algn="l">
              <a:spcBef>
                <a:spcPts val="0"/>
              </a:spcBef>
              <a:spcAft>
                <a:spcPts val="0"/>
              </a:spcAft>
              <a:buSzPts val="1800"/>
              <a:buChar char="●"/>
            </a:pPr>
            <a:r>
              <a:rPr lang="en"/>
              <a:t>Transmit binary data over communication channels</a:t>
            </a:r>
            <a:endParaRPr/>
          </a:p>
          <a:p>
            <a:pPr indent="-342900" lvl="0" marL="457200" rtl="0" algn="l">
              <a:spcBef>
                <a:spcPts val="0"/>
              </a:spcBef>
              <a:spcAft>
                <a:spcPts val="0"/>
              </a:spcAft>
              <a:buSzPts val="1800"/>
              <a:buChar char="●"/>
            </a:pPr>
            <a:r>
              <a:rPr lang="en"/>
              <a:t>Always is a voltage transition when there is a transmission; when the network is idle, there is no voltage transition</a:t>
            </a:r>
            <a:endParaRPr/>
          </a:p>
          <a:p>
            <a:pPr indent="-342900" lvl="0" marL="457200" rtl="0" algn="l">
              <a:spcBef>
                <a:spcPts val="0"/>
              </a:spcBef>
              <a:spcAft>
                <a:spcPts val="0"/>
              </a:spcAft>
              <a:buSzPts val="1800"/>
              <a:buChar char="●"/>
            </a:pPr>
            <a:r>
              <a:rPr b="1" lang="en"/>
              <a:t>Low to high = 0, high to low = 1, all high or all low = idle</a:t>
            </a:r>
            <a:endParaRPr b="1"/>
          </a:p>
          <a:p>
            <a:pPr indent="-342900" lvl="0" marL="457200" rtl="0" algn="l">
              <a:spcBef>
                <a:spcPts val="0"/>
              </a:spcBef>
              <a:spcAft>
                <a:spcPts val="0"/>
              </a:spcAft>
              <a:buSzPts val="1800"/>
              <a:buChar char="●"/>
            </a:pPr>
            <a:r>
              <a:rPr lang="en"/>
              <a:t>Solves ambiguity of bit encoding – if low is 0 and high is 1, what happens on idle? How do we distinguish between idle and a transmission? (Manchester solves that)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 Stack</a:t>
            </a:r>
            <a:endParaRPr/>
          </a:p>
        </p:txBody>
      </p:sp>
      <p:sp>
        <p:nvSpPr>
          <p:cNvPr id="88" name="Google Shape;88;p18"/>
          <p:cNvSpPr/>
          <p:nvPr/>
        </p:nvSpPr>
        <p:spPr>
          <a:xfrm>
            <a:off x="1790525" y="897175"/>
            <a:ext cx="5585700" cy="7113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9" name="Google Shape;89;p18"/>
          <p:cNvSpPr txBox="1"/>
          <p:nvPr/>
        </p:nvSpPr>
        <p:spPr>
          <a:xfrm>
            <a:off x="2343275" y="897175"/>
            <a:ext cx="4480200" cy="71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roxima Nova"/>
                <a:ea typeface="Proxima Nova"/>
                <a:cs typeface="Proxima Nova"/>
                <a:sym typeface="Proxima Nova"/>
              </a:rPr>
              <a:t>Application Layer (L5) </a:t>
            </a:r>
            <a:r>
              <a:rPr lang="en">
                <a:solidFill>
                  <a:schemeClr val="dk1"/>
                </a:solidFill>
                <a:latin typeface="Proxima Nova"/>
                <a:ea typeface="Proxima Nova"/>
                <a:cs typeface="Proxima Nova"/>
                <a:sym typeface="Proxima Nova"/>
              </a:rPr>
              <a:t>handles the data for applications that send messages (ex: web apps, email)</a:t>
            </a:r>
            <a:endParaRPr>
              <a:solidFill>
                <a:schemeClr val="dk1"/>
              </a:solidFill>
              <a:latin typeface="Proxima Nova"/>
              <a:ea typeface="Proxima Nova"/>
              <a:cs typeface="Proxima Nova"/>
              <a:sym typeface="Proxima Nova"/>
            </a:endParaRPr>
          </a:p>
        </p:txBody>
      </p:sp>
      <p:sp>
        <p:nvSpPr>
          <p:cNvPr id="90" name="Google Shape;90;p18"/>
          <p:cNvSpPr/>
          <p:nvPr/>
        </p:nvSpPr>
        <p:spPr>
          <a:xfrm>
            <a:off x="1790525" y="1695525"/>
            <a:ext cx="5585700" cy="7113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1" name="Google Shape;91;p18"/>
          <p:cNvSpPr txBox="1"/>
          <p:nvPr/>
        </p:nvSpPr>
        <p:spPr>
          <a:xfrm>
            <a:off x="2343275" y="1751125"/>
            <a:ext cx="44802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roxima Nova"/>
                <a:ea typeface="Proxima Nova"/>
                <a:cs typeface="Proxima Nova"/>
                <a:sym typeface="Proxima Nova"/>
              </a:rPr>
              <a:t>Transport </a:t>
            </a:r>
            <a:r>
              <a:rPr b="1" lang="en">
                <a:solidFill>
                  <a:schemeClr val="dk1"/>
                </a:solidFill>
                <a:latin typeface="Proxima Nova"/>
                <a:ea typeface="Proxima Nova"/>
                <a:cs typeface="Proxima Nova"/>
                <a:sym typeface="Proxima Nova"/>
              </a:rPr>
              <a:t>Layer (L4) </a:t>
            </a:r>
            <a:r>
              <a:rPr lang="en">
                <a:solidFill>
                  <a:schemeClr val="dk1"/>
                </a:solidFill>
                <a:latin typeface="Proxima Nova"/>
                <a:ea typeface="Proxima Nova"/>
                <a:cs typeface="Proxima Nova"/>
                <a:sym typeface="Proxima Nova"/>
              </a:rPr>
              <a:t>handles organizing message fragments.</a:t>
            </a:r>
            <a:endParaRPr>
              <a:solidFill>
                <a:schemeClr val="dk1"/>
              </a:solidFill>
              <a:latin typeface="Proxima Nova"/>
              <a:ea typeface="Proxima Nova"/>
              <a:cs typeface="Proxima Nova"/>
              <a:sym typeface="Proxima Nova"/>
            </a:endParaRPr>
          </a:p>
        </p:txBody>
      </p:sp>
      <p:sp>
        <p:nvSpPr>
          <p:cNvPr id="92" name="Google Shape;92;p18"/>
          <p:cNvSpPr/>
          <p:nvPr/>
        </p:nvSpPr>
        <p:spPr>
          <a:xfrm>
            <a:off x="1790525" y="2493875"/>
            <a:ext cx="5585700" cy="711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3" name="Google Shape;93;p18"/>
          <p:cNvSpPr txBox="1"/>
          <p:nvPr/>
        </p:nvSpPr>
        <p:spPr>
          <a:xfrm>
            <a:off x="2343275" y="2549375"/>
            <a:ext cx="44802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roxima Nova"/>
                <a:ea typeface="Proxima Nova"/>
                <a:cs typeface="Proxima Nova"/>
                <a:sym typeface="Proxima Nova"/>
              </a:rPr>
              <a:t>Network </a:t>
            </a:r>
            <a:r>
              <a:rPr b="1" lang="en">
                <a:solidFill>
                  <a:schemeClr val="dk1"/>
                </a:solidFill>
                <a:latin typeface="Proxima Nova"/>
                <a:ea typeface="Proxima Nova"/>
                <a:cs typeface="Proxima Nova"/>
                <a:sym typeface="Proxima Nova"/>
              </a:rPr>
              <a:t>Layer (L3) </a:t>
            </a:r>
            <a:r>
              <a:rPr lang="en">
                <a:solidFill>
                  <a:schemeClr val="dk1"/>
                </a:solidFill>
                <a:latin typeface="Proxima Nova"/>
                <a:ea typeface="Proxima Nova"/>
                <a:cs typeface="Proxima Nova"/>
                <a:sym typeface="Proxima Nova"/>
              </a:rPr>
              <a:t>determines where packets should be sent next.</a:t>
            </a:r>
            <a:endParaRPr>
              <a:solidFill>
                <a:schemeClr val="dk1"/>
              </a:solidFill>
              <a:latin typeface="Proxima Nova"/>
              <a:ea typeface="Proxima Nova"/>
              <a:cs typeface="Proxima Nova"/>
              <a:sym typeface="Proxima Nova"/>
            </a:endParaRPr>
          </a:p>
        </p:txBody>
      </p:sp>
      <p:sp>
        <p:nvSpPr>
          <p:cNvPr id="94" name="Google Shape;94;p18"/>
          <p:cNvSpPr/>
          <p:nvPr/>
        </p:nvSpPr>
        <p:spPr>
          <a:xfrm>
            <a:off x="1790525" y="3292225"/>
            <a:ext cx="5585700" cy="7113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5" name="Google Shape;95;p18"/>
          <p:cNvSpPr txBox="1"/>
          <p:nvPr/>
        </p:nvSpPr>
        <p:spPr>
          <a:xfrm>
            <a:off x="2343275" y="3347725"/>
            <a:ext cx="44802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roxima Nova"/>
                <a:ea typeface="Proxima Nova"/>
                <a:cs typeface="Proxima Nova"/>
                <a:sym typeface="Proxima Nova"/>
              </a:rPr>
              <a:t>Link </a:t>
            </a:r>
            <a:r>
              <a:rPr b="1" lang="en">
                <a:solidFill>
                  <a:schemeClr val="dk1"/>
                </a:solidFill>
                <a:latin typeface="Proxima Nova"/>
                <a:ea typeface="Proxima Nova"/>
                <a:cs typeface="Proxima Nova"/>
                <a:sym typeface="Proxima Nova"/>
              </a:rPr>
              <a:t>Layer (L2) </a:t>
            </a:r>
            <a:r>
              <a:rPr lang="en">
                <a:solidFill>
                  <a:schemeClr val="dk1"/>
                </a:solidFill>
                <a:latin typeface="Proxima Nova"/>
                <a:ea typeface="Proxima Nova"/>
                <a:cs typeface="Proxima Nova"/>
                <a:sym typeface="Proxima Nova"/>
              </a:rPr>
              <a:t>performs the actual sending/receiving of frames.</a:t>
            </a:r>
            <a:endParaRPr>
              <a:solidFill>
                <a:schemeClr val="dk1"/>
              </a:solidFill>
              <a:latin typeface="Proxima Nova"/>
              <a:ea typeface="Proxima Nova"/>
              <a:cs typeface="Proxima Nova"/>
              <a:sym typeface="Proxima Nova"/>
            </a:endParaRPr>
          </a:p>
        </p:txBody>
      </p:sp>
      <p:sp>
        <p:nvSpPr>
          <p:cNvPr id="96" name="Google Shape;96;p18"/>
          <p:cNvSpPr/>
          <p:nvPr/>
        </p:nvSpPr>
        <p:spPr>
          <a:xfrm>
            <a:off x="1790525" y="4090575"/>
            <a:ext cx="5585700" cy="7113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7" name="Google Shape;97;p18"/>
          <p:cNvSpPr txBox="1"/>
          <p:nvPr/>
        </p:nvSpPr>
        <p:spPr>
          <a:xfrm>
            <a:off x="2162375" y="4090575"/>
            <a:ext cx="4842000" cy="71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roxima Nova"/>
                <a:ea typeface="Proxima Nova"/>
                <a:cs typeface="Proxima Nova"/>
                <a:sym typeface="Proxima Nova"/>
              </a:rPr>
              <a:t>Physical </a:t>
            </a:r>
            <a:r>
              <a:rPr b="1" lang="en">
                <a:solidFill>
                  <a:schemeClr val="dk1"/>
                </a:solidFill>
                <a:latin typeface="Proxima Nova"/>
                <a:ea typeface="Proxima Nova"/>
                <a:cs typeface="Proxima Nova"/>
                <a:sym typeface="Proxima Nova"/>
              </a:rPr>
              <a:t>Layer (L1) </a:t>
            </a:r>
            <a:r>
              <a:rPr lang="en">
                <a:solidFill>
                  <a:schemeClr val="dk1"/>
                </a:solidFill>
                <a:latin typeface="Proxima Nova"/>
                <a:ea typeface="Proxima Nova"/>
                <a:cs typeface="Proxima Nova"/>
                <a:sym typeface="Proxima Nova"/>
              </a:rPr>
              <a:t>performs the</a:t>
            </a:r>
            <a:r>
              <a:rPr b="1" lang="en">
                <a:solidFill>
                  <a:schemeClr val="dk1"/>
                </a:solidFill>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physical/electrical movement of the bits from one network node to another.</a:t>
            </a:r>
            <a:endParaRPr>
              <a:solidFill>
                <a:schemeClr val="dk1"/>
              </a:solidFill>
              <a:latin typeface="Proxima Nova"/>
              <a:ea typeface="Proxima Nova"/>
              <a:cs typeface="Proxima Nova"/>
              <a:sym typeface="Proxima Nova"/>
            </a:endParaRPr>
          </a:p>
        </p:txBody>
      </p:sp>
      <p:cxnSp>
        <p:nvCxnSpPr>
          <p:cNvPr id="98" name="Google Shape;98;p18"/>
          <p:cNvCxnSpPr/>
          <p:nvPr/>
        </p:nvCxnSpPr>
        <p:spPr>
          <a:xfrm rot="10800000">
            <a:off x="1369250" y="2159975"/>
            <a:ext cx="9900" cy="1379100"/>
          </a:xfrm>
          <a:prstGeom prst="straightConnector1">
            <a:avLst/>
          </a:prstGeom>
          <a:noFill/>
          <a:ln cap="flat" cmpd="sng" w="38100">
            <a:solidFill>
              <a:schemeClr val="dk2"/>
            </a:solidFill>
            <a:prstDash val="solid"/>
            <a:round/>
            <a:headEnd len="med" w="med" type="none"/>
            <a:tailEnd len="med" w="med" type="triangle"/>
          </a:ln>
        </p:spPr>
      </p:cxnSp>
      <p:cxnSp>
        <p:nvCxnSpPr>
          <p:cNvPr id="99" name="Google Shape;99;p18"/>
          <p:cNvCxnSpPr/>
          <p:nvPr/>
        </p:nvCxnSpPr>
        <p:spPr>
          <a:xfrm>
            <a:off x="7613675" y="2204375"/>
            <a:ext cx="6300" cy="1290300"/>
          </a:xfrm>
          <a:prstGeom prst="straightConnector1">
            <a:avLst/>
          </a:prstGeom>
          <a:noFill/>
          <a:ln cap="flat" cmpd="sng" w="38100">
            <a:solidFill>
              <a:schemeClr val="dk2"/>
            </a:solidFill>
            <a:prstDash val="solid"/>
            <a:round/>
            <a:headEnd len="med" w="med" type="none"/>
            <a:tailEnd len="med" w="med" type="triangle"/>
          </a:ln>
        </p:spPr>
      </p:cxnSp>
      <p:sp>
        <p:nvSpPr>
          <p:cNvPr id="100" name="Google Shape;100;p18"/>
          <p:cNvSpPr txBox="1"/>
          <p:nvPr/>
        </p:nvSpPr>
        <p:spPr>
          <a:xfrm>
            <a:off x="109250" y="2502875"/>
            <a:ext cx="1269900" cy="7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Proxima Nova"/>
                <a:ea typeface="Proxima Nova"/>
                <a:cs typeface="Proxima Nova"/>
                <a:sym typeface="Proxima Nova"/>
              </a:rPr>
              <a:t>Messages being </a:t>
            </a:r>
            <a:r>
              <a:rPr lang="en" sz="1100">
                <a:solidFill>
                  <a:schemeClr val="dk2"/>
                </a:solidFill>
                <a:latin typeface="Proxima Nova"/>
                <a:ea typeface="Proxima Nova"/>
                <a:cs typeface="Proxima Nova"/>
                <a:sym typeface="Proxima Nova"/>
              </a:rPr>
              <a:t>received</a:t>
            </a:r>
            <a:r>
              <a:rPr lang="en" sz="1100">
                <a:solidFill>
                  <a:schemeClr val="dk2"/>
                </a:solidFill>
                <a:latin typeface="Proxima Nova"/>
                <a:ea typeface="Proxima Nova"/>
                <a:cs typeface="Proxima Nova"/>
                <a:sym typeface="Proxima Nova"/>
              </a:rPr>
              <a:t> move “up the stack”</a:t>
            </a:r>
            <a:endParaRPr sz="1100">
              <a:solidFill>
                <a:schemeClr val="dk2"/>
              </a:solidFill>
              <a:latin typeface="Proxima Nova"/>
              <a:ea typeface="Proxima Nova"/>
              <a:cs typeface="Proxima Nova"/>
              <a:sym typeface="Proxima Nova"/>
            </a:endParaRPr>
          </a:p>
        </p:txBody>
      </p:sp>
      <p:sp>
        <p:nvSpPr>
          <p:cNvPr id="101" name="Google Shape;101;p18"/>
          <p:cNvSpPr txBox="1"/>
          <p:nvPr/>
        </p:nvSpPr>
        <p:spPr>
          <a:xfrm>
            <a:off x="7712975" y="2406825"/>
            <a:ext cx="1269900" cy="7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Proxima Nova"/>
                <a:ea typeface="Proxima Nova"/>
                <a:cs typeface="Proxima Nova"/>
                <a:sym typeface="Proxima Nova"/>
              </a:rPr>
              <a:t>Messages being sent move “down the stack”</a:t>
            </a:r>
            <a:endParaRPr sz="1100">
              <a:solidFill>
                <a:schemeClr val="dk2"/>
              </a:solidFill>
              <a:latin typeface="Proxima Nova"/>
              <a:ea typeface="Proxima Nova"/>
              <a:cs typeface="Proxima Nova"/>
              <a:sym typeface="Proxima Nov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6" name="Shape 466"/>
        <p:cNvGrpSpPr/>
        <p:nvPr/>
      </p:nvGrpSpPr>
      <p:grpSpPr>
        <a:xfrm>
          <a:off x="0" y="0"/>
          <a:ext cx="0" cy="0"/>
          <a:chOff x="0" y="0"/>
          <a:chExt cx="0" cy="0"/>
        </a:xfrm>
      </p:grpSpPr>
      <p:pic>
        <p:nvPicPr>
          <p:cNvPr id="467" name="Google Shape;467;p72"/>
          <p:cNvPicPr preferRelativeResize="0"/>
          <p:nvPr/>
        </p:nvPicPr>
        <p:blipFill>
          <a:blip r:embed="rId3">
            <a:alphaModFix/>
          </a:blip>
          <a:stretch>
            <a:fillRect/>
          </a:stretch>
        </p:blipFill>
        <p:spPr>
          <a:xfrm>
            <a:off x="416512" y="605888"/>
            <a:ext cx="8310975" cy="39317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1" name="Shape 471"/>
        <p:cNvGrpSpPr/>
        <p:nvPr/>
      </p:nvGrpSpPr>
      <p:grpSpPr>
        <a:xfrm>
          <a:off x="0" y="0"/>
          <a:ext cx="0" cy="0"/>
          <a:chOff x="0" y="0"/>
          <a:chExt cx="0" cy="0"/>
        </a:xfrm>
      </p:grpSpPr>
      <p:sp>
        <p:nvSpPr>
          <p:cNvPr id="472" name="Google Shape;472;p73"/>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Encoding Schemes</a:t>
            </a:r>
            <a:endParaRPr/>
          </a:p>
        </p:txBody>
      </p:sp>
      <p:pic>
        <p:nvPicPr>
          <p:cNvPr id="473" name="Google Shape;473;p73"/>
          <p:cNvPicPr preferRelativeResize="0"/>
          <p:nvPr/>
        </p:nvPicPr>
        <p:blipFill>
          <a:blip r:embed="rId3">
            <a:alphaModFix/>
          </a:blip>
          <a:stretch>
            <a:fillRect/>
          </a:stretch>
        </p:blipFill>
        <p:spPr>
          <a:xfrm>
            <a:off x="2295425" y="1050799"/>
            <a:ext cx="4267975" cy="36722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7" name="Shape 477"/>
        <p:cNvGrpSpPr/>
        <p:nvPr/>
      </p:nvGrpSpPr>
      <p:grpSpPr>
        <a:xfrm>
          <a:off x="0" y="0"/>
          <a:ext cx="0" cy="0"/>
          <a:chOff x="0" y="0"/>
          <a:chExt cx="0" cy="0"/>
        </a:xfrm>
      </p:grpSpPr>
      <p:sp>
        <p:nvSpPr>
          <p:cNvPr id="478" name="Google Shape;478;p7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Link Layer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2" name="Shape 482"/>
        <p:cNvGrpSpPr/>
        <p:nvPr/>
      </p:nvGrpSpPr>
      <p:grpSpPr>
        <a:xfrm>
          <a:off x="0" y="0"/>
          <a:ext cx="0" cy="0"/>
          <a:chOff x="0" y="0"/>
          <a:chExt cx="0" cy="0"/>
        </a:xfrm>
      </p:grpSpPr>
      <p:sp>
        <p:nvSpPr>
          <p:cNvPr id="483" name="Google Shape;483;p75"/>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Layer — Overview</a:t>
            </a:r>
            <a:endParaRPr/>
          </a:p>
        </p:txBody>
      </p:sp>
      <p:sp>
        <p:nvSpPr>
          <p:cNvPr id="484" name="Google Shape;484;p75"/>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Deals with getting actual access to the physical medium.</a:t>
            </a:r>
            <a:endParaRPr/>
          </a:p>
          <a:p>
            <a:pPr indent="-342900" lvl="0" marL="457200" rtl="0" algn="l">
              <a:spcBef>
                <a:spcPts val="1200"/>
              </a:spcBef>
              <a:spcAft>
                <a:spcPts val="0"/>
              </a:spcAft>
              <a:buSzPts val="1800"/>
              <a:buChar char="●"/>
            </a:pPr>
            <a:r>
              <a:rPr b="1" lang="en"/>
              <a:t>Collision domain </a:t>
            </a:r>
            <a:r>
              <a:rPr lang="en"/>
              <a:t>– all nodes that share a physical ethernet; only one can transmit one at a time.</a:t>
            </a:r>
            <a:endParaRPr/>
          </a:p>
          <a:p>
            <a:pPr indent="-342900" lvl="0" marL="457200" rtl="0" algn="l">
              <a:spcBef>
                <a:spcPts val="0"/>
              </a:spcBef>
              <a:spcAft>
                <a:spcPts val="0"/>
              </a:spcAft>
              <a:buSzPts val="1800"/>
              <a:buChar char="●"/>
            </a:pPr>
            <a:r>
              <a:rPr b="1" lang="en"/>
              <a:t>Broadcast domain</a:t>
            </a:r>
            <a:r>
              <a:rPr lang="en"/>
              <a:t> – all nodes that can hear a broadcast frame.</a:t>
            </a:r>
            <a:endParaRPr/>
          </a:p>
          <a:p>
            <a:pPr indent="-342900" lvl="0" marL="457200" rtl="0" algn="l">
              <a:spcBef>
                <a:spcPts val="0"/>
              </a:spcBef>
              <a:spcAft>
                <a:spcPts val="0"/>
              </a:spcAft>
              <a:buSzPts val="1800"/>
              <a:buChar char="●"/>
            </a:pPr>
            <a:r>
              <a:rPr b="1" lang="en"/>
              <a:t>MAC(Media Access Control) address</a:t>
            </a:r>
            <a:r>
              <a:rPr lang="en"/>
              <a:t> – unique address that identifies a computer at the link layer, that is stored on a Network Interface Card (NIC)</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8" name="Shape 488"/>
        <p:cNvGrpSpPr/>
        <p:nvPr/>
      </p:nvGrpSpPr>
      <p:grpSpPr>
        <a:xfrm>
          <a:off x="0" y="0"/>
          <a:ext cx="0" cy="0"/>
          <a:chOff x="0" y="0"/>
          <a:chExt cx="0" cy="0"/>
        </a:xfrm>
      </p:grpSpPr>
      <p:sp>
        <p:nvSpPr>
          <p:cNvPr id="489" name="Google Shape;489;p76"/>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Ethernet</a:t>
            </a:r>
            <a:endParaRPr/>
          </a:p>
        </p:txBody>
      </p:sp>
      <p:sp>
        <p:nvSpPr>
          <p:cNvPr id="490" name="Google Shape;490;p76"/>
          <p:cNvSpPr txBox="1"/>
          <p:nvPr>
            <p:ph idx="1" type="body"/>
          </p:nvPr>
        </p:nvSpPr>
        <p:spPr>
          <a:xfrm>
            <a:off x="519750" y="1028900"/>
            <a:ext cx="8104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Most common Link Layer protocol. Used in wired local area networks (LANs). </a:t>
            </a:r>
            <a:endParaRPr/>
          </a:p>
          <a:p>
            <a:pPr indent="-342900" lvl="0" marL="457200" rtl="0" algn="l">
              <a:spcBef>
                <a:spcPts val="1200"/>
              </a:spcBef>
              <a:spcAft>
                <a:spcPts val="0"/>
              </a:spcAft>
              <a:buSzPts val="1800"/>
              <a:buChar char="●"/>
            </a:pPr>
            <a:r>
              <a:rPr lang="en"/>
              <a:t>Ethernet is a network protocol that controls how data is transmitted over a LAN and is referred to as the IEEE 802.3 protocol.</a:t>
            </a:r>
            <a:endParaRPr/>
          </a:p>
          <a:p>
            <a:pPr indent="-342900" lvl="0" marL="457200" rtl="0" algn="l">
              <a:spcBef>
                <a:spcPts val="0"/>
              </a:spcBef>
              <a:spcAft>
                <a:spcPts val="0"/>
              </a:spcAft>
              <a:buSzPts val="1800"/>
              <a:buChar char="●"/>
            </a:pPr>
            <a:r>
              <a:rPr lang="en"/>
              <a:t>The protocol has evolved and improved over time to transfer data at the speed of more than a gigabit per second.</a:t>
            </a:r>
            <a:endParaRPr/>
          </a:p>
          <a:p>
            <a:pPr indent="-342900" lvl="0" marL="457200" rtl="0" algn="l">
              <a:spcBef>
                <a:spcPts val="0"/>
              </a:spcBef>
              <a:spcAft>
                <a:spcPts val="0"/>
              </a:spcAft>
              <a:buSzPts val="1800"/>
              <a:buChar char="●"/>
            </a:pPr>
            <a:r>
              <a:rPr lang="en"/>
              <a:t>Ethernet was built with the assumption that all computers on a network use a shared communication channel. </a:t>
            </a:r>
            <a:endParaRPr/>
          </a:p>
          <a:p>
            <a:pPr indent="-342900" lvl="0" marL="457200" rtl="0" algn="l">
              <a:spcBef>
                <a:spcPts val="0"/>
              </a:spcBef>
              <a:spcAft>
                <a:spcPts val="0"/>
              </a:spcAft>
              <a:buSzPts val="1800"/>
              <a:buChar char="●"/>
            </a:pPr>
            <a:r>
              <a:rPr lang="en"/>
              <a:t>The primary problem with using a shared connection is creating a sense of orderly traffic when an entire network of computers wants to constantly transmit data over the same channel. </a:t>
            </a:r>
            <a:endParaRPr/>
          </a:p>
          <a:p>
            <a:pPr indent="0" lvl="0" marL="0" rtl="0" algn="l">
              <a:spcBef>
                <a:spcPts val="1200"/>
              </a:spcBef>
              <a:spcAft>
                <a:spcPts val="1200"/>
              </a:spcAft>
              <a:buNone/>
            </a:pPr>
            <a:r>
              <a:t/>
            </a:r>
            <a:endParaRPr/>
          </a:p>
        </p:txBody>
      </p:sp>
      <p:pic>
        <p:nvPicPr>
          <p:cNvPr id="491" name="Google Shape;491;p76"/>
          <p:cNvPicPr preferRelativeResize="0"/>
          <p:nvPr/>
        </p:nvPicPr>
        <p:blipFill>
          <a:blip r:embed="rId3">
            <a:alphaModFix/>
          </a:blip>
          <a:stretch>
            <a:fillRect/>
          </a:stretch>
        </p:blipFill>
        <p:spPr>
          <a:xfrm>
            <a:off x="7850900" y="543630"/>
            <a:ext cx="743525" cy="3754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5" name="Shape 495"/>
        <p:cNvGrpSpPr/>
        <p:nvPr/>
      </p:nvGrpSpPr>
      <p:grpSpPr>
        <a:xfrm>
          <a:off x="0" y="0"/>
          <a:ext cx="0" cy="0"/>
          <a:chOff x="0" y="0"/>
          <a:chExt cx="0" cy="0"/>
        </a:xfrm>
      </p:grpSpPr>
      <p:sp>
        <p:nvSpPr>
          <p:cNvPr id="496" name="Google Shape;496;p77"/>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Ethernet Works (CSMA/CD)</a:t>
            </a:r>
            <a:endParaRPr/>
          </a:p>
        </p:txBody>
      </p:sp>
      <p:sp>
        <p:nvSpPr>
          <p:cNvPr id="497" name="Google Shape;497;p77"/>
          <p:cNvSpPr txBox="1"/>
          <p:nvPr>
            <p:ph idx="1" type="body"/>
          </p:nvPr>
        </p:nvSpPr>
        <p:spPr>
          <a:xfrm>
            <a:off x="311700" y="1152475"/>
            <a:ext cx="6590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CSMA/CD - Carrier Sense Multiple Access with Collision Detection</a:t>
            </a:r>
            <a:endParaRPr/>
          </a:p>
          <a:p>
            <a:pPr indent="-342900" lvl="0" marL="457200" rtl="0" algn="l">
              <a:spcBef>
                <a:spcPts val="1200"/>
              </a:spcBef>
              <a:spcAft>
                <a:spcPts val="0"/>
              </a:spcAft>
              <a:buSzPts val="1800"/>
              <a:buChar char="●"/>
            </a:pPr>
            <a:r>
              <a:rPr lang="en"/>
              <a:t>Computers within a collision domain can talk to each other, so we need to make sure that the domain is idle before we send our data frame.</a:t>
            </a:r>
            <a:endParaRPr/>
          </a:p>
          <a:p>
            <a:pPr indent="-342900" lvl="0" marL="457200" rtl="0" algn="l">
              <a:spcBef>
                <a:spcPts val="0"/>
              </a:spcBef>
              <a:spcAft>
                <a:spcPts val="0"/>
              </a:spcAft>
              <a:buSzPts val="1800"/>
              <a:buChar char="●"/>
            </a:pPr>
            <a:r>
              <a:rPr lang="en"/>
              <a:t>The computer will wait to see if it can send, and if it cannot, then it will wait a randomly assigned time. </a:t>
            </a:r>
            <a:endParaRPr/>
          </a:p>
          <a:p>
            <a:pPr indent="-342900" lvl="0" marL="457200" rtl="0" algn="l">
              <a:spcBef>
                <a:spcPts val="0"/>
              </a:spcBef>
              <a:spcAft>
                <a:spcPts val="0"/>
              </a:spcAft>
              <a:buSzPts val="1800"/>
              <a:buChar char="●"/>
            </a:pPr>
            <a:r>
              <a:rPr lang="en"/>
              <a:t>Nowadays, use switched Ethernet so there are no collisions (see switch discussion below in hardware)</a:t>
            </a:r>
            <a:endParaRPr/>
          </a:p>
          <a:p>
            <a:pPr indent="0" lvl="0" marL="0" rtl="0" algn="l">
              <a:spcBef>
                <a:spcPts val="1200"/>
              </a:spcBef>
              <a:spcAft>
                <a:spcPts val="1200"/>
              </a:spcAft>
              <a:buNone/>
            </a:pPr>
            <a:r>
              <a:t/>
            </a:r>
            <a:endParaRPr/>
          </a:p>
        </p:txBody>
      </p:sp>
      <p:pic>
        <p:nvPicPr>
          <p:cNvPr id="498" name="Google Shape;498;p77"/>
          <p:cNvPicPr preferRelativeResize="0"/>
          <p:nvPr/>
        </p:nvPicPr>
        <p:blipFill>
          <a:blip r:embed="rId3">
            <a:alphaModFix/>
          </a:blip>
          <a:stretch>
            <a:fillRect/>
          </a:stretch>
        </p:blipFill>
        <p:spPr>
          <a:xfrm>
            <a:off x="7110774" y="141050"/>
            <a:ext cx="1894275" cy="46075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2" name="Shape 502"/>
        <p:cNvGrpSpPr/>
        <p:nvPr/>
      </p:nvGrpSpPr>
      <p:grpSpPr>
        <a:xfrm>
          <a:off x="0" y="0"/>
          <a:ext cx="0" cy="0"/>
          <a:chOff x="0" y="0"/>
          <a:chExt cx="0" cy="0"/>
        </a:xfrm>
      </p:grpSpPr>
      <p:sp>
        <p:nvSpPr>
          <p:cNvPr id="503" name="Google Shape;503;p78"/>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CSMA for Wireless Communication</a:t>
            </a:r>
            <a:endParaRPr/>
          </a:p>
        </p:txBody>
      </p:sp>
      <p:sp>
        <p:nvSpPr>
          <p:cNvPr id="504" name="Google Shape;504;p78"/>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Can we use CSMA/CD for wireless LAN?</a:t>
            </a:r>
            <a:endParaRPr b="1"/>
          </a:p>
          <a:p>
            <a:pPr indent="0" lvl="0" marL="0" rtl="0" algn="l">
              <a:spcBef>
                <a:spcPts val="1200"/>
              </a:spcBef>
              <a:spcAft>
                <a:spcPts val="0"/>
              </a:spcAft>
              <a:buNone/>
            </a:pPr>
            <a:r>
              <a:t/>
            </a:r>
            <a:endParaRPr sz="1200">
              <a:solidFill>
                <a:schemeClr val="dk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8" name="Shape 508"/>
        <p:cNvGrpSpPr/>
        <p:nvPr/>
      </p:nvGrpSpPr>
      <p:grpSpPr>
        <a:xfrm>
          <a:off x="0" y="0"/>
          <a:ext cx="0" cy="0"/>
          <a:chOff x="0" y="0"/>
          <a:chExt cx="0" cy="0"/>
        </a:xfrm>
      </p:grpSpPr>
      <p:sp>
        <p:nvSpPr>
          <p:cNvPr id="509" name="Google Shape;509;p79"/>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CSMA for Wireless Communication</a:t>
            </a:r>
            <a:endParaRPr/>
          </a:p>
        </p:txBody>
      </p:sp>
      <p:sp>
        <p:nvSpPr>
          <p:cNvPr id="510" name="Google Shape;510;p79"/>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Can we use CSMA/CD for wireless LAN?</a:t>
            </a:r>
            <a:endParaRPr b="1"/>
          </a:p>
          <a:p>
            <a:pPr indent="-342900" lvl="0" marL="457200" rtl="0" algn="l">
              <a:spcBef>
                <a:spcPts val="1200"/>
              </a:spcBef>
              <a:spcAft>
                <a:spcPts val="0"/>
              </a:spcAft>
              <a:buSzPts val="1800"/>
              <a:buChar char="●"/>
            </a:pPr>
            <a:r>
              <a:rPr lang="en"/>
              <a:t>No, we cannot. Undetected collision might occur due to Hidden Terminal Problem.(Where two devices are within range of a common access point, but not within range of each other)</a:t>
            </a:r>
            <a:endParaRPr sz="1200">
              <a:solidFill>
                <a:schemeClr val="dk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4" name="Shape 514"/>
        <p:cNvGrpSpPr/>
        <p:nvPr/>
      </p:nvGrpSpPr>
      <p:grpSpPr>
        <a:xfrm>
          <a:off x="0" y="0"/>
          <a:ext cx="0" cy="0"/>
          <a:chOff x="0" y="0"/>
          <a:chExt cx="0" cy="0"/>
        </a:xfrm>
      </p:grpSpPr>
      <p:sp>
        <p:nvSpPr>
          <p:cNvPr id="515" name="Google Shape;515;p8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Communication IEEE 802.11</a:t>
            </a:r>
            <a:endParaRPr/>
          </a:p>
        </p:txBody>
      </p:sp>
      <p:sp>
        <p:nvSpPr>
          <p:cNvPr id="516" name="Google Shape;516;p80"/>
          <p:cNvSpPr txBox="1"/>
          <p:nvPr>
            <p:ph idx="1" type="body"/>
          </p:nvPr>
        </p:nvSpPr>
        <p:spPr>
          <a:xfrm>
            <a:off x="519750" y="1028900"/>
            <a:ext cx="5131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 over-the-air modulation techniques to encode digital data to be transmitted wirelessly. </a:t>
            </a:r>
            <a:endParaRPr/>
          </a:p>
          <a:p>
            <a:pPr indent="-342900" lvl="0" marL="457200" rtl="0" algn="l">
              <a:spcBef>
                <a:spcPts val="0"/>
              </a:spcBef>
              <a:spcAft>
                <a:spcPts val="0"/>
              </a:spcAft>
              <a:buSzPts val="1800"/>
              <a:buChar char="●"/>
            </a:pPr>
            <a:r>
              <a:rPr lang="en"/>
              <a:t>Struggles with the issue of multiple devices attempting to transmit at the same time. (Hidden Node Problem).</a:t>
            </a:r>
            <a:endParaRPr/>
          </a:p>
          <a:p>
            <a:pPr indent="-342900" lvl="0" marL="457200" rtl="0" algn="l">
              <a:spcBef>
                <a:spcPts val="0"/>
              </a:spcBef>
              <a:spcAft>
                <a:spcPts val="0"/>
              </a:spcAft>
              <a:buSzPts val="1800"/>
              <a:buChar char="●"/>
            </a:pPr>
            <a:r>
              <a:rPr lang="en"/>
              <a:t>Uses request to send and clear to send signals to prevent data collision. </a:t>
            </a:r>
            <a:endParaRPr/>
          </a:p>
          <a:p>
            <a:pPr indent="-317500" lvl="1" marL="914400" rtl="0" algn="l">
              <a:spcBef>
                <a:spcPts val="0"/>
              </a:spcBef>
              <a:spcAft>
                <a:spcPts val="0"/>
              </a:spcAft>
              <a:buSzPts val="1400"/>
              <a:buChar char="○"/>
            </a:pPr>
            <a:r>
              <a:rPr lang="en"/>
              <a:t>CSMA/CA - Carrier Sense Multiple Access with Collision Avoidance. </a:t>
            </a:r>
            <a:endParaRPr/>
          </a:p>
        </p:txBody>
      </p:sp>
      <p:pic>
        <p:nvPicPr>
          <p:cNvPr id="517" name="Google Shape;517;p80"/>
          <p:cNvPicPr preferRelativeResize="0"/>
          <p:nvPr/>
        </p:nvPicPr>
        <p:blipFill>
          <a:blip r:embed="rId3">
            <a:alphaModFix/>
          </a:blip>
          <a:stretch>
            <a:fillRect/>
          </a:stretch>
        </p:blipFill>
        <p:spPr>
          <a:xfrm>
            <a:off x="5894600" y="588875"/>
            <a:ext cx="3085474" cy="396575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1" name="Shape 521"/>
        <p:cNvGrpSpPr/>
        <p:nvPr/>
      </p:nvGrpSpPr>
      <p:grpSpPr>
        <a:xfrm>
          <a:off x="0" y="0"/>
          <a:ext cx="0" cy="0"/>
          <a:chOff x="0" y="0"/>
          <a:chExt cx="0" cy="0"/>
        </a:xfrm>
      </p:grpSpPr>
      <p:sp>
        <p:nvSpPr>
          <p:cNvPr id="522" name="Google Shape;522;p8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 Ring</a:t>
            </a:r>
            <a:endParaRPr/>
          </a:p>
        </p:txBody>
      </p:sp>
      <p:sp>
        <p:nvSpPr>
          <p:cNvPr id="523" name="Google Shape;523;p81"/>
          <p:cNvSpPr txBox="1"/>
          <p:nvPr>
            <p:ph idx="1" type="body"/>
          </p:nvPr>
        </p:nvSpPr>
        <p:spPr>
          <a:xfrm>
            <a:off x="311700" y="1152475"/>
            <a:ext cx="544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older form of link layer protocol.</a:t>
            </a:r>
            <a:endParaRPr/>
          </a:p>
          <a:p>
            <a:pPr indent="-342900" lvl="0" marL="457200" rtl="0" algn="l">
              <a:spcBef>
                <a:spcPts val="0"/>
              </a:spcBef>
              <a:spcAft>
                <a:spcPts val="0"/>
              </a:spcAft>
              <a:buSzPts val="1800"/>
              <a:buChar char="●"/>
            </a:pPr>
            <a:r>
              <a:rPr lang="en"/>
              <a:t>A token (special bit pattern) keeps circulating on a wire.</a:t>
            </a:r>
            <a:endParaRPr/>
          </a:p>
          <a:p>
            <a:pPr indent="-342900" lvl="0" marL="457200" rtl="0" algn="l">
              <a:spcBef>
                <a:spcPts val="0"/>
              </a:spcBef>
              <a:spcAft>
                <a:spcPts val="0"/>
              </a:spcAft>
              <a:buSzPts val="1800"/>
              <a:buChar char="●"/>
            </a:pPr>
            <a:r>
              <a:rPr lang="en"/>
              <a:t>A node can only send when it has the token; when it transmits a frame, it puts the token back on the wire for someone else to send a frame.</a:t>
            </a:r>
            <a:endParaRPr/>
          </a:p>
        </p:txBody>
      </p:sp>
      <p:pic>
        <p:nvPicPr>
          <p:cNvPr id="524" name="Google Shape;524;p81"/>
          <p:cNvPicPr preferRelativeResize="0"/>
          <p:nvPr/>
        </p:nvPicPr>
        <p:blipFill>
          <a:blip r:embed="rId3">
            <a:alphaModFix/>
          </a:blip>
          <a:stretch>
            <a:fillRect/>
          </a:stretch>
        </p:blipFill>
        <p:spPr>
          <a:xfrm>
            <a:off x="6295625" y="1152975"/>
            <a:ext cx="2536671" cy="2837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18928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 Layer</a:t>
            </a:r>
            <a:endParaRPr/>
          </a:p>
        </p:txBody>
      </p:sp>
      <p:sp>
        <p:nvSpPr>
          <p:cNvPr id="107" name="Google Shape;107;p19"/>
          <p:cNvSpPr/>
          <p:nvPr/>
        </p:nvSpPr>
        <p:spPr>
          <a:xfrm>
            <a:off x="1779150" y="2734675"/>
            <a:ext cx="5585700" cy="7113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8" name="Google Shape;108;p19"/>
          <p:cNvSpPr txBox="1"/>
          <p:nvPr/>
        </p:nvSpPr>
        <p:spPr>
          <a:xfrm>
            <a:off x="2331900" y="2790175"/>
            <a:ext cx="4480200" cy="65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roxima Nova"/>
                <a:ea typeface="Proxima Nova"/>
                <a:cs typeface="Proxima Nova"/>
                <a:sym typeface="Proxima Nova"/>
              </a:rPr>
              <a:t>Network Layer (L3) </a:t>
            </a:r>
            <a:r>
              <a:rPr lang="en">
                <a:solidFill>
                  <a:schemeClr val="dk1"/>
                </a:solidFill>
                <a:latin typeface="Proxima Nova"/>
                <a:ea typeface="Proxima Nova"/>
                <a:cs typeface="Proxima Nova"/>
                <a:sym typeface="Proxima Nova"/>
              </a:rPr>
              <a:t>determines where packets should be sent next.</a:t>
            </a:r>
            <a:endParaRPr>
              <a:solidFill>
                <a:schemeClr val="dk1"/>
              </a:solidFill>
              <a:latin typeface="Proxima Nova"/>
              <a:ea typeface="Proxima Nova"/>
              <a:cs typeface="Proxima Nova"/>
              <a:sym typeface="Proxima Nov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8" name="Shape 528"/>
        <p:cNvGrpSpPr/>
        <p:nvPr/>
      </p:nvGrpSpPr>
      <p:grpSpPr>
        <a:xfrm>
          <a:off x="0" y="0"/>
          <a:ext cx="0" cy="0"/>
          <a:chOff x="0" y="0"/>
          <a:chExt cx="0" cy="0"/>
        </a:xfrm>
      </p:grpSpPr>
      <p:sp>
        <p:nvSpPr>
          <p:cNvPr id="529" name="Google Shape;529;p82"/>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Ethernet Frames</a:t>
            </a:r>
            <a:endParaRPr/>
          </a:p>
        </p:txBody>
      </p:sp>
      <p:pic>
        <p:nvPicPr>
          <p:cNvPr id="530" name="Google Shape;530;p82"/>
          <p:cNvPicPr preferRelativeResize="0"/>
          <p:nvPr/>
        </p:nvPicPr>
        <p:blipFill>
          <a:blip r:embed="rId3">
            <a:alphaModFix/>
          </a:blip>
          <a:stretch>
            <a:fillRect/>
          </a:stretch>
        </p:blipFill>
        <p:spPr>
          <a:xfrm>
            <a:off x="879000" y="1934050"/>
            <a:ext cx="7385999" cy="2511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519750" y="1028900"/>
            <a:ext cx="810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Deals with </a:t>
            </a:r>
            <a:r>
              <a:rPr b="1" lang="en"/>
              <a:t>routing packets.</a:t>
            </a:r>
            <a:endParaRPr b="1"/>
          </a:p>
          <a:p>
            <a:pPr indent="-342900" lvl="0" marL="457200" rtl="0" algn="l">
              <a:spcBef>
                <a:spcPts val="0"/>
              </a:spcBef>
              <a:spcAft>
                <a:spcPts val="0"/>
              </a:spcAft>
              <a:buSzPts val="1800"/>
              <a:buChar char="●"/>
            </a:pPr>
            <a:r>
              <a:rPr b="1" lang="en"/>
              <a:t>Analogy</a:t>
            </a:r>
            <a:r>
              <a:rPr lang="en"/>
              <a:t>: Postman reading an </a:t>
            </a:r>
            <a:r>
              <a:rPr lang="en"/>
              <a:t>envelope</a:t>
            </a:r>
            <a:r>
              <a:rPr lang="en"/>
              <a:t> address, and sending a letter towards its mailing address.</a:t>
            </a:r>
            <a:endParaRPr/>
          </a:p>
          <a:p>
            <a:pPr indent="-342900" lvl="0" marL="457200" rtl="0" algn="l">
              <a:spcBef>
                <a:spcPts val="0"/>
              </a:spcBef>
              <a:spcAft>
                <a:spcPts val="0"/>
              </a:spcAft>
              <a:buSzPts val="1800"/>
              <a:buChar char="●"/>
            </a:pPr>
            <a:r>
              <a:rPr lang="en"/>
              <a:t>Given a packet from the transport layer, the network layer finds a way to get the packet to the intended destination.</a:t>
            </a:r>
            <a:endParaRPr/>
          </a:p>
          <a:p>
            <a:pPr indent="-342900" lvl="1" marL="914400" rtl="0" algn="l">
              <a:spcBef>
                <a:spcPts val="0"/>
              </a:spcBef>
              <a:spcAft>
                <a:spcPts val="0"/>
              </a:spcAft>
              <a:buSzPts val="1800"/>
              <a:buChar char="○"/>
            </a:pPr>
            <a:r>
              <a:rPr lang="en" sz="1800"/>
              <a:t>If this node/computer is the packet’s destination, then the network layer will pass that packet up to the transport layer.</a:t>
            </a:r>
            <a:endParaRPr sz="1800"/>
          </a:p>
          <a:p>
            <a:pPr indent="-342900" lvl="0" marL="457200" rtl="0" algn="l">
              <a:spcBef>
                <a:spcPts val="0"/>
              </a:spcBef>
              <a:spcAft>
                <a:spcPts val="0"/>
              </a:spcAft>
              <a:buSzPts val="1800"/>
              <a:buChar char="●"/>
            </a:pPr>
            <a:r>
              <a:rPr lang="en"/>
              <a:t>The Network layer commonly follows a standard procedure for routing packets: </a:t>
            </a:r>
            <a:r>
              <a:rPr b="1" lang="en"/>
              <a:t>Internet Protocol (IP)</a:t>
            </a:r>
            <a:endParaRPr b="1"/>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a:p>
        </p:txBody>
      </p:sp>
      <p:sp>
        <p:nvSpPr>
          <p:cNvPr id="114" name="Google Shape;114;p20"/>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519750" y="376375"/>
            <a:ext cx="81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Packets</a:t>
            </a:r>
            <a:endParaRPr/>
          </a:p>
        </p:txBody>
      </p:sp>
      <p:sp>
        <p:nvSpPr>
          <p:cNvPr id="120" name="Google Shape;120;p21"/>
          <p:cNvSpPr txBox="1"/>
          <p:nvPr>
            <p:ph idx="1" type="body"/>
          </p:nvPr>
        </p:nvSpPr>
        <p:spPr>
          <a:xfrm>
            <a:off x="519750" y="1028900"/>
            <a:ext cx="81045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What’s stored in a packet?</a:t>
            </a:r>
            <a:endParaRPr sz="2100"/>
          </a:p>
          <a:p>
            <a:pPr indent="-336550" lvl="1" marL="914400" rtl="0" algn="l">
              <a:spcBef>
                <a:spcPts val="0"/>
              </a:spcBef>
              <a:spcAft>
                <a:spcPts val="0"/>
              </a:spcAft>
              <a:buSzPts val="1700"/>
              <a:buChar char="○"/>
            </a:pPr>
            <a:r>
              <a:rPr lang="en" sz="1700"/>
              <a:t>Header</a:t>
            </a:r>
            <a:endParaRPr sz="1700"/>
          </a:p>
          <a:p>
            <a:pPr indent="-336550" lvl="2" marL="1371600" rtl="0" algn="l">
              <a:spcBef>
                <a:spcPts val="0"/>
              </a:spcBef>
              <a:spcAft>
                <a:spcPts val="0"/>
              </a:spcAft>
              <a:buSzPts val="1700"/>
              <a:buChar char="■"/>
            </a:pPr>
            <a:r>
              <a:rPr lang="en" sz="1700"/>
              <a:t>Destination and Source Address</a:t>
            </a:r>
            <a:endParaRPr sz="1700"/>
          </a:p>
          <a:p>
            <a:pPr indent="-336550" lvl="2" marL="1371600" rtl="0" algn="l">
              <a:spcBef>
                <a:spcPts val="0"/>
              </a:spcBef>
              <a:spcAft>
                <a:spcPts val="0"/>
              </a:spcAft>
              <a:buSzPts val="1700"/>
              <a:buChar char="■"/>
            </a:pPr>
            <a:r>
              <a:rPr lang="en" sz="1700"/>
              <a:t>NUM_PACKETS (P5 uses LAST_DATA) so we know when all packets have arrived</a:t>
            </a:r>
            <a:endParaRPr sz="1700"/>
          </a:p>
          <a:p>
            <a:pPr indent="-336550" lvl="2" marL="1371600" rtl="0" algn="l">
              <a:spcBef>
                <a:spcPts val="0"/>
              </a:spcBef>
              <a:spcAft>
                <a:spcPts val="0"/>
              </a:spcAft>
              <a:buSzPts val="1700"/>
              <a:buChar char="■"/>
            </a:pPr>
            <a:r>
              <a:rPr lang="en" sz="1700"/>
              <a:t>Sequence number</a:t>
            </a:r>
            <a:endParaRPr sz="1700"/>
          </a:p>
          <a:p>
            <a:pPr indent="-336550" lvl="2" marL="1371600" rtl="0" algn="l">
              <a:spcBef>
                <a:spcPts val="0"/>
              </a:spcBef>
              <a:spcAft>
                <a:spcPts val="0"/>
              </a:spcAft>
              <a:buSzPts val="1700"/>
              <a:buChar char="■"/>
            </a:pPr>
            <a:r>
              <a:rPr lang="en" sz="1700"/>
              <a:t>Packet size</a:t>
            </a:r>
            <a:endParaRPr sz="1700"/>
          </a:p>
          <a:p>
            <a:pPr indent="-336550" lvl="2" marL="1371600" rtl="0" algn="l">
              <a:spcBef>
                <a:spcPts val="0"/>
              </a:spcBef>
              <a:spcAft>
                <a:spcPts val="0"/>
              </a:spcAft>
              <a:buSzPts val="1700"/>
              <a:buChar char="■"/>
            </a:pPr>
            <a:r>
              <a:rPr lang="en" sz="1700"/>
              <a:t>Checksum</a:t>
            </a:r>
            <a:endParaRPr sz="1700"/>
          </a:p>
          <a:p>
            <a:pPr indent="-336550" lvl="1" marL="914400" rtl="0" algn="l">
              <a:spcBef>
                <a:spcPts val="0"/>
              </a:spcBef>
              <a:spcAft>
                <a:spcPts val="0"/>
              </a:spcAft>
              <a:buSzPts val="1700"/>
              <a:buChar char="○"/>
            </a:pPr>
            <a:r>
              <a:rPr lang="en" sz="1700"/>
              <a:t>Payload</a:t>
            </a:r>
            <a:endParaRPr sz="1700"/>
          </a:p>
          <a:p>
            <a:pPr indent="-336550" lvl="2" marL="1371600" rtl="0" algn="l">
              <a:spcBef>
                <a:spcPts val="0"/>
              </a:spcBef>
              <a:spcAft>
                <a:spcPts val="0"/>
              </a:spcAft>
              <a:buSzPts val="1700"/>
              <a:buChar char="■"/>
            </a:pPr>
            <a:r>
              <a:rPr lang="en" sz="1700"/>
              <a:t>The actual data being sent</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