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Proxima Nova"/>
      <p:regular r:id="rId38"/>
      <p:bold r:id="rId39"/>
      <p:italic r:id="rId40"/>
      <p:boldItalic r:id="rId41"/>
    </p:embeddedFont>
    <p:embeddedFont>
      <p:font typeface="Work Sans Medium"/>
      <p:regular r:id="rId42"/>
      <p:bold r:id="rId43"/>
      <p:italic r:id="rId44"/>
      <p:boldItalic r:id="rId45"/>
    </p:embeddedFont>
    <p:embeddedFont>
      <p:font typeface="Work Sans"/>
      <p:regular r:id="rId46"/>
      <p:bold r:id="rId47"/>
      <p:italic r:id="rId48"/>
      <p:boldItalic r:id="rId49"/>
    </p:embeddedFont>
    <p:embeddedFont>
      <p:font typeface="Ubuntu Mono"/>
      <p:regular r:id="rId50"/>
      <p:bold r:id="rId51"/>
      <p:italic r:id="rId52"/>
      <p:boldItalic r:id="rId53"/>
    </p:embeddedFont>
    <p:embeddedFont>
      <p:font typeface="Kalam"/>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WorkSansMedium-regular.fntdata"/><Relationship Id="rId41" Type="http://schemas.openxmlformats.org/officeDocument/2006/relationships/font" Target="fonts/ProximaNova-boldItalic.fntdata"/><Relationship Id="rId44" Type="http://schemas.openxmlformats.org/officeDocument/2006/relationships/font" Target="fonts/WorkSansMedium-italic.fntdata"/><Relationship Id="rId43" Type="http://schemas.openxmlformats.org/officeDocument/2006/relationships/font" Target="fonts/WorkSansMedium-bold.fntdata"/><Relationship Id="rId46" Type="http://schemas.openxmlformats.org/officeDocument/2006/relationships/font" Target="fonts/WorkSans-regular.fntdata"/><Relationship Id="rId45" Type="http://schemas.openxmlformats.org/officeDocument/2006/relationships/font" Target="fonts/WorkSansMedium-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WorkSans-italic.fntdata"/><Relationship Id="rId47" Type="http://schemas.openxmlformats.org/officeDocument/2006/relationships/font" Target="fonts/WorkSans-bold.fntdata"/><Relationship Id="rId49" Type="http://schemas.openxmlformats.org/officeDocument/2006/relationships/font" Target="fonts/Work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UbuntuMono-bold.fntdata"/><Relationship Id="rId50" Type="http://schemas.openxmlformats.org/officeDocument/2006/relationships/font" Target="fonts/UbuntuMono-regular.fntdata"/><Relationship Id="rId53" Type="http://schemas.openxmlformats.org/officeDocument/2006/relationships/font" Target="fonts/UbuntuMono-boldItalic.fntdata"/><Relationship Id="rId52" Type="http://schemas.openxmlformats.org/officeDocument/2006/relationships/font" Target="fonts/UbuntuMono-italic.fntdata"/><Relationship Id="rId11" Type="http://schemas.openxmlformats.org/officeDocument/2006/relationships/slide" Target="slides/slide4.xml"/><Relationship Id="rId55" Type="http://schemas.openxmlformats.org/officeDocument/2006/relationships/font" Target="fonts/Kalam-bold.fntdata"/><Relationship Id="rId10" Type="http://schemas.openxmlformats.org/officeDocument/2006/relationships/slide" Target="slides/slide3.xml"/><Relationship Id="rId54" Type="http://schemas.openxmlformats.org/officeDocument/2006/relationships/font" Target="fonts/Kalam-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ef93c6b6e_2_3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7ef93c6b6e_2_35: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efa937adc_1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7efa937adc_1_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f0121e748_1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7f0121e748_1_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ef93c6b6e_2_6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7ef93c6b6e_2_6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ef93c6b6e_2_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ef93c6b6e_2_7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94e1e361d_0_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b94e1e361d_0_1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94e1e361d_0_1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b94e1e361d_0_15: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b94e1e361d_0_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b94e1e361d_0_5: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ef93c6b6e_2_8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7ef93c6b6e_2_8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01b99aa88_0_2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801b99aa88_0_21: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ef93c6b6e_2_9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7ef93c6b6e_2_9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ef93c6b6e_2_4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7ef93c6b6e_2_4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ef93c6b6e_2_11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ef93c6b6e_2_11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ef93c6b6e_2_11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7ef93c6b6e_2_11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efa937adc_1_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7efa937adc_1_8: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ef93c6b6e_2_12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7ef93c6b6e_2_12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ef93c6b6e_2_12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7ef93c6b6e_2_12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7f7cf558e3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7f7cf558e3_0_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80fb26251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80fb26251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80fb262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80fb262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0fb262519_0_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80fb262519_0_7: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01b99aa8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801b99aa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ef93c6b6e_0_1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7ef93c6b6e_0_1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80fb26251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80fb26251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 - If you’re comfortable showing students how to debug in VSCode go ahead!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f0121e7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f0121e7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ef93c6b6e_2_5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7ef93c6b6e_2_5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efa937adc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7efa937adc_0_0: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ef93c6b6e_2_5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ef93c6b6e_2_59: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efa937adc_0_6: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7efa937adc_0_6:notes"/>
          <p:cNvSpPr/>
          <p:nvPr>
            <p:ph idx="2" type="sldImg"/>
          </p:nvPr>
        </p:nvSpPr>
        <p:spPr>
          <a:xfrm>
            <a:off x="1143225" y="685778"/>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ef93c6b6e_2_6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7ef93c6b6e_2_6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592775" y="436598"/>
            <a:ext cx="340804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5"/>
          <p:cNvSpPr txBox="1"/>
          <p:nvPr>
            <p:ph type="title"/>
          </p:nvPr>
        </p:nvSpPr>
        <p:spPr>
          <a:xfrm>
            <a:off x="592775" y="436598"/>
            <a:ext cx="340804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592775" y="1092780"/>
            <a:ext cx="4277360" cy="28022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800">
                <a:solidFill>
                  <a:srgbClr val="595959"/>
                </a:solidFill>
                <a:latin typeface="Courier New"/>
                <a:ea typeface="Courier New"/>
                <a:cs typeface="Courier New"/>
                <a:sym typeface="Courier New"/>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8" name="Shape 68"/>
        <p:cNvGrpSpPr/>
        <p:nvPr/>
      </p:nvGrpSpPr>
      <p:grpSpPr>
        <a:xfrm>
          <a:off x="0" y="0"/>
          <a:ext cx="0" cy="0"/>
          <a:chOff x="0" y="0"/>
          <a:chExt cx="0" cy="0"/>
        </a:xfrm>
      </p:grpSpPr>
      <p:sp>
        <p:nvSpPr>
          <p:cNvPr id="69" name="Google Shape;6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2" name="Shape 72"/>
        <p:cNvGrpSpPr/>
        <p:nvPr/>
      </p:nvGrpSpPr>
      <p:grpSpPr>
        <a:xfrm>
          <a:off x="0" y="0"/>
          <a:ext cx="0" cy="0"/>
          <a:chOff x="0" y="0"/>
          <a:chExt cx="0" cy="0"/>
        </a:xfrm>
      </p:grpSpPr>
      <p:sp>
        <p:nvSpPr>
          <p:cNvPr id="73" name="Google Shape;73;p17"/>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800">
                <a:solidFill>
                  <a:srgbClr val="595959"/>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8"/>
          <p:cNvSpPr txBox="1"/>
          <p:nvPr>
            <p:ph type="title"/>
          </p:nvPr>
        </p:nvSpPr>
        <p:spPr>
          <a:xfrm>
            <a:off x="592775" y="436598"/>
            <a:ext cx="340804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8"/>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92" name="Shape 92"/>
        <p:cNvGrpSpPr/>
        <p:nvPr/>
      </p:nvGrpSpPr>
      <p:grpSpPr>
        <a:xfrm>
          <a:off x="0" y="0"/>
          <a:ext cx="0" cy="0"/>
          <a:chOff x="0" y="0"/>
          <a:chExt cx="0" cy="0"/>
        </a:xfrm>
      </p:grpSpPr>
      <p:sp>
        <p:nvSpPr>
          <p:cNvPr id="93" name="Google Shape;93;p20"/>
          <p:cNvSpPr txBox="1"/>
          <p:nvPr>
            <p:ph type="title"/>
          </p:nvPr>
        </p:nvSpPr>
        <p:spPr>
          <a:xfrm>
            <a:off x="592775" y="436598"/>
            <a:ext cx="4820920"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7" name="Shape 97"/>
        <p:cNvGrpSpPr/>
        <p:nvPr/>
      </p:nvGrpSpPr>
      <p:grpSpPr>
        <a:xfrm>
          <a:off x="0" y="0"/>
          <a:ext cx="0" cy="0"/>
          <a:chOff x="0" y="0"/>
          <a:chExt cx="0" cy="0"/>
        </a:xfrm>
      </p:grpSpPr>
      <p:sp>
        <p:nvSpPr>
          <p:cNvPr id="98" name="Google Shape;98;p21"/>
          <p:cNvSpPr txBox="1"/>
          <p:nvPr>
            <p:ph type="title"/>
          </p:nvPr>
        </p:nvSpPr>
        <p:spPr>
          <a:xfrm>
            <a:off x="592775" y="436598"/>
            <a:ext cx="4820920"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1"/>
          <p:cNvSpPr txBox="1"/>
          <p:nvPr>
            <p:ph idx="1" type="body"/>
          </p:nvPr>
        </p:nvSpPr>
        <p:spPr>
          <a:xfrm>
            <a:off x="622187" y="1043251"/>
            <a:ext cx="7871459" cy="30308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600">
                <a:solidFill>
                  <a:srgbClr val="595959"/>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3" name="Shape 103"/>
        <p:cNvGrpSpPr/>
        <p:nvPr/>
      </p:nvGrpSpPr>
      <p:grpSpPr>
        <a:xfrm>
          <a:off x="0" y="0"/>
          <a:ext cx="0" cy="0"/>
          <a:chOff x="0" y="0"/>
          <a:chExt cx="0" cy="0"/>
        </a:xfrm>
      </p:grpSpPr>
      <p:sp>
        <p:nvSpPr>
          <p:cNvPr id="104" name="Google Shape;104;p2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7" name="Shape 107"/>
        <p:cNvGrpSpPr/>
        <p:nvPr/>
      </p:nvGrpSpPr>
      <p:grpSpPr>
        <a:xfrm>
          <a:off x="0" y="0"/>
          <a:ext cx="0" cy="0"/>
          <a:chOff x="0" y="0"/>
          <a:chExt cx="0" cy="0"/>
        </a:xfrm>
      </p:grpSpPr>
      <p:sp>
        <p:nvSpPr>
          <p:cNvPr id="108" name="Google Shape;108;p23"/>
          <p:cNvSpPr txBox="1"/>
          <p:nvPr>
            <p:ph type="ctrTitle"/>
          </p:nvPr>
        </p:nvSpPr>
        <p:spPr>
          <a:xfrm>
            <a:off x="1256970" y="1749480"/>
            <a:ext cx="6630058" cy="635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600">
                <a:solidFill>
                  <a:srgbClr val="59595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3" name="Shape 113"/>
        <p:cNvGrpSpPr/>
        <p:nvPr/>
      </p:nvGrpSpPr>
      <p:grpSpPr>
        <a:xfrm>
          <a:off x="0" y="0"/>
          <a:ext cx="0" cy="0"/>
          <a:chOff x="0" y="0"/>
          <a:chExt cx="0" cy="0"/>
        </a:xfrm>
      </p:grpSpPr>
      <p:sp>
        <p:nvSpPr>
          <p:cNvPr id="114" name="Google Shape;114;p24"/>
          <p:cNvSpPr txBox="1"/>
          <p:nvPr>
            <p:ph type="title"/>
          </p:nvPr>
        </p:nvSpPr>
        <p:spPr>
          <a:xfrm>
            <a:off x="592775" y="436598"/>
            <a:ext cx="4820920"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887900"/>
            <a:ext cx="9144000" cy="255904"/>
          </a:xfrm>
          <a:custGeom>
            <a:rect b="b" l="l" r="r" t="t"/>
            <a:pathLst>
              <a:path extrusionOk="0" h="255904" w="9144000">
                <a:moveTo>
                  <a:pt x="9143999" y="255599"/>
                </a:moveTo>
                <a:lnTo>
                  <a:pt x="0" y="255599"/>
                </a:lnTo>
                <a:lnTo>
                  <a:pt x="0" y="0"/>
                </a:lnTo>
                <a:lnTo>
                  <a:pt x="9143999" y="0"/>
                </a:lnTo>
                <a:lnTo>
                  <a:pt x="9143999" y="255599"/>
                </a:lnTo>
                <a:close/>
              </a:path>
            </a:pathLst>
          </a:custGeom>
          <a:solidFill>
            <a:srgbClr val="674EA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 name="Google Shape;52;p13"/>
          <p:cNvSpPr txBox="1"/>
          <p:nvPr>
            <p:ph type="title"/>
          </p:nvPr>
        </p:nvSpPr>
        <p:spPr>
          <a:xfrm>
            <a:off x="592775" y="436598"/>
            <a:ext cx="3408045" cy="4095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592775" y="1092780"/>
            <a:ext cx="4277360" cy="28022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rgbClr val="595959"/>
                </a:solidFill>
                <a:latin typeface="Courier New"/>
                <a:ea typeface="Courier New"/>
                <a:cs typeface="Courier New"/>
                <a:sym typeface="Courier New"/>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9"/>
          <p:cNvSpPr/>
          <p:nvPr/>
        </p:nvSpPr>
        <p:spPr>
          <a:xfrm>
            <a:off x="0" y="4887900"/>
            <a:ext cx="9144000" cy="255904"/>
          </a:xfrm>
          <a:custGeom>
            <a:rect b="b" l="l" r="r" t="t"/>
            <a:pathLst>
              <a:path extrusionOk="0" h="255904" w="9144000">
                <a:moveTo>
                  <a:pt x="9143999" y="255599"/>
                </a:moveTo>
                <a:lnTo>
                  <a:pt x="0" y="255599"/>
                </a:lnTo>
                <a:lnTo>
                  <a:pt x="0" y="0"/>
                </a:lnTo>
                <a:lnTo>
                  <a:pt x="9143999" y="0"/>
                </a:lnTo>
                <a:lnTo>
                  <a:pt x="9143999" y="255599"/>
                </a:lnTo>
                <a:close/>
              </a:path>
            </a:pathLst>
          </a:custGeom>
          <a:solidFill>
            <a:srgbClr val="674EA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19"/>
          <p:cNvSpPr txBox="1"/>
          <p:nvPr>
            <p:ph type="title"/>
          </p:nvPr>
        </p:nvSpPr>
        <p:spPr>
          <a:xfrm>
            <a:off x="592775" y="436598"/>
            <a:ext cx="4820920" cy="4095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5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9"/>
          <p:cNvSpPr txBox="1"/>
          <p:nvPr>
            <p:ph idx="1" type="body"/>
          </p:nvPr>
        </p:nvSpPr>
        <p:spPr>
          <a:xfrm>
            <a:off x="622187" y="1043251"/>
            <a:ext cx="7871459" cy="30308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600" u="none" cap="none" strike="noStrike">
                <a:solidFill>
                  <a:srgbClr val="595959"/>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9" name="Google Shape;89;p19"/>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9"/>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dev.to/irby/making-gdb-easier-the-tui-interface-15l2"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hyperlink" Target="https://www.learn-c.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2091750" y="1456284"/>
            <a:ext cx="4960500" cy="21369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6900">
                <a:latin typeface="Work Sans Medium"/>
                <a:ea typeface="Work Sans Medium"/>
                <a:cs typeface="Work Sans Medium"/>
                <a:sym typeface="Work Sans Medium"/>
              </a:rPr>
              <a:t>CS 2200</a:t>
            </a:r>
            <a:endParaRPr sz="6900">
              <a:latin typeface="Work Sans Medium"/>
              <a:ea typeface="Work Sans Medium"/>
              <a:cs typeface="Work Sans Medium"/>
              <a:sym typeface="Work Sans Medium"/>
            </a:endParaRPr>
          </a:p>
          <a:p>
            <a:pPr indent="0" lvl="0" marL="0" rtl="0" algn="ctr">
              <a:lnSpc>
                <a:spcPct val="100000"/>
              </a:lnSpc>
              <a:spcBef>
                <a:spcPts val="0"/>
              </a:spcBef>
              <a:spcAft>
                <a:spcPts val="0"/>
              </a:spcAft>
              <a:buNone/>
            </a:pPr>
            <a:r>
              <a:rPr lang="en" sz="6900">
                <a:latin typeface="Work Sans Medium"/>
                <a:ea typeface="Work Sans Medium"/>
                <a:cs typeface="Work Sans Medium"/>
                <a:sym typeface="Work Sans Medium"/>
              </a:rPr>
              <a:t>Lab 5</a:t>
            </a:r>
            <a:endParaRPr sz="6900">
              <a:latin typeface="Work Sans Medium"/>
              <a:ea typeface="Work Sans Medium"/>
              <a:cs typeface="Work Sans Medium"/>
              <a:sym typeface="Work Sans Medium"/>
            </a:endParaRPr>
          </a:p>
        </p:txBody>
      </p:sp>
      <p:pic>
        <p:nvPicPr>
          <p:cNvPr id="125" name="Google Shape;125;p25"/>
          <p:cNvPicPr preferRelativeResize="0"/>
          <p:nvPr/>
        </p:nvPicPr>
        <p:blipFill>
          <a:blip r:embed="rId3">
            <a:alphaModFix/>
          </a:blip>
          <a:stretch>
            <a:fillRect/>
          </a:stretch>
        </p:blipFill>
        <p:spPr>
          <a:xfrm>
            <a:off x="3774188" y="179724"/>
            <a:ext cx="1595626" cy="122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592775" y="436600"/>
            <a:ext cx="4447800" cy="4002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Clr>
                <a:schemeClr val="dk1"/>
              </a:buClr>
              <a:buFont typeface="Arial"/>
              <a:buNone/>
            </a:pPr>
            <a:r>
              <a:rPr lang="en">
                <a:solidFill>
                  <a:srgbClr val="3C78D8"/>
                </a:solidFill>
                <a:latin typeface="Work Sans Medium"/>
                <a:ea typeface="Work Sans Medium"/>
                <a:cs typeface="Work Sans Medium"/>
                <a:sym typeface="Work Sans Medium"/>
              </a:rPr>
              <a:t>Answer (Part 1):</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Datatypes</a:t>
            </a:r>
            <a:endParaRPr>
              <a:latin typeface="Work Sans Medium"/>
              <a:ea typeface="Work Sans Medium"/>
              <a:cs typeface="Work Sans Medium"/>
              <a:sym typeface="Work Sans Medium"/>
            </a:endParaRPr>
          </a:p>
        </p:txBody>
      </p:sp>
      <p:sp>
        <p:nvSpPr>
          <p:cNvPr id="183" name="Google Shape;183;p34"/>
          <p:cNvSpPr txBox="1"/>
          <p:nvPr/>
        </p:nvSpPr>
        <p:spPr>
          <a:xfrm>
            <a:off x="683300" y="1051625"/>
            <a:ext cx="8179800" cy="2409000"/>
          </a:xfrm>
          <a:prstGeom prst="rect">
            <a:avLst/>
          </a:prstGeom>
          <a:noFill/>
          <a:ln>
            <a:noFill/>
          </a:ln>
        </p:spPr>
        <p:txBody>
          <a:bodyPr anchorCtr="0" anchor="t" bIns="0" lIns="0" spcFirstLastPara="1" rIns="0" wrap="square" tIns="12700">
            <a:spAutoFit/>
          </a:bodyPr>
          <a:lstStyle/>
          <a:p>
            <a:pPr indent="-342900" lvl="0" marL="285750" marR="435608" rtl="0" algn="l">
              <a:lnSpc>
                <a:spcPct val="150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C is </a:t>
            </a:r>
            <a:r>
              <a:rPr b="1" lang="en" sz="1800">
                <a:solidFill>
                  <a:srgbClr val="595959"/>
                </a:solidFill>
                <a:latin typeface="Proxima Nova"/>
                <a:ea typeface="Proxima Nova"/>
                <a:cs typeface="Proxima Nova"/>
                <a:sym typeface="Proxima Nova"/>
              </a:rPr>
              <a:t>strictly typed </a:t>
            </a:r>
            <a:r>
              <a:rPr lang="en" sz="1800">
                <a:solidFill>
                  <a:srgbClr val="595959"/>
                </a:solidFill>
                <a:latin typeface="Proxima Nova"/>
                <a:ea typeface="Proxima Nova"/>
                <a:cs typeface="Proxima Nova"/>
                <a:sym typeface="Proxima Nova"/>
              </a:rPr>
              <a:t>and </a:t>
            </a:r>
            <a:r>
              <a:rPr b="1" lang="en" sz="1800">
                <a:solidFill>
                  <a:srgbClr val="595959"/>
                </a:solidFill>
                <a:latin typeface="Proxima Nova"/>
                <a:ea typeface="Proxima Nova"/>
                <a:cs typeface="Proxima Nova"/>
                <a:sym typeface="Proxima Nova"/>
              </a:rPr>
              <a:t>compiled</a:t>
            </a:r>
            <a:endParaRPr sz="1800">
              <a:solidFill>
                <a:srgbClr val="595959"/>
              </a:solidFill>
              <a:latin typeface="Proxima Nova"/>
              <a:ea typeface="Proxima Nova"/>
              <a:cs typeface="Proxima Nova"/>
              <a:sym typeface="Proxima Nova"/>
            </a:endParaRPr>
          </a:p>
          <a:p>
            <a:pPr indent="-342900" lvl="1" marL="914400" marR="435608" rtl="0" algn="l">
              <a:lnSpc>
                <a:spcPct val="150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D</a:t>
            </a:r>
            <a:r>
              <a:rPr lang="en" sz="1800">
                <a:solidFill>
                  <a:srgbClr val="595959"/>
                </a:solidFill>
                <a:latin typeface="Proxima Nova"/>
                <a:ea typeface="Proxima Nova"/>
                <a:cs typeface="Proxima Nova"/>
                <a:sym typeface="Proxima Nova"/>
              </a:rPr>
              <a:t>ata types for variables </a:t>
            </a:r>
            <a:r>
              <a:rPr i="1" lang="en" sz="1800">
                <a:solidFill>
                  <a:srgbClr val="595959"/>
                </a:solidFill>
                <a:latin typeface="Proxima Nova"/>
                <a:ea typeface="Proxima Nova"/>
                <a:cs typeface="Proxima Nova"/>
                <a:sym typeface="Proxima Nova"/>
              </a:rPr>
              <a:t>must </a:t>
            </a:r>
            <a:r>
              <a:rPr lang="en" sz="1800">
                <a:solidFill>
                  <a:srgbClr val="595959"/>
                </a:solidFill>
                <a:latin typeface="Proxima Nova"/>
                <a:ea typeface="Proxima Nova"/>
                <a:cs typeface="Proxima Nova"/>
                <a:sym typeface="Proxima Nova"/>
              </a:rPr>
              <a:t>be deﬁned by the user and put together at compile time</a:t>
            </a:r>
            <a:endParaRPr sz="1800">
              <a:latin typeface="Proxima Nova"/>
              <a:ea typeface="Proxima Nova"/>
              <a:cs typeface="Proxima Nova"/>
              <a:sym typeface="Proxima Nova"/>
            </a:endParaRPr>
          </a:p>
          <a:p>
            <a:pPr indent="-342900" lvl="0" marL="285750" marR="435608" rtl="0" algn="l">
              <a:lnSpc>
                <a:spcPct val="150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Some common C </a:t>
            </a:r>
            <a:r>
              <a:rPr lang="en" sz="1800">
                <a:solidFill>
                  <a:srgbClr val="595959"/>
                </a:solidFill>
                <a:latin typeface="Proxima Nova"/>
                <a:ea typeface="Proxima Nova"/>
                <a:cs typeface="Proxima Nova"/>
                <a:sym typeface="Proxima Nova"/>
              </a:rPr>
              <a:t>data types</a:t>
            </a:r>
            <a:r>
              <a:rPr lang="en" sz="1800">
                <a:solidFill>
                  <a:srgbClr val="595959"/>
                </a:solidFill>
                <a:latin typeface="Proxima Nova"/>
                <a:ea typeface="Proxima Nova"/>
                <a:cs typeface="Proxima Nova"/>
                <a:sym typeface="Proxima Nova"/>
              </a:rPr>
              <a:t> include: </a:t>
            </a:r>
            <a:r>
              <a:rPr lang="en" sz="1800">
                <a:solidFill>
                  <a:srgbClr val="595959"/>
                </a:solidFill>
                <a:highlight>
                  <a:srgbClr val="EFEFEF"/>
                </a:highlight>
                <a:latin typeface="Ubuntu Mono"/>
                <a:ea typeface="Ubuntu Mono"/>
                <a:cs typeface="Ubuntu Mono"/>
                <a:sym typeface="Ubuntu Mono"/>
              </a:rPr>
              <a:t>char</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short</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int</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ﬂoat</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long</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double</a:t>
            </a:r>
            <a:endParaRPr sz="1800">
              <a:latin typeface="Proxima Nova"/>
              <a:ea typeface="Proxima Nova"/>
              <a:cs typeface="Proxima Nova"/>
              <a:sym typeface="Proxima Nova"/>
            </a:endParaRPr>
          </a:p>
          <a:p>
            <a:pPr indent="-342900" lvl="0" marL="285750" rtl="0" algn="l">
              <a:lnSpc>
                <a:spcPct val="150000"/>
              </a:lnSpc>
              <a:spcBef>
                <a:spcPts val="32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We use the</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sizeof()</a:t>
            </a:r>
            <a:r>
              <a:rPr lang="en" sz="1800">
                <a:solidFill>
                  <a:srgbClr val="595959"/>
                </a:solidFill>
                <a:latin typeface="Proxima Nova"/>
                <a:ea typeface="Proxima Nova"/>
                <a:cs typeface="Proxima Nova"/>
                <a:sym typeface="Proxima Nova"/>
              </a:rPr>
              <a:t> function to compute the number of bytes a data type occupies in the computer’s memory.</a:t>
            </a:r>
            <a:endParaRPr sz="18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592775" y="436600"/>
            <a:ext cx="3848700" cy="400200"/>
          </a:xfrm>
          <a:prstGeom prst="rect">
            <a:avLst/>
          </a:prstGeom>
          <a:noFill/>
          <a:ln>
            <a:noFill/>
          </a:ln>
        </p:spPr>
        <p:txBody>
          <a:bodyPr anchorCtr="0" anchor="t" bIns="0" lIns="0" spcFirstLastPara="1" rIns="0" wrap="square" tIns="15225">
            <a:spAutoFit/>
          </a:bodyPr>
          <a:lstStyle/>
          <a:p>
            <a:pPr indent="0" lvl="0" marL="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Answer (Part 2): </a:t>
            </a:r>
            <a:r>
              <a:rPr lang="en">
                <a:latin typeface="Work Sans Medium"/>
                <a:ea typeface="Work Sans Medium"/>
                <a:cs typeface="Work Sans Medium"/>
                <a:sym typeface="Work Sans Medium"/>
              </a:rPr>
              <a:t>Structs</a:t>
            </a:r>
            <a:endParaRPr>
              <a:latin typeface="Work Sans Medium"/>
              <a:ea typeface="Work Sans Medium"/>
              <a:cs typeface="Work Sans Medium"/>
              <a:sym typeface="Work Sans Medium"/>
            </a:endParaRPr>
          </a:p>
        </p:txBody>
      </p:sp>
      <p:sp>
        <p:nvSpPr>
          <p:cNvPr id="189" name="Google Shape;189;p35"/>
          <p:cNvSpPr txBox="1"/>
          <p:nvPr/>
        </p:nvSpPr>
        <p:spPr>
          <a:xfrm>
            <a:off x="683300" y="1051625"/>
            <a:ext cx="8179800" cy="2702400"/>
          </a:xfrm>
          <a:prstGeom prst="rect">
            <a:avLst/>
          </a:prstGeom>
          <a:noFill/>
          <a:ln>
            <a:noFill/>
          </a:ln>
        </p:spPr>
        <p:txBody>
          <a:bodyPr anchorCtr="0" anchor="t" bIns="0" lIns="0" spcFirstLastPara="1" rIns="0" wrap="square" tIns="12700">
            <a:spAutoFit/>
          </a:bodyPr>
          <a:lstStyle/>
          <a:p>
            <a:pPr indent="-342900" lvl="0" marL="285750" rtl="0" algn="l">
              <a:lnSpc>
                <a:spcPct val="115000"/>
              </a:lnSpc>
              <a:spcBef>
                <a:spcPts val="325"/>
              </a:spcBef>
              <a:spcAft>
                <a:spcPts val="0"/>
              </a:spcAft>
              <a:buClr>
                <a:srgbClr val="595959"/>
              </a:buClr>
              <a:buSzPts val="1800"/>
              <a:buChar char="●"/>
            </a:pPr>
            <a:r>
              <a:rPr lang="en" sz="1800">
                <a:solidFill>
                  <a:srgbClr val="595959"/>
                </a:solidFill>
                <a:latin typeface="Proxima Nova"/>
                <a:ea typeface="Proxima Nova"/>
                <a:cs typeface="Proxima Nova"/>
                <a:sym typeface="Proxima Nova"/>
              </a:rPr>
              <a:t>C also contains </a:t>
            </a:r>
            <a:r>
              <a:rPr b="1" lang="en" sz="1800">
                <a:solidFill>
                  <a:srgbClr val="595959"/>
                </a:solidFill>
                <a:latin typeface="Proxima Nova"/>
                <a:ea typeface="Proxima Nova"/>
                <a:cs typeface="Proxima Nova"/>
                <a:sym typeface="Proxima Nova"/>
              </a:rPr>
              <a:t>structs</a:t>
            </a:r>
            <a:endParaRPr sz="1800">
              <a:solidFill>
                <a:schemeClr val="dk1"/>
              </a:solidFill>
              <a:latin typeface="Proxima Nova"/>
              <a:ea typeface="Proxima Nova"/>
              <a:cs typeface="Proxima Nova"/>
              <a:sym typeface="Proxima Nova"/>
            </a:endParaRPr>
          </a:p>
          <a:p>
            <a:pPr indent="-361315" lvl="1" marL="836293" rtl="0" algn="l">
              <a:lnSpc>
                <a:spcPct val="115000"/>
              </a:lnSpc>
              <a:spcBef>
                <a:spcPts val="34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Groupings of several diﬀerent variables used for easier parsing of complex data structures.</a:t>
            </a:r>
            <a:endParaRPr sz="1800">
              <a:solidFill>
                <a:schemeClr val="dk1"/>
              </a:solidFill>
              <a:latin typeface="Proxima Nova"/>
              <a:ea typeface="Proxima Nova"/>
              <a:cs typeface="Proxima Nova"/>
              <a:sym typeface="Proxima Nova"/>
            </a:endParaRPr>
          </a:p>
          <a:p>
            <a:pPr indent="-361315" lvl="1" marL="836293" rtl="0" algn="l">
              <a:lnSpc>
                <a:spcPct val="115000"/>
              </a:lnSpc>
              <a:spcBef>
                <a:spcPts val="254"/>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Individual components of a struct can be accessed with the </a:t>
            </a:r>
            <a:r>
              <a:rPr b="1" lang="en" sz="1800">
                <a:solidFill>
                  <a:srgbClr val="595959"/>
                </a:solidFill>
                <a:latin typeface="Proxima Nova"/>
                <a:ea typeface="Proxima Nova"/>
                <a:cs typeface="Proxima Nova"/>
                <a:sym typeface="Proxima Nova"/>
              </a:rPr>
              <a:t>dot</a:t>
            </a:r>
            <a:r>
              <a:rPr lang="en" sz="1800">
                <a:solidFill>
                  <a:srgbClr val="595959"/>
                </a:solidFill>
                <a:latin typeface="Proxima Nova"/>
                <a:ea typeface="Proxima Nova"/>
                <a:cs typeface="Proxima Nova"/>
                <a:sym typeface="Proxima Nova"/>
              </a:rPr>
              <a:t> operator</a:t>
            </a:r>
            <a:endParaRPr sz="1800">
              <a:solidFill>
                <a:schemeClr val="dk1"/>
              </a:solidFill>
              <a:latin typeface="Proxima Nova"/>
              <a:ea typeface="Proxima Nova"/>
              <a:cs typeface="Proxima Nova"/>
              <a:sym typeface="Proxima Nova"/>
            </a:endParaRPr>
          </a:p>
          <a:p>
            <a:pPr indent="-361314" lvl="2" marL="1293495" rtl="0" algn="l">
              <a:lnSpc>
                <a:spcPct val="115000"/>
              </a:lnSpc>
              <a:spcBef>
                <a:spcPts val="250"/>
              </a:spcBef>
              <a:spcAft>
                <a:spcPts val="0"/>
              </a:spcAft>
              <a:buClr>
                <a:srgbClr val="595959"/>
              </a:buClr>
              <a:buSzPts val="1800"/>
              <a:buFont typeface="Proxima Nova"/>
              <a:buChar char="■"/>
            </a:pPr>
            <a:r>
              <a:rPr b="1" lang="en" sz="1800">
                <a:solidFill>
                  <a:srgbClr val="555555"/>
                </a:solidFill>
                <a:latin typeface="Proxima Nova"/>
                <a:ea typeface="Proxima Nova"/>
                <a:cs typeface="Proxima Nova"/>
                <a:sym typeface="Proxima Nova"/>
              </a:rPr>
              <a:t>Example:</a:t>
            </a:r>
            <a:r>
              <a:rPr lang="en" sz="1800">
                <a:solidFill>
                  <a:srgbClr val="595959"/>
                </a:solidFill>
                <a:latin typeface="Proxima Nova"/>
                <a:ea typeface="Proxima Nova"/>
                <a:cs typeface="Proxima Nova"/>
                <a:sym typeface="Proxima Nova"/>
              </a:rPr>
              <a:t> </a:t>
            </a:r>
            <a:r>
              <a:rPr lang="en" sz="1800">
                <a:solidFill>
                  <a:srgbClr val="595959"/>
                </a:solidFill>
                <a:highlight>
                  <a:srgbClr val="EFEFEF"/>
                </a:highlight>
                <a:latin typeface="Ubuntu Mono"/>
                <a:ea typeface="Ubuntu Mono"/>
                <a:cs typeface="Ubuntu Mono"/>
                <a:sym typeface="Ubuntu Mono"/>
              </a:rPr>
              <a:t>int a = s.data</a:t>
            </a:r>
            <a:endParaRPr sz="1800">
              <a:solidFill>
                <a:schemeClr val="dk1"/>
              </a:solidFill>
              <a:highlight>
                <a:srgbClr val="EFEFEF"/>
              </a:highlight>
              <a:latin typeface="Ubuntu Mono"/>
              <a:ea typeface="Ubuntu Mono"/>
              <a:cs typeface="Ubuntu Mono"/>
              <a:sym typeface="Ubuntu Mono"/>
            </a:endParaRPr>
          </a:p>
          <a:p>
            <a:pPr indent="-361314" lvl="2" marL="1293495" rtl="0" algn="l">
              <a:lnSpc>
                <a:spcPct val="115000"/>
              </a:lnSpc>
              <a:spcBef>
                <a:spcPts val="25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The </a:t>
            </a:r>
            <a:r>
              <a:rPr lang="en" sz="1800">
                <a:solidFill>
                  <a:srgbClr val="595959"/>
                </a:solidFill>
                <a:highlight>
                  <a:srgbClr val="EFEFEF"/>
                </a:highlight>
                <a:latin typeface="Ubuntu Mono"/>
                <a:ea typeface="Ubuntu Mono"/>
                <a:cs typeface="Ubuntu Mono"/>
                <a:sym typeface="Ubuntu Mono"/>
              </a:rPr>
              <a:t>-&gt;</a:t>
            </a:r>
            <a:r>
              <a:rPr lang="en" sz="1800">
                <a:solidFill>
                  <a:srgbClr val="595959"/>
                </a:solidFill>
                <a:latin typeface="Proxima Nova"/>
                <a:ea typeface="Proxima Nova"/>
                <a:cs typeface="Proxima Nova"/>
                <a:sym typeface="Proxima Nova"/>
              </a:rPr>
              <a:t> operator is used to </a:t>
            </a:r>
            <a:r>
              <a:rPr b="1" lang="en" sz="1800">
                <a:solidFill>
                  <a:srgbClr val="595959"/>
                </a:solidFill>
                <a:latin typeface="Proxima Nova"/>
                <a:ea typeface="Proxima Nova"/>
                <a:cs typeface="Proxima Nova"/>
                <a:sym typeface="Proxima Nova"/>
              </a:rPr>
              <a:t>de-reference a struct</a:t>
            </a:r>
            <a:r>
              <a:rPr lang="en" sz="1800">
                <a:solidFill>
                  <a:srgbClr val="595959"/>
                </a:solidFill>
                <a:latin typeface="Proxima Nova"/>
                <a:ea typeface="Proxima Nova"/>
                <a:cs typeface="Proxima Nova"/>
                <a:sym typeface="Proxima Nova"/>
              </a:rPr>
              <a:t> and </a:t>
            </a:r>
            <a:r>
              <a:rPr b="1" lang="en" sz="1800">
                <a:solidFill>
                  <a:srgbClr val="595959"/>
                </a:solidFill>
                <a:latin typeface="Proxima Nova"/>
                <a:ea typeface="Proxima Nova"/>
                <a:cs typeface="Proxima Nova"/>
                <a:sym typeface="Proxima Nova"/>
              </a:rPr>
              <a:t>access its member</a:t>
            </a:r>
            <a:r>
              <a:rPr lang="en" sz="1800">
                <a:solidFill>
                  <a:srgbClr val="595959"/>
                </a:solidFill>
                <a:latin typeface="Proxima Nova"/>
                <a:ea typeface="Proxima Nova"/>
                <a:cs typeface="Proxima Nova"/>
                <a:sym typeface="Proxima Nova"/>
              </a:rPr>
              <a:t> at the same time!</a:t>
            </a:r>
            <a:endParaRPr sz="1800">
              <a:solidFill>
                <a:schemeClr val="dk1"/>
              </a:solidFill>
              <a:latin typeface="Proxima Nova"/>
              <a:ea typeface="Proxima Nova"/>
              <a:cs typeface="Proxima Nova"/>
              <a:sym typeface="Proxima Nova"/>
            </a:endParaRPr>
          </a:p>
          <a:p>
            <a:pPr indent="0" lvl="0" marL="0" rtl="0" algn="l">
              <a:lnSpc>
                <a:spcPct val="115000"/>
              </a:lnSpc>
              <a:spcBef>
                <a:spcPts val="325"/>
              </a:spcBef>
              <a:spcAft>
                <a:spcPts val="0"/>
              </a:spcAft>
              <a:buNone/>
            </a:pPr>
            <a:r>
              <a:t/>
            </a:r>
            <a:endParaRPr sz="1800">
              <a:solidFill>
                <a:srgbClr val="595959"/>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592775" y="1132600"/>
            <a:ext cx="2299200" cy="1667400"/>
          </a:xfrm>
          <a:prstGeom prst="rect">
            <a:avLst/>
          </a:prstGeom>
          <a:solidFill>
            <a:srgbClr val="F3F3F3"/>
          </a:solidFill>
          <a:ln>
            <a:noFill/>
          </a:ln>
        </p:spPr>
        <p:txBody>
          <a:bodyPr anchorCtr="0" anchor="t" bIns="91425" lIns="91425" spcFirstLastPara="1" rIns="91425" wrap="square" tIns="91425">
            <a:spAutoFit/>
          </a:bodyPr>
          <a:lstStyle/>
          <a:p>
            <a:pPr indent="0" lvl="0" marL="12700" rtl="0" algn="l">
              <a:lnSpc>
                <a:spcPct val="100000"/>
              </a:lnSpc>
              <a:spcBef>
                <a:spcPts val="1520"/>
              </a:spcBef>
              <a:spcAft>
                <a:spcPts val="0"/>
              </a:spcAft>
              <a:buNone/>
            </a:pPr>
            <a:r>
              <a:rPr lang="en">
                <a:solidFill>
                  <a:srgbClr val="595959"/>
                </a:solidFill>
                <a:latin typeface="Ubuntu Mono"/>
                <a:ea typeface="Ubuntu Mono"/>
                <a:cs typeface="Ubuntu Mono"/>
                <a:sym typeface="Ubuntu Mono"/>
              </a:rPr>
              <a:t>typedef struct s</a:t>
            </a:r>
            <a:endParaRPr>
              <a:latin typeface="Ubuntu Mono"/>
              <a:ea typeface="Ubuntu Mono"/>
              <a:cs typeface="Ubuntu Mono"/>
              <a:sym typeface="Ubuntu Mono"/>
            </a:endParaRPr>
          </a:p>
          <a:p>
            <a:pPr indent="0" lvl="0" marL="12700" rtl="0" algn="l">
              <a:lnSpc>
                <a:spcPct val="100000"/>
              </a:lnSpc>
              <a:spcBef>
                <a:spcPts val="325"/>
              </a:spcBef>
              <a:spcAft>
                <a:spcPts val="0"/>
              </a:spcAft>
              <a:buNone/>
            </a:pPr>
            <a:r>
              <a:rPr lang="en">
                <a:solidFill>
                  <a:srgbClr val="595959"/>
                </a:solidFill>
                <a:latin typeface="Ubuntu Mono"/>
                <a:ea typeface="Ubuntu Mono"/>
                <a:cs typeface="Ubuntu Mono"/>
                <a:sym typeface="Ubuntu Mono"/>
              </a:rPr>
              <a:t>{</a:t>
            </a:r>
            <a:endParaRPr>
              <a:latin typeface="Ubuntu Mono"/>
              <a:ea typeface="Ubuntu Mono"/>
              <a:cs typeface="Ubuntu Mono"/>
              <a:sym typeface="Ubuntu Mono"/>
            </a:endParaRPr>
          </a:p>
          <a:p>
            <a:pPr indent="0" lvl="0" marL="469900" marR="828039" rtl="0" algn="l">
              <a:lnSpc>
                <a:spcPct val="114999"/>
              </a:lnSpc>
              <a:spcBef>
                <a:spcPts val="0"/>
              </a:spcBef>
              <a:spcAft>
                <a:spcPts val="0"/>
              </a:spcAft>
              <a:buNone/>
            </a:pPr>
            <a:r>
              <a:rPr lang="en">
                <a:solidFill>
                  <a:srgbClr val="595959"/>
                </a:solidFill>
                <a:latin typeface="Ubuntu Mono"/>
                <a:ea typeface="Ubuntu Mono"/>
                <a:cs typeface="Ubuntu Mono"/>
                <a:sym typeface="Ubuntu Mono"/>
              </a:rPr>
              <a:t>char c;</a:t>
            </a:r>
            <a:endParaRPr>
              <a:solidFill>
                <a:srgbClr val="595959"/>
              </a:solidFill>
              <a:latin typeface="Ubuntu Mono"/>
              <a:ea typeface="Ubuntu Mono"/>
              <a:cs typeface="Ubuntu Mono"/>
              <a:sym typeface="Ubuntu Mono"/>
            </a:endParaRPr>
          </a:p>
          <a:p>
            <a:pPr indent="0" lvl="0" marL="469900" marR="828039" rtl="0" algn="l">
              <a:lnSpc>
                <a:spcPct val="114999"/>
              </a:lnSpc>
              <a:spcBef>
                <a:spcPts val="0"/>
              </a:spcBef>
              <a:spcAft>
                <a:spcPts val="0"/>
              </a:spcAft>
              <a:buNone/>
            </a:pPr>
            <a:r>
              <a:rPr lang="en">
                <a:solidFill>
                  <a:srgbClr val="595959"/>
                </a:solidFill>
                <a:latin typeface="Ubuntu Mono"/>
                <a:ea typeface="Ubuntu Mono"/>
                <a:cs typeface="Ubuntu Mono"/>
                <a:sym typeface="Ubuntu Mono"/>
              </a:rPr>
              <a:t>int x;</a:t>
            </a:r>
            <a:endParaRPr>
              <a:latin typeface="Ubuntu Mono"/>
              <a:ea typeface="Ubuntu Mono"/>
              <a:cs typeface="Ubuntu Mono"/>
              <a:sym typeface="Ubuntu Mono"/>
            </a:endParaRPr>
          </a:p>
          <a:p>
            <a:pPr indent="0" lvl="0" marL="469900" rtl="0" algn="l">
              <a:lnSpc>
                <a:spcPct val="100000"/>
              </a:lnSpc>
              <a:spcBef>
                <a:spcPts val="325"/>
              </a:spcBef>
              <a:spcAft>
                <a:spcPts val="0"/>
              </a:spcAft>
              <a:buNone/>
            </a:pPr>
            <a:r>
              <a:rPr lang="en">
                <a:solidFill>
                  <a:srgbClr val="595959"/>
                </a:solidFill>
                <a:latin typeface="Ubuntu Mono"/>
                <a:ea typeface="Ubuntu Mono"/>
                <a:cs typeface="Ubuntu Mono"/>
                <a:sym typeface="Ubuntu Mono"/>
              </a:rPr>
              <a:t>int* pointer;</a:t>
            </a:r>
            <a:endParaRPr>
              <a:latin typeface="Ubuntu Mono"/>
              <a:ea typeface="Ubuntu Mono"/>
              <a:cs typeface="Ubuntu Mono"/>
              <a:sym typeface="Ubuntu Mono"/>
            </a:endParaRPr>
          </a:p>
          <a:p>
            <a:pPr indent="0" lvl="0" marL="12700" rtl="0" algn="l">
              <a:lnSpc>
                <a:spcPct val="100000"/>
              </a:lnSpc>
              <a:spcBef>
                <a:spcPts val="325"/>
              </a:spcBef>
              <a:spcAft>
                <a:spcPts val="0"/>
              </a:spcAft>
              <a:buNone/>
            </a:pPr>
            <a:r>
              <a:rPr lang="en">
                <a:solidFill>
                  <a:srgbClr val="595959"/>
                </a:solidFill>
                <a:latin typeface="Ubuntu Mono"/>
                <a:ea typeface="Ubuntu Mono"/>
                <a:cs typeface="Ubuntu Mono"/>
                <a:sym typeface="Ubuntu Mono"/>
              </a:rPr>
              <a:t>} s_t;</a:t>
            </a:r>
            <a:endParaRPr>
              <a:latin typeface="Ubuntu Mono"/>
              <a:ea typeface="Ubuntu Mono"/>
              <a:cs typeface="Ubuntu Mono"/>
              <a:sym typeface="Ubuntu Mono"/>
            </a:endParaRPr>
          </a:p>
        </p:txBody>
      </p:sp>
      <p:sp>
        <p:nvSpPr>
          <p:cNvPr id="195" name="Google Shape;195;p36"/>
          <p:cNvSpPr txBox="1"/>
          <p:nvPr/>
        </p:nvSpPr>
        <p:spPr>
          <a:xfrm>
            <a:off x="3083175" y="1132600"/>
            <a:ext cx="5430600" cy="1667400"/>
          </a:xfrm>
          <a:prstGeom prst="rect">
            <a:avLst/>
          </a:prstGeom>
          <a:solidFill>
            <a:srgbClr val="F3F3F3"/>
          </a:solidFill>
          <a:ln>
            <a:noFill/>
          </a:ln>
        </p:spPr>
        <p:txBody>
          <a:bodyPr anchorCtr="0" anchor="t" bIns="91425" lIns="137150" spcFirstLastPara="1" rIns="91425" wrap="square" tIns="137150">
            <a:noAutofit/>
          </a:bodyPr>
          <a:lstStyle/>
          <a:p>
            <a:pPr indent="0" lvl="0" marL="0" rtl="0" algn="l">
              <a:lnSpc>
                <a:spcPct val="115000"/>
              </a:lnSpc>
              <a:spcBef>
                <a:spcPts val="0"/>
              </a:spcBef>
              <a:spcAft>
                <a:spcPts val="0"/>
              </a:spcAft>
              <a:buNone/>
            </a:pPr>
            <a:r>
              <a:rPr lang="en">
                <a:solidFill>
                  <a:srgbClr val="595959"/>
                </a:solidFill>
                <a:latin typeface="Ubuntu Mono"/>
                <a:ea typeface="Ubuntu Mono"/>
                <a:cs typeface="Ubuntu Mono"/>
                <a:sym typeface="Ubuntu Mono"/>
              </a:rPr>
              <a:t>s_t my_struct;			</a:t>
            </a:r>
            <a:r>
              <a:rPr lang="en">
                <a:solidFill>
                  <a:srgbClr val="888888"/>
                </a:solidFill>
                <a:latin typeface="Ubuntu Mono"/>
                <a:ea typeface="Ubuntu Mono"/>
                <a:cs typeface="Ubuntu Mono"/>
                <a:sym typeface="Ubuntu Mono"/>
              </a:rPr>
              <a:t>// Declare struct</a:t>
            </a:r>
            <a:endParaRPr>
              <a:solidFill>
                <a:srgbClr val="888888"/>
              </a:solidFill>
              <a:latin typeface="Ubuntu Mono"/>
              <a:ea typeface="Ubuntu Mono"/>
              <a:cs typeface="Ubuntu Mono"/>
              <a:sym typeface="Ubuntu Mono"/>
            </a:endParaRPr>
          </a:p>
          <a:p>
            <a:pPr indent="0" lvl="0" marL="0" rtl="0" algn="l">
              <a:lnSpc>
                <a:spcPct val="115000"/>
              </a:lnSpc>
              <a:spcBef>
                <a:spcPts val="254"/>
              </a:spcBef>
              <a:spcAft>
                <a:spcPts val="0"/>
              </a:spcAft>
              <a:buNone/>
            </a:pPr>
            <a:r>
              <a:rPr lang="en">
                <a:solidFill>
                  <a:srgbClr val="595959"/>
                </a:solidFill>
                <a:latin typeface="Ubuntu Mono"/>
                <a:ea typeface="Ubuntu Mono"/>
                <a:cs typeface="Ubuntu Mono"/>
                <a:sym typeface="Ubuntu Mono"/>
              </a:rPr>
              <a:t>my_struct</a:t>
            </a:r>
            <a:r>
              <a:rPr lang="en">
                <a:solidFill>
                  <a:srgbClr val="595959"/>
                </a:solidFill>
                <a:latin typeface="Ubuntu Mono"/>
                <a:ea typeface="Ubuntu Mono"/>
                <a:cs typeface="Ubuntu Mono"/>
                <a:sym typeface="Ubuntu Mono"/>
              </a:rPr>
              <a:t>.c = 'a';		</a:t>
            </a:r>
            <a:r>
              <a:rPr lang="en">
                <a:solidFill>
                  <a:srgbClr val="888888"/>
                </a:solidFill>
                <a:latin typeface="Ubuntu Mono"/>
                <a:ea typeface="Ubuntu Mono"/>
                <a:cs typeface="Ubuntu Mono"/>
                <a:sym typeface="Ubuntu Mono"/>
              </a:rPr>
              <a:t>// Set c to “a”</a:t>
            </a:r>
            <a:endParaRPr>
              <a:solidFill>
                <a:srgbClr val="888888"/>
              </a:solidFill>
              <a:latin typeface="Ubuntu Mono"/>
              <a:ea typeface="Ubuntu Mono"/>
              <a:cs typeface="Ubuntu Mono"/>
              <a:sym typeface="Ubuntu Mono"/>
            </a:endParaRPr>
          </a:p>
          <a:p>
            <a:pPr indent="0" lvl="0" marL="0" rtl="0" algn="l">
              <a:lnSpc>
                <a:spcPct val="115000"/>
              </a:lnSpc>
              <a:spcBef>
                <a:spcPts val="250"/>
              </a:spcBef>
              <a:spcAft>
                <a:spcPts val="0"/>
              </a:spcAft>
              <a:buNone/>
            </a:pPr>
            <a:r>
              <a:rPr lang="en">
                <a:solidFill>
                  <a:srgbClr val="595959"/>
                </a:solidFill>
                <a:latin typeface="Ubuntu Mono"/>
                <a:ea typeface="Ubuntu Mono"/>
                <a:cs typeface="Ubuntu Mono"/>
                <a:sym typeface="Ubuntu Mono"/>
              </a:rPr>
              <a:t>my_struct</a:t>
            </a:r>
            <a:r>
              <a:rPr lang="en">
                <a:solidFill>
                  <a:srgbClr val="595959"/>
                </a:solidFill>
                <a:latin typeface="Ubuntu Mono"/>
                <a:ea typeface="Ubuntu Mono"/>
                <a:cs typeface="Ubuntu Mono"/>
                <a:sym typeface="Ubuntu Mono"/>
              </a:rPr>
              <a:t>.x = 5;		</a:t>
            </a:r>
            <a:r>
              <a:rPr lang="en">
                <a:solidFill>
                  <a:srgbClr val="888888"/>
                </a:solidFill>
                <a:latin typeface="Ubuntu Mono"/>
                <a:ea typeface="Ubuntu Mono"/>
                <a:cs typeface="Ubuntu Mono"/>
                <a:sym typeface="Ubuntu Mono"/>
              </a:rPr>
              <a:t>// Set x to 5</a:t>
            </a:r>
            <a:endParaRPr>
              <a:solidFill>
                <a:srgbClr val="888888"/>
              </a:solidFill>
              <a:latin typeface="Ubuntu Mono"/>
              <a:ea typeface="Ubuntu Mono"/>
              <a:cs typeface="Ubuntu Mono"/>
              <a:sym typeface="Ubuntu Mono"/>
            </a:endParaRPr>
          </a:p>
          <a:p>
            <a:pPr indent="0" lvl="0" marL="0" rtl="0" algn="l">
              <a:lnSpc>
                <a:spcPct val="115000"/>
              </a:lnSpc>
              <a:spcBef>
                <a:spcPts val="250"/>
              </a:spcBef>
              <a:spcAft>
                <a:spcPts val="0"/>
              </a:spcAft>
              <a:buNone/>
            </a:pPr>
            <a:r>
              <a:rPr lang="en">
                <a:solidFill>
                  <a:srgbClr val="595959"/>
                </a:solidFill>
                <a:latin typeface="Ubuntu Mono"/>
                <a:ea typeface="Ubuntu Mono"/>
                <a:cs typeface="Ubuntu Mono"/>
                <a:sym typeface="Ubuntu Mono"/>
              </a:rPr>
              <a:t>int temp = 20;			</a:t>
            </a:r>
            <a:r>
              <a:rPr lang="en">
                <a:solidFill>
                  <a:srgbClr val="888888"/>
                </a:solidFill>
                <a:latin typeface="Ubuntu Mono"/>
                <a:ea typeface="Ubuntu Mono"/>
                <a:cs typeface="Ubuntu Mono"/>
                <a:sym typeface="Ubuntu Mono"/>
              </a:rPr>
              <a:t>// Create a new int</a:t>
            </a:r>
            <a:endParaRPr>
              <a:solidFill>
                <a:srgbClr val="888888"/>
              </a:solidFill>
              <a:latin typeface="Ubuntu Mono"/>
              <a:ea typeface="Ubuntu Mono"/>
              <a:cs typeface="Ubuntu Mono"/>
              <a:sym typeface="Ubuntu Mono"/>
            </a:endParaRPr>
          </a:p>
          <a:p>
            <a:pPr indent="0" lvl="0" marL="0" rtl="0" algn="l">
              <a:lnSpc>
                <a:spcPct val="115000"/>
              </a:lnSpc>
              <a:spcBef>
                <a:spcPts val="254"/>
              </a:spcBef>
              <a:spcAft>
                <a:spcPts val="0"/>
              </a:spcAft>
              <a:buNone/>
            </a:pPr>
            <a:r>
              <a:rPr lang="en">
                <a:solidFill>
                  <a:srgbClr val="595959"/>
                </a:solidFill>
                <a:latin typeface="Ubuntu Mono"/>
                <a:ea typeface="Ubuntu Mono"/>
                <a:cs typeface="Ubuntu Mono"/>
                <a:sym typeface="Ubuntu Mono"/>
              </a:rPr>
              <a:t>s_t</a:t>
            </a:r>
            <a:r>
              <a:rPr lang="en">
                <a:solidFill>
                  <a:srgbClr val="595959"/>
                </a:solidFill>
                <a:latin typeface="Ubuntu Mono"/>
                <a:ea typeface="Ubuntu Mono"/>
                <a:cs typeface="Ubuntu Mono"/>
                <a:sym typeface="Ubuntu Mono"/>
              </a:rPr>
              <a:t>.pointer = </a:t>
            </a:r>
            <a:r>
              <a:rPr lang="en">
                <a:solidFill>
                  <a:srgbClr val="595959"/>
                </a:solidFill>
                <a:latin typeface="Ubuntu Mono"/>
                <a:ea typeface="Ubuntu Mono"/>
                <a:cs typeface="Ubuntu Mono"/>
                <a:sym typeface="Ubuntu Mono"/>
              </a:rPr>
              <a:t>&amp;temp</a:t>
            </a:r>
            <a:r>
              <a:rPr lang="en">
                <a:solidFill>
                  <a:srgbClr val="595959"/>
                </a:solidFill>
                <a:latin typeface="Ubuntu Mono"/>
                <a:ea typeface="Ubuntu Mono"/>
                <a:cs typeface="Ubuntu Mono"/>
                <a:sym typeface="Ubuntu Mono"/>
              </a:rPr>
              <a:t>;		</a:t>
            </a:r>
            <a:r>
              <a:rPr lang="en">
                <a:solidFill>
                  <a:srgbClr val="888888"/>
                </a:solidFill>
                <a:latin typeface="Ubuntu Mono"/>
                <a:ea typeface="Ubuntu Mono"/>
                <a:cs typeface="Ubuntu Mono"/>
                <a:sym typeface="Ubuntu Mono"/>
              </a:rPr>
              <a:t>// Set pointer to address of int</a:t>
            </a:r>
            <a:endParaRPr>
              <a:solidFill>
                <a:srgbClr val="888888"/>
              </a:solidFill>
              <a:latin typeface="Ubuntu Mono"/>
              <a:ea typeface="Ubuntu Mono"/>
              <a:cs typeface="Ubuntu Mono"/>
              <a:sym typeface="Ubuntu Mono"/>
            </a:endParaRPr>
          </a:p>
          <a:p>
            <a:pPr indent="0" lvl="0" marL="0" rtl="0" algn="l">
              <a:lnSpc>
                <a:spcPct val="115000"/>
              </a:lnSpc>
              <a:spcBef>
                <a:spcPts val="250"/>
              </a:spcBef>
              <a:spcAft>
                <a:spcPts val="0"/>
              </a:spcAft>
              <a:buNone/>
            </a:pPr>
            <a:r>
              <a:t/>
            </a:r>
            <a:endParaRPr>
              <a:latin typeface="Ubuntu Mono"/>
              <a:ea typeface="Ubuntu Mono"/>
              <a:cs typeface="Ubuntu Mono"/>
              <a:sym typeface="Ubuntu Mono"/>
            </a:endParaRPr>
          </a:p>
        </p:txBody>
      </p:sp>
      <p:sp>
        <p:nvSpPr>
          <p:cNvPr id="196" name="Google Shape;196;p36"/>
          <p:cNvSpPr txBox="1"/>
          <p:nvPr>
            <p:ph type="title"/>
          </p:nvPr>
        </p:nvSpPr>
        <p:spPr>
          <a:xfrm>
            <a:off x="592775" y="436600"/>
            <a:ext cx="49848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Accessing members of a struct</a:t>
            </a:r>
            <a:endParaRPr>
              <a:latin typeface="Work Sans Medium"/>
              <a:ea typeface="Work Sans Medium"/>
              <a:cs typeface="Work Sans Medium"/>
              <a:sym typeface="Work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516575" y="301523"/>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Pointers</a:t>
            </a:r>
            <a:endParaRPr>
              <a:latin typeface="Work Sans Medium"/>
              <a:ea typeface="Work Sans Medium"/>
              <a:cs typeface="Work Sans Medium"/>
              <a:sym typeface="Work Sans Medium"/>
            </a:endParaRPr>
          </a:p>
        </p:txBody>
      </p:sp>
      <p:sp>
        <p:nvSpPr>
          <p:cNvPr id="202" name="Google Shape;202;p37"/>
          <p:cNvSpPr txBox="1"/>
          <p:nvPr/>
        </p:nvSpPr>
        <p:spPr>
          <a:xfrm>
            <a:off x="516575" y="806925"/>
            <a:ext cx="7541400" cy="3804000"/>
          </a:xfrm>
          <a:prstGeom prst="rect">
            <a:avLst/>
          </a:prstGeom>
          <a:noFill/>
          <a:ln>
            <a:noFill/>
          </a:ln>
        </p:spPr>
        <p:txBody>
          <a:bodyPr anchorCtr="0" anchor="t" bIns="0" lIns="0" spcFirstLastPara="1" rIns="0" wrap="square" tIns="0">
            <a:no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Refers to a location in memory</a:t>
            </a:r>
            <a:endParaRPr sz="1800">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Pointers are deﬁned using the asterisk </a:t>
            </a:r>
            <a:r>
              <a:rPr lang="en" sz="1800">
                <a:solidFill>
                  <a:srgbClr val="595959"/>
                </a:solidFill>
                <a:highlight>
                  <a:srgbClr val="F3F3F3"/>
                </a:highlight>
                <a:latin typeface="Ubuntu Mono"/>
                <a:ea typeface="Ubuntu Mono"/>
                <a:cs typeface="Ubuntu Mono"/>
                <a:sym typeface="Ubuntu Mono"/>
              </a:rPr>
              <a:t>*</a:t>
            </a:r>
            <a:r>
              <a:rPr lang="en" sz="1800">
                <a:solidFill>
                  <a:srgbClr val="595959"/>
                </a:solidFill>
                <a:latin typeface="Proxima Nova"/>
                <a:ea typeface="Proxima Nova"/>
                <a:cs typeface="Proxima Nova"/>
                <a:sym typeface="Proxima Nova"/>
              </a:rPr>
              <a:t>.</a:t>
            </a:r>
            <a:r>
              <a:rPr lang="en" sz="1800">
                <a:solidFill>
                  <a:srgbClr val="595959"/>
                </a:solidFill>
                <a:latin typeface="Proxima Nova"/>
                <a:ea typeface="Proxima Nova"/>
                <a:cs typeface="Proxima Nova"/>
                <a:sym typeface="Proxima Nova"/>
              </a:rPr>
              <a:t> </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a:t>
            </a:r>
            <a:r>
              <a:rPr lang="en" sz="1800">
                <a:solidFill>
                  <a:srgbClr val="595959"/>
                </a:solidFill>
                <a:latin typeface="Proxima Nova"/>
                <a:ea typeface="Proxima Nova"/>
                <a:cs typeface="Proxima Nova"/>
                <a:sym typeface="Proxima Nova"/>
              </a:rPr>
              <a:t> is a pointer to an </a:t>
            </a:r>
            <a:r>
              <a:rPr lang="en" sz="1800">
                <a:solidFill>
                  <a:srgbClr val="595959"/>
                </a:solidFill>
                <a:highlight>
                  <a:srgbClr val="F3F3F3"/>
                </a:highlight>
                <a:latin typeface="Ubuntu Mono"/>
                <a:ea typeface="Ubuntu Mono"/>
                <a:cs typeface="Ubuntu Mono"/>
                <a:sym typeface="Ubuntu Mono"/>
              </a:rPr>
              <a:t>int</a:t>
            </a:r>
            <a:endParaRPr sz="1800">
              <a:latin typeface="Proxima Nova"/>
              <a:ea typeface="Proxima Nova"/>
              <a:cs typeface="Proxima Nova"/>
              <a:sym typeface="Proxima Nova"/>
            </a:endParaRPr>
          </a:p>
          <a:p>
            <a:pPr indent="-367030" lvl="0" marL="379095" marR="457200" rtl="0" algn="l">
              <a:lnSpc>
                <a:spcPct val="115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Also, use an asterisk to </a:t>
            </a:r>
            <a:r>
              <a:rPr lang="en" sz="1800">
                <a:solidFill>
                  <a:srgbClr val="595959"/>
                </a:solidFill>
                <a:latin typeface="Proxima Nova"/>
                <a:ea typeface="Proxima Nova"/>
                <a:cs typeface="Proxima Nova"/>
                <a:sym typeface="Proxima Nova"/>
              </a:rPr>
              <a:t>dereference</a:t>
            </a:r>
            <a:r>
              <a:rPr lang="en" sz="1800">
                <a:solidFill>
                  <a:srgbClr val="595959"/>
                </a:solidFill>
                <a:latin typeface="Proxima Nova"/>
                <a:ea typeface="Proxima Nova"/>
                <a:cs typeface="Proxima Nova"/>
                <a:sym typeface="Proxima Nova"/>
              </a:rPr>
              <a:t> a pointer (ﬁnd the value at that address).	</a:t>
            </a:r>
            <a:endParaRPr sz="1800">
              <a:solidFill>
                <a:srgbClr val="595959"/>
              </a:solidFill>
              <a:latin typeface="Proxima Nova"/>
              <a:ea typeface="Proxima Nova"/>
              <a:cs typeface="Proxima Nova"/>
              <a:sym typeface="Proxima Nova"/>
            </a:endParaRPr>
          </a:p>
          <a:p>
            <a:pPr indent="-342900" lvl="1" marL="914400" marR="457200" rtl="0" algn="l">
              <a:lnSpc>
                <a:spcPct val="115000"/>
              </a:lnSpc>
              <a:spcBef>
                <a:spcPts val="0"/>
              </a:spcBef>
              <a:spcAft>
                <a:spcPts val="0"/>
              </a:spcAft>
              <a:buClr>
                <a:srgbClr val="595959"/>
              </a:buClr>
              <a:buSzPts val="1800"/>
              <a:buFont typeface="Arial"/>
              <a:buChar char="○"/>
            </a:pPr>
            <a:r>
              <a:rPr lang="en" sz="1800">
                <a:solidFill>
                  <a:srgbClr val="595959"/>
                </a:solidFill>
                <a:highlight>
                  <a:srgbClr val="F3F3F3"/>
                </a:highlight>
                <a:latin typeface="Ubuntu Mono"/>
                <a:ea typeface="Ubuntu Mono"/>
                <a:cs typeface="Ubuntu Mono"/>
                <a:sym typeface="Ubuntu Mono"/>
              </a:rPr>
              <a:t>int b = *b_ptr;</a:t>
            </a:r>
            <a:endParaRPr sz="1800">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Use </a:t>
            </a:r>
            <a:r>
              <a:rPr lang="en" sz="1800">
                <a:solidFill>
                  <a:srgbClr val="595959"/>
                </a:solidFill>
                <a:highlight>
                  <a:srgbClr val="F3F3F3"/>
                </a:highlight>
                <a:latin typeface="Ubuntu Mono"/>
                <a:ea typeface="Ubuntu Mono"/>
                <a:cs typeface="Ubuntu Mono"/>
                <a:sym typeface="Ubuntu Mono"/>
              </a:rPr>
              <a:t>&amp;</a:t>
            </a:r>
            <a:r>
              <a:rPr lang="en" sz="1800">
                <a:solidFill>
                  <a:srgbClr val="595959"/>
                </a:solidFill>
                <a:latin typeface="Proxima Nova"/>
                <a:ea typeface="Proxima Nova"/>
                <a:cs typeface="Proxima Nova"/>
                <a:sym typeface="Proxima Nova"/>
              </a:rPr>
              <a:t> to get the address of a variable. </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Arial"/>
              <a:buChar char="○"/>
            </a:pPr>
            <a:r>
              <a:rPr lang="en" sz="1800">
                <a:solidFill>
                  <a:srgbClr val="595959"/>
                </a:solidFill>
                <a:highlight>
                  <a:srgbClr val="F3F3F3"/>
                </a:highlight>
                <a:latin typeface="Ubuntu Mono"/>
                <a:ea typeface="Ubuntu Mono"/>
                <a:cs typeface="Ubuntu Mono"/>
                <a:sym typeface="Ubuntu Mono"/>
              </a:rPr>
              <a:t>int *c_ptr = &amp;c;</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Careful with pointer arithmetic! When you add a value to a pointer, you will increase the address by </a:t>
            </a:r>
            <a:r>
              <a:rPr lang="en" sz="1800">
                <a:solidFill>
                  <a:srgbClr val="595959"/>
                </a:solidFill>
                <a:highlight>
                  <a:srgbClr val="F3F3F3"/>
                </a:highlight>
                <a:latin typeface="Ubuntu Mono"/>
                <a:ea typeface="Ubuntu Mono"/>
                <a:cs typeface="Ubuntu Mono"/>
                <a:sym typeface="Ubuntu Mono"/>
              </a:rPr>
              <a:t>value * sizeof(datatype)</a:t>
            </a:r>
            <a:endParaRPr sz="1800">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Arial"/>
              <a:buChar char="○"/>
            </a:pPr>
            <a:r>
              <a:rPr lang="en" sz="1800">
                <a:solidFill>
                  <a:srgbClr val="595959"/>
                </a:solidFill>
                <a:highlight>
                  <a:srgbClr val="F3F3F3"/>
                </a:highlight>
                <a:latin typeface="Ubuntu Mono"/>
                <a:ea typeface="Ubuntu Mono"/>
                <a:cs typeface="Ubuntu Mono"/>
                <a:sym typeface="Ubuntu Mono"/>
              </a:rPr>
              <a:t>uint32_t *t_ptr = 0x300;</a:t>
            </a:r>
            <a:r>
              <a:rPr lang="en" sz="1800">
                <a:solidFill>
                  <a:srgbClr val="595959"/>
                </a:solidFill>
                <a:latin typeface="Proxima Nova"/>
                <a:ea typeface="Proxima Nova"/>
                <a:cs typeface="Proxima Nova"/>
                <a:sym typeface="Proxima Nova"/>
              </a:rPr>
              <a:t> </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Arial"/>
              <a:buChar char="○"/>
            </a:pPr>
            <a:r>
              <a:rPr lang="en" sz="1800">
                <a:solidFill>
                  <a:srgbClr val="595959"/>
                </a:solidFill>
                <a:highlight>
                  <a:srgbClr val="F3F3F3"/>
                </a:highlight>
                <a:latin typeface="Ubuntu Mono"/>
                <a:ea typeface="Ubuntu Mono"/>
                <a:cs typeface="Ubuntu Mono"/>
                <a:sym typeface="Ubuntu Mono"/>
              </a:rPr>
              <a:t>t_ptr + 1 -&gt; 0x304</a:t>
            </a:r>
            <a:endParaRPr sz="18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516575" y="301523"/>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Pointers</a:t>
            </a:r>
            <a:endParaRPr>
              <a:latin typeface="Work Sans Medium"/>
              <a:ea typeface="Work Sans Medium"/>
              <a:cs typeface="Work Sans Medium"/>
              <a:sym typeface="Work Sans Medium"/>
            </a:endParaRPr>
          </a:p>
        </p:txBody>
      </p:sp>
      <p:sp>
        <p:nvSpPr>
          <p:cNvPr id="208" name="Google Shape;208;p38"/>
          <p:cNvSpPr txBox="1"/>
          <p:nvPr/>
        </p:nvSpPr>
        <p:spPr>
          <a:xfrm>
            <a:off x="516575" y="806925"/>
            <a:ext cx="7541400" cy="3804000"/>
          </a:xfrm>
          <a:prstGeom prst="rect">
            <a:avLst/>
          </a:prstGeom>
          <a:noFill/>
          <a:ln>
            <a:noFill/>
          </a:ln>
        </p:spPr>
        <p:txBody>
          <a:bodyPr anchorCtr="0" anchor="t" bIns="0" lIns="0" spcFirstLastPara="1" rIns="0" wrap="square" tIns="0">
            <a:no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are the data types of </a:t>
            </a:r>
            <a:r>
              <a:rPr lang="en" sz="1800">
                <a:solidFill>
                  <a:srgbClr val="595959"/>
                </a:solidFill>
                <a:highlight>
                  <a:srgbClr val="F3F3F3"/>
                </a:highlight>
                <a:latin typeface="Ubuntu Mono"/>
                <a:ea typeface="Ubuntu Mono"/>
                <a:cs typeface="Ubuntu Mono"/>
                <a:sym typeface="Ubuntu Mono"/>
              </a:rPr>
              <a:t>a</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a_ptr</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b</a:t>
            </a:r>
            <a:r>
              <a:rPr lang="en" sz="1800">
                <a:solidFill>
                  <a:srgbClr val="595959"/>
                </a:solidFill>
                <a:latin typeface="Proxima Nova"/>
                <a:ea typeface="Proxima Nova"/>
                <a:cs typeface="Proxima Nova"/>
                <a:sym typeface="Proxima Nova"/>
              </a:rPr>
              <a:t>, and </a:t>
            </a:r>
            <a:r>
              <a:rPr lang="en" sz="1800">
                <a:solidFill>
                  <a:srgbClr val="595959"/>
                </a:solidFill>
                <a:highlight>
                  <a:srgbClr val="F3F3F3"/>
                </a:highlight>
                <a:latin typeface="Ubuntu Mono"/>
                <a:ea typeface="Ubuntu Mono"/>
                <a:cs typeface="Ubuntu Mono"/>
                <a:sym typeface="Ubuntu Mono"/>
              </a:rPr>
              <a:t>b_ptr</a:t>
            </a:r>
            <a:r>
              <a:rPr lang="en" sz="1800">
                <a:solidFill>
                  <a:srgbClr val="595959"/>
                </a:solidFill>
                <a:latin typeface="Proxima Nova"/>
                <a:ea typeface="Proxima Nova"/>
                <a:cs typeface="Proxima Nova"/>
                <a:sym typeface="Proxima Nova"/>
              </a:rPr>
              <a:t>? </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 b;</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 b_ptr;</a:t>
            </a:r>
            <a:endParaRPr sz="1800">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800">
              <a:solidFill>
                <a:srgbClr val="595959"/>
              </a:solidFill>
              <a:highlight>
                <a:srgbClr val="F3F3F3"/>
              </a:highlight>
              <a:latin typeface="Ubuntu Mono"/>
              <a:ea typeface="Ubuntu Mono"/>
              <a:cs typeface="Ubuntu Mono"/>
              <a:sym typeface="Ubuntu Mono"/>
            </a:endParaRPr>
          </a:p>
          <a:p>
            <a:pPr indent="0" lvl="0" marL="0" rtl="0" algn="l">
              <a:lnSpc>
                <a:spcPct val="115000"/>
              </a:lnSpc>
              <a:spcBef>
                <a:spcPts val="0"/>
              </a:spcBef>
              <a:spcAft>
                <a:spcPts val="0"/>
              </a:spcAft>
              <a:buNone/>
            </a:pPr>
            <a:r>
              <a:t/>
            </a:r>
            <a:endParaRPr sz="1800">
              <a:solidFill>
                <a:srgbClr val="595959"/>
              </a:solidFill>
              <a:highlight>
                <a:srgbClr val="F3F3F3"/>
              </a:highlight>
              <a:latin typeface="Ubuntu Mono"/>
              <a:ea typeface="Ubuntu Mono"/>
              <a:cs typeface="Ubuntu Mono"/>
              <a:sym typeface="Ubuntu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516575" y="301523"/>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Pointers</a:t>
            </a:r>
            <a:endParaRPr>
              <a:latin typeface="Work Sans Medium"/>
              <a:ea typeface="Work Sans Medium"/>
              <a:cs typeface="Work Sans Medium"/>
              <a:sym typeface="Work Sans Medium"/>
            </a:endParaRPr>
          </a:p>
        </p:txBody>
      </p:sp>
      <p:sp>
        <p:nvSpPr>
          <p:cNvPr id="214" name="Google Shape;214;p39"/>
          <p:cNvSpPr txBox="1"/>
          <p:nvPr/>
        </p:nvSpPr>
        <p:spPr>
          <a:xfrm>
            <a:off x="516575" y="806925"/>
            <a:ext cx="7541400" cy="3804000"/>
          </a:xfrm>
          <a:prstGeom prst="rect">
            <a:avLst/>
          </a:prstGeom>
          <a:noFill/>
          <a:ln>
            <a:noFill/>
          </a:ln>
        </p:spPr>
        <p:txBody>
          <a:bodyPr anchorCtr="0" anchor="t" bIns="0" lIns="0" spcFirstLastPara="1" rIns="0" wrap="square" tIns="0">
            <a:no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are the data types of </a:t>
            </a:r>
            <a:r>
              <a:rPr lang="en" sz="1800">
                <a:solidFill>
                  <a:srgbClr val="595959"/>
                </a:solidFill>
                <a:highlight>
                  <a:srgbClr val="F3F3F3"/>
                </a:highlight>
                <a:latin typeface="Ubuntu Mono"/>
                <a:ea typeface="Ubuntu Mono"/>
                <a:cs typeface="Ubuntu Mono"/>
                <a:sym typeface="Ubuntu Mono"/>
              </a:rPr>
              <a:t>a</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a_ptr</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b</a:t>
            </a:r>
            <a:r>
              <a:rPr lang="en" sz="1800">
                <a:solidFill>
                  <a:srgbClr val="595959"/>
                </a:solidFill>
                <a:latin typeface="Proxima Nova"/>
                <a:ea typeface="Proxima Nova"/>
                <a:cs typeface="Proxima Nova"/>
                <a:sym typeface="Proxima Nova"/>
              </a:rPr>
              <a:t>, and </a:t>
            </a:r>
            <a:r>
              <a:rPr lang="en" sz="1800">
                <a:solidFill>
                  <a:srgbClr val="595959"/>
                </a:solidFill>
                <a:highlight>
                  <a:srgbClr val="F3F3F3"/>
                </a:highlight>
                <a:latin typeface="Ubuntu Mono"/>
                <a:ea typeface="Ubuntu Mono"/>
                <a:cs typeface="Ubuntu Mono"/>
                <a:sym typeface="Ubuntu Mono"/>
              </a:rPr>
              <a:t>b_ptr</a:t>
            </a:r>
            <a:r>
              <a:rPr lang="en" sz="1800">
                <a:solidFill>
                  <a:srgbClr val="595959"/>
                </a:solidFill>
                <a:latin typeface="Proxima Nova"/>
                <a:ea typeface="Proxima Nova"/>
                <a:cs typeface="Proxima Nova"/>
                <a:sym typeface="Proxima Nova"/>
              </a:rPr>
              <a:t>? </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 b;</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 b_ptr;</a:t>
            </a:r>
            <a:endParaRPr sz="1800">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800">
                <a:solidFill>
                  <a:srgbClr val="595959"/>
                </a:solidFill>
                <a:latin typeface="Proxima Nova"/>
                <a:ea typeface="Proxima Nova"/>
                <a:cs typeface="Proxima Nova"/>
                <a:sym typeface="Proxima Nova"/>
              </a:rPr>
              <a:t>Equivalent to:</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a:t>
            </a:r>
            <a:endParaRPr sz="1800">
              <a:solidFill>
                <a:srgbClr val="595959"/>
              </a:solidFill>
              <a:highlight>
                <a:srgbClr val="F3F3F3"/>
              </a:highlight>
              <a:latin typeface="Ubuntu Mono"/>
              <a:ea typeface="Ubuntu Mono"/>
              <a:cs typeface="Ubuntu Mono"/>
              <a:sym typeface="Ubuntu Mono"/>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b;</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a:t>
            </a:r>
            <a:r>
              <a:rPr lang="en" sz="1800">
                <a:solidFill>
                  <a:srgbClr val="595959"/>
                </a:solidFill>
                <a:latin typeface="Proxima Nova"/>
                <a:ea typeface="Proxima Nova"/>
                <a:cs typeface="Proxima Nova"/>
                <a:sym typeface="Proxima Nova"/>
              </a:rPr>
              <a:t>          ===         </a:t>
            </a:r>
            <a:r>
              <a:rPr lang="en" sz="1800">
                <a:solidFill>
                  <a:srgbClr val="595959"/>
                </a:solidFill>
                <a:highlight>
                  <a:srgbClr val="F3F3F3"/>
                </a:highlight>
                <a:latin typeface="Ubuntu Mono"/>
                <a:ea typeface="Ubuntu Mono"/>
                <a:cs typeface="Ubuntu Mono"/>
                <a:sym typeface="Ubuntu Mono"/>
              </a:rPr>
              <a:t>int *a_ptr;</a:t>
            </a:r>
            <a:endParaRPr sz="1800">
              <a:solidFill>
                <a:srgbClr val="595959"/>
              </a:solidFill>
              <a:highlight>
                <a:srgbClr val="F3F3F3"/>
              </a:highlight>
              <a:latin typeface="Ubuntu Mono"/>
              <a:ea typeface="Ubuntu Mono"/>
              <a:cs typeface="Ubuntu Mono"/>
              <a:sym typeface="Ubuntu Mono"/>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b_ptr;   </a:t>
            </a:r>
            <a:endParaRPr sz="1800">
              <a:solidFill>
                <a:srgbClr val="595959"/>
              </a:solidFill>
              <a:highlight>
                <a:srgbClr val="F3F3F3"/>
              </a:highlight>
              <a:latin typeface="Ubuntu Mono"/>
              <a:ea typeface="Ubuntu Mono"/>
              <a:cs typeface="Ubuntu Mono"/>
              <a:sym typeface="Ubuntu Mono"/>
            </a:endParaRPr>
          </a:p>
          <a:p>
            <a:pPr indent="0" lvl="0" marL="0" rtl="0" algn="l">
              <a:lnSpc>
                <a:spcPct val="115000"/>
              </a:lnSpc>
              <a:spcBef>
                <a:spcPts val="0"/>
              </a:spcBef>
              <a:spcAft>
                <a:spcPts val="0"/>
              </a:spcAft>
              <a:buNone/>
            </a:pPr>
            <a:r>
              <a:t/>
            </a:r>
            <a:endParaRPr sz="1800">
              <a:solidFill>
                <a:srgbClr val="595959"/>
              </a:solidFill>
              <a:highlight>
                <a:srgbClr val="F3F3F3"/>
              </a:highlight>
              <a:latin typeface="Ubuntu Mono"/>
              <a:ea typeface="Ubuntu Mono"/>
              <a:cs typeface="Ubuntu Mono"/>
              <a:sym typeface="Ubuntu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516575" y="301523"/>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Pointers</a:t>
            </a:r>
            <a:endParaRPr>
              <a:latin typeface="Work Sans Medium"/>
              <a:ea typeface="Work Sans Medium"/>
              <a:cs typeface="Work Sans Medium"/>
              <a:sym typeface="Work Sans Medium"/>
            </a:endParaRPr>
          </a:p>
        </p:txBody>
      </p:sp>
      <p:sp>
        <p:nvSpPr>
          <p:cNvPr id="220" name="Google Shape;220;p40"/>
          <p:cNvSpPr txBox="1"/>
          <p:nvPr/>
        </p:nvSpPr>
        <p:spPr>
          <a:xfrm>
            <a:off x="516575" y="806925"/>
            <a:ext cx="7541400" cy="3804000"/>
          </a:xfrm>
          <a:prstGeom prst="rect">
            <a:avLst/>
          </a:prstGeom>
          <a:noFill/>
          <a:ln>
            <a:noFill/>
          </a:ln>
        </p:spPr>
        <p:txBody>
          <a:bodyPr anchorCtr="0" anchor="t" bIns="0" lIns="0" spcFirstLastPara="1" rIns="0" wrap="square" tIns="0">
            <a:no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are the data types of </a:t>
            </a:r>
            <a:r>
              <a:rPr lang="en" sz="1800">
                <a:solidFill>
                  <a:srgbClr val="595959"/>
                </a:solidFill>
                <a:highlight>
                  <a:srgbClr val="F3F3F3"/>
                </a:highlight>
                <a:latin typeface="Ubuntu Mono"/>
                <a:ea typeface="Ubuntu Mono"/>
                <a:cs typeface="Ubuntu Mono"/>
                <a:sym typeface="Ubuntu Mono"/>
              </a:rPr>
              <a:t>a</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a_ptr</a:t>
            </a: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b</a:t>
            </a:r>
            <a:r>
              <a:rPr lang="en" sz="1800">
                <a:solidFill>
                  <a:srgbClr val="595959"/>
                </a:solidFill>
                <a:latin typeface="Proxima Nova"/>
                <a:ea typeface="Proxima Nova"/>
                <a:cs typeface="Proxima Nova"/>
                <a:sym typeface="Proxima Nova"/>
              </a:rPr>
              <a:t>, and </a:t>
            </a:r>
            <a:r>
              <a:rPr lang="en" sz="1800">
                <a:solidFill>
                  <a:srgbClr val="595959"/>
                </a:solidFill>
                <a:highlight>
                  <a:srgbClr val="F3F3F3"/>
                </a:highlight>
                <a:latin typeface="Ubuntu Mono"/>
                <a:ea typeface="Ubuntu Mono"/>
                <a:cs typeface="Ubuntu Mono"/>
                <a:sym typeface="Ubuntu Mono"/>
              </a:rPr>
              <a:t>b_ptr</a:t>
            </a:r>
            <a:r>
              <a:rPr lang="en" sz="1800">
                <a:solidFill>
                  <a:srgbClr val="595959"/>
                </a:solidFill>
                <a:latin typeface="Proxima Nova"/>
                <a:ea typeface="Proxima Nova"/>
                <a:cs typeface="Proxima Nova"/>
                <a:sym typeface="Proxima Nova"/>
              </a:rPr>
              <a:t>?</a:t>
            </a:r>
            <a:r>
              <a:rPr lang="en" sz="1800">
                <a:solidFill>
                  <a:srgbClr val="595959"/>
                </a:solidFill>
                <a:latin typeface="Proxima Nova"/>
                <a:ea typeface="Proxima Nova"/>
                <a:cs typeface="Proxima Nova"/>
                <a:sym typeface="Proxima Nova"/>
              </a:rPr>
              <a:t> </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 b;</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 b_ptr;</a:t>
            </a:r>
            <a:endParaRPr sz="1800">
              <a:latin typeface="Proxima Nova"/>
              <a:ea typeface="Proxima Nova"/>
              <a:cs typeface="Proxima Nova"/>
              <a:sym typeface="Proxima Nova"/>
            </a:endParaRPr>
          </a:p>
          <a:p>
            <a:pPr indent="0" lvl="0" marL="0" marR="0" rtl="0" algn="l">
              <a:lnSpc>
                <a:spcPct val="115000"/>
              </a:lnSpc>
              <a:spcBef>
                <a:spcPts val="0"/>
              </a:spcBef>
              <a:spcAft>
                <a:spcPts val="0"/>
              </a:spcAft>
              <a:buNone/>
            </a:pPr>
            <a:r>
              <a:t/>
            </a:r>
            <a:endParaRPr sz="1800">
              <a:latin typeface="Proxima Nova"/>
              <a:ea typeface="Proxima Nova"/>
              <a:cs typeface="Proxima Nova"/>
              <a:sym typeface="Proxima Nova"/>
            </a:endParaRPr>
          </a:p>
          <a:p>
            <a:pPr indent="0" lvl="0" marL="457200" rtl="0" algn="l">
              <a:lnSpc>
                <a:spcPct val="115000"/>
              </a:lnSpc>
              <a:spcBef>
                <a:spcPts val="0"/>
              </a:spcBef>
              <a:spcAft>
                <a:spcPts val="0"/>
              </a:spcAft>
              <a:buNone/>
            </a:pPr>
            <a:r>
              <a:rPr lang="en" sz="1800">
                <a:solidFill>
                  <a:srgbClr val="595959"/>
                </a:solidFill>
                <a:latin typeface="Proxima Nova"/>
                <a:ea typeface="Proxima Nova"/>
                <a:cs typeface="Proxima Nova"/>
                <a:sym typeface="Proxima Nova"/>
              </a:rPr>
              <a:t>Equivalent to:</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a:t>
            </a:r>
            <a:endParaRPr sz="1800">
              <a:solidFill>
                <a:srgbClr val="595959"/>
              </a:solidFill>
              <a:highlight>
                <a:srgbClr val="F3F3F3"/>
              </a:highlight>
              <a:latin typeface="Ubuntu Mono"/>
              <a:ea typeface="Ubuntu Mono"/>
              <a:cs typeface="Ubuntu Mono"/>
              <a:sym typeface="Ubuntu Mono"/>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b;</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a_ptr;</a:t>
            </a:r>
            <a:r>
              <a:rPr lang="en" sz="1800">
                <a:solidFill>
                  <a:srgbClr val="595959"/>
                </a:solidFill>
                <a:latin typeface="Proxima Nova"/>
                <a:ea typeface="Proxima Nova"/>
                <a:cs typeface="Proxima Nova"/>
                <a:sym typeface="Proxima Nova"/>
              </a:rPr>
              <a:t> </a:t>
            </a:r>
            <a:endParaRPr sz="1800">
              <a:solidFill>
                <a:srgbClr val="595959"/>
              </a:solidFill>
              <a:highlight>
                <a:srgbClr val="F3F3F3"/>
              </a:highlight>
              <a:latin typeface="Ubuntu Mono"/>
              <a:ea typeface="Ubuntu Mono"/>
              <a:cs typeface="Ubuntu Mono"/>
              <a:sym typeface="Ubuntu Mono"/>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int b_ptr;</a:t>
            </a:r>
            <a:r>
              <a:rPr lang="en" sz="1800">
                <a:solidFill>
                  <a:srgbClr val="595959"/>
                </a:solidFill>
                <a:latin typeface="Proxima Nova"/>
                <a:ea typeface="Proxima Nova"/>
                <a:cs typeface="Proxima Nova"/>
                <a:sym typeface="Proxima Nova"/>
              </a:rPr>
              <a:t>                      “b_ptr is an int”  (WRONG)</a:t>
            </a:r>
            <a:r>
              <a:rPr lang="en" sz="1800">
                <a:solidFill>
                  <a:srgbClr val="595959"/>
                </a:solidFill>
                <a:highlight>
                  <a:srgbClr val="F3F3F3"/>
                </a:highlight>
                <a:latin typeface="Ubuntu Mono"/>
                <a:ea typeface="Ubuntu Mono"/>
                <a:cs typeface="Ubuntu Mono"/>
                <a:sym typeface="Ubuntu Mono"/>
              </a:rPr>
              <a:t>  </a:t>
            </a:r>
            <a:endParaRPr sz="1800">
              <a:solidFill>
                <a:srgbClr val="595959"/>
              </a:solidFill>
              <a:highlight>
                <a:srgbClr val="F3F3F3"/>
              </a:highlight>
              <a:latin typeface="Ubuntu Mono"/>
              <a:ea typeface="Ubuntu Mono"/>
              <a:cs typeface="Ubuntu Mono"/>
              <a:sym typeface="Ubuntu Mono"/>
            </a:endParaRPr>
          </a:p>
          <a:p>
            <a:pPr indent="0" lvl="0" marL="0" rtl="0" algn="l">
              <a:lnSpc>
                <a:spcPct val="115000"/>
              </a:lnSpc>
              <a:spcBef>
                <a:spcPts val="0"/>
              </a:spcBef>
              <a:spcAft>
                <a:spcPts val="0"/>
              </a:spcAft>
              <a:buNone/>
            </a:pPr>
            <a:r>
              <a:t/>
            </a:r>
            <a:endParaRPr sz="1800">
              <a:solidFill>
                <a:srgbClr val="595959"/>
              </a:solidFill>
              <a:highlight>
                <a:srgbClr val="F3F3F3"/>
              </a:highlight>
              <a:latin typeface="Ubuntu Mono"/>
              <a:ea typeface="Ubuntu Mono"/>
              <a:cs typeface="Ubuntu Mono"/>
              <a:sym typeface="Ubuntu Mono"/>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The correct way:</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 </a:t>
            </a:r>
            <a:r>
              <a:rPr lang="en" sz="1800">
                <a:solidFill>
                  <a:srgbClr val="595959"/>
                </a:solidFill>
                <a:highlight>
                  <a:srgbClr val="F3F3F3"/>
                </a:highlight>
                <a:latin typeface="Ubuntu Mono"/>
                <a:ea typeface="Ubuntu Mono"/>
                <a:cs typeface="Ubuntu Mono"/>
                <a:sym typeface="Ubuntu Mono"/>
              </a:rPr>
              <a:t>int *a_ptr, *b_ptr;</a:t>
            </a:r>
            <a:r>
              <a:rPr lang="en" sz="1800">
                <a:solidFill>
                  <a:srgbClr val="595959"/>
                </a:solidFill>
                <a:latin typeface="Proxima Nova"/>
                <a:ea typeface="Proxima Nova"/>
                <a:cs typeface="Proxima Nova"/>
                <a:sym typeface="Proxima Nova"/>
              </a:rPr>
              <a:t>    “when b_ptr is dereferenced, it is an int”</a:t>
            </a:r>
            <a:endParaRPr sz="1800">
              <a:solidFill>
                <a:srgbClr val="595959"/>
              </a:solidFill>
              <a:highlight>
                <a:srgbClr val="F3F3F3"/>
              </a:highlight>
              <a:latin typeface="Ubuntu Mono"/>
              <a:ea typeface="Ubuntu Mono"/>
              <a:cs typeface="Ubuntu Mono"/>
              <a:sym typeface="Ubuntu Mono"/>
            </a:endParaRPr>
          </a:p>
          <a:p>
            <a:pPr indent="0" lvl="0" marL="0" rtl="0" algn="l">
              <a:lnSpc>
                <a:spcPct val="115000"/>
              </a:lnSpc>
              <a:spcBef>
                <a:spcPts val="0"/>
              </a:spcBef>
              <a:spcAft>
                <a:spcPts val="0"/>
              </a:spcAft>
              <a:buNone/>
            </a:pPr>
            <a:r>
              <a:t/>
            </a:r>
            <a:endParaRPr sz="1800">
              <a:solidFill>
                <a:srgbClr val="595959"/>
              </a:solidFill>
              <a:highlight>
                <a:srgbClr val="F3F3F3"/>
              </a:highlight>
              <a:latin typeface="Ubuntu Mono"/>
              <a:ea typeface="Ubuntu Mono"/>
              <a:cs typeface="Ubuntu Mono"/>
              <a:sym typeface="Ubuntu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Exercise:</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Pointers</a:t>
            </a:r>
            <a:endParaRPr>
              <a:latin typeface="Work Sans Medium"/>
              <a:ea typeface="Work Sans Medium"/>
              <a:cs typeface="Work Sans Medium"/>
              <a:sym typeface="Work Sans Medium"/>
            </a:endParaRPr>
          </a:p>
        </p:txBody>
      </p:sp>
      <p:sp>
        <p:nvSpPr>
          <p:cNvPr id="226" name="Google Shape;226;p41"/>
          <p:cNvSpPr txBox="1"/>
          <p:nvPr>
            <p:ph idx="1" type="body"/>
          </p:nvPr>
        </p:nvSpPr>
        <p:spPr>
          <a:xfrm>
            <a:off x="592775" y="1092776"/>
            <a:ext cx="3866400" cy="17256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888888"/>
                </a:solidFill>
                <a:latin typeface="Ubuntu Mono"/>
                <a:ea typeface="Ubuntu Mono"/>
                <a:cs typeface="Ubuntu Mono"/>
                <a:sym typeface="Ubuntu Mono"/>
              </a:rPr>
              <a:t>// sizeof(short) == 2</a:t>
            </a:r>
            <a:endParaRPr>
              <a:solidFill>
                <a:srgbClr val="888888"/>
              </a:solidFill>
              <a:latin typeface="Ubuntu Mono"/>
              <a:ea typeface="Ubuntu Mono"/>
              <a:cs typeface="Ubuntu Mono"/>
              <a:sym typeface="Ubuntu Mono"/>
            </a:endParaRPr>
          </a:p>
          <a:p>
            <a:pPr indent="0" lvl="0" marL="0" rtl="0" algn="l">
              <a:lnSpc>
                <a:spcPct val="115000"/>
              </a:lnSpc>
              <a:spcBef>
                <a:spcPts val="0"/>
              </a:spcBef>
              <a:spcAft>
                <a:spcPts val="0"/>
              </a:spcAft>
              <a:buNone/>
            </a:pPr>
            <a:r>
              <a:rPr lang="en">
                <a:solidFill>
                  <a:srgbClr val="888888"/>
                </a:solidFill>
                <a:latin typeface="Ubuntu Mono"/>
                <a:ea typeface="Ubuntu Mono"/>
                <a:cs typeface="Ubuntu Mono"/>
                <a:sym typeface="Ubuntu Mono"/>
              </a:rPr>
              <a:t>// memory address of x is 0x5000</a:t>
            </a:r>
            <a:endParaRPr>
              <a:solidFill>
                <a:srgbClr val="888888"/>
              </a:solidFill>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short x = 5;</a:t>
            </a:r>
            <a:endParaRPr>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short* p = &amp;x;</a:t>
            </a:r>
            <a:endParaRPr>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p = p + 6;</a:t>
            </a:r>
            <a:endParaRPr>
              <a:latin typeface="Ubuntu Mono"/>
              <a:ea typeface="Ubuntu Mono"/>
              <a:cs typeface="Ubuntu Mono"/>
              <a:sym typeface="Ubuntu Mono"/>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27" name="Google Shape;227;p41"/>
          <p:cNvSpPr txBox="1"/>
          <p:nvPr/>
        </p:nvSpPr>
        <p:spPr>
          <a:xfrm>
            <a:off x="718750" y="3807100"/>
            <a:ext cx="3000000" cy="400200"/>
          </a:xfrm>
          <a:prstGeom prst="rect">
            <a:avLst/>
          </a:prstGeom>
          <a:noFill/>
          <a:ln>
            <a:noFill/>
          </a:ln>
        </p:spPr>
        <p:txBody>
          <a:bodyPr anchorCtr="0" anchor="t" bIns="91425" lIns="91425" spcFirstLastPara="1" rIns="91425" wrap="square" tIns="91425">
            <a:spAutoFit/>
          </a:bodyPr>
          <a:lstStyle/>
          <a:p>
            <a:pPr indent="0" lvl="0" marL="12700" rtl="0" algn="l">
              <a:spcBef>
                <a:spcPts val="1520"/>
              </a:spcBef>
              <a:spcAft>
                <a:spcPts val="0"/>
              </a:spcAft>
              <a:buNone/>
            </a:pPr>
            <a:r>
              <a:t/>
            </a:r>
            <a:endParaRPr/>
          </a:p>
        </p:txBody>
      </p:sp>
      <p:sp>
        <p:nvSpPr>
          <p:cNvPr id="228" name="Google Shape;228;p41"/>
          <p:cNvSpPr txBox="1"/>
          <p:nvPr/>
        </p:nvSpPr>
        <p:spPr>
          <a:xfrm>
            <a:off x="533900" y="3074350"/>
            <a:ext cx="4038000" cy="7329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800">
                <a:solidFill>
                  <a:srgbClr val="595959"/>
                </a:solidFill>
                <a:latin typeface="Proxima Nova"/>
                <a:ea typeface="Proxima Nova"/>
                <a:cs typeface="Proxima Nova"/>
                <a:sym typeface="Proxima Nova"/>
              </a:rPr>
              <a:t>What will </a:t>
            </a:r>
            <a:r>
              <a:rPr lang="en" sz="1800">
                <a:solidFill>
                  <a:srgbClr val="595959"/>
                </a:solidFill>
                <a:latin typeface="Ubuntu Mono"/>
                <a:ea typeface="Ubuntu Mono"/>
                <a:cs typeface="Ubuntu Mono"/>
                <a:sym typeface="Ubuntu Mono"/>
              </a:rPr>
              <a:t>p</a:t>
            </a:r>
            <a:r>
              <a:rPr lang="en" sz="1800">
                <a:solidFill>
                  <a:srgbClr val="595959"/>
                </a:solidFill>
                <a:latin typeface="Proxima Nova"/>
                <a:ea typeface="Proxima Nova"/>
                <a:cs typeface="Proxima Nova"/>
                <a:sym typeface="Proxima Nova"/>
              </a:rPr>
              <a:t> equal after this code runs?</a:t>
            </a:r>
            <a:endParaRPr sz="1800">
              <a:solidFill>
                <a:srgbClr val="595959"/>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Answer</a:t>
            </a:r>
            <a:r>
              <a:rPr lang="en">
                <a:solidFill>
                  <a:srgbClr val="3C78D8"/>
                </a:solidFill>
                <a:latin typeface="Work Sans Medium"/>
                <a:ea typeface="Work Sans Medium"/>
                <a:cs typeface="Work Sans Medium"/>
                <a:sym typeface="Work Sans Medium"/>
              </a:rPr>
              <a:t>:</a:t>
            </a:r>
            <a:r>
              <a:rPr lang="en">
                <a:latin typeface="Work Sans Medium"/>
                <a:ea typeface="Work Sans Medium"/>
                <a:cs typeface="Work Sans Medium"/>
                <a:sym typeface="Work Sans Medium"/>
              </a:rPr>
              <a:t> Pointers</a:t>
            </a:r>
            <a:endParaRPr>
              <a:latin typeface="Work Sans Medium"/>
              <a:ea typeface="Work Sans Medium"/>
              <a:cs typeface="Work Sans Medium"/>
              <a:sym typeface="Work Sans Medium"/>
            </a:endParaRPr>
          </a:p>
        </p:txBody>
      </p:sp>
      <p:sp>
        <p:nvSpPr>
          <p:cNvPr id="234" name="Google Shape;234;p42"/>
          <p:cNvSpPr txBox="1"/>
          <p:nvPr>
            <p:ph idx="1" type="body"/>
          </p:nvPr>
        </p:nvSpPr>
        <p:spPr>
          <a:xfrm>
            <a:off x="592775" y="1092776"/>
            <a:ext cx="3866400" cy="17256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888888"/>
                </a:solidFill>
                <a:latin typeface="Ubuntu Mono"/>
                <a:ea typeface="Ubuntu Mono"/>
                <a:cs typeface="Ubuntu Mono"/>
                <a:sym typeface="Ubuntu Mono"/>
              </a:rPr>
              <a:t>// sizeof(short) == 2</a:t>
            </a:r>
            <a:endParaRPr>
              <a:solidFill>
                <a:srgbClr val="888888"/>
              </a:solidFill>
              <a:latin typeface="Ubuntu Mono"/>
              <a:ea typeface="Ubuntu Mono"/>
              <a:cs typeface="Ubuntu Mono"/>
              <a:sym typeface="Ubuntu Mono"/>
            </a:endParaRPr>
          </a:p>
          <a:p>
            <a:pPr indent="0" lvl="0" marL="0" rtl="0" algn="l">
              <a:lnSpc>
                <a:spcPct val="115000"/>
              </a:lnSpc>
              <a:spcBef>
                <a:spcPts val="0"/>
              </a:spcBef>
              <a:spcAft>
                <a:spcPts val="0"/>
              </a:spcAft>
              <a:buNone/>
            </a:pPr>
            <a:r>
              <a:rPr lang="en">
                <a:solidFill>
                  <a:srgbClr val="888888"/>
                </a:solidFill>
                <a:latin typeface="Ubuntu Mono"/>
                <a:ea typeface="Ubuntu Mono"/>
                <a:cs typeface="Ubuntu Mono"/>
                <a:sym typeface="Ubuntu Mono"/>
              </a:rPr>
              <a:t>// memory address of x is 0x5000</a:t>
            </a:r>
            <a:endParaRPr>
              <a:solidFill>
                <a:srgbClr val="888888"/>
              </a:solidFill>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short x = 5;</a:t>
            </a:r>
            <a:endParaRPr>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short* p = &amp;x;</a:t>
            </a:r>
            <a:endParaRPr>
              <a:latin typeface="Ubuntu Mono"/>
              <a:ea typeface="Ubuntu Mono"/>
              <a:cs typeface="Ubuntu Mono"/>
              <a:sym typeface="Ubuntu Mono"/>
            </a:endParaRPr>
          </a:p>
          <a:p>
            <a:pPr indent="0" lvl="0" marL="0" rtl="0" algn="l">
              <a:lnSpc>
                <a:spcPct val="115000"/>
              </a:lnSpc>
              <a:spcBef>
                <a:spcPts val="0"/>
              </a:spcBef>
              <a:spcAft>
                <a:spcPts val="0"/>
              </a:spcAft>
              <a:buNone/>
            </a:pPr>
            <a:r>
              <a:rPr lang="en">
                <a:latin typeface="Ubuntu Mono"/>
                <a:ea typeface="Ubuntu Mono"/>
                <a:cs typeface="Ubuntu Mono"/>
                <a:sym typeface="Ubuntu Mono"/>
              </a:rPr>
              <a:t>p = p + 6;</a:t>
            </a:r>
            <a:endParaRPr>
              <a:latin typeface="Ubuntu Mono"/>
              <a:ea typeface="Ubuntu Mono"/>
              <a:cs typeface="Ubuntu Mono"/>
              <a:sym typeface="Ubuntu Mono"/>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
        <p:nvSpPr>
          <p:cNvPr id="235" name="Google Shape;235;p42"/>
          <p:cNvSpPr txBox="1"/>
          <p:nvPr/>
        </p:nvSpPr>
        <p:spPr>
          <a:xfrm>
            <a:off x="718750" y="3807100"/>
            <a:ext cx="3000000" cy="400200"/>
          </a:xfrm>
          <a:prstGeom prst="rect">
            <a:avLst/>
          </a:prstGeom>
          <a:noFill/>
          <a:ln>
            <a:noFill/>
          </a:ln>
        </p:spPr>
        <p:txBody>
          <a:bodyPr anchorCtr="0" anchor="t" bIns="91425" lIns="91425" spcFirstLastPara="1" rIns="91425" wrap="square" tIns="91425">
            <a:spAutoFit/>
          </a:bodyPr>
          <a:lstStyle/>
          <a:p>
            <a:pPr indent="0" lvl="0" marL="12700" rtl="0" algn="l">
              <a:spcBef>
                <a:spcPts val="1520"/>
              </a:spcBef>
              <a:spcAft>
                <a:spcPts val="0"/>
              </a:spcAft>
              <a:buNone/>
            </a:pPr>
            <a:r>
              <a:t/>
            </a:r>
            <a:endParaRPr/>
          </a:p>
        </p:txBody>
      </p:sp>
      <p:sp>
        <p:nvSpPr>
          <p:cNvPr id="236" name="Google Shape;236;p42"/>
          <p:cNvSpPr txBox="1"/>
          <p:nvPr/>
        </p:nvSpPr>
        <p:spPr>
          <a:xfrm>
            <a:off x="533900" y="3074350"/>
            <a:ext cx="4038000" cy="7329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800">
                <a:solidFill>
                  <a:srgbClr val="595959"/>
                </a:solidFill>
                <a:latin typeface="Proxima Nova"/>
                <a:ea typeface="Proxima Nova"/>
                <a:cs typeface="Proxima Nova"/>
                <a:sym typeface="Proxima Nova"/>
              </a:rPr>
              <a:t>What will </a:t>
            </a:r>
            <a:r>
              <a:rPr lang="en" sz="1800">
                <a:solidFill>
                  <a:srgbClr val="595959"/>
                </a:solidFill>
                <a:highlight>
                  <a:srgbClr val="F3F3F3"/>
                </a:highlight>
                <a:latin typeface="Ubuntu Mono"/>
                <a:ea typeface="Ubuntu Mono"/>
                <a:cs typeface="Ubuntu Mono"/>
                <a:sym typeface="Ubuntu Mono"/>
              </a:rPr>
              <a:t>p</a:t>
            </a:r>
            <a:r>
              <a:rPr lang="en" sz="1800">
                <a:solidFill>
                  <a:srgbClr val="595959"/>
                </a:solidFill>
                <a:latin typeface="Proxima Nova"/>
                <a:ea typeface="Proxima Nova"/>
                <a:cs typeface="Proxima Nova"/>
                <a:sym typeface="Proxima Nova"/>
              </a:rPr>
              <a:t> equal after this code runs?</a:t>
            </a:r>
            <a:endParaRPr sz="1800">
              <a:solidFill>
                <a:srgbClr val="595959"/>
              </a:solidFill>
              <a:latin typeface="Proxima Nova"/>
              <a:ea typeface="Proxima Nova"/>
              <a:cs typeface="Proxima Nova"/>
              <a:sym typeface="Proxima Nova"/>
            </a:endParaRPr>
          </a:p>
          <a:p>
            <a:pPr indent="0" lvl="0" marL="12700" rtl="0" algn="l">
              <a:lnSpc>
                <a:spcPct val="115000"/>
              </a:lnSpc>
              <a:spcBef>
                <a:spcPts val="0"/>
              </a:spcBef>
              <a:spcAft>
                <a:spcPts val="0"/>
              </a:spcAft>
              <a:buNone/>
            </a:pPr>
            <a:r>
              <a:rPr b="1" lang="en" sz="1800">
                <a:solidFill>
                  <a:srgbClr val="CC0000"/>
                </a:solidFill>
                <a:latin typeface="Ubuntu Mono"/>
                <a:ea typeface="Ubuntu Mono"/>
                <a:cs typeface="Ubuntu Mono"/>
                <a:sym typeface="Ubuntu Mono"/>
              </a:rPr>
              <a:t>0x500C</a:t>
            </a:r>
            <a:endParaRPr b="1" sz="1800">
              <a:solidFill>
                <a:srgbClr val="CC0000"/>
              </a:solidFill>
              <a:latin typeface="Ubuntu Mono"/>
              <a:ea typeface="Ubuntu Mono"/>
              <a:cs typeface="Ubuntu Mono"/>
              <a:sym typeface="Ubuntu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Structs and pointers</a:t>
            </a:r>
            <a:endParaRPr>
              <a:latin typeface="Work Sans Medium"/>
              <a:ea typeface="Work Sans Medium"/>
              <a:cs typeface="Work Sans Medium"/>
              <a:sym typeface="Work Sans Medium"/>
            </a:endParaRPr>
          </a:p>
        </p:txBody>
      </p:sp>
      <p:sp>
        <p:nvSpPr>
          <p:cNvPr id="242" name="Google Shape;242;p43"/>
          <p:cNvSpPr txBox="1"/>
          <p:nvPr/>
        </p:nvSpPr>
        <p:spPr>
          <a:xfrm>
            <a:off x="6718200" y="2664475"/>
            <a:ext cx="2222100" cy="2055300"/>
          </a:xfrm>
          <a:prstGeom prst="rect">
            <a:avLst/>
          </a:prstGeom>
          <a:solidFill>
            <a:srgbClr val="F3F3F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800">
                <a:solidFill>
                  <a:srgbClr val="595959"/>
                </a:solidFill>
                <a:latin typeface="Ubuntu Mono"/>
                <a:ea typeface="Ubuntu Mono"/>
                <a:cs typeface="Ubuntu Mono"/>
                <a:sym typeface="Ubuntu Mono"/>
              </a:rPr>
              <a:t>typedef struct s</a:t>
            </a:r>
            <a:endParaRPr sz="1800">
              <a:latin typeface="Ubuntu Mono"/>
              <a:ea typeface="Ubuntu Mono"/>
              <a:cs typeface="Ubuntu Mono"/>
              <a:sym typeface="Ubuntu Mono"/>
            </a:endParaRPr>
          </a:p>
          <a:p>
            <a:pPr indent="0" lvl="0" marL="0" marR="0" rtl="0" algn="l">
              <a:lnSpc>
                <a:spcPct val="100000"/>
              </a:lnSpc>
              <a:spcBef>
                <a:spcPts val="325"/>
              </a:spcBef>
              <a:spcAft>
                <a:spcPts val="0"/>
              </a:spcAft>
              <a:buNone/>
            </a:pPr>
            <a:r>
              <a:rPr lang="en" sz="1800">
                <a:solidFill>
                  <a:srgbClr val="595959"/>
                </a:solidFill>
                <a:latin typeface="Ubuntu Mono"/>
                <a:ea typeface="Ubuntu Mono"/>
                <a:cs typeface="Ubuntu Mono"/>
                <a:sym typeface="Ubuntu Mono"/>
              </a:rPr>
              <a:t>{</a:t>
            </a:r>
            <a:endParaRPr sz="1800">
              <a:latin typeface="Ubuntu Mono"/>
              <a:ea typeface="Ubuntu Mono"/>
              <a:cs typeface="Ubuntu Mono"/>
              <a:sym typeface="Ubuntu Mono"/>
            </a:endParaRPr>
          </a:p>
          <a:p>
            <a:pPr indent="457200" lvl="0" marL="0" marR="0" rtl="0" algn="l">
              <a:lnSpc>
                <a:spcPct val="114999"/>
              </a:lnSpc>
              <a:spcBef>
                <a:spcPts val="0"/>
              </a:spcBef>
              <a:spcAft>
                <a:spcPts val="0"/>
              </a:spcAft>
              <a:buNone/>
            </a:pPr>
            <a:r>
              <a:rPr lang="en" sz="1800">
                <a:solidFill>
                  <a:srgbClr val="595959"/>
                </a:solidFill>
                <a:latin typeface="Ubuntu Mono"/>
                <a:ea typeface="Ubuntu Mono"/>
                <a:cs typeface="Ubuntu Mono"/>
                <a:sym typeface="Ubuntu Mono"/>
              </a:rPr>
              <a:t>char c; </a:t>
            </a:r>
            <a:endParaRPr sz="1800">
              <a:solidFill>
                <a:srgbClr val="595959"/>
              </a:solidFill>
              <a:latin typeface="Ubuntu Mono"/>
              <a:ea typeface="Ubuntu Mono"/>
              <a:cs typeface="Ubuntu Mono"/>
              <a:sym typeface="Ubuntu Mono"/>
            </a:endParaRPr>
          </a:p>
          <a:p>
            <a:pPr indent="457200" lvl="0" marL="0" marR="0" rtl="0" algn="l">
              <a:lnSpc>
                <a:spcPct val="114999"/>
              </a:lnSpc>
              <a:spcBef>
                <a:spcPts val="0"/>
              </a:spcBef>
              <a:spcAft>
                <a:spcPts val="0"/>
              </a:spcAft>
              <a:buNone/>
            </a:pPr>
            <a:r>
              <a:rPr lang="en" sz="1800">
                <a:solidFill>
                  <a:srgbClr val="595959"/>
                </a:solidFill>
                <a:latin typeface="Ubuntu Mono"/>
                <a:ea typeface="Ubuntu Mono"/>
                <a:cs typeface="Ubuntu Mono"/>
                <a:sym typeface="Ubuntu Mono"/>
              </a:rPr>
              <a:t>int x;</a:t>
            </a:r>
            <a:endParaRPr sz="1800">
              <a:latin typeface="Ubuntu Mono"/>
              <a:ea typeface="Ubuntu Mono"/>
              <a:cs typeface="Ubuntu Mono"/>
              <a:sym typeface="Ubuntu Mono"/>
            </a:endParaRPr>
          </a:p>
          <a:p>
            <a:pPr indent="457200" lvl="0" marL="0" marR="0" rtl="0" algn="l">
              <a:lnSpc>
                <a:spcPct val="100000"/>
              </a:lnSpc>
              <a:spcBef>
                <a:spcPts val="325"/>
              </a:spcBef>
              <a:spcAft>
                <a:spcPts val="0"/>
              </a:spcAft>
              <a:buNone/>
            </a:pPr>
            <a:r>
              <a:rPr lang="en" sz="1800">
                <a:solidFill>
                  <a:srgbClr val="595959"/>
                </a:solidFill>
                <a:latin typeface="Ubuntu Mono"/>
                <a:ea typeface="Ubuntu Mono"/>
                <a:cs typeface="Ubuntu Mono"/>
                <a:sym typeface="Ubuntu Mono"/>
              </a:rPr>
              <a:t>int* pointer;</a:t>
            </a:r>
            <a:endParaRPr sz="1800">
              <a:latin typeface="Ubuntu Mono"/>
              <a:ea typeface="Ubuntu Mono"/>
              <a:cs typeface="Ubuntu Mono"/>
              <a:sym typeface="Ubuntu Mono"/>
            </a:endParaRPr>
          </a:p>
          <a:p>
            <a:pPr indent="0" lvl="0" marL="0" marR="0" rtl="0" algn="l">
              <a:lnSpc>
                <a:spcPct val="100000"/>
              </a:lnSpc>
              <a:spcBef>
                <a:spcPts val="325"/>
              </a:spcBef>
              <a:spcAft>
                <a:spcPts val="0"/>
              </a:spcAft>
              <a:buNone/>
            </a:pPr>
            <a:r>
              <a:rPr lang="en" sz="1800">
                <a:solidFill>
                  <a:srgbClr val="595959"/>
                </a:solidFill>
                <a:latin typeface="Ubuntu Mono"/>
                <a:ea typeface="Ubuntu Mono"/>
                <a:cs typeface="Ubuntu Mono"/>
                <a:sym typeface="Ubuntu Mono"/>
              </a:rPr>
              <a:t>} s_t;</a:t>
            </a:r>
            <a:endParaRPr sz="1800">
              <a:latin typeface="Ubuntu Mono"/>
              <a:ea typeface="Ubuntu Mono"/>
              <a:cs typeface="Ubuntu Mono"/>
              <a:sym typeface="Ubuntu Mono"/>
            </a:endParaRPr>
          </a:p>
        </p:txBody>
      </p:sp>
      <p:sp>
        <p:nvSpPr>
          <p:cNvPr id="243" name="Google Shape;243;p43"/>
          <p:cNvSpPr txBox="1"/>
          <p:nvPr/>
        </p:nvSpPr>
        <p:spPr>
          <a:xfrm>
            <a:off x="699050" y="1066975"/>
            <a:ext cx="14700" cy="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ourier New"/>
              <a:ea typeface="Courier New"/>
              <a:cs typeface="Courier New"/>
              <a:sym typeface="Courier New"/>
            </a:endParaRPr>
          </a:p>
        </p:txBody>
      </p:sp>
      <p:sp>
        <p:nvSpPr>
          <p:cNvPr id="244" name="Google Shape;244;p43"/>
          <p:cNvSpPr txBox="1"/>
          <p:nvPr/>
        </p:nvSpPr>
        <p:spPr>
          <a:xfrm>
            <a:off x="438250" y="889600"/>
            <a:ext cx="6169500" cy="284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Font typeface="Proxima Nova"/>
              <a:buChar char="●"/>
            </a:pPr>
            <a:r>
              <a:rPr lang="en" sz="1800">
                <a:solidFill>
                  <a:srgbClr val="555555"/>
                </a:solidFill>
                <a:latin typeface="Proxima Nova"/>
                <a:ea typeface="Proxima Nova"/>
                <a:cs typeface="Proxima Nova"/>
                <a:sym typeface="Proxima Nova"/>
              </a:rPr>
              <a:t>Sometimes, we hold a </a:t>
            </a:r>
            <a:r>
              <a:rPr i="1" lang="en" sz="1800">
                <a:solidFill>
                  <a:srgbClr val="555555"/>
                </a:solidFill>
                <a:latin typeface="Proxima Nova"/>
                <a:ea typeface="Proxima Nova"/>
                <a:cs typeface="Proxima Nova"/>
                <a:sym typeface="Proxima Nova"/>
              </a:rPr>
              <a:t>pointer </a:t>
            </a:r>
            <a:r>
              <a:rPr lang="en" sz="1800">
                <a:solidFill>
                  <a:srgbClr val="555555"/>
                </a:solidFill>
                <a:latin typeface="Proxima Nova"/>
                <a:ea typeface="Proxima Nova"/>
                <a:cs typeface="Proxima Nova"/>
                <a:sym typeface="Proxima Nova"/>
              </a:rPr>
              <a:t>to a struct in a variable.</a:t>
            </a:r>
            <a:endParaRPr sz="1800">
              <a:solidFill>
                <a:srgbClr val="555555"/>
              </a:solidFill>
              <a:latin typeface="Proxima Nova"/>
              <a:ea typeface="Proxima Nova"/>
              <a:cs typeface="Proxima Nova"/>
              <a:sym typeface="Proxima Nova"/>
            </a:endParaRPr>
          </a:p>
          <a:p>
            <a:pPr indent="-342900" lvl="1" marL="914400" rtl="0" algn="l">
              <a:spcBef>
                <a:spcPts val="0"/>
              </a:spcBef>
              <a:spcAft>
                <a:spcPts val="0"/>
              </a:spcAft>
              <a:buClr>
                <a:srgbClr val="555555"/>
              </a:buClr>
              <a:buSzPts val="1800"/>
              <a:buFont typeface="Proxima Nova"/>
              <a:buChar char="○"/>
            </a:pPr>
            <a:r>
              <a:rPr lang="en" sz="1800">
                <a:solidFill>
                  <a:srgbClr val="555555"/>
                </a:solidFill>
                <a:latin typeface="Proxima Nova"/>
                <a:ea typeface="Proxima Nova"/>
                <a:cs typeface="Proxima Nova"/>
                <a:sym typeface="Proxima Nova"/>
              </a:rPr>
              <a:t>Thus, we hold the memory address of the </a:t>
            </a:r>
            <a:r>
              <a:rPr b="1" lang="en" sz="1800">
                <a:solidFill>
                  <a:srgbClr val="555555"/>
                </a:solidFill>
                <a:latin typeface="Proxima Nova"/>
                <a:ea typeface="Proxima Nova"/>
                <a:cs typeface="Proxima Nova"/>
                <a:sym typeface="Proxima Nova"/>
              </a:rPr>
              <a:t>start </a:t>
            </a:r>
            <a:r>
              <a:rPr lang="en" sz="1800">
                <a:solidFill>
                  <a:srgbClr val="555555"/>
                </a:solidFill>
                <a:latin typeface="Proxima Nova"/>
                <a:ea typeface="Proxima Nova"/>
                <a:cs typeface="Proxima Nova"/>
                <a:sym typeface="Proxima Nova"/>
              </a:rPr>
              <a:t>of that struct in a variable.</a:t>
            </a:r>
            <a:endParaRPr sz="1800">
              <a:solidFill>
                <a:srgbClr val="555555"/>
              </a:solidFill>
              <a:latin typeface="Proxima Nova"/>
              <a:ea typeface="Proxima Nova"/>
              <a:cs typeface="Proxima Nova"/>
              <a:sym typeface="Proxima Nova"/>
            </a:endParaRPr>
          </a:p>
          <a:p>
            <a:pPr indent="-342900" lvl="0" marL="457200" rtl="0" algn="l">
              <a:spcBef>
                <a:spcPts val="0"/>
              </a:spcBef>
              <a:spcAft>
                <a:spcPts val="0"/>
              </a:spcAft>
              <a:buClr>
                <a:srgbClr val="555555"/>
              </a:buClr>
              <a:buSzPts val="1800"/>
              <a:buFont typeface="Proxima Nova"/>
              <a:buChar char="●"/>
            </a:pPr>
            <a:r>
              <a:rPr lang="en" sz="1800">
                <a:solidFill>
                  <a:srgbClr val="555555"/>
                </a:solidFill>
                <a:latin typeface="Proxima Nova"/>
                <a:ea typeface="Proxima Nova"/>
                <a:cs typeface="Proxima Nova"/>
                <a:sym typeface="Proxima Nova"/>
              </a:rPr>
              <a:t>How do we access the struct?</a:t>
            </a:r>
            <a:endParaRPr sz="1800">
              <a:solidFill>
                <a:srgbClr val="555555"/>
              </a:solidFill>
              <a:latin typeface="Proxima Nova"/>
              <a:ea typeface="Proxima Nova"/>
              <a:cs typeface="Proxima Nova"/>
              <a:sym typeface="Proxima Nova"/>
            </a:endParaRPr>
          </a:p>
          <a:p>
            <a:pPr indent="-342900" lvl="1" marL="914400" rtl="0" algn="l">
              <a:spcBef>
                <a:spcPts val="340"/>
              </a:spcBef>
              <a:spcAft>
                <a:spcPts val="0"/>
              </a:spcAft>
              <a:buClr>
                <a:srgbClr val="555555"/>
              </a:buClr>
              <a:buSzPts val="1800"/>
              <a:buFont typeface="Ubuntu Mono"/>
              <a:buChar char="○"/>
            </a:pPr>
            <a:r>
              <a:rPr lang="en" sz="1800">
                <a:solidFill>
                  <a:srgbClr val="555555"/>
                </a:solidFill>
                <a:highlight>
                  <a:srgbClr val="F3F3F3"/>
                </a:highlight>
                <a:latin typeface="Ubuntu Mono"/>
                <a:ea typeface="Ubuntu Mono"/>
                <a:cs typeface="Ubuntu Mono"/>
                <a:sym typeface="Ubuntu Mono"/>
              </a:rPr>
              <a:t>s_t* my_struct = (s_t*) malloc(sizeof(s_t));</a:t>
            </a:r>
            <a:endParaRPr sz="1800">
              <a:solidFill>
                <a:srgbClr val="555555"/>
              </a:solidFill>
              <a:highlight>
                <a:srgbClr val="F3F3F3"/>
              </a:highlight>
              <a:latin typeface="Ubuntu Mono"/>
              <a:ea typeface="Ubuntu Mono"/>
              <a:cs typeface="Ubuntu Mono"/>
              <a:sym typeface="Ubuntu Mono"/>
            </a:endParaRPr>
          </a:p>
          <a:p>
            <a:pPr indent="-342900" lvl="1" marL="914400" marR="0" rtl="0" algn="l">
              <a:lnSpc>
                <a:spcPct val="100000"/>
              </a:lnSpc>
              <a:spcBef>
                <a:spcPts val="340"/>
              </a:spcBef>
              <a:spcAft>
                <a:spcPts val="0"/>
              </a:spcAft>
              <a:buClr>
                <a:srgbClr val="555555"/>
              </a:buClr>
              <a:buSzPts val="1800"/>
              <a:buFont typeface="Ubuntu Mono"/>
              <a:buChar char="○"/>
            </a:pPr>
            <a:r>
              <a:rPr lang="en" sz="1800">
                <a:solidFill>
                  <a:srgbClr val="555555"/>
                </a:solidFill>
                <a:highlight>
                  <a:srgbClr val="F3F3F3"/>
                </a:highlight>
                <a:latin typeface="Ubuntu Mono"/>
                <a:ea typeface="Ubuntu Mono"/>
                <a:cs typeface="Ubuntu Mono"/>
                <a:sym typeface="Ubuntu Mono"/>
              </a:rPr>
              <a:t>malloc</a:t>
            </a:r>
            <a:r>
              <a:rPr lang="en" sz="1800">
                <a:solidFill>
                  <a:srgbClr val="555555"/>
                </a:solidFill>
                <a:latin typeface="Proxima Nova"/>
                <a:ea typeface="Proxima Nova"/>
                <a:cs typeface="Proxima Nova"/>
                <a:sym typeface="Proxima Nova"/>
              </a:rPr>
              <a:t> returns a void pointer, </a:t>
            </a:r>
            <a:r>
              <a:rPr b="1" lang="en" sz="1800">
                <a:solidFill>
                  <a:srgbClr val="555555"/>
                </a:solidFill>
                <a:latin typeface="Proxima Nova"/>
                <a:ea typeface="Proxima Nova"/>
                <a:cs typeface="Proxima Nova"/>
                <a:sym typeface="Proxima Nova"/>
              </a:rPr>
              <a:t>always </a:t>
            </a:r>
            <a:r>
              <a:rPr lang="en" sz="1800">
                <a:solidFill>
                  <a:srgbClr val="555555"/>
                </a:solidFill>
                <a:latin typeface="Proxima Nova"/>
                <a:ea typeface="Proxima Nova"/>
                <a:cs typeface="Proxima Nova"/>
                <a:sym typeface="Proxima Nova"/>
              </a:rPr>
              <a:t>need to cast!</a:t>
            </a:r>
            <a:endParaRPr sz="1800">
              <a:solidFill>
                <a:srgbClr val="555555"/>
              </a:solidFill>
              <a:latin typeface="Proxima Nova"/>
              <a:ea typeface="Proxima Nova"/>
              <a:cs typeface="Proxima Nova"/>
              <a:sym typeface="Proxima Nova"/>
            </a:endParaRPr>
          </a:p>
          <a:p>
            <a:pPr indent="-342900" lvl="1" marL="914400" marR="0" rtl="0" algn="l">
              <a:lnSpc>
                <a:spcPct val="100000"/>
              </a:lnSpc>
              <a:spcBef>
                <a:spcPts val="340"/>
              </a:spcBef>
              <a:spcAft>
                <a:spcPts val="0"/>
              </a:spcAft>
              <a:buClr>
                <a:srgbClr val="555555"/>
              </a:buClr>
              <a:buSzPts val="1800"/>
              <a:buFont typeface="Ubuntu Mono"/>
              <a:buChar char="○"/>
            </a:pPr>
            <a:r>
              <a:rPr lang="en" sz="1800">
                <a:solidFill>
                  <a:srgbClr val="555555"/>
                </a:solidFill>
                <a:highlight>
                  <a:srgbClr val="F3F3F3"/>
                </a:highlight>
                <a:latin typeface="Ubuntu Mono"/>
                <a:ea typeface="Ubuntu Mono"/>
                <a:cs typeface="Ubuntu Mono"/>
                <a:sym typeface="Ubuntu Mono"/>
              </a:rPr>
              <a:t>my_struct-&gt;c = 'a';</a:t>
            </a:r>
            <a:endParaRPr sz="1800">
              <a:solidFill>
                <a:srgbClr val="555555"/>
              </a:solidFill>
              <a:latin typeface="Proxima Nova"/>
              <a:ea typeface="Proxima Nova"/>
              <a:cs typeface="Proxima Nova"/>
              <a:sym typeface="Proxima Nova"/>
            </a:endParaRPr>
          </a:p>
          <a:p>
            <a:pPr indent="-342900" lvl="1" marL="914400" marR="0" rtl="0" algn="l">
              <a:lnSpc>
                <a:spcPct val="100000"/>
              </a:lnSpc>
              <a:spcBef>
                <a:spcPts val="340"/>
              </a:spcBef>
              <a:spcAft>
                <a:spcPts val="0"/>
              </a:spcAft>
              <a:buClr>
                <a:srgbClr val="555555"/>
              </a:buClr>
              <a:buSzPts val="1800"/>
              <a:buFont typeface="Ubuntu Mono"/>
              <a:buChar char="○"/>
            </a:pPr>
            <a:r>
              <a:rPr lang="en" sz="1800">
                <a:solidFill>
                  <a:srgbClr val="555555"/>
                </a:solidFill>
                <a:highlight>
                  <a:srgbClr val="F3F3F3"/>
                </a:highlight>
                <a:latin typeface="Ubuntu Mono"/>
                <a:ea typeface="Ubuntu Mono"/>
                <a:cs typeface="Ubuntu Mono"/>
                <a:sym typeface="Ubuntu Mono"/>
              </a:rPr>
              <a:t>(*mystruct).c = 'b';</a:t>
            </a:r>
            <a:endParaRPr sz="1800">
              <a:solidFill>
                <a:srgbClr val="555555"/>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592775" y="436600"/>
            <a:ext cx="2643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Announcements</a:t>
            </a:r>
            <a:endParaRPr>
              <a:latin typeface="Work Sans Medium"/>
              <a:ea typeface="Work Sans Medium"/>
              <a:cs typeface="Work Sans Medium"/>
              <a:sym typeface="Work Sans Medium"/>
            </a:endParaRPr>
          </a:p>
        </p:txBody>
      </p:sp>
      <p:sp>
        <p:nvSpPr>
          <p:cNvPr id="131" name="Google Shape;131;p26"/>
          <p:cNvSpPr txBox="1"/>
          <p:nvPr/>
        </p:nvSpPr>
        <p:spPr>
          <a:xfrm>
            <a:off x="596787" y="1043251"/>
            <a:ext cx="7855500" cy="2267700"/>
          </a:xfrm>
          <a:prstGeom prst="rect">
            <a:avLst/>
          </a:prstGeom>
          <a:noFill/>
          <a:ln>
            <a:noFill/>
          </a:ln>
        </p:spPr>
        <p:txBody>
          <a:bodyPr anchorCtr="0" anchor="t" bIns="0" lIns="0" spcFirstLastPara="1" rIns="0" wrap="square" tIns="12700">
            <a:spAutoFit/>
          </a:bodyPr>
          <a:lstStyle/>
          <a:p>
            <a:pPr indent="-370840" lvl="0" marL="465455" marR="81280" rtl="0" algn="l">
              <a:lnSpc>
                <a:spcPct val="115000"/>
              </a:lnSpc>
              <a:spcBef>
                <a:spcPts val="0"/>
              </a:spcBef>
              <a:spcAft>
                <a:spcPts val="0"/>
              </a:spcAft>
              <a:buClr>
                <a:srgbClr val="595959"/>
              </a:buClr>
              <a:buSzPts val="1800"/>
              <a:buFont typeface="Arial"/>
              <a:buChar char="●"/>
            </a:pPr>
            <a:r>
              <a:rPr b="1" lang="en" sz="1800">
                <a:solidFill>
                  <a:srgbClr val="595959"/>
                </a:solidFill>
                <a:latin typeface="Proxima Nova"/>
                <a:ea typeface="Proxima Nova"/>
                <a:cs typeface="Proxima Nova"/>
                <a:sym typeface="Proxima Nova"/>
              </a:rPr>
              <a:t>Exam 1 was today 😁😁😁</a:t>
            </a:r>
            <a:endParaRPr b="1" sz="1800">
              <a:solidFill>
                <a:srgbClr val="3C78D8"/>
              </a:solidFill>
              <a:latin typeface="Proxima Nova"/>
              <a:ea typeface="Proxima Nova"/>
              <a:cs typeface="Proxima Nova"/>
              <a:sym typeface="Proxima Nova"/>
            </a:endParaRPr>
          </a:p>
          <a:p>
            <a:pPr indent="-370205" lvl="0" marL="465455" rtl="0" algn="l">
              <a:lnSpc>
                <a:spcPct val="115000"/>
              </a:lnSpc>
              <a:spcBef>
                <a:spcPts val="1000"/>
              </a:spcBef>
              <a:spcAft>
                <a:spcPts val="0"/>
              </a:spcAft>
              <a:buClr>
                <a:srgbClr val="595959"/>
              </a:buClr>
              <a:buSzPts val="1800"/>
              <a:buFont typeface="Arial"/>
              <a:buChar char="●"/>
            </a:pPr>
            <a:r>
              <a:rPr b="1" lang="en" sz="1800">
                <a:solidFill>
                  <a:srgbClr val="595959"/>
                </a:solidFill>
                <a:latin typeface="Proxima Nova"/>
                <a:ea typeface="Proxima Nova"/>
                <a:cs typeface="Proxima Nova"/>
                <a:sym typeface="Proxima Nova"/>
              </a:rPr>
              <a:t>Project 1 </a:t>
            </a:r>
            <a:r>
              <a:rPr lang="en" sz="1800">
                <a:solidFill>
                  <a:srgbClr val="595959"/>
                </a:solidFill>
                <a:latin typeface="Proxima Nova"/>
                <a:ea typeface="Proxima Nova"/>
                <a:cs typeface="Proxima Nova"/>
                <a:sym typeface="Proxima Nova"/>
              </a:rPr>
              <a:t>demo slots are open!</a:t>
            </a:r>
            <a:endParaRPr b="1" sz="1800">
              <a:solidFill>
                <a:srgbClr val="3C78D8"/>
              </a:solidFill>
              <a:latin typeface="Proxima Nova"/>
              <a:ea typeface="Proxima Nova"/>
              <a:cs typeface="Proxima Nova"/>
              <a:sym typeface="Proxima Nova"/>
            </a:endParaRPr>
          </a:p>
          <a:p>
            <a:pPr indent="-370840" lvl="1" marL="922655" marR="344170" rtl="0" algn="l">
              <a:lnSpc>
                <a:spcPct val="115000"/>
              </a:lnSpc>
              <a:spcBef>
                <a:spcPts val="0"/>
              </a:spcBef>
              <a:spcAft>
                <a:spcPts val="0"/>
              </a:spcAft>
              <a:buClr>
                <a:srgbClr val="1E1E1E"/>
              </a:buClr>
              <a:buSzPts val="1800"/>
              <a:buFont typeface="Proxima Nova"/>
              <a:buChar char="○"/>
            </a:pPr>
            <a:r>
              <a:rPr lang="en" sz="1800">
                <a:solidFill>
                  <a:srgbClr val="595959"/>
                </a:solidFill>
                <a:latin typeface="Proxima Nova"/>
                <a:ea typeface="Proxima Nova"/>
                <a:cs typeface="Proxima Nova"/>
                <a:sym typeface="Proxima Nova"/>
              </a:rPr>
              <a:t>Remember, this is a </a:t>
            </a:r>
            <a:r>
              <a:rPr i="1" lang="en" sz="1800">
                <a:solidFill>
                  <a:srgbClr val="595959"/>
                </a:solidFill>
                <a:latin typeface="Proxima Nova"/>
                <a:ea typeface="Proxima Nova"/>
                <a:cs typeface="Proxima Nova"/>
                <a:sym typeface="Proxima Nova"/>
              </a:rPr>
              <a:t>multiplier</a:t>
            </a:r>
            <a:r>
              <a:rPr lang="en" sz="1800">
                <a:solidFill>
                  <a:srgbClr val="595959"/>
                </a:solidFill>
                <a:latin typeface="Proxima Nova"/>
                <a:ea typeface="Proxima Nova"/>
                <a:cs typeface="Proxima Nova"/>
                <a:sym typeface="Proxima Nova"/>
              </a:rPr>
              <a:t> of your project grade.</a:t>
            </a:r>
            <a:endParaRPr sz="1800">
              <a:latin typeface="Proxima Nova"/>
              <a:ea typeface="Proxima Nova"/>
              <a:cs typeface="Proxima Nova"/>
              <a:sym typeface="Proxima Nova"/>
            </a:endParaRPr>
          </a:p>
          <a:p>
            <a:pPr indent="-370205" lvl="1" marL="922655" rtl="0" algn="l">
              <a:lnSpc>
                <a:spcPct val="115000"/>
              </a:lnSpc>
              <a:spcBef>
                <a:spcPts val="0"/>
              </a:spcBef>
              <a:spcAft>
                <a:spcPts val="0"/>
              </a:spcAft>
              <a:buClr>
                <a:srgbClr val="1E1E1E"/>
              </a:buClr>
              <a:buSzPts val="1800"/>
              <a:buFont typeface="Proxima Nova"/>
              <a:buChar char="○"/>
            </a:pPr>
            <a:r>
              <a:rPr b="1" lang="en" sz="1800">
                <a:solidFill>
                  <a:srgbClr val="CC0000"/>
                </a:solidFill>
                <a:latin typeface="Proxima Nova"/>
                <a:ea typeface="Proxima Nova"/>
                <a:cs typeface="Proxima Nova"/>
                <a:sym typeface="Proxima Nova"/>
              </a:rPr>
              <a:t>Mandatory</a:t>
            </a:r>
            <a:endParaRPr b="1" sz="1800">
              <a:solidFill>
                <a:srgbClr val="CC0000"/>
              </a:solidFill>
              <a:latin typeface="Proxima Nova"/>
              <a:ea typeface="Proxima Nova"/>
              <a:cs typeface="Proxima Nova"/>
              <a:sym typeface="Proxima Nova"/>
            </a:endParaRPr>
          </a:p>
          <a:p>
            <a:pPr indent="-370205" lvl="0" marL="465455" rtl="0" algn="l">
              <a:lnSpc>
                <a:spcPct val="115000"/>
              </a:lnSpc>
              <a:spcBef>
                <a:spcPts val="1000"/>
              </a:spcBef>
              <a:spcAft>
                <a:spcPts val="0"/>
              </a:spcAft>
              <a:buClr>
                <a:srgbClr val="595959"/>
              </a:buClr>
              <a:buSzPts val="1800"/>
              <a:buFont typeface="Arial"/>
              <a:buChar char="●"/>
            </a:pPr>
            <a:r>
              <a:rPr b="1" lang="en" sz="1800">
                <a:solidFill>
                  <a:srgbClr val="595959"/>
                </a:solidFill>
                <a:latin typeface="Proxima Nova"/>
                <a:ea typeface="Proxima Nova"/>
                <a:cs typeface="Proxima Nova"/>
                <a:sym typeface="Proxima Nova"/>
              </a:rPr>
              <a:t>Project 2 </a:t>
            </a:r>
            <a:r>
              <a:rPr lang="en" sz="1800">
                <a:solidFill>
                  <a:srgbClr val="595959"/>
                </a:solidFill>
                <a:latin typeface="Proxima Nova"/>
                <a:ea typeface="Proxima Nova"/>
                <a:cs typeface="Proxima Nova"/>
                <a:sym typeface="Proxima Nova"/>
              </a:rPr>
              <a:t>is out and will be due </a:t>
            </a:r>
            <a:r>
              <a:rPr b="1" lang="en" sz="1800">
                <a:solidFill>
                  <a:srgbClr val="3C78D8"/>
                </a:solidFill>
                <a:latin typeface="Proxima Nova"/>
                <a:ea typeface="Proxima Nova"/>
                <a:cs typeface="Proxima Nova"/>
                <a:sym typeface="Proxima Nova"/>
              </a:rPr>
              <a:t>Feb 26</a:t>
            </a:r>
            <a:r>
              <a:rPr b="1" baseline="30000" lang="en" sz="1800">
                <a:solidFill>
                  <a:srgbClr val="3C78D8"/>
                </a:solidFill>
                <a:latin typeface="Proxima Nova"/>
                <a:ea typeface="Proxima Nova"/>
                <a:cs typeface="Proxima Nova"/>
                <a:sym typeface="Proxima Nova"/>
              </a:rPr>
              <a:t>th </a:t>
            </a:r>
            <a:r>
              <a:rPr b="1" lang="en" sz="1800">
                <a:solidFill>
                  <a:srgbClr val="3C78D8"/>
                </a:solidFill>
                <a:latin typeface="Proxima Nova"/>
                <a:ea typeface="Proxima Nova"/>
                <a:cs typeface="Proxima Nova"/>
                <a:sym typeface="Proxima Nova"/>
              </a:rPr>
              <a:t>@ 11:59 PM</a:t>
            </a:r>
            <a:endParaRPr b="1" sz="1800">
              <a:solidFill>
                <a:srgbClr val="3C78D8"/>
              </a:solidFill>
              <a:latin typeface="Proxima Nova"/>
              <a:ea typeface="Proxima Nova"/>
              <a:cs typeface="Proxima Nova"/>
              <a:sym typeface="Proxima Nova"/>
            </a:endParaRPr>
          </a:p>
          <a:p>
            <a:pPr indent="-370205" lvl="0" marL="465455" rtl="0" algn="l">
              <a:lnSpc>
                <a:spcPct val="115000"/>
              </a:lnSpc>
              <a:spcBef>
                <a:spcPts val="1000"/>
              </a:spcBef>
              <a:spcAft>
                <a:spcPts val="1000"/>
              </a:spcAft>
              <a:buClr>
                <a:srgbClr val="595959"/>
              </a:buClr>
              <a:buSzPts val="1800"/>
              <a:buFont typeface="Proxima Nova"/>
              <a:buChar char="●"/>
            </a:pPr>
            <a:r>
              <a:rPr b="1" lang="en" sz="1800">
                <a:solidFill>
                  <a:srgbClr val="595959"/>
                </a:solidFill>
                <a:latin typeface="Proxima Nova"/>
                <a:ea typeface="Proxima Nova"/>
                <a:cs typeface="Proxima Nova"/>
                <a:sym typeface="Proxima Nova"/>
              </a:rPr>
              <a:t>HW 4</a:t>
            </a:r>
            <a:r>
              <a:rPr lang="en" sz="1800">
                <a:solidFill>
                  <a:srgbClr val="595959"/>
                </a:solidFill>
                <a:latin typeface="Proxima Nova"/>
                <a:ea typeface="Proxima Nova"/>
                <a:cs typeface="Proxima Nova"/>
                <a:sym typeface="Proxima Nova"/>
              </a:rPr>
              <a:t> releasing today i think</a:t>
            </a:r>
            <a:endParaRPr sz="1800">
              <a:solidFill>
                <a:srgbClr val="595959"/>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592775" y="436600"/>
            <a:ext cx="3616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How do we print in C?</a:t>
            </a:r>
            <a:endParaRPr>
              <a:latin typeface="Work Sans Medium"/>
              <a:ea typeface="Work Sans Medium"/>
              <a:cs typeface="Work Sans Medium"/>
              <a:sym typeface="Work Sans Medium"/>
            </a:endParaRPr>
          </a:p>
        </p:txBody>
      </p:sp>
      <p:sp>
        <p:nvSpPr>
          <p:cNvPr id="250" name="Google Shape;250;p44"/>
          <p:cNvSpPr txBox="1"/>
          <p:nvPr/>
        </p:nvSpPr>
        <p:spPr>
          <a:xfrm>
            <a:off x="652646" y="1040456"/>
            <a:ext cx="7128600" cy="1296300"/>
          </a:xfrm>
          <a:prstGeom prst="rect">
            <a:avLst/>
          </a:prstGeom>
          <a:noFill/>
          <a:ln>
            <a:noFill/>
          </a:ln>
        </p:spPr>
        <p:txBody>
          <a:bodyPr anchorCtr="0" anchor="t" bIns="0" lIns="0" spcFirstLastPara="1" rIns="0" wrap="square" tIns="62850">
            <a:spAutoFit/>
          </a:bodyPr>
          <a:lstStyle/>
          <a:p>
            <a:pPr indent="-371475" lvl="0" marL="409575" rtl="0" algn="l">
              <a:lnSpc>
                <a:spcPct val="115000"/>
              </a:lnSpc>
              <a:spcBef>
                <a:spcPts val="0"/>
              </a:spcBef>
              <a:spcAft>
                <a:spcPts val="0"/>
              </a:spcAft>
              <a:buClr>
                <a:srgbClr val="595959"/>
              </a:buClr>
              <a:buSzPts val="1800"/>
              <a:buFont typeface="Ubuntu Mono"/>
              <a:buChar char="●"/>
            </a:pPr>
            <a:r>
              <a:rPr lang="en" sz="1800">
                <a:solidFill>
                  <a:srgbClr val="595959"/>
                </a:solidFill>
                <a:highlight>
                  <a:srgbClr val="F3F3F3"/>
                </a:highlight>
                <a:latin typeface="Ubuntu Mono"/>
                <a:ea typeface="Ubuntu Mono"/>
                <a:cs typeface="Ubuntu Mono"/>
                <a:sym typeface="Ubuntu Mono"/>
              </a:rPr>
              <a:t>printf("Hello World\n");</a:t>
            </a:r>
            <a:endParaRPr sz="1800">
              <a:highlight>
                <a:srgbClr val="F3F3F3"/>
              </a:highlight>
              <a:latin typeface="Ubuntu Mono"/>
              <a:ea typeface="Ubuntu Mono"/>
              <a:cs typeface="Ubuntu Mono"/>
              <a:sym typeface="Ubuntu Mono"/>
            </a:endParaRPr>
          </a:p>
          <a:p>
            <a:pPr indent="-366394" lvl="1" marL="866775" rtl="0" algn="l">
              <a:lnSpc>
                <a:spcPct val="115000"/>
              </a:lnSpc>
              <a:spcBef>
                <a:spcPts val="0"/>
              </a:spcBef>
              <a:spcAft>
                <a:spcPts val="0"/>
              </a:spcAft>
              <a:buClr>
                <a:srgbClr val="595959"/>
              </a:buClr>
              <a:buSzPts val="1800"/>
              <a:buFont typeface="Arial"/>
              <a:buChar char="○"/>
            </a:pPr>
            <a:r>
              <a:rPr lang="en" sz="1800">
                <a:solidFill>
                  <a:srgbClr val="595959"/>
                </a:solidFill>
                <a:highlight>
                  <a:srgbClr val="F3F3F3"/>
                </a:highlight>
                <a:latin typeface="Ubuntu Mono"/>
                <a:ea typeface="Ubuntu Mono"/>
                <a:cs typeface="Ubuntu Mono"/>
                <a:sym typeface="Ubuntu Mono"/>
              </a:rPr>
              <a:t>\n</a:t>
            </a:r>
            <a:r>
              <a:rPr lang="en" sz="1800">
                <a:solidFill>
                  <a:srgbClr val="595959"/>
                </a:solidFill>
                <a:latin typeface="Proxima Nova"/>
                <a:ea typeface="Proxima Nova"/>
                <a:cs typeface="Proxima Nova"/>
                <a:sym typeface="Proxima Nova"/>
              </a:rPr>
              <a:t> is newline character</a:t>
            </a:r>
            <a:endParaRPr sz="1800">
              <a:latin typeface="Proxima Nova"/>
              <a:ea typeface="Proxima Nova"/>
              <a:cs typeface="Proxima Nova"/>
              <a:sym typeface="Proxima Nova"/>
            </a:endParaRPr>
          </a:p>
          <a:p>
            <a:pPr indent="-371475" lvl="0" marL="409575" rtl="0" algn="l">
              <a:lnSpc>
                <a:spcPct val="115000"/>
              </a:lnSpc>
              <a:spcBef>
                <a:spcPts val="0"/>
              </a:spcBef>
              <a:spcAft>
                <a:spcPts val="0"/>
              </a:spcAft>
              <a:buClr>
                <a:srgbClr val="595959"/>
              </a:buClr>
              <a:buSzPts val="1800"/>
              <a:buFont typeface="Ubuntu Mono"/>
              <a:buChar char="●"/>
            </a:pPr>
            <a:r>
              <a:rPr lang="en" sz="1800">
                <a:solidFill>
                  <a:srgbClr val="595959"/>
                </a:solidFill>
                <a:latin typeface="Proxima Nova"/>
                <a:ea typeface="Proxima Nova"/>
                <a:cs typeface="Proxima Nova"/>
                <a:sym typeface="Proxima Nova"/>
              </a:rPr>
              <a:t>What if we want to print </a:t>
            </a:r>
            <a:r>
              <a:rPr lang="en" sz="1800">
                <a:solidFill>
                  <a:srgbClr val="595959"/>
                </a:solidFill>
                <a:highlight>
                  <a:srgbClr val="F3F3F3"/>
                </a:highlight>
                <a:latin typeface="Ubuntu Mono"/>
                <a:ea typeface="Ubuntu Mono"/>
                <a:cs typeface="Ubuntu Mono"/>
                <a:sym typeface="Ubuntu Mono"/>
              </a:rPr>
              <a:t>x</a:t>
            </a:r>
            <a:r>
              <a:rPr lang="en" sz="1800">
                <a:solidFill>
                  <a:srgbClr val="595959"/>
                </a:solidFill>
                <a:latin typeface="Proxima Nova"/>
                <a:ea typeface="Proxima Nova"/>
                <a:cs typeface="Proxima Nova"/>
                <a:sym typeface="Proxima Nova"/>
              </a:rPr>
              <a:t> where </a:t>
            </a:r>
            <a:r>
              <a:rPr lang="en" sz="1800">
                <a:solidFill>
                  <a:srgbClr val="595959"/>
                </a:solidFill>
                <a:highlight>
                  <a:srgbClr val="F3F3F3"/>
                </a:highlight>
                <a:latin typeface="Ubuntu Mono"/>
                <a:ea typeface="Ubuntu Mono"/>
                <a:cs typeface="Ubuntu Mono"/>
                <a:sym typeface="Ubuntu Mono"/>
              </a:rPr>
              <a:t>int x = 8;</a:t>
            </a:r>
            <a:r>
              <a:rPr lang="en" sz="1800">
                <a:solidFill>
                  <a:srgbClr val="595959"/>
                </a:solidFill>
                <a:latin typeface="Proxima Nova"/>
                <a:ea typeface="Proxima Nova"/>
                <a:cs typeface="Proxima Nova"/>
                <a:sym typeface="Proxima Nova"/>
              </a:rPr>
              <a:t>?</a:t>
            </a:r>
            <a:endParaRPr sz="1800">
              <a:latin typeface="Proxima Nova"/>
              <a:ea typeface="Proxima Nova"/>
              <a:cs typeface="Proxima Nova"/>
              <a:sym typeface="Proxima Nova"/>
            </a:endParaRPr>
          </a:p>
          <a:p>
            <a:pPr indent="-366394" lvl="1" marL="866775" rtl="0" algn="l">
              <a:lnSpc>
                <a:spcPct val="115000"/>
              </a:lnSpc>
              <a:spcBef>
                <a:spcPts val="0"/>
              </a:spcBef>
              <a:spcAft>
                <a:spcPts val="0"/>
              </a:spcAft>
              <a:buClr>
                <a:srgbClr val="595959"/>
              </a:buClr>
              <a:buSzPts val="1800"/>
              <a:buFont typeface="Ubuntu Mono"/>
              <a:buChar char="○"/>
            </a:pPr>
            <a:r>
              <a:rPr lang="en" sz="1800">
                <a:solidFill>
                  <a:srgbClr val="595959"/>
                </a:solidFill>
                <a:highlight>
                  <a:srgbClr val="F3F3F3"/>
                </a:highlight>
                <a:latin typeface="Ubuntu Mono"/>
                <a:ea typeface="Ubuntu Mono"/>
                <a:cs typeface="Ubuntu Mono"/>
                <a:sym typeface="Ubuntu Mono"/>
              </a:rPr>
              <a:t>printf("x is: %d\n", x);</a:t>
            </a:r>
            <a:endParaRPr sz="1800">
              <a:highlight>
                <a:srgbClr val="F3F3F3"/>
              </a:highlight>
              <a:latin typeface="Ubuntu Mono"/>
              <a:ea typeface="Ubuntu Mono"/>
              <a:cs typeface="Ubuntu Mono"/>
              <a:sym typeface="Ubuntu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Exercise:</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Functions</a:t>
            </a:r>
            <a:endParaRPr>
              <a:latin typeface="Work Sans Medium"/>
              <a:ea typeface="Work Sans Medium"/>
              <a:cs typeface="Work Sans Medium"/>
              <a:sym typeface="Work Sans Medium"/>
            </a:endParaRPr>
          </a:p>
        </p:txBody>
      </p:sp>
      <p:sp>
        <p:nvSpPr>
          <p:cNvPr id="256" name="Google Shape;256;p45"/>
          <p:cNvSpPr txBox="1"/>
          <p:nvPr/>
        </p:nvSpPr>
        <p:spPr>
          <a:xfrm>
            <a:off x="661224" y="1051405"/>
            <a:ext cx="7321500" cy="1564500"/>
          </a:xfrm>
          <a:prstGeom prst="rect">
            <a:avLst/>
          </a:prstGeom>
          <a:noFill/>
          <a:ln>
            <a:noFill/>
          </a:ln>
        </p:spPr>
        <p:txBody>
          <a:bodyPr anchorCtr="0" anchor="t" bIns="0" lIns="0" spcFirstLastPara="1" rIns="0" wrap="square" tIns="12700">
            <a:spAutoFit/>
          </a:bodyPr>
          <a:lstStyle/>
          <a:p>
            <a:pPr indent="-367030" lvl="0" marL="379095" marR="5080" rtl="0" algn="l">
              <a:lnSpc>
                <a:spcPct val="115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What is the difference between </a:t>
            </a:r>
            <a:r>
              <a:rPr b="1" lang="en" sz="1800">
                <a:solidFill>
                  <a:srgbClr val="595959"/>
                </a:solidFill>
                <a:latin typeface="Proxima Nova"/>
                <a:ea typeface="Proxima Nova"/>
                <a:cs typeface="Proxima Nova"/>
                <a:sym typeface="Proxima Nova"/>
              </a:rPr>
              <a:t>pass by value</a:t>
            </a:r>
            <a:r>
              <a:rPr lang="en" sz="1800">
                <a:solidFill>
                  <a:srgbClr val="595959"/>
                </a:solidFill>
                <a:latin typeface="Proxima Nova"/>
                <a:ea typeface="Proxima Nova"/>
                <a:cs typeface="Proxima Nova"/>
                <a:sym typeface="Proxima Nova"/>
              </a:rPr>
              <a:t> and </a:t>
            </a:r>
            <a:r>
              <a:rPr b="1" lang="en" sz="1800">
                <a:solidFill>
                  <a:srgbClr val="595959"/>
                </a:solidFill>
                <a:latin typeface="Proxima Nova"/>
                <a:ea typeface="Proxima Nova"/>
                <a:cs typeface="Proxima Nova"/>
                <a:sym typeface="Proxima Nova"/>
              </a:rPr>
              <a:t>pass by reference?</a:t>
            </a:r>
            <a:endParaRPr b="1" sz="1800">
              <a:solidFill>
                <a:srgbClr val="595959"/>
              </a:solidFill>
              <a:latin typeface="Proxima Nova"/>
              <a:ea typeface="Proxima Nova"/>
              <a:cs typeface="Proxima Nova"/>
              <a:sym typeface="Proxima Nova"/>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Which of these is C? </a:t>
            </a:r>
            <a:endParaRPr sz="1800">
              <a:solidFill>
                <a:srgbClr val="595959"/>
              </a:solidFill>
              <a:latin typeface="Proxima Nova"/>
              <a:ea typeface="Proxima Nova"/>
              <a:cs typeface="Proxima Nova"/>
              <a:sym typeface="Proxima Nova"/>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How would we write a function to swap in C?</a:t>
            </a:r>
            <a:endParaRPr sz="1800">
              <a:solidFill>
                <a:srgbClr val="595959"/>
              </a:solidFill>
              <a:latin typeface="Proxima Nova"/>
              <a:ea typeface="Proxima Nova"/>
              <a:cs typeface="Proxima Nova"/>
              <a:sym typeface="Proxima Nova"/>
            </a:endParaRPr>
          </a:p>
          <a:p>
            <a:pPr indent="0" lvl="0" marL="0" marR="2818765" rtl="0" algn="l">
              <a:lnSpc>
                <a:spcPct val="115000"/>
              </a:lnSpc>
              <a:spcBef>
                <a:spcPts val="0"/>
              </a:spcBef>
              <a:spcAft>
                <a:spcPts val="0"/>
              </a:spcAft>
              <a:buNone/>
            </a:pPr>
            <a:r>
              <a:t/>
            </a:r>
            <a:endParaRPr sz="1800">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Answer</a:t>
            </a:r>
            <a:r>
              <a:rPr lang="en">
                <a:solidFill>
                  <a:srgbClr val="3C78D8"/>
                </a:solidFill>
                <a:latin typeface="Work Sans Medium"/>
                <a:ea typeface="Work Sans Medium"/>
                <a:cs typeface="Work Sans Medium"/>
                <a:sym typeface="Work Sans Medium"/>
              </a:rPr>
              <a:t>: </a:t>
            </a:r>
            <a:r>
              <a:rPr lang="en">
                <a:latin typeface="Work Sans Medium"/>
                <a:ea typeface="Work Sans Medium"/>
                <a:cs typeface="Work Sans Medium"/>
                <a:sym typeface="Work Sans Medium"/>
              </a:rPr>
              <a:t>Functions</a:t>
            </a:r>
            <a:endParaRPr>
              <a:latin typeface="Work Sans Medium"/>
              <a:ea typeface="Work Sans Medium"/>
              <a:cs typeface="Work Sans Medium"/>
              <a:sym typeface="Work Sans Medium"/>
            </a:endParaRPr>
          </a:p>
        </p:txBody>
      </p:sp>
      <p:sp>
        <p:nvSpPr>
          <p:cNvPr id="262" name="Google Shape;262;p46"/>
          <p:cNvSpPr txBox="1"/>
          <p:nvPr/>
        </p:nvSpPr>
        <p:spPr>
          <a:xfrm>
            <a:off x="683299" y="1092780"/>
            <a:ext cx="7321500" cy="3085200"/>
          </a:xfrm>
          <a:prstGeom prst="rect">
            <a:avLst/>
          </a:prstGeom>
          <a:noFill/>
          <a:ln>
            <a:noFill/>
          </a:ln>
        </p:spPr>
        <p:txBody>
          <a:bodyPr anchorCtr="0" anchor="t" bIns="0" lIns="0" spcFirstLastPara="1" rIns="0" wrap="square" tIns="12700">
            <a:spAutoFit/>
          </a:bodyPr>
          <a:lstStyle/>
          <a:p>
            <a:pPr indent="-367030" lvl="0" marL="379095" marR="5080" rtl="0" algn="l">
              <a:lnSpc>
                <a:spcPct val="100000"/>
              </a:lnSpc>
              <a:spcBef>
                <a:spcPts val="0"/>
              </a:spcBef>
              <a:spcAft>
                <a:spcPts val="0"/>
              </a:spcAft>
              <a:buClr>
                <a:srgbClr val="595959"/>
              </a:buClr>
              <a:buSzPts val="1800"/>
              <a:buFont typeface="Work Sans Medium"/>
              <a:buChar char="●"/>
            </a:pPr>
            <a:r>
              <a:rPr lang="en" sz="1800">
                <a:solidFill>
                  <a:srgbClr val="595959"/>
                </a:solidFill>
                <a:latin typeface="Proxima Nova"/>
                <a:ea typeface="Proxima Nova"/>
                <a:cs typeface="Proxima Nova"/>
                <a:sym typeface="Proxima Nova"/>
              </a:rPr>
              <a:t>C is always </a:t>
            </a:r>
            <a:r>
              <a:rPr b="1" lang="en" sz="1800">
                <a:solidFill>
                  <a:srgbClr val="3C78D8"/>
                </a:solidFill>
                <a:latin typeface="Proxima Nova"/>
                <a:ea typeface="Proxima Nova"/>
                <a:cs typeface="Proxima Nova"/>
                <a:sym typeface="Proxima Nova"/>
              </a:rPr>
              <a:t>PASS BY VALUE</a:t>
            </a:r>
            <a:r>
              <a:rPr lang="en" sz="1800">
                <a:solidFill>
                  <a:srgbClr val="595959"/>
                </a:solidFill>
                <a:latin typeface="Proxima Nova"/>
                <a:ea typeface="Proxima Nova"/>
                <a:cs typeface="Proxima Nova"/>
                <a:sym typeface="Proxima Nova"/>
              </a:rPr>
              <a:t>, you must manually specify to be pass by reference, by passing in a pointer.</a:t>
            </a:r>
            <a:endParaRPr sz="1800">
              <a:latin typeface="Proxima Nova"/>
              <a:ea typeface="Proxima Nova"/>
              <a:cs typeface="Proxima Nova"/>
              <a:sym typeface="Proxima Nova"/>
            </a:endParaRPr>
          </a:p>
          <a:p>
            <a:pPr indent="-411480" lvl="0" marL="790575" marR="3230245" rtl="0" algn="l">
              <a:lnSpc>
                <a:spcPct val="105600"/>
              </a:lnSpc>
              <a:spcBef>
                <a:spcPts val="215"/>
              </a:spcBef>
              <a:spcAft>
                <a:spcPts val="0"/>
              </a:spcAft>
              <a:buNone/>
            </a:pPr>
            <a:r>
              <a:rPr lang="en" sz="1800">
                <a:solidFill>
                  <a:srgbClr val="595959"/>
                </a:solidFill>
                <a:latin typeface="Ubuntu Mono"/>
                <a:ea typeface="Ubuntu Mono"/>
                <a:cs typeface="Ubuntu Mono"/>
                <a:sym typeface="Ubuntu Mono"/>
              </a:rPr>
              <a:t>void swap(int *a, int *b) { </a:t>
            </a:r>
            <a:endParaRPr sz="1800">
              <a:solidFill>
                <a:srgbClr val="595959"/>
              </a:solidFill>
              <a:latin typeface="Ubuntu Mono"/>
              <a:ea typeface="Ubuntu Mono"/>
              <a:cs typeface="Ubuntu Mono"/>
              <a:sym typeface="Ubuntu Mono"/>
            </a:endParaRPr>
          </a:p>
          <a:p>
            <a:pPr indent="-411480" lvl="0" marL="1247775" marR="3230245" rtl="0" algn="l">
              <a:lnSpc>
                <a:spcPct val="105600"/>
              </a:lnSpc>
              <a:spcBef>
                <a:spcPts val="215"/>
              </a:spcBef>
              <a:spcAft>
                <a:spcPts val="0"/>
              </a:spcAft>
              <a:buNone/>
            </a:pPr>
            <a:r>
              <a:rPr lang="en" sz="1800">
                <a:solidFill>
                  <a:srgbClr val="595959"/>
                </a:solidFill>
                <a:latin typeface="Ubuntu Mono"/>
                <a:ea typeface="Ubuntu Mono"/>
                <a:cs typeface="Ubuntu Mono"/>
                <a:sym typeface="Ubuntu Mono"/>
              </a:rPr>
              <a:t>int t = *a;</a:t>
            </a:r>
            <a:endParaRPr sz="1800">
              <a:latin typeface="Ubuntu Mono"/>
              <a:ea typeface="Ubuntu Mono"/>
              <a:cs typeface="Ubuntu Mono"/>
              <a:sym typeface="Ubuntu Mono"/>
            </a:endParaRPr>
          </a:p>
          <a:p>
            <a:pPr indent="0" lvl="0" marL="790575" rtl="0" algn="l">
              <a:lnSpc>
                <a:spcPct val="100000"/>
              </a:lnSpc>
              <a:spcBef>
                <a:spcPts val="120"/>
              </a:spcBef>
              <a:spcAft>
                <a:spcPts val="0"/>
              </a:spcAft>
              <a:buNone/>
            </a:pPr>
            <a:r>
              <a:rPr lang="en" sz="1800">
                <a:solidFill>
                  <a:srgbClr val="595959"/>
                </a:solidFill>
                <a:latin typeface="Ubuntu Mono"/>
                <a:ea typeface="Ubuntu Mono"/>
                <a:cs typeface="Ubuntu Mono"/>
                <a:sym typeface="Ubuntu Mono"/>
              </a:rPr>
              <a:t>*a = *b;</a:t>
            </a:r>
            <a:endParaRPr sz="1800">
              <a:latin typeface="Ubuntu Mono"/>
              <a:ea typeface="Ubuntu Mono"/>
              <a:cs typeface="Ubuntu Mono"/>
              <a:sym typeface="Ubuntu Mono"/>
            </a:endParaRPr>
          </a:p>
          <a:p>
            <a:pPr indent="0" lvl="0" marL="790575" rtl="0" algn="l">
              <a:lnSpc>
                <a:spcPct val="100000"/>
              </a:lnSpc>
              <a:spcBef>
                <a:spcPts val="120"/>
              </a:spcBef>
              <a:spcAft>
                <a:spcPts val="0"/>
              </a:spcAft>
              <a:buNone/>
            </a:pPr>
            <a:r>
              <a:rPr lang="en" sz="1800">
                <a:solidFill>
                  <a:srgbClr val="595959"/>
                </a:solidFill>
                <a:latin typeface="Ubuntu Mono"/>
                <a:ea typeface="Ubuntu Mono"/>
                <a:cs typeface="Ubuntu Mono"/>
                <a:sym typeface="Ubuntu Mono"/>
              </a:rPr>
              <a:t>*b = t;</a:t>
            </a:r>
            <a:endParaRPr sz="1800">
              <a:latin typeface="Ubuntu Mono"/>
              <a:ea typeface="Ubuntu Mono"/>
              <a:cs typeface="Ubuntu Mono"/>
              <a:sym typeface="Ubuntu Mono"/>
            </a:endParaRPr>
          </a:p>
          <a:p>
            <a:pPr indent="0" lvl="0" marL="379095" rtl="0" algn="l">
              <a:lnSpc>
                <a:spcPct val="100000"/>
              </a:lnSpc>
              <a:spcBef>
                <a:spcPts val="120"/>
              </a:spcBef>
              <a:spcAft>
                <a:spcPts val="0"/>
              </a:spcAft>
              <a:buNone/>
            </a:pPr>
            <a:r>
              <a:rPr lang="en" sz="1800">
                <a:solidFill>
                  <a:srgbClr val="595959"/>
                </a:solidFill>
                <a:latin typeface="Ubuntu Mono"/>
                <a:ea typeface="Ubuntu Mono"/>
                <a:cs typeface="Ubuntu Mono"/>
                <a:sym typeface="Ubuntu Mono"/>
              </a:rPr>
              <a:t>}</a:t>
            </a:r>
            <a:endParaRPr sz="1800">
              <a:latin typeface="Ubuntu Mono"/>
              <a:ea typeface="Ubuntu Mono"/>
              <a:cs typeface="Ubuntu Mono"/>
              <a:sym typeface="Ubuntu Mono"/>
            </a:endParaRPr>
          </a:p>
          <a:p>
            <a:pPr indent="-366395" lvl="0" marL="379095" rtl="0" algn="l">
              <a:lnSpc>
                <a:spcPct val="100000"/>
              </a:lnSpc>
              <a:spcBef>
                <a:spcPts val="985"/>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Pointer to functions also exist and you can pass them around!</a:t>
            </a:r>
            <a:endParaRPr sz="1800">
              <a:latin typeface="Proxima Nova"/>
              <a:ea typeface="Proxima Nova"/>
              <a:cs typeface="Proxima Nova"/>
              <a:sym typeface="Proxima Nova"/>
            </a:endParaRPr>
          </a:p>
          <a:p>
            <a:pPr indent="0" lvl="0" marL="379095" marR="2818765" rtl="0" algn="l">
              <a:lnSpc>
                <a:spcPct val="105600"/>
              </a:lnSpc>
              <a:spcBef>
                <a:spcPts val="215"/>
              </a:spcBef>
              <a:spcAft>
                <a:spcPts val="0"/>
              </a:spcAft>
              <a:buNone/>
            </a:pPr>
            <a:r>
              <a:rPr lang="en" sz="1800">
                <a:solidFill>
                  <a:srgbClr val="595959"/>
                </a:solidFill>
                <a:latin typeface="Ubuntu Mono"/>
                <a:ea typeface="Ubuntu Mono"/>
                <a:cs typeface="Ubuntu Mono"/>
                <a:sym typeface="Ubuntu Mono"/>
              </a:rPr>
              <a:t>void (*swap_ptr)(int) = &amp;swap; (*</a:t>
            </a:r>
            <a:r>
              <a:rPr lang="en" sz="1800">
                <a:solidFill>
                  <a:srgbClr val="595959"/>
                </a:solidFill>
                <a:latin typeface="Ubuntu Mono"/>
                <a:ea typeface="Ubuntu Mono"/>
                <a:cs typeface="Ubuntu Mono"/>
                <a:sym typeface="Ubuntu Mono"/>
              </a:rPr>
              <a:t>swap_ptr</a:t>
            </a:r>
            <a:r>
              <a:rPr lang="en" sz="1800">
                <a:solidFill>
                  <a:srgbClr val="595959"/>
                </a:solidFill>
                <a:latin typeface="Ubuntu Mono"/>
                <a:ea typeface="Ubuntu Mono"/>
                <a:cs typeface="Ubuntu Mono"/>
                <a:sym typeface="Ubuntu Mono"/>
              </a:rPr>
              <a:t>)(a, b);</a:t>
            </a:r>
            <a:endParaRPr sz="1800">
              <a:latin typeface="Ubuntu Mono"/>
              <a:ea typeface="Ubuntu Mono"/>
              <a:cs typeface="Ubuntu Mono"/>
              <a:sym typeface="Ubuntu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Memory Allocation</a:t>
            </a:r>
            <a:endParaRPr>
              <a:latin typeface="Work Sans Medium"/>
              <a:ea typeface="Work Sans Medium"/>
              <a:cs typeface="Work Sans Medium"/>
              <a:sym typeface="Work Sans Medium"/>
            </a:endParaRPr>
          </a:p>
        </p:txBody>
      </p:sp>
      <p:sp>
        <p:nvSpPr>
          <p:cNvPr id="268" name="Google Shape;268;p47"/>
          <p:cNvSpPr txBox="1"/>
          <p:nvPr/>
        </p:nvSpPr>
        <p:spPr>
          <a:xfrm>
            <a:off x="683299" y="1092780"/>
            <a:ext cx="7844700" cy="2838900"/>
          </a:xfrm>
          <a:prstGeom prst="rect">
            <a:avLst/>
          </a:prstGeom>
          <a:noFill/>
          <a:ln>
            <a:noFill/>
          </a:ln>
        </p:spPr>
        <p:txBody>
          <a:bodyPr anchorCtr="0" anchor="t" bIns="0" lIns="0" spcFirstLastPara="1" rIns="0" wrap="square" tIns="12700">
            <a:spAutoFit/>
          </a:bodyPr>
          <a:lstStyle/>
          <a:p>
            <a:pPr indent="-367030" lvl="0" marL="379095" marR="85598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malloc</a:t>
            </a:r>
            <a:r>
              <a:rPr lang="en" sz="1800">
                <a:solidFill>
                  <a:srgbClr val="595959"/>
                </a:solidFill>
                <a:latin typeface="Proxima Nova"/>
                <a:ea typeface="Proxima Nova"/>
                <a:cs typeface="Proxima Nova"/>
                <a:sym typeface="Proxima Nova"/>
              </a:rPr>
              <a:t> is used to dynamically allocate a single block of memory with the required size from the heap.</a:t>
            </a:r>
            <a:endParaRPr sz="1800">
              <a:latin typeface="Proxima Nova"/>
              <a:ea typeface="Proxima Nova"/>
              <a:cs typeface="Proxima Nova"/>
              <a:sym typeface="Proxima Nova"/>
            </a:endParaRPr>
          </a:p>
          <a:p>
            <a:pPr indent="-342900" lvl="1" marL="914400" marR="855980" rtl="0" algn="l">
              <a:lnSpc>
                <a:spcPct val="115000"/>
              </a:lnSpc>
              <a:spcBef>
                <a:spcPts val="0"/>
              </a:spcBef>
              <a:spcAft>
                <a:spcPts val="0"/>
              </a:spcAft>
              <a:buClr>
                <a:srgbClr val="595959"/>
              </a:buClr>
              <a:buSzPts val="1800"/>
              <a:buFont typeface="Ubuntu Mono"/>
              <a:buChar char="○"/>
            </a:pPr>
            <a:r>
              <a:rPr lang="en" sz="1800">
                <a:solidFill>
                  <a:srgbClr val="595959"/>
                </a:solidFill>
                <a:highlight>
                  <a:srgbClr val="F3F3F3"/>
                </a:highlight>
                <a:latin typeface="Ubuntu Mono"/>
                <a:ea typeface="Ubuntu Mono"/>
                <a:cs typeface="Ubuntu Mono"/>
                <a:sym typeface="Ubuntu Mono"/>
              </a:rPr>
              <a:t>mp = (cast_type*) malloc(byte_size);</a:t>
            </a:r>
            <a:endParaRPr sz="1800">
              <a:highlight>
                <a:srgbClr val="F3F3F3"/>
              </a:highlight>
              <a:latin typeface="Ubuntu Mono"/>
              <a:ea typeface="Ubuntu Mono"/>
              <a:cs typeface="Ubuntu Mono"/>
              <a:sym typeface="Ubuntu Mono"/>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malloc()</a:t>
            </a:r>
            <a:r>
              <a:rPr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allocates a ﬁxed memory size from the heap and returns a pointer to it.</a:t>
            </a:r>
            <a:endParaRPr sz="1800">
              <a:latin typeface="Proxima Nova"/>
              <a:ea typeface="Proxima Nova"/>
              <a:cs typeface="Proxima Nova"/>
              <a:sym typeface="Proxima Nova"/>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calloc()</a:t>
            </a:r>
            <a:r>
              <a:rPr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same as malloc but zeros out the memory.</a:t>
            </a:r>
            <a:endParaRPr sz="1800">
              <a:latin typeface="Proxima Nova"/>
              <a:ea typeface="Proxima Nova"/>
              <a:cs typeface="Proxima Nova"/>
              <a:sym typeface="Proxima Nova"/>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realloc()</a:t>
            </a:r>
            <a:r>
              <a:rPr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takes in some malloced data, allocates some new memory on the heap and copies the data across.</a:t>
            </a:r>
            <a:endParaRPr sz="1800">
              <a:latin typeface="Proxima Nova"/>
              <a:ea typeface="Proxima Nova"/>
              <a:cs typeface="Proxima Nova"/>
              <a:sym typeface="Proxima Nova"/>
            </a:endParaRPr>
          </a:p>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free()</a:t>
            </a:r>
            <a:r>
              <a:rPr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frees some memory pointed to by a pointer.</a:t>
            </a:r>
            <a:endParaRPr sz="18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GDB</a:t>
            </a:r>
            <a:endParaRPr>
              <a:latin typeface="Work Sans Medium"/>
              <a:ea typeface="Work Sans Medium"/>
              <a:cs typeface="Work Sans Medium"/>
              <a:sym typeface="Work Sans Medium"/>
            </a:endParaRPr>
          </a:p>
        </p:txBody>
      </p:sp>
      <p:sp>
        <p:nvSpPr>
          <p:cNvPr id="274" name="Google Shape;274;p48"/>
          <p:cNvSpPr txBox="1"/>
          <p:nvPr/>
        </p:nvSpPr>
        <p:spPr>
          <a:xfrm>
            <a:off x="644699" y="982107"/>
            <a:ext cx="7226400" cy="3835800"/>
          </a:xfrm>
          <a:prstGeom prst="rect">
            <a:avLst/>
          </a:prstGeom>
          <a:noFill/>
          <a:ln>
            <a:noFill/>
          </a:ln>
        </p:spPr>
        <p:txBody>
          <a:bodyPr anchorCtr="0" anchor="t" bIns="0" lIns="0" spcFirstLastPara="1" rIns="0" wrap="square" tIns="53325">
            <a:sp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Requires the compiler ﬂag </a:t>
            </a:r>
            <a:r>
              <a:rPr lang="en" sz="1800">
                <a:solidFill>
                  <a:srgbClr val="595959"/>
                </a:solidFill>
                <a:highlight>
                  <a:srgbClr val="F3F3F3"/>
                </a:highlight>
                <a:latin typeface="Ubuntu Mono"/>
                <a:ea typeface="Ubuntu Mono"/>
                <a:cs typeface="Ubuntu Mono"/>
                <a:sym typeface="Ubuntu Mono"/>
              </a:rPr>
              <a:t>-g</a:t>
            </a:r>
            <a:r>
              <a:rPr lang="en" sz="1800">
                <a:solidFill>
                  <a:srgbClr val="595959"/>
                </a:solidFill>
                <a:latin typeface="Proxima Nova"/>
                <a:ea typeface="Proxima Nova"/>
                <a:cs typeface="Proxima Nova"/>
                <a:sym typeface="Proxima Nova"/>
              </a:rPr>
              <a:t> to make use of GDB eﬀectively.</a:t>
            </a:r>
            <a:endParaRPr sz="1800">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Here are a few important commands</a:t>
            </a:r>
            <a:endParaRPr sz="1800">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r</a:t>
            </a:r>
            <a:r>
              <a:rPr lang="en" sz="1800">
                <a:solidFill>
                  <a:srgbClr val="595959"/>
                </a:solidFill>
                <a:latin typeface="Proxima Nova"/>
                <a:ea typeface="Proxima Nova"/>
                <a:cs typeface="Proxima Nova"/>
                <a:sym typeface="Proxima Nova"/>
              </a:rPr>
              <a:t> runs your program until it hits a breakpoint, segfaults, or terminates.</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c</a:t>
            </a:r>
            <a:r>
              <a:rPr lang="en" sz="1800">
                <a:solidFill>
                  <a:srgbClr val="595959"/>
                </a:solidFill>
                <a:latin typeface="Proxima Nova"/>
                <a:ea typeface="Proxima Nova"/>
                <a:cs typeface="Proxima Nova"/>
                <a:sym typeface="Proxima Nova"/>
              </a:rPr>
              <a:t> continues execution until next bp, segfault, or termination</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n</a:t>
            </a:r>
            <a:r>
              <a:rPr lang="en" sz="1800">
                <a:solidFill>
                  <a:srgbClr val="595959"/>
                </a:solidFill>
                <a:latin typeface="Proxima Nova"/>
                <a:ea typeface="Proxima Nova"/>
                <a:cs typeface="Proxima Nova"/>
                <a:sym typeface="Proxima Nova"/>
              </a:rPr>
              <a:t> goes to next instruction (step-over function calls)</a:t>
            </a:r>
            <a:endParaRPr sz="1800">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s</a:t>
            </a:r>
            <a:r>
              <a:rPr lang="en" sz="1800">
                <a:solidFill>
                  <a:srgbClr val="595959"/>
                </a:solidFill>
                <a:latin typeface="Proxima Nova"/>
                <a:ea typeface="Proxima Nova"/>
                <a:cs typeface="Proxima Nova"/>
                <a:sym typeface="Proxima Nova"/>
              </a:rPr>
              <a:t> steps forward (step-into function calls)</a:t>
            </a:r>
            <a:endParaRPr sz="1800">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b ﬁle.c:n</a:t>
            </a:r>
            <a:r>
              <a:rPr lang="en" sz="1800">
                <a:solidFill>
                  <a:srgbClr val="595959"/>
                </a:solidFill>
                <a:latin typeface="Proxima Nova"/>
                <a:ea typeface="Proxima Nova"/>
                <a:cs typeface="Proxima Nova"/>
                <a:sym typeface="Proxima Nova"/>
              </a:rPr>
              <a:t> sets a breakpoint at line </a:t>
            </a:r>
            <a:r>
              <a:rPr lang="en" sz="1800">
                <a:solidFill>
                  <a:srgbClr val="595959"/>
                </a:solidFill>
                <a:highlight>
                  <a:srgbClr val="F3F3F3"/>
                </a:highlight>
                <a:latin typeface="Ubuntu Mono"/>
                <a:ea typeface="Ubuntu Mono"/>
                <a:cs typeface="Ubuntu Mono"/>
                <a:sym typeface="Ubuntu Mono"/>
              </a:rPr>
              <a:t>n</a:t>
            </a:r>
            <a:r>
              <a:rPr lang="en" sz="1800">
                <a:solidFill>
                  <a:srgbClr val="595959"/>
                </a:solidFill>
                <a:latin typeface="Proxima Nova"/>
                <a:ea typeface="Proxima Nova"/>
                <a:cs typeface="Proxima Nova"/>
                <a:sym typeface="Proxima Nova"/>
              </a:rPr>
              <a:t> in </a:t>
            </a:r>
            <a:r>
              <a:rPr lang="en" sz="1800">
                <a:solidFill>
                  <a:srgbClr val="595959"/>
                </a:solidFill>
                <a:highlight>
                  <a:srgbClr val="F3F3F3"/>
                </a:highlight>
                <a:latin typeface="Ubuntu Mono"/>
                <a:ea typeface="Ubuntu Mono"/>
                <a:cs typeface="Ubuntu Mono"/>
                <a:sym typeface="Ubuntu Mono"/>
              </a:rPr>
              <a:t>file.c</a:t>
            </a:r>
            <a:endParaRPr sz="1800">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p var</a:t>
            </a:r>
            <a:r>
              <a:rPr lang="en" sz="1800">
                <a:solidFill>
                  <a:srgbClr val="595959"/>
                </a:solidFill>
                <a:latin typeface="Proxima Nova"/>
                <a:ea typeface="Proxima Nova"/>
                <a:cs typeface="Proxima Nova"/>
                <a:sym typeface="Proxima Nova"/>
              </a:rPr>
              <a:t> prints the value stored in variable </a:t>
            </a:r>
            <a:r>
              <a:rPr lang="en" sz="1800">
                <a:solidFill>
                  <a:srgbClr val="595959"/>
                </a:solidFill>
                <a:highlight>
                  <a:srgbClr val="F3F3F3"/>
                </a:highlight>
                <a:latin typeface="Ubuntu Mono"/>
                <a:ea typeface="Ubuntu Mono"/>
                <a:cs typeface="Ubuntu Mono"/>
                <a:sym typeface="Ubuntu Mono"/>
              </a:rPr>
              <a:t>var</a:t>
            </a:r>
            <a:endParaRPr sz="1800">
              <a:solidFill>
                <a:srgbClr val="595959"/>
              </a:solidFill>
              <a:highlight>
                <a:srgbClr val="F3F3F3"/>
              </a:highlight>
              <a:latin typeface="Ubuntu Mono"/>
              <a:ea typeface="Ubuntu Mono"/>
              <a:cs typeface="Ubuntu Mono"/>
              <a:sym typeface="Ubuntu Mono"/>
            </a:endParaRPr>
          </a:p>
          <a:p>
            <a:pPr indent="-342900" lvl="1" marL="914400" marR="0" rtl="0" algn="l">
              <a:lnSpc>
                <a:spcPct val="115000"/>
              </a:lnSpc>
              <a:spcBef>
                <a:spcPts val="0"/>
              </a:spcBef>
              <a:spcAft>
                <a:spcPts val="0"/>
              </a:spcAft>
              <a:buClr>
                <a:srgbClr val="595959"/>
              </a:buClr>
              <a:buSzPts val="1800"/>
              <a:buFont typeface="Ubuntu Mono"/>
              <a:buChar char="○"/>
            </a:pPr>
            <a:r>
              <a:rPr lang="en" sz="1800">
                <a:solidFill>
                  <a:srgbClr val="595959"/>
                </a:solidFill>
                <a:highlight>
                  <a:srgbClr val="F3F3F3"/>
                </a:highlight>
                <a:latin typeface="Ubuntu Mono"/>
                <a:ea typeface="Ubuntu Mono"/>
                <a:cs typeface="Ubuntu Mono"/>
                <a:sym typeface="Ubuntu Mono"/>
              </a:rPr>
              <a:t>x/nfu &lt;memory location&gt;</a:t>
            </a:r>
            <a:r>
              <a:rPr lang="en" sz="1800">
                <a:solidFill>
                  <a:srgbClr val="595959"/>
                </a:solidFill>
                <a:latin typeface="Proxima Nova"/>
                <a:ea typeface="Proxima Nova"/>
                <a:cs typeface="Proxima Nova"/>
                <a:sym typeface="Proxima Nova"/>
              </a:rPr>
              <a:t> examines a large area of memory.</a:t>
            </a:r>
            <a:endParaRPr sz="1800">
              <a:solidFill>
                <a:srgbClr val="595959"/>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595959"/>
              </a:buClr>
              <a:buSzPts val="1800"/>
              <a:buFont typeface="Proxima Nova"/>
              <a:buChar char="○"/>
            </a:pPr>
            <a:r>
              <a:rPr lang="en" sz="1800">
                <a:solidFill>
                  <a:srgbClr val="595959"/>
                </a:solidFill>
                <a:highlight>
                  <a:srgbClr val="F3F3F3"/>
                </a:highlight>
                <a:latin typeface="Ubuntu Mono"/>
                <a:ea typeface="Ubuntu Mono"/>
                <a:cs typeface="Ubuntu Mono"/>
                <a:sym typeface="Ubuntu Mono"/>
              </a:rPr>
              <a:t>bt</a:t>
            </a:r>
            <a:r>
              <a:rPr lang="en" sz="1800">
                <a:solidFill>
                  <a:srgbClr val="595959"/>
                </a:solidFill>
                <a:latin typeface="Proxima Nova"/>
                <a:ea typeface="Proxima Nova"/>
                <a:cs typeface="Proxima Nova"/>
                <a:sym typeface="Proxima Nova"/>
              </a:rPr>
              <a:t> prints a backtrace which allows you to discover the context in which an error was thrown.</a:t>
            </a:r>
            <a:endParaRPr sz="1800">
              <a:solidFill>
                <a:srgbClr val="595959"/>
              </a:solidFill>
              <a:latin typeface="Proxima Nova"/>
              <a:ea typeface="Proxima Nova"/>
              <a:cs typeface="Proxima Nova"/>
              <a:sym typeface="Proxima Nova"/>
            </a:endParaRPr>
          </a:p>
        </p:txBody>
      </p:sp>
      <p:pic>
        <p:nvPicPr>
          <p:cNvPr id="275" name="Google Shape;275;p48"/>
          <p:cNvPicPr preferRelativeResize="0"/>
          <p:nvPr/>
        </p:nvPicPr>
        <p:blipFill>
          <a:blip r:embed="rId3">
            <a:alphaModFix/>
          </a:blip>
          <a:stretch>
            <a:fillRect/>
          </a:stretch>
        </p:blipFill>
        <p:spPr>
          <a:xfrm rot="-415988">
            <a:off x="7451899" y="261804"/>
            <a:ext cx="1397346" cy="8733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592775" y="436598"/>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Exercise:</a:t>
            </a:r>
            <a:r>
              <a:rPr lang="en">
                <a:latin typeface="Work Sans Medium"/>
                <a:ea typeface="Work Sans Medium"/>
                <a:cs typeface="Work Sans Medium"/>
                <a:sym typeface="Work Sans Medium"/>
              </a:rPr>
              <a:t> GDB</a:t>
            </a:r>
            <a:endParaRPr>
              <a:latin typeface="Work Sans Medium"/>
              <a:ea typeface="Work Sans Medium"/>
              <a:cs typeface="Work Sans Medium"/>
              <a:sym typeface="Work Sans Medium"/>
            </a:endParaRPr>
          </a:p>
        </p:txBody>
      </p:sp>
      <p:sp>
        <p:nvSpPr>
          <p:cNvPr id="281" name="Google Shape;281;p49"/>
          <p:cNvSpPr txBox="1"/>
          <p:nvPr/>
        </p:nvSpPr>
        <p:spPr>
          <a:xfrm>
            <a:off x="592775" y="1092775"/>
            <a:ext cx="44931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800">
                <a:solidFill>
                  <a:srgbClr val="595959"/>
                </a:solidFill>
                <a:latin typeface="Proxima Nova"/>
                <a:ea typeface="Proxima Nova"/>
                <a:cs typeface="Proxima Nova"/>
                <a:sym typeface="Proxima Nova"/>
              </a:rPr>
              <a:t>Let’s debug the given ﬁle, </a:t>
            </a:r>
            <a:r>
              <a:rPr b="1" lang="en" sz="1800">
                <a:solidFill>
                  <a:srgbClr val="595959"/>
                </a:solidFill>
                <a:latin typeface="Proxima Nova"/>
                <a:ea typeface="Proxima Nova"/>
                <a:cs typeface="Proxima Nova"/>
                <a:sym typeface="Proxima Nova"/>
              </a:rPr>
              <a:t>factorial.c (download Lab 5 folder from Canvas)</a:t>
            </a:r>
            <a:endParaRPr b="1" sz="1800">
              <a:latin typeface="Proxima Nova"/>
              <a:ea typeface="Proxima Nova"/>
              <a:cs typeface="Proxima Nova"/>
              <a:sym typeface="Proxima Nova"/>
            </a:endParaRPr>
          </a:p>
        </p:txBody>
      </p:sp>
      <p:sp>
        <p:nvSpPr>
          <p:cNvPr id="282" name="Google Shape;282;p49"/>
          <p:cNvSpPr txBox="1"/>
          <p:nvPr/>
        </p:nvSpPr>
        <p:spPr>
          <a:xfrm>
            <a:off x="2235150" y="2514524"/>
            <a:ext cx="1835100" cy="205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250">
              <a:latin typeface="Courier New"/>
              <a:ea typeface="Courier New"/>
              <a:cs typeface="Courier New"/>
              <a:sym typeface="Courier New"/>
            </a:endParaRPr>
          </a:p>
        </p:txBody>
      </p:sp>
      <p:sp>
        <p:nvSpPr>
          <p:cNvPr id="283" name="Google Shape;283;p49"/>
          <p:cNvSpPr txBox="1"/>
          <p:nvPr/>
        </p:nvSpPr>
        <p:spPr>
          <a:xfrm>
            <a:off x="2692350" y="4038525"/>
            <a:ext cx="2025600" cy="205200"/>
          </a:xfrm>
          <a:prstGeom prst="rect">
            <a:avLst/>
          </a:prstGeom>
          <a:noFill/>
          <a:ln>
            <a:noFill/>
          </a:ln>
        </p:spPr>
        <p:txBody>
          <a:bodyPr anchorCtr="0" anchor="t" bIns="0" lIns="0" spcFirstLastPara="1" rIns="0" wrap="square" tIns="12700">
            <a:spAutoFit/>
          </a:bodyPr>
          <a:lstStyle/>
          <a:p>
            <a:pPr indent="-457200" lvl="0" marL="469900" marR="5080" rtl="0" algn="l">
              <a:lnSpc>
                <a:spcPct val="100000"/>
              </a:lnSpc>
              <a:spcBef>
                <a:spcPts val="0"/>
              </a:spcBef>
              <a:spcAft>
                <a:spcPts val="0"/>
              </a:spcAft>
              <a:buNone/>
            </a:pPr>
            <a:r>
              <a:t/>
            </a:r>
            <a:endParaRPr sz="1250">
              <a:latin typeface="Courier New"/>
              <a:ea typeface="Courier New"/>
              <a:cs typeface="Courier New"/>
              <a:sym typeface="Courier New"/>
            </a:endParaRPr>
          </a:p>
        </p:txBody>
      </p:sp>
      <p:sp>
        <p:nvSpPr>
          <p:cNvPr id="284" name="Google Shape;284;p49"/>
          <p:cNvSpPr txBox="1"/>
          <p:nvPr/>
        </p:nvSpPr>
        <p:spPr>
          <a:xfrm>
            <a:off x="5960075" y="1701876"/>
            <a:ext cx="2151300" cy="251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550">
                <a:solidFill>
                  <a:srgbClr val="0000FF"/>
                </a:solidFill>
                <a:latin typeface="Ubuntu Mono"/>
                <a:ea typeface="Ubuntu Mono"/>
                <a:cs typeface="Ubuntu Mono"/>
                <a:sym typeface="Ubuntu Mono"/>
              </a:rPr>
              <a:t>gcc -g factorial.c</a:t>
            </a:r>
            <a:endParaRPr sz="1550">
              <a:latin typeface="Ubuntu Mono"/>
              <a:ea typeface="Ubuntu Mono"/>
              <a:cs typeface="Ubuntu Mono"/>
              <a:sym typeface="Ubuntu Mono"/>
            </a:endParaRPr>
          </a:p>
        </p:txBody>
      </p:sp>
      <p:sp>
        <p:nvSpPr>
          <p:cNvPr id="285" name="Google Shape;285;p49"/>
          <p:cNvSpPr txBox="1"/>
          <p:nvPr/>
        </p:nvSpPr>
        <p:spPr>
          <a:xfrm>
            <a:off x="5941025" y="1996525"/>
            <a:ext cx="2516700" cy="251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550">
                <a:solidFill>
                  <a:srgbClr val="0000FF"/>
                </a:solidFill>
                <a:latin typeface="Ubuntu Mono"/>
                <a:ea typeface="Ubuntu Mono"/>
                <a:cs typeface="Ubuntu Mono"/>
                <a:sym typeface="Ubuntu Mono"/>
              </a:rPr>
              <a:t>gdb a.out (or lldb a.out)</a:t>
            </a:r>
            <a:endParaRPr sz="1550">
              <a:latin typeface="Ubuntu Mono"/>
              <a:ea typeface="Ubuntu Mono"/>
              <a:cs typeface="Ubuntu Mono"/>
              <a:sym typeface="Ubuntu Mono"/>
            </a:endParaRPr>
          </a:p>
        </p:txBody>
      </p:sp>
      <p:sp>
        <p:nvSpPr>
          <p:cNvPr id="286" name="Google Shape;286;p49"/>
          <p:cNvSpPr txBox="1"/>
          <p:nvPr/>
        </p:nvSpPr>
        <p:spPr>
          <a:xfrm>
            <a:off x="5941025" y="2429750"/>
            <a:ext cx="3024600" cy="274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1700">
                <a:solidFill>
                  <a:srgbClr val="595959"/>
                </a:solidFill>
                <a:latin typeface="Proxima Nova"/>
                <a:ea typeface="Proxima Nova"/>
                <a:cs typeface="Proxima Nova"/>
                <a:sym typeface="Proxima Nova"/>
              </a:rPr>
              <a:t>What can we do to debug?</a:t>
            </a:r>
            <a:endParaRPr b="1" sz="1700">
              <a:latin typeface="Proxima Nova"/>
              <a:ea typeface="Proxima Nova"/>
              <a:cs typeface="Proxima Nova"/>
              <a:sym typeface="Proxima Nova"/>
            </a:endParaRPr>
          </a:p>
        </p:txBody>
      </p:sp>
      <p:sp>
        <p:nvSpPr>
          <p:cNvPr id="287" name="Google Shape;287;p49"/>
          <p:cNvSpPr txBox="1"/>
          <p:nvPr/>
        </p:nvSpPr>
        <p:spPr>
          <a:xfrm>
            <a:off x="5982162" y="2779713"/>
            <a:ext cx="963900" cy="1244100"/>
          </a:xfrm>
          <a:prstGeom prst="rect">
            <a:avLst/>
          </a:prstGeom>
          <a:noFill/>
          <a:ln>
            <a:noFill/>
          </a:ln>
        </p:spPr>
        <p:txBody>
          <a:bodyPr anchorCtr="0" anchor="t" bIns="0" lIns="0" spcFirstLastPara="1" rIns="0" wrap="square" tIns="12700">
            <a:spAutoFit/>
          </a:bodyPr>
          <a:lstStyle/>
          <a:p>
            <a:pPr indent="-350520" lvl="0" marL="360045" rtl="0" algn="l">
              <a:lnSpc>
                <a:spcPct val="100000"/>
              </a:lnSpc>
              <a:spcBef>
                <a:spcPts val="0"/>
              </a:spcBef>
              <a:spcAft>
                <a:spcPts val="0"/>
              </a:spcAft>
              <a:buClr>
                <a:srgbClr val="595959"/>
              </a:buClr>
              <a:buSzPts val="1600"/>
              <a:buFont typeface="Ubuntu Mono"/>
              <a:buChar char="●"/>
            </a:pPr>
            <a:r>
              <a:rPr lang="en" sz="1600">
                <a:solidFill>
                  <a:srgbClr val="595959"/>
                </a:solidFill>
                <a:latin typeface="Ubuntu Mono"/>
                <a:ea typeface="Ubuntu Mono"/>
                <a:cs typeface="Ubuntu Mono"/>
                <a:sym typeface="Ubuntu Mono"/>
              </a:rPr>
              <a:t>b 10</a:t>
            </a:r>
            <a:endParaRPr sz="1600">
              <a:latin typeface="Ubuntu Mono"/>
              <a:ea typeface="Ubuntu Mono"/>
              <a:cs typeface="Ubuntu Mono"/>
              <a:sym typeface="Ubuntu Mono"/>
            </a:endParaRPr>
          </a:p>
          <a:p>
            <a:pPr indent="-350520" lvl="0" marL="360045" rtl="0" algn="l">
              <a:lnSpc>
                <a:spcPct val="100000"/>
              </a:lnSpc>
              <a:spcBef>
                <a:spcPts val="0"/>
              </a:spcBef>
              <a:spcAft>
                <a:spcPts val="0"/>
              </a:spcAft>
              <a:buClr>
                <a:srgbClr val="595959"/>
              </a:buClr>
              <a:buSzPts val="1600"/>
              <a:buFont typeface="Ubuntu Mono"/>
              <a:buChar char="●"/>
            </a:pPr>
            <a:r>
              <a:rPr lang="en" sz="1600">
                <a:solidFill>
                  <a:srgbClr val="595959"/>
                </a:solidFill>
                <a:latin typeface="Ubuntu Mono"/>
                <a:ea typeface="Ubuntu Mono"/>
                <a:cs typeface="Ubuntu Mono"/>
                <a:sym typeface="Ubuntu Mono"/>
              </a:rPr>
              <a:t>r</a:t>
            </a:r>
            <a:endParaRPr sz="1600">
              <a:latin typeface="Ubuntu Mono"/>
              <a:ea typeface="Ubuntu Mono"/>
              <a:cs typeface="Ubuntu Mono"/>
              <a:sym typeface="Ubuntu Mono"/>
            </a:endParaRPr>
          </a:p>
          <a:p>
            <a:pPr indent="-350520" lvl="0" marL="360045" rtl="0" algn="l">
              <a:lnSpc>
                <a:spcPct val="100000"/>
              </a:lnSpc>
              <a:spcBef>
                <a:spcPts val="0"/>
              </a:spcBef>
              <a:spcAft>
                <a:spcPts val="0"/>
              </a:spcAft>
              <a:buClr>
                <a:srgbClr val="595959"/>
              </a:buClr>
              <a:buSzPts val="1600"/>
              <a:buFont typeface="Ubuntu Mono"/>
              <a:buChar char="●"/>
            </a:pPr>
            <a:r>
              <a:rPr lang="en" sz="1600">
                <a:solidFill>
                  <a:srgbClr val="595959"/>
                </a:solidFill>
                <a:latin typeface="Ubuntu Mono"/>
                <a:ea typeface="Ubuntu Mono"/>
                <a:cs typeface="Ubuntu Mono"/>
                <a:sym typeface="Ubuntu Mono"/>
              </a:rPr>
              <a:t>p i</a:t>
            </a:r>
            <a:endParaRPr sz="1600">
              <a:latin typeface="Ubuntu Mono"/>
              <a:ea typeface="Ubuntu Mono"/>
              <a:cs typeface="Ubuntu Mono"/>
              <a:sym typeface="Ubuntu Mono"/>
            </a:endParaRPr>
          </a:p>
          <a:p>
            <a:pPr indent="-350520" lvl="0" marL="360045" rtl="0" algn="l">
              <a:lnSpc>
                <a:spcPct val="100000"/>
              </a:lnSpc>
              <a:spcBef>
                <a:spcPts val="0"/>
              </a:spcBef>
              <a:spcAft>
                <a:spcPts val="0"/>
              </a:spcAft>
              <a:buClr>
                <a:srgbClr val="595959"/>
              </a:buClr>
              <a:buSzPts val="1600"/>
              <a:buFont typeface="Ubuntu Mono"/>
              <a:buChar char="●"/>
            </a:pPr>
            <a:r>
              <a:rPr lang="en" sz="1600">
                <a:solidFill>
                  <a:srgbClr val="595959"/>
                </a:solidFill>
                <a:latin typeface="Ubuntu Mono"/>
                <a:ea typeface="Ubuntu Mono"/>
                <a:cs typeface="Ubuntu Mono"/>
                <a:sym typeface="Ubuntu Mono"/>
              </a:rPr>
              <a:t>p j</a:t>
            </a:r>
            <a:endParaRPr sz="1600">
              <a:latin typeface="Ubuntu Mono"/>
              <a:ea typeface="Ubuntu Mono"/>
              <a:cs typeface="Ubuntu Mono"/>
              <a:sym typeface="Ubuntu Mono"/>
            </a:endParaRPr>
          </a:p>
          <a:p>
            <a:pPr indent="-350520" lvl="0" marL="360045" rtl="0" algn="l">
              <a:lnSpc>
                <a:spcPct val="100000"/>
              </a:lnSpc>
              <a:spcBef>
                <a:spcPts val="0"/>
              </a:spcBef>
              <a:spcAft>
                <a:spcPts val="0"/>
              </a:spcAft>
              <a:buClr>
                <a:srgbClr val="595959"/>
              </a:buClr>
              <a:buSzPts val="1600"/>
              <a:buFont typeface="Ubuntu Mono"/>
              <a:buChar char="●"/>
            </a:pPr>
            <a:r>
              <a:rPr lang="en" sz="1600">
                <a:solidFill>
                  <a:srgbClr val="595959"/>
                </a:solidFill>
                <a:latin typeface="Ubuntu Mono"/>
                <a:ea typeface="Ubuntu Mono"/>
                <a:cs typeface="Ubuntu Mono"/>
                <a:sym typeface="Ubuntu Mono"/>
              </a:rPr>
              <a:t>p num</a:t>
            </a:r>
            <a:endParaRPr sz="1600">
              <a:latin typeface="Ubuntu Mono"/>
              <a:ea typeface="Ubuntu Mono"/>
              <a:cs typeface="Ubuntu Mono"/>
              <a:sym typeface="Ubuntu Mono"/>
            </a:endParaRPr>
          </a:p>
        </p:txBody>
      </p:sp>
      <p:sp>
        <p:nvSpPr>
          <p:cNvPr id="288" name="Google Shape;288;p49"/>
          <p:cNvSpPr txBox="1"/>
          <p:nvPr/>
        </p:nvSpPr>
        <p:spPr>
          <a:xfrm>
            <a:off x="592775" y="1701875"/>
            <a:ext cx="5154000" cy="2651700"/>
          </a:xfrm>
          <a:prstGeom prst="rect">
            <a:avLst/>
          </a:prstGeom>
          <a:solidFill>
            <a:srgbClr val="F3F3F3"/>
          </a:solid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 sz="1500">
                <a:solidFill>
                  <a:srgbClr val="555555"/>
                </a:solidFill>
                <a:latin typeface="Ubuntu Mono"/>
                <a:ea typeface="Ubuntu Mono"/>
                <a:cs typeface="Ubuntu Mono"/>
                <a:sym typeface="Ubuntu Mono"/>
              </a:rPr>
              <a:t>#include &lt;stdio.h&gt;</a:t>
            </a:r>
            <a:endParaRPr sz="1500">
              <a:solidFill>
                <a:srgbClr val="555555"/>
              </a:solidFill>
              <a:latin typeface="Ubuntu Mono"/>
              <a:ea typeface="Ubuntu Mono"/>
              <a:cs typeface="Ubuntu Mono"/>
              <a:sym typeface="Ubuntu Mono"/>
            </a:endParaRPr>
          </a:p>
          <a:p>
            <a:pPr indent="0" lvl="0" marL="12700" rtl="0" algn="l">
              <a:spcBef>
                <a:spcPts val="0"/>
              </a:spcBef>
              <a:spcAft>
                <a:spcPts val="0"/>
              </a:spcAft>
              <a:buNone/>
            </a:pPr>
            <a:r>
              <a:rPr lang="en" sz="1500">
                <a:solidFill>
                  <a:srgbClr val="555555"/>
                </a:solidFill>
                <a:latin typeface="Ubuntu Mono"/>
                <a:ea typeface="Ubuntu Mono"/>
                <a:cs typeface="Ubuntu Mono"/>
                <a:sym typeface="Ubuntu Mono"/>
              </a:rPr>
              <a:t>int main()</a:t>
            </a:r>
            <a:endParaRPr sz="1500">
              <a:solidFill>
                <a:schemeClr val="dk1"/>
              </a:solidFill>
              <a:latin typeface="Ubuntu Mono"/>
              <a:ea typeface="Ubuntu Mono"/>
              <a:cs typeface="Ubuntu Mono"/>
              <a:sym typeface="Ubuntu Mono"/>
            </a:endParaRPr>
          </a:p>
          <a:p>
            <a:pPr indent="0" lvl="0" marL="12700" rtl="0" algn="l">
              <a:spcBef>
                <a:spcPts val="0"/>
              </a:spcBef>
              <a:spcAft>
                <a:spcPts val="0"/>
              </a:spcAft>
              <a:buNone/>
            </a:pPr>
            <a:r>
              <a:rPr lang="en" sz="1500">
                <a:solidFill>
                  <a:srgbClr val="555555"/>
                </a:solidFill>
                <a:latin typeface="Ubuntu Mono"/>
                <a:ea typeface="Ubuntu Mono"/>
                <a:cs typeface="Ubuntu Mono"/>
                <a:sym typeface="Ubuntu Mono"/>
              </a:rPr>
              <a:t>{</a:t>
            </a:r>
            <a:endParaRPr sz="1500">
              <a:solidFill>
                <a:schemeClr val="dk1"/>
              </a:solidFill>
              <a:latin typeface="Ubuntu Mono"/>
              <a:ea typeface="Ubuntu Mono"/>
              <a:cs typeface="Ubuntu Mono"/>
              <a:sym typeface="Ubuntu Mono"/>
            </a:endParaRPr>
          </a:p>
          <a:p>
            <a:pPr indent="0" lvl="0" marL="469900" rtl="0" algn="l">
              <a:spcBef>
                <a:spcPts val="0"/>
              </a:spcBef>
              <a:spcAft>
                <a:spcPts val="0"/>
              </a:spcAft>
              <a:buNone/>
            </a:pPr>
            <a:r>
              <a:rPr lang="en" sz="1500">
                <a:solidFill>
                  <a:srgbClr val="555555"/>
                </a:solidFill>
                <a:latin typeface="Ubuntu Mono"/>
                <a:ea typeface="Ubuntu Mono"/>
                <a:cs typeface="Ubuntu Mono"/>
                <a:sym typeface="Ubuntu Mono"/>
              </a:rPr>
              <a:t>int i, num, j;</a:t>
            </a:r>
            <a:endParaRPr sz="1500">
              <a:solidFill>
                <a:schemeClr val="dk1"/>
              </a:solidFill>
              <a:latin typeface="Ubuntu Mono"/>
              <a:ea typeface="Ubuntu Mono"/>
              <a:cs typeface="Ubuntu Mono"/>
              <a:sym typeface="Ubuntu Mono"/>
            </a:endParaRPr>
          </a:p>
          <a:p>
            <a:pPr indent="0" lvl="0" marL="469900" marR="5080" rtl="0" algn="l">
              <a:spcBef>
                <a:spcPts val="0"/>
              </a:spcBef>
              <a:spcAft>
                <a:spcPts val="0"/>
              </a:spcAft>
              <a:buNone/>
            </a:pPr>
            <a:r>
              <a:rPr lang="en" sz="1500">
                <a:solidFill>
                  <a:srgbClr val="555555"/>
                </a:solidFill>
                <a:latin typeface="Ubuntu Mono"/>
                <a:ea typeface="Ubuntu Mono"/>
                <a:cs typeface="Ubuntu Mono"/>
                <a:sym typeface="Ubuntu Mono"/>
              </a:rPr>
              <a:t>printf("Enter the number: "); </a:t>
            </a:r>
            <a:endParaRPr sz="1500">
              <a:solidFill>
                <a:srgbClr val="555555"/>
              </a:solidFill>
              <a:latin typeface="Ubuntu Mono"/>
              <a:ea typeface="Ubuntu Mono"/>
              <a:cs typeface="Ubuntu Mono"/>
              <a:sym typeface="Ubuntu Mono"/>
            </a:endParaRPr>
          </a:p>
          <a:p>
            <a:pPr indent="0" lvl="0" marL="469900" marR="5080" rtl="0" algn="l">
              <a:spcBef>
                <a:spcPts val="0"/>
              </a:spcBef>
              <a:spcAft>
                <a:spcPts val="0"/>
              </a:spcAft>
              <a:buNone/>
            </a:pPr>
            <a:r>
              <a:rPr lang="en" sz="1500">
                <a:solidFill>
                  <a:srgbClr val="555555"/>
                </a:solidFill>
                <a:latin typeface="Ubuntu Mono"/>
                <a:ea typeface="Ubuntu Mono"/>
                <a:cs typeface="Ubuntu Mono"/>
                <a:sym typeface="Ubuntu Mono"/>
              </a:rPr>
              <a:t>scanf("%d", &amp;num);</a:t>
            </a:r>
            <a:endParaRPr sz="1500">
              <a:solidFill>
                <a:schemeClr val="dk1"/>
              </a:solidFill>
              <a:latin typeface="Ubuntu Mono"/>
              <a:ea typeface="Ubuntu Mono"/>
              <a:cs typeface="Ubuntu Mono"/>
              <a:sym typeface="Ubuntu Mono"/>
            </a:endParaRPr>
          </a:p>
          <a:p>
            <a:pPr indent="444500" lvl="0" marL="12700" rtl="0" algn="l">
              <a:spcBef>
                <a:spcPts val="0"/>
              </a:spcBef>
              <a:spcAft>
                <a:spcPts val="0"/>
              </a:spcAft>
              <a:buNone/>
            </a:pPr>
            <a:r>
              <a:rPr lang="en" sz="1500">
                <a:solidFill>
                  <a:srgbClr val="555555"/>
                </a:solidFill>
                <a:latin typeface="Ubuntu Mono"/>
                <a:ea typeface="Ubuntu Mono"/>
                <a:cs typeface="Ubuntu Mono"/>
                <a:sym typeface="Ubuntu Mono"/>
              </a:rPr>
              <a:t>for (i = 1; i &lt; num; i++) {</a:t>
            </a:r>
            <a:endParaRPr sz="1500">
              <a:solidFill>
                <a:srgbClr val="555555"/>
              </a:solidFill>
              <a:latin typeface="Ubuntu Mono"/>
              <a:ea typeface="Ubuntu Mono"/>
              <a:cs typeface="Ubuntu Mono"/>
              <a:sym typeface="Ubuntu Mono"/>
            </a:endParaRPr>
          </a:p>
          <a:p>
            <a:pPr indent="444500" lvl="0" marL="12700" rtl="0" algn="l">
              <a:spcBef>
                <a:spcPts val="0"/>
              </a:spcBef>
              <a:spcAft>
                <a:spcPts val="0"/>
              </a:spcAft>
              <a:buNone/>
            </a:pPr>
            <a:r>
              <a:rPr lang="en" sz="1500">
                <a:solidFill>
                  <a:srgbClr val="555555"/>
                </a:solidFill>
                <a:latin typeface="Ubuntu Mono"/>
                <a:ea typeface="Ubuntu Mono"/>
                <a:cs typeface="Ubuntu Mono"/>
                <a:sym typeface="Ubuntu Mono"/>
              </a:rPr>
              <a:t>	j = j * i;</a:t>
            </a:r>
            <a:endParaRPr sz="1500">
              <a:solidFill>
                <a:srgbClr val="555555"/>
              </a:solidFill>
              <a:latin typeface="Ubuntu Mono"/>
              <a:ea typeface="Ubuntu Mono"/>
              <a:cs typeface="Ubuntu Mono"/>
              <a:sym typeface="Ubuntu Mono"/>
            </a:endParaRPr>
          </a:p>
          <a:p>
            <a:pPr indent="444500" lvl="0" marL="12700" rtl="0" algn="l">
              <a:spcBef>
                <a:spcPts val="0"/>
              </a:spcBef>
              <a:spcAft>
                <a:spcPts val="0"/>
              </a:spcAft>
              <a:buNone/>
            </a:pPr>
            <a:r>
              <a:rPr lang="en" sz="1500">
                <a:solidFill>
                  <a:srgbClr val="555555"/>
                </a:solidFill>
                <a:latin typeface="Ubuntu Mono"/>
                <a:ea typeface="Ubuntu Mono"/>
                <a:cs typeface="Ubuntu Mono"/>
                <a:sym typeface="Ubuntu Mono"/>
              </a:rPr>
              <a:t>}</a:t>
            </a:r>
            <a:endParaRPr sz="1500">
              <a:solidFill>
                <a:srgbClr val="555555"/>
              </a:solidFill>
              <a:latin typeface="Ubuntu Mono"/>
              <a:ea typeface="Ubuntu Mono"/>
              <a:cs typeface="Ubuntu Mono"/>
              <a:sym typeface="Ubuntu Mono"/>
            </a:endParaRPr>
          </a:p>
          <a:p>
            <a:pPr indent="457200" lvl="0" marL="0" rtl="0" algn="l">
              <a:spcBef>
                <a:spcPts val="0"/>
              </a:spcBef>
              <a:spcAft>
                <a:spcPts val="0"/>
              </a:spcAft>
              <a:buClr>
                <a:schemeClr val="dk1"/>
              </a:buClr>
              <a:buFont typeface="Arial"/>
              <a:buNone/>
            </a:pPr>
            <a:r>
              <a:rPr lang="en" sz="1500">
                <a:solidFill>
                  <a:srgbClr val="555555"/>
                </a:solidFill>
                <a:latin typeface="Ubuntu Mono"/>
                <a:ea typeface="Ubuntu Mono"/>
                <a:cs typeface="Ubuntu Mono"/>
                <a:sym typeface="Ubuntu Mono"/>
              </a:rPr>
              <a:t>printf("The factorial of %d is %d\n", num, j);</a:t>
            </a:r>
            <a:endParaRPr sz="1500">
              <a:solidFill>
                <a:schemeClr val="dk1"/>
              </a:solidFill>
              <a:latin typeface="Ubuntu Mono"/>
              <a:ea typeface="Ubuntu Mono"/>
              <a:cs typeface="Ubuntu Mono"/>
              <a:sym typeface="Ubuntu Mono"/>
            </a:endParaRPr>
          </a:p>
          <a:p>
            <a:pPr indent="0" lvl="0" marL="12700" rtl="0" algn="l">
              <a:spcBef>
                <a:spcPts val="0"/>
              </a:spcBef>
              <a:spcAft>
                <a:spcPts val="0"/>
              </a:spcAft>
              <a:buClr>
                <a:schemeClr val="dk1"/>
              </a:buClr>
              <a:buFont typeface="Arial"/>
              <a:buNone/>
            </a:pPr>
            <a:r>
              <a:rPr lang="en" sz="1500">
                <a:solidFill>
                  <a:srgbClr val="555555"/>
                </a:solidFill>
                <a:latin typeface="Ubuntu Mono"/>
                <a:ea typeface="Ubuntu Mono"/>
                <a:cs typeface="Ubuntu Mono"/>
                <a:sym typeface="Ubuntu Mono"/>
              </a:rPr>
              <a:t>}</a:t>
            </a:r>
            <a:endParaRPr sz="1500">
              <a:solidFill>
                <a:srgbClr val="555555"/>
              </a:solidFill>
              <a:latin typeface="Ubuntu Mono"/>
              <a:ea typeface="Ubuntu Mono"/>
              <a:cs typeface="Ubuntu Mono"/>
              <a:sym typeface="Ubuntu Mono"/>
            </a:endParaRPr>
          </a:p>
          <a:p>
            <a:pPr indent="0" lvl="0" marL="0" rtl="0" algn="l">
              <a:spcBef>
                <a:spcPts val="0"/>
              </a:spcBef>
              <a:spcAft>
                <a:spcPts val="0"/>
              </a:spcAft>
              <a:buNone/>
            </a:pPr>
            <a:r>
              <a:t/>
            </a:r>
            <a:endParaRPr sz="1500">
              <a:latin typeface="Ubuntu Mono"/>
              <a:ea typeface="Ubuntu Mono"/>
              <a:cs typeface="Ubuntu Mono"/>
              <a:sym typeface="Ubuntu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592775" y="436600"/>
            <a:ext cx="61713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latin typeface="Work Sans Medium"/>
                <a:ea typeface="Work Sans Medium"/>
                <a:cs typeface="Work Sans Medium"/>
                <a:sym typeface="Work Sans Medium"/>
              </a:rPr>
              <a:t>GDB has a </a:t>
            </a:r>
            <a:r>
              <a:rPr b="1" lang="en">
                <a:solidFill>
                  <a:srgbClr val="3C78D8"/>
                </a:solidFill>
                <a:latin typeface="Work Sans"/>
                <a:ea typeface="Work Sans"/>
                <a:cs typeface="Work Sans"/>
                <a:sym typeface="Work Sans"/>
              </a:rPr>
              <a:t>TUI </a:t>
            </a:r>
            <a:r>
              <a:rPr lang="en">
                <a:latin typeface="Work Sans Medium"/>
                <a:ea typeface="Work Sans Medium"/>
                <a:cs typeface="Work Sans Medium"/>
                <a:sym typeface="Work Sans Medium"/>
              </a:rPr>
              <a:t>😮</a:t>
            </a:r>
            <a:endParaRPr>
              <a:latin typeface="Work Sans Medium"/>
              <a:ea typeface="Work Sans Medium"/>
              <a:cs typeface="Work Sans Medium"/>
              <a:sym typeface="Work Sans Medium"/>
            </a:endParaRPr>
          </a:p>
        </p:txBody>
      </p:sp>
      <p:sp>
        <p:nvSpPr>
          <p:cNvPr id="294" name="Google Shape;294;p50"/>
          <p:cNvSpPr txBox="1"/>
          <p:nvPr>
            <p:ph idx="1" type="body"/>
          </p:nvPr>
        </p:nvSpPr>
        <p:spPr>
          <a:xfrm>
            <a:off x="592775" y="964638"/>
            <a:ext cx="7863900" cy="1108200"/>
          </a:xfrm>
          <a:prstGeom prst="rect">
            <a:avLst/>
          </a:prstGeom>
        </p:spPr>
        <p:txBody>
          <a:bodyPr anchorCtr="0" anchor="t" bIns="0" lIns="0" spcFirstLastPara="1" rIns="0" wrap="square" tIns="0">
            <a:spAutoFit/>
          </a:bodyPr>
          <a:lstStyle/>
          <a:p>
            <a:pPr indent="-342900" lvl="0" marL="457200" rtl="0" algn="l">
              <a:spcBef>
                <a:spcPts val="0"/>
              </a:spcBef>
              <a:spcAft>
                <a:spcPts val="0"/>
              </a:spcAft>
              <a:buClr>
                <a:srgbClr val="555555"/>
              </a:buClr>
              <a:buSzPts val="1800"/>
              <a:buFont typeface="Proxima Nova"/>
              <a:buChar char="●"/>
            </a:pPr>
            <a:r>
              <a:rPr b="1" lang="en">
                <a:latin typeface="Proxima Nova"/>
                <a:ea typeface="Proxima Nova"/>
                <a:cs typeface="Proxima Nova"/>
                <a:sym typeface="Proxima Nova"/>
              </a:rPr>
              <a:t>T</a:t>
            </a:r>
            <a:r>
              <a:rPr lang="en">
                <a:latin typeface="Proxima Nova"/>
                <a:ea typeface="Proxima Nova"/>
                <a:cs typeface="Proxima Nova"/>
                <a:sym typeface="Proxima Nova"/>
              </a:rPr>
              <a:t>ext </a:t>
            </a:r>
            <a:r>
              <a:rPr b="1" lang="en">
                <a:latin typeface="Proxima Nova"/>
                <a:ea typeface="Proxima Nova"/>
                <a:cs typeface="Proxima Nova"/>
                <a:sym typeface="Proxima Nova"/>
              </a:rPr>
              <a:t>U</a:t>
            </a:r>
            <a:r>
              <a:rPr lang="en">
                <a:latin typeface="Proxima Nova"/>
                <a:ea typeface="Proxima Nova"/>
                <a:cs typeface="Proxima Nova"/>
                <a:sym typeface="Proxima Nova"/>
              </a:rPr>
              <a:t>ser </a:t>
            </a:r>
            <a:r>
              <a:rPr b="1" lang="en">
                <a:latin typeface="Proxima Nova"/>
                <a:ea typeface="Proxima Nova"/>
                <a:cs typeface="Proxima Nova"/>
                <a:sym typeface="Proxima Nova"/>
              </a:rPr>
              <a:t>I</a:t>
            </a:r>
            <a:r>
              <a:rPr lang="en">
                <a:latin typeface="Proxima Nova"/>
                <a:ea typeface="Proxima Nova"/>
                <a:cs typeface="Proxima Nova"/>
                <a:sym typeface="Proxima Nova"/>
              </a:rPr>
              <a:t>nterface (TUI)</a:t>
            </a:r>
            <a:endParaRPr>
              <a:latin typeface="Proxima Nova"/>
              <a:ea typeface="Proxima Nova"/>
              <a:cs typeface="Proxima Nova"/>
              <a:sym typeface="Proxima Nova"/>
            </a:endParaRPr>
          </a:p>
          <a:p>
            <a:pPr indent="-342900" lvl="0" marL="457200" rtl="0" algn="l">
              <a:spcBef>
                <a:spcPts val="0"/>
              </a:spcBef>
              <a:spcAft>
                <a:spcPts val="0"/>
              </a:spcAft>
              <a:buClr>
                <a:srgbClr val="555555"/>
              </a:buClr>
              <a:buSzPts val="1800"/>
              <a:buFont typeface="Proxima Nova"/>
              <a:buChar char="●"/>
            </a:pPr>
            <a:r>
              <a:rPr lang="en" u="sng">
                <a:solidFill>
                  <a:schemeClr val="hlink"/>
                </a:solidFill>
                <a:latin typeface="Proxima Nova"/>
                <a:ea typeface="Proxima Nova"/>
                <a:cs typeface="Proxima Nova"/>
                <a:sym typeface="Proxima Nova"/>
                <a:hlinkClick r:id="rId3"/>
              </a:rPr>
              <a:t>Here’s</a:t>
            </a:r>
            <a:r>
              <a:rPr lang="en">
                <a:latin typeface="Proxima Nova"/>
                <a:ea typeface="Proxima Nova"/>
                <a:cs typeface="Proxima Nova"/>
                <a:sym typeface="Proxima Nova"/>
              </a:rPr>
              <a:t> a good external source that goes over the basics.</a:t>
            </a:r>
            <a:endParaRPr>
              <a:latin typeface="Proxima Nova"/>
              <a:ea typeface="Proxima Nova"/>
              <a:cs typeface="Proxima Nova"/>
              <a:sym typeface="Proxima Nova"/>
            </a:endParaRPr>
          </a:p>
          <a:p>
            <a:pPr indent="-342900" lvl="0" marL="457200" rtl="0" algn="l">
              <a:spcBef>
                <a:spcPts val="0"/>
              </a:spcBef>
              <a:spcAft>
                <a:spcPts val="0"/>
              </a:spcAft>
              <a:buClr>
                <a:srgbClr val="555555"/>
              </a:buClr>
              <a:buSzPts val="1800"/>
              <a:buFont typeface="Proxima Nova"/>
              <a:buChar char="●"/>
            </a:pPr>
            <a:r>
              <a:rPr lang="en">
                <a:latin typeface="Proxima Nova"/>
                <a:ea typeface="Proxima Nova"/>
                <a:cs typeface="Proxima Nova"/>
                <a:sym typeface="Proxima Nova"/>
              </a:rPr>
              <a:t>Let’s say you’ve set a breakpoint using </a:t>
            </a:r>
            <a:r>
              <a:rPr lang="en">
                <a:highlight>
                  <a:srgbClr val="F3F3F3"/>
                </a:highlight>
                <a:latin typeface="Ubuntu Mono"/>
                <a:ea typeface="Ubuntu Mono"/>
                <a:cs typeface="Ubuntu Mono"/>
                <a:sym typeface="Ubuntu Mono"/>
              </a:rPr>
              <a:t>b</a:t>
            </a:r>
            <a:r>
              <a:rPr lang="en">
                <a:latin typeface="Proxima Nova"/>
                <a:ea typeface="Proxima Nova"/>
                <a:cs typeface="Proxima Nova"/>
                <a:sym typeface="Proxima Nova"/>
              </a:rPr>
              <a:t> and ran the program to that point. Now, type </a:t>
            </a:r>
            <a:r>
              <a:rPr lang="en">
                <a:highlight>
                  <a:srgbClr val="F3F3F3"/>
                </a:highlight>
                <a:latin typeface="Ubuntu Mono"/>
                <a:ea typeface="Ubuntu Mono"/>
                <a:cs typeface="Ubuntu Mono"/>
                <a:sym typeface="Ubuntu Mono"/>
              </a:rPr>
              <a:t>tui enable</a:t>
            </a:r>
            <a:r>
              <a:rPr lang="en">
                <a:latin typeface="Proxima Nova"/>
                <a:ea typeface="Proxima Nova"/>
                <a:cs typeface="Proxima Nova"/>
                <a:sym typeface="Proxima Nova"/>
              </a:rPr>
              <a:t> and we get:</a:t>
            </a:r>
            <a:endParaRPr>
              <a:latin typeface="Proxima Nova"/>
              <a:ea typeface="Proxima Nova"/>
              <a:cs typeface="Proxima Nova"/>
              <a:sym typeface="Proxima Nova"/>
            </a:endParaRPr>
          </a:p>
        </p:txBody>
      </p:sp>
      <p:pic>
        <p:nvPicPr>
          <p:cNvPr id="295" name="Google Shape;295;p50"/>
          <p:cNvPicPr preferRelativeResize="0"/>
          <p:nvPr/>
        </p:nvPicPr>
        <p:blipFill rotWithShape="1">
          <a:blip r:embed="rId4">
            <a:alphaModFix/>
          </a:blip>
          <a:srcRect b="0" l="0" r="0" t="8340"/>
          <a:stretch/>
        </p:blipFill>
        <p:spPr>
          <a:xfrm>
            <a:off x="2083699" y="2197194"/>
            <a:ext cx="4882062" cy="2530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428850" y="389600"/>
            <a:ext cx="82863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latin typeface="Work Sans Medium"/>
                <a:ea typeface="Work Sans Medium"/>
                <a:cs typeface="Work Sans Medium"/>
                <a:sym typeface="Work Sans Medium"/>
              </a:rPr>
              <a:t>Valgrind</a:t>
            </a:r>
            <a:r>
              <a:rPr lang="en">
                <a:latin typeface="Work Sans Medium"/>
                <a:ea typeface="Work Sans Medium"/>
                <a:cs typeface="Work Sans Medium"/>
                <a:sym typeface="Work Sans Medium"/>
              </a:rPr>
              <a:t>: Don’t Leak Memory!</a:t>
            </a:r>
            <a:endParaRPr>
              <a:latin typeface="Work Sans Medium"/>
              <a:ea typeface="Work Sans Medium"/>
              <a:cs typeface="Work Sans Medium"/>
              <a:sym typeface="Work Sans Medium"/>
            </a:endParaRPr>
          </a:p>
        </p:txBody>
      </p:sp>
      <p:sp>
        <p:nvSpPr>
          <p:cNvPr id="301" name="Google Shape;301;p51"/>
          <p:cNvSpPr txBox="1"/>
          <p:nvPr/>
        </p:nvSpPr>
        <p:spPr>
          <a:xfrm>
            <a:off x="522450" y="935075"/>
            <a:ext cx="4599600" cy="3645300"/>
          </a:xfrm>
          <a:prstGeom prst="rect">
            <a:avLst/>
          </a:prstGeom>
          <a:noFill/>
          <a:ln>
            <a:noFill/>
          </a:ln>
        </p:spPr>
        <p:txBody>
          <a:bodyPr anchorCtr="0" anchor="t" bIns="0" lIns="0" spcFirstLastPara="1" rIns="0" wrap="square" tIns="53325">
            <a:spAutoFit/>
          </a:bodyPr>
          <a:lstStyle/>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Valgrind is tool to check C/C++ programs for memory leaks</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Also has support to detect race conditions and deadlocks with Helgrind</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Pay attention to the leak summary at the end!</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If compiled </a:t>
            </a:r>
            <a:r>
              <a:rPr lang="en" sz="1800">
                <a:solidFill>
                  <a:srgbClr val="595959"/>
                </a:solidFill>
                <a:latin typeface="Proxima Nova"/>
                <a:ea typeface="Proxima Nova"/>
                <a:cs typeface="Proxima Nova"/>
                <a:sym typeface="Proxima Nova"/>
              </a:rPr>
              <a:t>with</a:t>
            </a:r>
            <a:r>
              <a:rPr lang="en" sz="1800">
                <a:solidFill>
                  <a:srgbClr val="595959"/>
                </a:solidFill>
                <a:latin typeface="Proxima Nova"/>
                <a:ea typeface="Proxima Nova"/>
                <a:cs typeface="Proxima Nova"/>
                <a:sym typeface="Proxima Nova"/>
              </a:rPr>
              <a:t> “-g”, provides individual line numbers where memory leaks may be occurring</a:t>
            </a:r>
            <a:endParaRPr sz="1800">
              <a:solidFill>
                <a:srgbClr val="595959"/>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 sz="1800">
                <a:solidFill>
                  <a:srgbClr val="595959"/>
                </a:solidFill>
                <a:latin typeface="Proxima Nova"/>
                <a:ea typeface="Proxima Nova"/>
                <a:cs typeface="Proxima Nova"/>
                <a:sym typeface="Proxima Nova"/>
              </a:rPr>
              <a:t>Install Valgrind in your docker container:</a:t>
            </a:r>
            <a:endParaRPr b="1" sz="1800">
              <a:solidFill>
                <a:srgbClr val="595959"/>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800">
                <a:solidFill>
                  <a:srgbClr val="595959"/>
                </a:solidFill>
                <a:highlight>
                  <a:srgbClr val="F3F3F3"/>
                </a:highlight>
                <a:latin typeface="Ubuntu Mono"/>
                <a:ea typeface="Ubuntu Mono"/>
                <a:cs typeface="Ubuntu Mono"/>
                <a:sym typeface="Ubuntu Mono"/>
              </a:rPr>
              <a:t>a</a:t>
            </a:r>
            <a:r>
              <a:rPr lang="en" sz="1800">
                <a:solidFill>
                  <a:srgbClr val="595959"/>
                </a:solidFill>
                <a:highlight>
                  <a:srgbClr val="F3F3F3"/>
                </a:highlight>
                <a:latin typeface="Ubuntu Mono"/>
                <a:ea typeface="Ubuntu Mono"/>
                <a:cs typeface="Ubuntu Mono"/>
                <a:sym typeface="Ubuntu Mono"/>
              </a:rPr>
              <a:t>pt install valgrind</a:t>
            </a:r>
            <a:endParaRPr sz="1800">
              <a:solidFill>
                <a:srgbClr val="595959"/>
              </a:solidFill>
              <a:highlight>
                <a:srgbClr val="F3F3F3"/>
              </a:highlight>
              <a:latin typeface="Ubuntu Mono"/>
              <a:ea typeface="Ubuntu Mono"/>
              <a:cs typeface="Ubuntu Mono"/>
              <a:sym typeface="Ubuntu Mono"/>
            </a:endParaRPr>
          </a:p>
        </p:txBody>
      </p:sp>
      <p:pic>
        <p:nvPicPr>
          <p:cNvPr id="302" name="Google Shape;302;p51"/>
          <p:cNvPicPr preferRelativeResize="0"/>
          <p:nvPr/>
        </p:nvPicPr>
        <p:blipFill>
          <a:blip r:embed="rId3">
            <a:alphaModFix/>
          </a:blip>
          <a:stretch>
            <a:fillRect/>
          </a:stretch>
        </p:blipFill>
        <p:spPr>
          <a:xfrm>
            <a:off x="5186700" y="1177513"/>
            <a:ext cx="3843376" cy="28825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592775" y="389582"/>
            <a:ext cx="3408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Exercise:</a:t>
            </a:r>
            <a:r>
              <a:rPr lang="en">
                <a:latin typeface="Work Sans Medium"/>
                <a:ea typeface="Work Sans Medium"/>
                <a:cs typeface="Work Sans Medium"/>
                <a:sym typeface="Work Sans Medium"/>
              </a:rPr>
              <a:t> Valgrind</a:t>
            </a:r>
            <a:endParaRPr>
              <a:latin typeface="Work Sans Medium"/>
              <a:ea typeface="Work Sans Medium"/>
              <a:cs typeface="Work Sans Medium"/>
              <a:sym typeface="Work Sans Medium"/>
            </a:endParaRPr>
          </a:p>
        </p:txBody>
      </p:sp>
      <p:sp>
        <p:nvSpPr>
          <p:cNvPr id="308" name="Google Shape;308;p52"/>
          <p:cNvSpPr txBox="1"/>
          <p:nvPr/>
        </p:nvSpPr>
        <p:spPr>
          <a:xfrm>
            <a:off x="592775" y="969559"/>
            <a:ext cx="66690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800">
                <a:solidFill>
                  <a:srgbClr val="595959"/>
                </a:solidFill>
                <a:latin typeface="Proxima Nova"/>
                <a:ea typeface="Proxima Nova"/>
                <a:cs typeface="Proxima Nova"/>
                <a:sym typeface="Proxima Nova"/>
              </a:rPr>
              <a:t>Let’s debug the given ﬁle with the following header, </a:t>
            </a:r>
            <a:r>
              <a:rPr b="1" lang="en" sz="1800">
                <a:solidFill>
                  <a:srgbClr val="595959"/>
                </a:solidFill>
                <a:latin typeface="Proxima Nova"/>
                <a:ea typeface="Proxima Nova"/>
                <a:cs typeface="Proxima Nova"/>
                <a:sym typeface="Proxima Nova"/>
              </a:rPr>
              <a:t>leaktest</a:t>
            </a:r>
            <a:r>
              <a:rPr b="1" lang="en" sz="1800">
                <a:solidFill>
                  <a:srgbClr val="595959"/>
                </a:solidFill>
                <a:latin typeface="Proxima Nova"/>
                <a:ea typeface="Proxima Nova"/>
                <a:cs typeface="Proxima Nova"/>
                <a:sym typeface="Proxima Nova"/>
              </a:rPr>
              <a:t>.c</a:t>
            </a:r>
            <a:endParaRPr b="1" sz="1800">
              <a:latin typeface="Proxima Nova"/>
              <a:ea typeface="Proxima Nova"/>
              <a:cs typeface="Proxima Nova"/>
              <a:sym typeface="Proxima Nova"/>
            </a:endParaRPr>
          </a:p>
        </p:txBody>
      </p:sp>
      <p:sp>
        <p:nvSpPr>
          <p:cNvPr id="309" name="Google Shape;309;p52"/>
          <p:cNvSpPr txBox="1"/>
          <p:nvPr/>
        </p:nvSpPr>
        <p:spPr>
          <a:xfrm>
            <a:off x="2235150" y="2391309"/>
            <a:ext cx="1835100" cy="205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1250">
              <a:latin typeface="Courier New"/>
              <a:ea typeface="Courier New"/>
              <a:cs typeface="Courier New"/>
              <a:sym typeface="Courier New"/>
            </a:endParaRPr>
          </a:p>
        </p:txBody>
      </p:sp>
      <p:sp>
        <p:nvSpPr>
          <p:cNvPr id="310" name="Google Shape;310;p52"/>
          <p:cNvSpPr txBox="1"/>
          <p:nvPr/>
        </p:nvSpPr>
        <p:spPr>
          <a:xfrm>
            <a:off x="2692350" y="3915310"/>
            <a:ext cx="2025600" cy="205200"/>
          </a:xfrm>
          <a:prstGeom prst="rect">
            <a:avLst/>
          </a:prstGeom>
          <a:noFill/>
          <a:ln>
            <a:noFill/>
          </a:ln>
        </p:spPr>
        <p:txBody>
          <a:bodyPr anchorCtr="0" anchor="t" bIns="0" lIns="0" spcFirstLastPara="1" rIns="0" wrap="square" tIns="12700">
            <a:spAutoFit/>
          </a:bodyPr>
          <a:lstStyle/>
          <a:p>
            <a:pPr indent="-457200" lvl="0" marL="469900" marR="5080" rtl="0" algn="l">
              <a:lnSpc>
                <a:spcPct val="100000"/>
              </a:lnSpc>
              <a:spcBef>
                <a:spcPts val="0"/>
              </a:spcBef>
              <a:spcAft>
                <a:spcPts val="0"/>
              </a:spcAft>
              <a:buNone/>
            </a:pPr>
            <a:r>
              <a:t/>
            </a:r>
            <a:endParaRPr sz="1250">
              <a:latin typeface="Courier New"/>
              <a:ea typeface="Courier New"/>
              <a:cs typeface="Courier New"/>
              <a:sym typeface="Courier New"/>
            </a:endParaRPr>
          </a:p>
        </p:txBody>
      </p:sp>
      <p:sp>
        <p:nvSpPr>
          <p:cNvPr id="311" name="Google Shape;311;p52"/>
          <p:cNvSpPr txBox="1"/>
          <p:nvPr/>
        </p:nvSpPr>
        <p:spPr>
          <a:xfrm>
            <a:off x="5960075" y="1578661"/>
            <a:ext cx="2151300" cy="251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550">
                <a:solidFill>
                  <a:srgbClr val="0000FF"/>
                </a:solidFill>
                <a:latin typeface="Ubuntu Mono"/>
                <a:ea typeface="Ubuntu Mono"/>
                <a:cs typeface="Ubuntu Mono"/>
                <a:sym typeface="Ubuntu Mono"/>
              </a:rPr>
              <a:t>m</a:t>
            </a:r>
            <a:r>
              <a:rPr lang="en" sz="1550">
                <a:solidFill>
                  <a:srgbClr val="0000FF"/>
                </a:solidFill>
                <a:latin typeface="Ubuntu Mono"/>
                <a:ea typeface="Ubuntu Mono"/>
                <a:cs typeface="Ubuntu Mono"/>
                <a:sym typeface="Ubuntu Mono"/>
              </a:rPr>
              <a:t>ake leaktest</a:t>
            </a:r>
            <a:endParaRPr sz="1550">
              <a:latin typeface="Ubuntu Mono"/>
              <a:ea typeface="Ubuntu Mono"/>
              <a:cs typeface="Ubuntu Mono"/>
              <a:sym typeface="Ubuntu Mono"/>
            </a:endParaRPr>
          </a:p>
        </p:txBody>
      </p:sp>
      <p:sp>
        <p:nvSpPr>
          <p:cNvPr id="312" name="Google Shape;312;p52"/>
          <p:cNvSpPr txBox="1"/>
          <p:nvPr/>
        </p:nvSpPr>
        <p:spPr>
          <a:xfrm>
            <a:off x="5941025" y="1873310"/>
            <a:ext cx="2516700" cy="251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550">
                <a:solidFill>
                  <a:srgbClr val="0000FF"/>
                </a:solidFill>
                <a:latin typeface="Ubuntu Mono"/>
                <a:ea typeface="Ubuntu Mono"/>
                <a:cs typeface="Ubuntu Mono"/>
                <a:sym typeface="Ubuntu Mono"/>
              </a:rPr>
              <a:t>./leaktest</a:t>
            </a:r>
            <a:endParaRPr sz="1550">
              <a:latin typeface="Ubuntu Mono"/>
              <a:ea typeface="Ubuntu Mono"/>
              <a:cs typeface="Ubuntu Mono"/>
              <a:sym typeface="Ubuntu Mono"/>
            </a:endParaRPr>
          </a:p>
        </p:txBody>
      </p:sp>
      <p:sp>
        <p:nvSpPr>
          <p:cNvPr id="313" name="Google Shape;313;p52"/>
          <p:cNvSpPr txBox="1"/>
          <p:nvPr/>
        </p:nvSpPr>
        <p:spPr>
          <a:xfrm>
            <a:off x="575700" y="1411934"/>
            <a:ext cx="5154000" cy="3109800"/>
          </a:xfrm>
          <a:prstGeom prst="rect">
            <a:avLst/>
          </a:prstGeom>
          <a:solidFill>
            <a:srgbClr val="F3F3F3"/>
          </a:solid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#ifndef LEAKTEST_H</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#define LEAKTEST_H</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void simpleLeak();</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void complexLeak();</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int freeingIsMyJob();</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int* freeingIsYourJob();</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typedef struct Node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    int data;</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    struct Node* next;</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 Node;</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Node *createNode(int value);</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Node *addNode(Node *head, Node *node);</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void *deleteNode(Node *head, int value);</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SzPts val="1100"/>
              <a:buFont typeface="Arial"/>
              <a:buNone/>
            </a:pPr>
            <a:r>
              <a:rPr lang="en" sz="1000">
                <a:solidFill>
                  <a:srgbClr val="555555"/>
                </a:solidFill>
                <a:latin typeface="Ubuntu Mono"/>
                <a:ea typeface="Ubuntu Mono"/>
                <a:cs typeface="Ubuntu Mono"/>
                <a:sym typeface="Ubuntu Mono"/>
              </a:rPr>
              <a:t>#endif</a:t>
            </a:r>
            <a:endParaRPr sz="1000">
              <a:solidFill>
                <a:srgbClr val="555555"/>
              </a:solidFill>
              <a:latin typeface="Ubuntu Mono"/>
              <a:ea typeface="Ubuntu Mono"/>
              <a:cs typeface="Ubuntu Mono"/>
              <a:sym typeface="Ubuntu Mono"/>
            </a:endParaRPr>
          </a:p>
          <a:p>
            <a:pPr indent="0" lvl="0" marL="12700" rtl="0" algn="l">
              <a:spcBef>
                <a:spcPts val="0"/>
              </a:spcBef>
              <a:spcAft>
                <a:spcPts val="0"/>
              </a:spcAft>
              <a:buClr>
                <a:schemeClr val="dk1"/>
              </a:buClr>
              <a:buFont typeface="Arial"/>
              <a:buNone/>
            </a:pPr>
            <a:r>
              <a:t/>
            </a:r>
            <a:endParaRPr sz="1000">
              <a:solidFill>
                <a:srgbClr val="555555"/>
              </a:solidFill>
              <a:latin typeface="Ubuntu Mono"/>
              <a:ea typeface="Ubuntu Mono"/>
              <a:cs typeface="Ubuntu Mono"/>
              <a:sym typeface="Ubuntu Mono"/>
            </a:endParaRPr>
          </a:p>
          <a:p>
            <a:pPr indent="0" lvl="0" marL="0" rtl="0" algn="l">
              <a:spcBef>
                <a:spcPts val="0"/>
              </a:spcBef>
              <a:spcAft>
                <a:spcPts val="0"/>
              </a:spcAft>
              <a:buNone/>
            </a:pPr>
            <a:r>
              <a:t/>
            </a:r>
            <a:endParaRPr sz="1000">
              <a:latin typeface="Ubuntu Mono"/>
              <a:ea typeface="Ubuntu Mono"/>
              <a:cs typeface="Ubuntu Mono"/>
              <a:sym typeface="Ubuntu Mono"/>
            </a:endParaRPr>
          </a:p>
        </p:txBody>
      </p:sp>
      <p:sp>
        <p:nvSpPr>
          <p:cNvPr id="314" name="Google Shape;314;p52"/>
          <p:cNvSpPr txBox="1"/>
          <p:nvPr/>
        </p:nvSpPr>
        <p:spPr>
          <a:xfrm>
            <a:off x="6020775" y="2391311"/>
            <a:ext cx="2151300" cy="251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550">
                <a:solidFill>
                  <a:srgbClr val="0000FF"/>
                </a:solidFill>
                <a:latin typeface="Ubuntu Mono"/>
                <a:ea typeface="Ubuntu Mono"/>
                <a:cs typeface="Ubuntu Mono"/>
                <a:sym typeface="Ubuntu Mono"/>
              </a:rPr>
              <a:t>m</a:t>
            </a:r>
            <a:r>
              <a:rPr lang="en" sz="1550">
                <a:solidFill>
                  <a:srgbClr val="0000FF"/>
                </a:solidFill>
                <a:latin typeface="Ubuntu Mono"/>
                <a:ea typeface="Ubuntu Mono"/>
                <a:cs typeface="Ubuntu Mono"/>
                <a:sym typeface="Ubuntu Mono"/>
              </a:rPr>
              <a:t>ake memtest</a:t>
            </a:r>
            <a:endParaRPr sz="1550">
              <a:latin typeface="Ubuntu Mono"/>
              <a:ea typeface="Ubuntu Mono"/>
              <a:cs typeface="Ubuntu Mono"/>
              <a:sym typeface="Ubuntu Mono"/>
            </a:endParaRPr>
          </a:p>
        </p:txBody>
      </p:sp>
      <p:sp>
        <p:nvSpPr>
          <p:cNvPr id="315" name="Google Shape;315;p52"/>
          <p:cNvSpPr txBox="1"/>
          <p:nvPr/>
        </p:nvSpPr>
        <p:spPr>
          <a:xfrm>
            <a:off x="6001725" y="2685960"/>
            <a:ext cx="2516700" cy="4899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 sz="1550">
                <a:solidFill>
                  <a:srgbClr val="FF0000"/>
                </a:solidFill>
                <a:latin typeface="Kalam"/>
                <a:ea typeface="Kalam"/>
                <a:cs typeface="Kalam"/>
                <a:sym typeface="Kalam"/>
              </a:rPr>
              <a:t>View valgrind-out.txt to find the memory leaks!</a:t>
            </a:r>
            <a:endParaRPr sz="1550">
              <a:solidFill>
                <a:srgbClr val="FF0000"/>
              </a:solidFill>
              <a:latin typeface="Kalam"/>
              <a:ea typeface="Kalam"/>
              <a:cs typeface="Kalam"/>
              <a:sym typeface="Kala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3"/>
          <p:cNvSpPr txBox="1"/>
          <p:nvPr>
            <p:ph idx="4294967295" type="title"/>
          </p:nvPr>
        </p:nvSpPr>
        <p:spPr>
          <a:xfrm>
            <a:off x="-1" y="2185025"/>
            <a:ext cx="9144000" cy="567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3600">
                <a:latin typeface="Work Sans Medium"/>
                <a:ea typeface="Work Sans Medium"/>
                <a:cs typeface="Work Sans Medium"/>
                <a:sym typeface="Work Sans Medium"/>
              </a:rPr>
              <a:t>Thanks for attending!</a:t>
            </a:r>
            <a:endParaRPr sz="2000">
              <a:solidFill>
                <a:srgbClr val="FF0000"/>
              </a:solidFill>
              <a:latin typeface="Work Sans Medium"/>
              <a:ea typeface="Work Sans Medium"/>
              <a:cs typeface="Work Sans Medium"/>
              <a:sym typeface="Work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2118300" y="1575236"/>
            <a:ext cx="4907400" cy="11211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 sz="3600">
                <a:latin typeface="Work Sans Medium"/>
                <a:ea typeface="Work Sans Medium"/>
                <a:cs typeface="Work Sans Medium"/>
                <a:sym typeface="Work Sans Medium"/>
              </a:rPr>
              <a:t>Today’s Topic:</a:t>
            </a:r>
            <a:endParaRPr sz="3600">
              <a:latin typeface="Work Sans Medium"/>
              <a:ea typeface="Work Sans Medium"/>
              <a:cs typeface="Work Sans Medium"/>
              <a:sym typeface="Work Sans Medium"/>
            </a:endParaRPr>
          </a:p>
          <a:p>
            <a:pPr indent="0" lvl="0" marL="0" rtl="0" algn="ctr">
              <a:lnSpc>
                <a:spcPct val="100000"/>
              </a:lnSpc>
              <a:spcBef>
                <a:spcPts val="0"/>
              </a:spcBef>
              <a:spcAft>
                <a:spcPts val="0"/>
              </a:spcAft>
              <a:buSzPts val="1100"/>
              <a:buNone/>
            </a:pPr>
            <a:r>
              <a:rPr lang="en" sz="3600">
                <a:solidFill>
                  <a:srgbClr val="555555"/>
                </a:solidFill>
                <a:latin typeface="Work Sans Medium"/>
                <a:ea typeface="Work Sans Medium"/>
                <a:cs typeface="Work Sans Medium"/>
                <a:sym typeface="Work Sans Medium"/>
              </a:rPr>
              <a:t>C, and GDB</a:t>
            </a:r>
            <a:endParaRPr sz="3600">
              <a:latin typeface="Work Sans Medium"/>
              <a:ea typeface="Work Sans Medium"/>
              <a:cs typeface="Work Sans Medium"/>
              <a:sym typeface="Work Sans Medium"/>
            </a:endParaRPr>
          </a:p>
        </p:txBody>
      </p:sp>
      <p:pic>
        <p:nvPicPr>
          <p:cNvPr id="137" name="Google Shape;137;p27"/>
          <p:cNvPicPr preferRelativeResize="0"/>
          <p:nvPr/>
        </p:nvPicPr>
        <p:blipFill>
          <a:blip r:embed="rId3">
            <a:alphaModFix/>
          </a:blip>
          <a:stretch>
            <a:fillRect/>
          </a:stretch>
        </p:blipFill>
        <p:spPr>
          <a:xfrm rot="-260471">
            <a:off x="490375" y="307275"/>
            <a:ext cx="1399501" cy="1546452"/>
          </a:xfrm>
          <a:prstGeom prst="rect">
            <a:avLst/>
          </a:prstGeom>
          <a:noFill/>
          <a:ln>
            <a:noFill/>
          </a:ln>
        </p:spPr>
      </p:pic>
      <p:pic>
        <p:nvPicPr>
          <p:cNvPr id="138" name="Google Shape;138;p27"/>
          <p:cNvPicPr preferRelativeResize="0"/>
          <p:nvPr/>
        </p:nvPicPr>
        <p:blipFill>
          <a:blip r:embed="rId4">
            <a:alphaModFix/>
          </a:blip>
          <a:stretch>
            <a:fillRect/>
          </a:stretch>
        </p:blipFill>
        <p:spPr>
          <a:xfrm rot="-415988">
            <a:off x="6832000" y="3318675"/>
            <a:ext cx="1990569" cy="1244100"/>
          </a:xfrm>
          <a:prstGeom prst="rect">
            <a:avLst/>
          </a:prstGeom>
          <a:noFill/>
          <a:ln>
            <a:noFill/>
          </a:ln>
        </p:spPr>
      </p:pic>
      <p:pic>
        <p:nvPicPr>
          <p:cNvPr id="139" name="Google Shape;139;p27"/>
          <p:cNvPicPr preferRelativeResize="0"/>
          <p:nvPr/>
        </p:nvPicPr>
        <p:blipFill rotWithShape="1">
          <a:blip r:embed="rId5">
            <a:alphaModFix/>
          </a:blip>
          <a:srcRect b="8778" l="15795" r="15912" t="16382"/>
          <a:stretch/>
        </p:blipFill>
        <p:spPr>
          <a:xfrm rot="424616">
            <a:off x="6892253" y="366525"/>
            <a:ext cx="1870060" cy="1363901"/>
          </a:xfrm>
          <a:prstGeom prst="rect">
            <a:avLst/>
          </a:prstGeom>
          <a:noFill/>
          <a:ln>
            <a:noFill/>
          </a:ln>
        </p:spPr>
      </p:pic>
      <p:pic>
        <p:nvPicPr>
          <p:cNvPr id="140" name="Google Shape;140;p27"/>
          <p:cNvPicPr preferRelativeResize="0"/>
          <p:nvPr/>
        </p:nvPicPr>
        <p:blipFill>
          <a:blip r:embed="rId6">
            <a:alphaModFix/>
          </a:blip>
          <a:stretch>
            <a:fillRect/>
          </a:stretch>
        </p:blipFill>
        <p:spPr>
          <a:xfrm rot="314564">
            <a:off x="714350" y="3195425"/>
            <a:ext cx="1290725" cy="1290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592775" y="436600"/>
            <a:ext cx="6935700" cy="38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latin typeface="Work Sans Medium"/>
                <a:ea typeface="Work Sans Medium"/>
                <a:cs typeface="Work Sans Medium"/>
                <a:sym typeface="Work Sans Medium"/>
              </a:rPr>
              <a:t>VSCode Debugging in the Docker Container</a:t>
            </a:r>
            <a:endParaRPr>
              <a:latin typeface="Work Sans Medium"/>
              <a:ea typeface="Work Sans Medium"/>
              <a:cs typeface="Work Sans Medium"/>
              <a:sym typeface="Work Sans Medium"/>
            </a:endParaRPr>
          </a:p>
        </p:txBody>
      </p:sp>
      <p:sp>
        <p:nvSpPr>
          <p:cNvPr id="326" name="Google Shape;326;p54"/>
          <p:cNvSpPr txBox="1"/>
          <p:nvPr>
            <p:ph idx="1" type="body"/>
          </p:nvPr>
        </p:nvSpPr>
        <p:spPr>
          <a:xfrm>
            <a:off x="537559" y="1015042"/>
            <a:ext cx="7871400" cy="3478800"/>
          </a:xfrm>
          <a:prstGeom prst="rect">
            <a:avLst/>
          </a:prstGeom>
        </p:spPr>
        <p:txBody>
          <a:bodyPr anchorCtr="0" anchor="t" bIns="0" lIns="0" spcFirstLastPara="1" rIns="0" wrap="square" tIns="0">
            <a:spAutoFit/>
          </a:bodyPr>
          <a:lstStyle/>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Within VSCode, download the Remote Development - Dev Containers extension</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Use </a:t>
            </a:r>
            <a:r>
              <a:rPr lang="en">
                <a:latin typeface="Proxima Nova"/>
                <a:ea typeface="Proxima Nova"/>
                <a:cs typeface="Proxima Nova"/>
                <a:sym typeface="Proxima Nova"/>
              </a:rPr>
              <a:t>CTRL</a:t>
            </a:r>
            <a:r>
              <a:rPr lang="en">
                <a:latin typeface="Proxima Nova"/>
                <a:ea typeface="Proxima Nova"/>
                <a:cs typeface="Proxima Nova"/>
                <a:sym typeface="Proxima Nova"/>
              </a:rPr>
              <a:t>/CMD + Shift + P to popup the </a:t>
            </a:r>
            <a:r>
              <a:rPr lang="en">
                <a:latin typeface="Proxima Nova"/>
                <a:ea typeface="Proxima Nova"/>
                <a:cs typeface="Proxima Nova"/>
                <a:sym typeface="Proxima Nova"/>
              </a:rPr>
              <a:t>preferences</a:t>
            </a:r>
            <a:r>
              <a:rPr lang="en">
                <a:latin typeface="Proxima Nova"/>
                <a:ea typeface="Proxima Nova"/>
                <a:cs typeface="Proxima Nova"/>
                <a:sym typeface="Proxima Nova"/>
              </a:rPr>
              <a:t> panel and select “Dev containers: </a:t>
            </a:r>
            <a:r>
              <a:rPr lang="en">
                <a:latin typeface="Proxima Nova"/>
                <a:ea typeface="Proxima Nova"/>
                <a:cs typeface="Proxima Nova"/>
                <a:sym typeface="Proxima Nova"/>
              </a:rPr>
              <a:t>Attach</a:t>
            </a:r>
            <a:r>
              <a:rPr lang="en">
                <a:latin typeface="Proxima Nova"/>
                <a:ea typeface="Proxima Nova"/>
                <a:cs typeface="Proxima Nova"/>
                <a:sym typeface="Proxima Nova"/>
              </a:rPr>
              <a:t> to running container”</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Select the cs2200 container (make sure it’s running first!)</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Your VSCode will now be tunneled inside your CS2200 container</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Download some recommended extensions</a:t>
            </a:r>
            <a:endParaRPr>
              <a:latin typeface="Proxima Nova"/>
              <a:ea typeface="Proxima Nova"/>
              <a:cs typeface="Proxima Nova"/>
              <a:sym typeface="Proxima Nova"/>
            </a:endParaRPr>
          </a:p>
          <a:p>
            <a:pPr indent="-317500" lvl="1" marL="914400" rtl="0" algn="l">
              <a:spcBef>
                <a:spcPts val="0"/>
              </a:spcBef>
              <a:spcAft>
                <a:spcPts val="0"/>
              </a:spcAft>
              <a:buSzPts val="1400"/>
              <a:buFont typeface="Proxima Nova"/>
              <a:buChar char="○"/>
            </a:pPr>
            <a:r>
              <a:rPr lang="en" sz="1600">
                <a:solidFill>
                  <a:srgbClr val="595959"/>
                </a:solidFill>
                <a:latin typeface="Proxima Nova"/>
                <a:ea typeface="Proxima Nova"/>
                <a:cs typeface="Proxima Nova"/>
                <a:sym typeface="Proxima Nova"/>
              </a:rPr>
              <a:t>C/C++</a:t>
            </a:r>
            <a:endParaRPr sz="1600">
              <a:solidFill>
                <a:srgbClr val="595959"/>
              </a:solidFill>
              <a:latin typeface="Proxima Nova"/>
              <a:ea typeface="Proxima Nova"/>
              <a:cs typeface="Proxima Nova"/>
              <a:sym typeface="Proxima Nova"/>
            </a:endParaRPr>
          </a:p>
          <a:p>
            <a:pPr indent="-330200" lvl="1" marL="914400" rtl="0" algn="l">
              <a:spcBef>
                <a:spcPts val="0"/>
              </a:spcBef>
              <a:spcAft>
                <a:spcPts val="0"/>
              </a:spcAft>
              <a:buClr>
                <a:srgbClr val="595959"/>
              </a:buClr>
              <a:buSzPts val="1600"/>
              <a:buFont typeface="Proxima Nova"/>
              <a:buChar char="○"/>
            </a:pPr>
            <a:r>
              <a:rPr lang="en" sz="1600">
                <a:solidFill>
                  <a:srgbClr val="595959"/>
                </a:solidFill>
                <a:latin typeface="Proxima Nova"/>
                <a:ea typeface="Proxima Nova"/>
                <a:cs typeface="Proxima Nova"/>
                <a:sym typeface="Proxima Nova"/>
              </a:rPr>
              <a:t>C/C++ Extension Pack</a:t>
            </a:r>
            <a:endParaRPr sz="1600">
              <a:solidFill>
                <a:srgbClr val="595959"/>
              </a:solidFill>
              <a:latin typeface="Proxima Nova"/>
              <a:ea typeface="Proxima Nova"/>
              <a:cs typeface="Proxima Nova"/>
              <a:sym typeface="Proxima Nova"/>
            </a:endParaRPr>
          </a:p>
          <a:p>
            <a:pPr indent="-330200" lvl="1" marL="914400" rtl="0" algn="l">
              <a:spcBef>
                <a:spcPts val="0"/>
              </a:spcBef>
              <a:spcAft>
                <a:spcPts val="0"/>
              </a:spcAft>
              <a:buClr>
                <a:srgbClr val="595959"/>
              </a:buClr>
              <a:buSzPts val="1600"/>
              <a:buFont typeface="Proxima Nova"/>
              <a:buChar char="○"/>
            </a:pPr>
            <a:r>
              <a:rPr lang="en" sz="1600">
                <a:solidFill>
                  <a:srgbClr val="595959"/>
                </a:solidFill>
                <a:latin typeface="Proxima Nova"/>
                <a:ea typeface="Proxima Nova"/>
                <a:cs typeface="Proxima Nova"/>
                <a:sym typeface="Proxima Nova"/>
              </a:rPr>
              <a:t>CMake</a:t>
            </a:r>
            <a:endParaRPr sz="1600">
              <a:solidFill>
                <a:srgbClr val="595959"/>
              </a:solidFill>
              <a:latin typeface="Proxima Nova"/>
              <a:ea typeface="Proxima Nova"/>
              <a:cs typeface="Proxima Nova"/>
              <a:sym typeface="Proxima Nova"/>
            </a:endParaRPr>
          </a:p>
          <a:p>
            <a:pPr indent="-330200" lvl="1" marL="914400" rtl="0" algn="l">
              <a:spcBef>
                <a:spcPts val="0"/>
              </a:spcBef>
              <a:spcAft>
                <a:spcPts val="0"/>
              </a:spcAft>
              <a:buClr>
                <a:srgbClr val="595959"/>
              </a:buClr>
              <a:buSzPts val="1600"/>
              <a:buFont typeface="Proxima Nova"/>
              <a:buChar char="○"/>
            </a:pPr>
            <a:r>
              <a:rPr lang="en" sz="1600">
                <a:solidFill>
                  <a:srgbClr val="595959"/>
                </a:solidFill>
                <a:latin typeface="Proxima Nova"/>
                <a:ea typeface="Proxima Nova"/>
                <a:cs typeface="Proxima Nova"/>
                <a:sym typeface="Proxima Nova"/>
              </a:rPr>
              <a:t>CMake Tools</a:t>
            </a:r>
            <a:endParaRPr sz="1600">
              <a:solidFill>
                <a:srgbClr val="595959"/>
              </a:solidFill>
              <a:latin typeface="Proxima Nova"/>
              <a:ea typeface="Proxima Nova"/>
              <a:cs typeface="Proxima Nova"/>
              <a:sym typeface="Proxima Nova"/>
            </a:endParaRPr>
          </a:p>
          <a:p>
            <a:pPr indent="-342900" lvl="0" marL="457200" rtl="0" algn="l">
              <a:spcBef>
                <a:spcPts val="0"/>
              </a:spcBef>
              <a:spcAft>
                <a:spcPts val="0"/>
              </a:spcAft>
              <a:buClr>
                <a:srgbClr val="555555"/>
              </a:buClr>
              <a:buSzPts val="1800"/>
              <a:buFont typeface="Proxima Nova"/>
              <a:buChar char="●"/>
            </a:pPr>
            <a:r>
              <a:rPr lang="en">
                <a:latin typeface="Proxima Nova"/>
                <a:ea typeface="Proxima Nova"/>
                <a:cs typeface="Proxima Nova"/>
                <a:sym typeface="Proxima Nova"/>
              </a:rPr>
              <a:t>Open the folder you’re working on in VSCode (/cs2200/*)</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Set breakpoints wherever you wish</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On the left side, click the run/debug tab and click “Run and Debug”</a:t>
            </a:r>
            <a:endParaRPr>
              <a:latin typeface="Proxima Nova"/>
              <a:ea typeface="Proxima Nova"/>
              <a:cs typeface="Proxima Nova"/>
              <a:sym typeface="Proxima Nova"/>
            </a:endParaRPr>
          </a:p>
          <a:p>
            <a:pPr indent="-330200" lvl="0" marL="457200" rtl="0" algn="l">
              <a:spcBef>
                <a:spcPts val="0"/>
              </a:spcBef>
              <a:spcAft>
                <a:spcPts val="0"/>
              </a:spcAft>
              <a:buClr>
                <a:srgbClr val="555555"/>
              </a:buClr>
              <a:buSzPts val="1600"/>
              <a:buFont typeface="Proxima Nova"/>
              <a:buChar char="●"/>
            </a:pPr>
            <a:r>
              <a:rPr lang="en">
                <a:latin typeface="Proxima Nova"/>
                <a:ea typeface="Proxima Nova"/>
                <a:cs typeface="Proxima Nova"/>
                <a:sym typeface="Proxima Nova"/>
              </a:rPr>
              <a:t>If everything was setup correctly, you should now be debugging your C program!</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idx="4294967295" type="title"/>
          </p:nvPr>
        </p:nvSpPr>
        <p:spPr>
          <a:xfrm>
            <a:off x="-1" y="2037850"/>
            <a:ext cx="9144000" cy="8748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3600">
                <a:latin typeface="Work Sans Medium"/>
                <a:ea typeface="Work Sans Medium"/>
                <a:cs typeface="Work Sans Medium"/>
                <a:sym typeface="Work Sans Medium"/>
              </a:rPr>
              <a:t>C and GDB</a:t>
            </a:r>
            <a:endParaRPr sz="3600">
              <a:latin typeface="Work Sans Medium"/>
              <a:ea typeface="Work Sans Medium"/>
              <a:cs typeface="Work Sans Medium"/>
              <a:sym typeface="Work Sans Medium"/>
            </a:endParaRPr>
          </a:p>
          <a:p>
            <a:pPr indent="0" lvl="0" marL="12700" rtl="0" algn="ctr">
              <a:lnSpc>
                <a:spcPct val="100000"/>
              </a:lnSpc>
              <a:spcBef>
                <a:spcPts val="0"/>
              </a:spcBef>
              <a:spcAft>
                <a:spcPts val="0"/>
              </a:spcAft>
              <a:buNone/>
            </a:pPr>
            <a:r>
              <a:rPr lang="en" sz="2000">
                <a:solidFill>
                  <a:srgbClr val="FF0000"/>
                </a:solidFill>
                <a:latin typeface="Work Sans Medium"/>
                <a:ea typeface="Work Sans Medium"/>
                <a:cs typeface="Work Sans Medium"/>
                <a:sym typeface="Work Sans Medium"/>
              </a:rPr>
              <a:t>*</a:t>
            </a:r>
            <a:r>
              <a:rPr lang="en" sz="2000" u="sng">
                <a:solidFill>
                  <a:schemeClr val="hlink"/>
                </a:solidFill>
                <a:latin typeface="Work Sans Medium"/>
                <a:ea typeface="Work Sans Medium"/>
                <a:cs typeface="Work Sans Medium"/>
                <a:sym typeface="Work Sans Medium"/>
                <a:hlinkClick r:id="rId3"/>
              </a:rPr>
              <a:t>Here</a:t>
            </a:r>
            <a:r>
              <a:rPr lang="en" sz="2000">
                <a:solidFill>
                  <a:srgbClr val="FF0000"/>
                </a:solidFill>
                <a:latin typeface="Work Sans Medium"/>
                <a:ea typeface="Work Sans Medium"/>
                <a:cs typeface="Work Sans Medium"/>
                <a:sym typeface="Work Sans Medium"/>
              </a:rPr>
              <a:t> is a good external resource for learning C.</a:t>
            </a:r>
            <a:endParaRPr sz="2000">
              <a:solidFill>
                <a:srgbClr val="FF0000"/>
              </a:solidFill>
              <a:latin typeface="Work Sans Medium"/>
              <a:ea typeface="Work Sans Medium"/>
              <a:cs typeface="Work Sans Medium"/>
              <a:sym typeface="Work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592775" y="436600"/>
            <a:ext cx="3576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Writing and Compiling</a:t>
            </a:r>
            <a:endParaRPr>
              <a:latin typeface="Work Sans Medium"/>
              <a:ea typeface="Work Sans Medium"/>
              <a:cs typeface="Work Sans Medium"/>
              <a:sym typeface="Work Sans Medium"/>
            </a:endParaRPr>
          </a:p>
        </p:txBody>
      </p:sp>
      <p:sp>
        <p:nvSpPr>
          <p:cNvPr id="151" name="Google Shape;151;p29"/>
          <p:cNvSpPr txBox="1"/>
          <p:nvPr/>
        </p:nvSpPr>
        <p:spPr>
          <a:xfrm>
            <a:off x="627400" y="1043948"/>
            <a:ext cx="5239500" cy="3480300"/>
          </a:xfrm>
          <a:prstGeom prst="rect">
            <a:avLst/>
          </a:prstGeom>
          <a:noFill/>
          <a:ln>
            <a:noFill/>
          </a:ln>
        </p:spPr>
        <p:txBody>
          <a:bodyPr anchorCtr="0" anchor="t" bIns="0" lIns="0" spcFirstLastPara="1" rIns="0" wrap="square" tIns="12700">
            <a:spAutoFit/>
          </a:bodyPr>
          <a:lstStyle/>
          <a:p>
            <a:pPr indent="-367030" lvl="0" marL="379095" marR="5080"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Compiler </a:t>
            </a:r>
            <a:r>
              <a:rPr b="1" lang="en" sz="1800">
                <a:solidFill>
                  <a:srgbClr val="595959"/>
                </a:solidFill>
                <a:latin typeface="Proxima Nova"/>
                <a:ea typeface="Proxima Nova"/>
                <a:cs typeface="Proxima Nova"/>
                <a:sym typeface="Proxima Nova"/>
              </a:rPr>
              <a:t>analyzes the source ﬁle and converts it into machine language</a:t>
            </a:r>
            <a:r>
              <a:rPr lang="en" sz="1800">
                <a:solidFill>
                  <a:srgbClr val="595959"/>
                </a:solidFill>
                <a:latin typeface="Proxima Nova"/>
                <a:ea typeface="Proxima Nova"/>
                <a:cs typeface="Proxima Nova"/>
                <a:sym typeface="Proxima Nova"/>
              </a:rPr>
              <a:t> which creates an executable ﬁle.</a:t>
            </a:r>
            <a:endParaRPr sz="1800">
              <a:latin typeface="Proxima Nova"/>
              <a:ea typeface="Proxima Nova"/>
              <a:cs typeface="Proxima Nova"/>
              <a:sym typeface="Proxima Nova"/>
            </a:endParaRPr>
          </a:p>
          <a:p>
            <a:pPr indent="-367030" lvl="0" marL="379095" marR="8890" rtl="0" algn="l">
              <a:lnSpc>
                <a:spcPct val="115000"/>
              </a:lnSpc>
              <a:spcBef>
                <a:spcPts val="100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Most commonly used compiler is </a:t>
            </a:r>
            <a:r>
              <a:rPr b="1" lang="en" sz="1800">
                <a:solidFill>
                  <a:srgbClr val="595959"/>
                </a:solidFill>
                <a:latin typeface="Proxima Nova"/>
                <a:ea typeface="Proxima Nova"/>
                <a:cs typeface="Proxima Nova"/>
                <a:sym typeface="Proxima Nova"/>
              </a:rPr>
              <a:t>gcc!</a:t>
            </a:r>
            <a:endParaRPr b="1" sz="1800">
              <a:solidFill>
                <a:srgbClr val="595959"/>
              </a:solidFill>
              <a:latin typeface="Proxima Nova"/>
              <a:ea typeface="Proxima Nova"/>
              <a:cs typeface="Proxima Nova"/>
              <a:sym typeface="Proxima Nova"/>
            </a:endParaRPr>
          </a:p>
          <a:p>
            <a:pPr indent="-367030" lvl="0" marL="379095" marR="8890" rtl="0" algn="l">
              <a:lnSpc>
                <a:spcPct val="115000"/>
              </a:lnSpc>
              <a:spcBef>
                <a:spcPts val="1000"/>
              </a:spcBef>
              <a:spcAft>
                <a:spcPts val="0"/>
              </a:spcAft>
              <a:buClr>
                <a:srgbClr val="595959"/>
              </a:buClr>
              <a:buSzPts val="1800"/>
              <a:buFont typeface="Proxima Nova"/>
              <a:buChar char="●"/>
            </a:pPr>
            <a:r>
              <a:rPr b="1" lang="en" sz="1800">
                <a:solidFill>
                  <a:srgbClr val="595959"/>
                </a:solidFill>
                <a:latin typeface="Proxima Nova"/>
                <a:ea typeface="Proxima Nova"/>
                <a:cs typeface="Proxima Nova"/>
                <a:sym typeface="Proxima Nova"/>
              </a:rPr>
              <a:t>What does the </a:t>
            </a:r>
            <a:r>
              <a:rPr b="1" lang="en" sz="1800">
                <a:solidFill>
                  <a:srgbClr val="595959"/>
                </a:solidFill>
                <a:latin typeface="Proxima Nova"/>
                <a:ea typeface="Proxima Nova"/>
                <a:cs typeface="Proxima Nova"/>
                <a:sym typeface="Proxima Nova"/>
              </a:rPr>
              <a:t>following</a:t>
            </a:r>
            <a:r>
              <a:rPr b="1" lang="en" sz="1800">
                <a:solidFill>
                  <a:srgbClr val="595959"/>
                </a:solidFill>
                <a:latin typeface="Proxima Nova"/>
                <a:ea typeface="Proxima Nova"/>
                <a:cs typeface="Proxima Nova"/>
                <a:sym typeface="Proxima Nova"/>
              </a:rPr>
              <a:t> command do?</a:t>
            </a:r>
            <a:endParaRPr b="1" sz="1800">
              <a:solidFill>
                <a:srgbClr val="595959"/>
              </a:solidFill>
              <a:latin typeface="Proxima Nova"/>
              <a:ea typeface="Proxima Nova"/>
              <a:cs typeface="Proxima Nova"/>
              <a:sym typeface="Proxima Nova"/>
            </a:endParaRPr>
          </a:p>
          <a:p>
            <a:pPr indent="-342900" lvl="1" marL="914400" marR="8890" rtl="0" algn="l">
              <a:lnSpc>
                <a:spcPct val="115000"/>
              </a:lnSpc>
              <a:spcBef>
                <a:spcPts val="1000"/>
              </a:spcBef>
              <a:spcAft>
                <a:spcPts val="0"/>
              </a:spcAft>
              <a:buClr>
                <a:srgbClr val="595959"/>
              </a:buClr>
              <a:buSzPts val="1800"/>
              <a:buFont typeface="Ubuntu Mono"/>
              <a:buChar char="○"/>
            </a:pPr>
            <a:r>
              <a:rPr lang="en" sz="1700">
                <a:solidFill>
                  <a:srgbClr val="595959"/>
                </a:solidFill>
                <a:highlight>
                  <a:srgbClr val="FFF2CC"/>
                </a:highlight>
                <a:latin typeface="Ubuntu Mono"/>
                <a:ea typeface="Ubuntu Mono"/>
                <a:cs typeface="Ubuntu Mono"/>
                <a:sym typeface="Ubuntu Mono"/>
              </a:rPr>
              <a:t>gcc -o program program.c</a:t>
            </a:r>
            <a:endParaRPr sz="1700">
              <a:solidFill>
                <a:srgbClr val="595959"/>
              </a:solidFill>
              <a:highlight>
                <a:schemeClr val="lt1"/>
              </a:highlight>
              <a:latin typeface="Ubuntu Mono"/>
              <a:ea typeface="Ubuntu Mono"/>
              <a:cs typeface="Ubuntu Mono"/>
              <a:sym typeface="Ubuntu Mono"/>
            </a:endParaRPr>
          </a:p>
          <a:p>
            <a:pPr indent="-367030" lvl="0" marL="379095" marR="163195" rtl="0" algn="l">
              <a:lnSpc>
                <a:spcPct val="115000"/>
              </a:lnSpc>
              <a:spcBef>
                <a:spcPts val="100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What happens when we need to link executables together? </a:t>
            </a:r>
            <a:endParaRPr sz="1800">
              <a:solidFill>
                <a:srgbClr val="595959"/>
              </a:solidFill>
              <a:latin typeface="Proxima Nova"/>
              <a:ea typeface="Proxima Nova"/>
              <a:cs typeface="Proxima Nova"/>
              <a:sym typeface="Proxima Nova"/>
            </a:endParaRPr>
          </a:p>
          <a:p>
            <a:pPr indent="-342900" lvl="1" marL="914400" marR="163195" rtl="0" algn="l">
              <a:lnSpc>
                <a:spcPct val="115000"/>
              </a:lnSpc>
              <a:spcBef>
                <a:spcPts val="1000"/>
              </a:spcBef>
              <a:spcAft>
                <a:spcPts val="1000"/>
              </a:spcAft>
              <a:buClr>
                <a:srgbClr val="595959"/>
              </a:buClr>
              <a:buSzPts val="1800"/>
              <a:buFont typeface="Arial"/>
              <a:buChar char="○"/>
            </a:pPr>
            <a:r>
              <a:rPr lang="en" sz="1800">
                <a:solidFill>
                  <a:srgbClr val="595959"/>
                </a:solidFill>
                <a:latin typeface="Proxima Nova"/>
                <a:ea typeface="Proxima Nova"/>
                <a:cs typeface="Proxima Nova"/>
                <a:sym typeface="Proxima Nova"/>
              </a:rPr>
              <a:t>We’ll use a </a:t>
            </a:r>
            <a:r>
              <a:rPr b="1" lang="en" sz="1800">
                <a:solidFill>
                  <a:srgbClr val="595959"/>
                </a:solidFill>
                <a:latin typeface="Proxima Nova"/>
                <a:ea typeface="Proxima Nova"/>
                <a:cs typeface="Proxima Nova"/>
                <a:sym typeface="Proxima Nova"/>
              </a:rPr>
              <a:t>Makefile </a:t>
            </a:r>
            <a:r>
              <a:rPr lang="en" sz="1800">
                <a:solidFill>
                  <a:srgbClr val="595959"/>
                </a:solidFill>
                <a:latin typeface="Proxima Nova"/>
                <a:ea typeface="Proxima Nova"/>
                <a:cs typeface="Proxima Nova"/>
                <a:sym typeface="Proxima Nova"/>
              </a:rPr>
              <a:t>to make life easier.</a:t>
            </a:r>
            <a:endParaRPr sz="1800">
              <a:latin typeface="Proxima Nova"/>
              <a:ea typeface="Proxima Nova"/>
              <a:cs typeface="Proxima Nova"/>
              <a:sym typeface="Proxima Nova"/>
            </a:endParaRPr>
          </a:p>
        </p:txBody>
      </p:sp>
      <p:pic>
        <p:nvPicPr>
          <p:cNvPr id="152" name="Google Shape;152;p29"/>
          <p:cNvPicPr preferRelativeResize="0"/>
          <p:nvPr/>
        </p:nvPicPr>
        <p:blipFill rotWithShape="1">
          <a:blip r:embed="rId3">
            <a:alphaModFix/>
          </a:blip>
          <a:srcRect b="0" l="0" r="0" t="0"/>
          <a:stretch/>
        </p:blipFill>
        <p:spPr>
          <a:xfrm>
            <a:off x="5715000" y="1273525"/>
            <a:ext cx="3290175" cy="291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592775" y="436600"/>
            <a:ext cx="35760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latin typeface="Work Sans Medium"/>
                <a:ea typeface="Work Sans Medium"/>
                <a:cs typeface="Work Sans Medium"/>
                <a:sym typeface="Work Sans Medium"/>
              </a:rPr>
              <a:t>Writing and Compiling</a:t>
            </a:r>
            <a:endParaRPr>
              <a:latin typeface="Work Sans Medium"/>
              <a:ea typeface="Work Sans Medium"/>
              <a:cs typeface="Work Sans Medium"/>
              <a:sym typeface="Work Sans Medium"/>
            </a:endParaRPr>
          </a:p>
        </p:txBody>
      </p:sp>
      <p:sp>
        <p:nvSpPr>
          <p:cNvPr id="158" name="Google Shape;158;p30"/>
          <p:cNvSpPr txBox="1"/>
          <p:nvPr/>
        </p:nvSpPr>
        <p:spPr>
          <a:xfrm>
            <a:off x="635125" y="1112649"/>
            <a:ext cx="5239500" cy="2520300"/>
          </a:xfrm>
          <a:prstGeom prst="rect">
            <a:avLst/>
          </a:prstGeom>
          <a:noFill/>
          <a:ln>
            <a:noFill/>
          </a:ln>
        </p:spPr>
        <p:txBody>
          <a:bodyPr anchorCtr="0" anchor="t" bIns="0" lIns="0" spcFirstLastPara="1" rIns="0" wrap="square" tIns="12700">
            <a:spAutoFit/>
          </a:bodyPr>
          <a:lstStyle/>
          <a:p>
            <a:pPr indent="-367030" lvl="0" marL="379095" marR="5080" rtl="0" algn="l">
              <a:lnSpc>
                <a:spcPct val="115000"/>
              </a:lnSpc>
              <a:spcBef>
                <a:spcPts val="0"/>
              </a:spcBef>
              <a:spcAft>
                <a:spcPts val="0"/>
              </a:spcAft>
              <a:buClr>
                <a:srgbClr val="595959"/>
              </a:buClr>
              <a:buSzPts val="1800"/>
              <a:buFont typeface="Proxima Nova"/>
              <a:buChar char="●"/>
            </a:pPr>
            <a:r>
              <a:rPr lang="en" sz="1700">
                <a:solidFill>
                  <a:srgbClr val="595959"/>
                </a:solidFill>
                <a:highlight>
                  <a:srgbClr val="FFF2CC"/>
                </a:highlight>
                <a:latin typeface="Ubuntu Mono"/>
                <a:ea typeface="Ubuntu Mono"/>
                <a:cs typeface="Ubuntu Mono"/>
                <a:sym typeface="Ubuntu Mono"/>
              </a:rPr>
              <a:t>gcc -o program program.c</a:t>
            </a:r>
            <a:endParaRPr sz="1700">
              <a:solidFill>
                <a:srgbClr val="595959"/>
              </a:solidFill>
              <a:highlight>
                <a:srgbClr val="FFF2CC"/>
              </a:highlight>
              <a:latin typeface="Ubuntu Mono"/>
              <a:ea typeface="Ubuntu Mono"/>
              <a:cs typeface="Ubuntu Mono"/>
              <a:sym typeface="Ubuntu Mono"/>
            </a:endParaRPr>
          </a:p>
          <a:p>
            <a:pPr indent="-336550" lvl="1" marL="914400" marR="8890" rtl="0" algn="l">
              <a:lnSpc>
                <a:spcPct val="115000"/>
              </a:lnSpc>
              <a:spcBef>
                <a:spcPts val="0"/>
              </a:spcBef>
              <a:spcAft>
                <a:spcPts val="0"/>
              </a:spcAft>
              <a:buClr>
                <a:srgbClr val="595959"/>
              </a:buClr>
              <a:buSzPts val="1700"/>
              <a:buFont typeface="Ubuntu Mono"/>
              <a:buChar char="○"/>
            </a:pPr>
            <a:r>
              <a:rPr lang="en" sz="1800">
                <a:solidFill>
                  <a:srgbClr val="595959"/>
                </a:solidFill>
                <a:latin typeface="Proxima Nova"/>
                <a:ea typeface="Proxima Nova"/>
                <a:cs typeface="Proxima Nova"/>
                <a:sym typeface="Proxima Nova"/>
              </a:rPr>
              <a:t>Writes build into named output file</a:t>
            </a:r>
            <a:endParaRPr sz="1700">
              <a:solidFill>
                <a:srgbClr val="595959"/>
              </a:solidFill>
              <a:highlight>
                <a:schemeClr val="lt1"/>
              </a:highlight>
              <a:latin typeface="Ubuntu Mono"/>
              <a:ea typeface="Ubuntu Mono"/>
              <a:cs typeface="Ubuntu Mono"/>
              <a:sym typeface="Ubuntu Mono"/>
            </a:endParaRPr>
          </a:p>
          <a:p>
            <a:pPr indent="-342900" lvl="0" marL="342900" marR="163195" rtl="0" algn="l">
              <a:lnSpc>
                <a:spcPct val="115000"/>
              </a:lnSpc>
              <a:spcBef>
                <a:spcPts val="0"/>
              </a:spcBef>
              <a:spcAft>
                <a:spcPts val="0"/>
              </a:spcAft>
              <a:buClr>
                <a:srgbClr val="595959"/>
              </a:buClr>
              <a:buSzPts val="1800"/>
              <a:buFont typeface="Arial"/>
              <a:buChar char="●"/>
            </a:pPr>
            <a:r>
              <a:rPr b="1" lang="en" sz="1800">
                <a:solidFill>
                  <a:srgbClr val="595959"/>
                </a:solidFill>
                <a:latin typeface="Proxima Nova"/>
                <a:ea typeface="Proxima Nova"/>
                <a:cs typeface="Proxima Nova"/>
                <a:sym typeface="Proxima Nova"/>
              </a:rPr>
              <a:t>Makefile</a:t>
            </a:r>
            <a:endParaRPr b="1" sz="1800">
              <a:solidFill>
                <a:srgbClr val="595959"/>
              </a:solidFill>
              <a:latin typeface="Proxima Nova"/>
              <a:ea typeface="Proxima Nova"/>
              <a:cs typeface="Proxima Nova"/>
              <a:sym typeface="Proxima Nova"/>
            </a:endParaRPr>
          </a:p>
          <a:p>
            <a:pPr indent="-342900" lvl="1" marL="914400" marR="1631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Builds &amp; compiles program</a:t>
            </a:r>
            <a:endParaRPr sz="1800">
              <a:solidFill>
                <a:srgbClr val="595959"/>
              </a:solidFill>
              <a:latin typeface="Proxima Nova"/>
              <a:ea typeface="Proxima Nova"/>
              <a:cs typeface="Proxima Nova"/>
              <a:sym typeface="Proxima Nova"/>
            </a:endParaRPr>
          </a:p>
          <a:p>
            <a:pPr indent="-342900" lvl="1" marL="914400" marR="1631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Checks dependencies</a:t>
            </a:r>
            <a:endParaRPr sz="1800">
              <a:solidFill>
                <a:srgbClr val="595959"/>
              </a:solidFill>
              <a:latin typeface="Proxima Nova"/>
              <a:ea typeface="Proxima Nova"/>
              <a:cs typeface="Proxima Nova"/>
              <a:sym typeface="Proxima Nova"/>
            </a:endParaRPr>
          </a:p>
          <a:p>
            <a:pPr indent="-342900" lvl="1" marL="914400" marR="1631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Determines if recompilation is necessary</a:t>
            </a:r>
            <a:endParaRPr sz="1800">
              <a:solidFill>
                <a:srgbClr val="595959"/>
              </a:solidFill>
              <a:latin typeface="Proxima Nova"/>
              <a:ea typeface="Proxima Nova"/>
              <a:cs typeface="Proxima Nova"/>
              <a:sym typeface="Proxima Nova"/>
            </a:endParaRPr>
          </a:p>
          <a:p>
            <a:pPr indent="-342900" lvl="1" marL="914400" marR="163195" rtl="0" algn="l">
              <a:lnSpc>
                <a:spcPct val="115000"/>
              </a:lnSpc>
              <a:spcBef>
                <a:spcPts val="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Other commands such as clean, debug, etc.</a:t>
            </a:r>
            <a:endParaRPr sz="1800">
              <a:solidFill>
                <a:srgbClr val="595959"/>
              </a:solidFill>
              <a:latin typeface="Proxima Nova"/>
              <a:ea typeface="Proxima Nova"/>
              <a:cs typeface="Proxima Nova"/>
              <a:sym typeface="Proxima Nova"/>
            </a:endParaRPr>
          </a:p>
        </p:txBody>
      </p:sp>
      <p:pic>
        <p:nvPicPr>
          <p:cNvPr id="159" name="Google Shape;159;p30"/>
          <p:cNvPicPr preferRelativeResize="0"/>
          <p:nvPr/>
        </p:nvPicPr>
        <p:blipFill rotWithShape="1">
          <a:blip r:embed="rId3">
            <a:alphaModFix/>
          </a:blip>
          <a:srcRect b="0" l="0" r="0" t="0"/>
          <a:stretch/>
        </p:blipFill>
        <p:spPr>
          <a:xfrm>
            <a:off x="5715000" y="1273525"/>
            <a:ext cx="3290175" cy="291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592775" y="436600"/>
            <a:ext cx="73584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Questions:</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Preprocessor Directives</a:t>
            </a:r>
            <a:endParaRPr>
              <a:latin typeface="Work Sans Medium"/>
              <a:ea typeface="Work Sans Medium"/>
              <a:cs typeface="Work Sans Medium"/>
              <a:sym typeface="Work Sans Medium"/>
            </a:endParaRPr>
          </a:p>
        </p:txBody>
      </p:sp>
      <p:sp>
        <p:nvSpPr>
          <p:cNvPr id="165" name="Google Shape;165;p31"/>
          <p:cNvSpPr txBox="1"/>
          <p:nvPr/>
        </p:nvSpPr>
        <p:spPr>
          <a:xfrm>
            <a:off x="709049" y="1160382"/>
            <a:ext cx="7725900" cy="1223700"/>
          </a:xfrm>
          <a:prstGeom prst="rect">
            <a:avLst/>
          </a:prstGeom>
          <a:noFill/>
          <a:ln>
            <a:noFill/>
          </a:ln>
        </p:spPr>
        <p:txBody>
          <a:bodyPr anchorCtr="0" anchor="t" bIns="0" lIns="0" spcFirstLastPara="1" rIns="0" wrap="square" tIns="53325">
            <a:spAutoFit/>
          </a:bodyPr>
          <a:lstStyle/>
          <a:p>
            <a:pPr indent="-366395" lvl="0" marL="379095" rtl="0" algn="l">
              <a:lnSpc>
                <a:spcPct val="150000"/>
              </a:lnSpc>
              <a:spcBef>
                <a:spcPts val="0"/>
              </a:spcBef>
              <a:spcAft>
                <a:spcPts val="0"/>
              </a:spcAft>
              <a:buClr>
                <a:srgbClr val="595959"/>
              </a:buClr>
              <a:buSzPts val="1800"/>
              <a:buFont typeface="Arial"/>
              <a:buChar char="●"/>
            </a:pPr>
            <a:r>
              <a:rPr lang="en" sz="1900">
                <a:solidFill>
                  <a:srgbClr val="595959"/>
                </a:solidFill>
                <a:latin typeface="Proxima Nova"/>
                <a:ea typeface="Proxima Nova"/>
                <a:cs typeface="Proxima Nova"/>
                <a:sym typeface="Proxima Nova"/>
              </a:rPr>
              <a:t>What does </a:t>
            </a:r>
            <a:r>
              <a:rPr lang="en" sz="1800">
                <a:solidFill>
                  <a:srgbClr val="595959"/>
                </a:solidFill>
                <a:highlight>
                  <a:srgbClr val="EFEFEF"/>
                </a:highlight>
                <a:latin typeface="Ubuntu Mono"/>
                <a:ea typeface="Ubuntu Mono"/>
                <a:cs typeface="Ubuntu Mono"/>
                <a:sym typeface="Ubuntu Mono"/>
              </a:rPr>
              <a:t>#include</a:t>
            </a:r>
            <a:r>
              <a:rPr lang="en" sz="1900">
                <a:solidFill>
                  <a:srgbClr val="595959"/>
                </a:solidFill>
                <a:latin typeface="Proxima Nova"/>
                <a:ea typeface="Proxima Nova"/>
                <a:cs typeface="Proxima Nova"/>
                <a:sym typeface="Proxima Nova"/>
              </a:rPr>
              <a:t> </a:t>
            </a:r>
            <a:r>
              <a:rPr lang="en" sz="1900">
                <a:solidFill>
                  <a:srgbClr val="595959"/>
                </a:solidFill>
                <a:latin typeface="Proxima Nova"/>
                <a:ea typeface="Proxima Nova"/>
                <a:cs typeface="Proxima Nova"/>
                <a:sym typeface="Proxima Nova"/>
              </a:rPr>
              <a:t>do?</a:t>
            </a:r>
            <a:endParaRPr sz="1900">
              <a:latin typeface="Proxima Nova"/>
              <a:ea typeface="Proxima Nova"/>
              <a:cs typeface="Proxima Nova"/>
              <a:sym typeface="Proxima Nova"/>
            </a:endParaRPr>
          </a:p>
          <a:p>
            <a:pPr indent="-367030" lvl="0" marL="379095" marR="5080" rtl="0" algn="l">
              <a:lnSpc>
                <a:spcPct val="150000"/>
              </a:lnSpc>
              <a:spcBef>
                <a:spcPts val="0"/>
              </a:spcBef>
              <a:spcAft>
                <a:spcPts val="0"/>
              </a:spcAft>
              <a:buClr>
                <a:srgbClr val="595959"/>
              </a:buClr>
              <a:buSzPts val="1800"/>
              <a:buFont typeface="Arial"/>
              <a:buChar char="●"/>
            </a:pPr>
            <a:r>
              <a:rPr lang="en" sz="1900">
                <a:solidFill>
                  <a:srgbClr val="595959"/>
                </a:solidFill>
                <a:latin typeface="Proxima Nova"/>
                <a:ea typeface="Proxima Nova"/>
                <a:cs typeface="Proxima Nova"/>
                <a:sym typeface="Proxima Nova"/>
              </a:rPr>
              <a:t>What does </a:t>
            </a:r>
            <a:r>
              <a:rPr lang="en" sz="1800">
                <a:solidFill>
                  <a:srgbClr val="595959"/>
                </a:solidFill>
                <a:highlight>
                  <a:srgbClr val="EFEFEF"/>
                </a:highlight>
                <a:latin typeface="Ubuntu Mono"/>
                <a:ea typeface="Ubuntu Mono"/>
                <a:cs typeface="Ubuntu Mono"/>
                <a:sym typeface="Ubuntu Mono"/>
              </a:rPr>
              <a:t>#define</a:t>
            </a:r>
            <a:r>
              <a:rPr lang="en" sz="1900">
                <a:solidFill>
                  <a:srgbClr val="595959"/>
                </a:solidFill>
                <a:latin typeface="Proxima Nova"/>
                <a:ea typeface="Proxima Nova"/>
                <a:cs typeface="Proxima Nova"/>
                <a:sym typeface="Proxima Nova"/>
              </a:rPr>
              <a:t> </a:t>
            </a:r>
            <a:r>
              <a:rPr lang="en" sz="1900">
                <a:solidFill>
                  <a:srgbClr val="595959"/>
                </a:solidFill>
                <a:latin typeface="Proxima Nova"/>
                <a:ea typeface="Proxima Nova"/>
                <a:cs typeface="Proxima Nova"/>
                <a:sym typeface="Proxima Nova"/>
              </a:rPr>
              <a:t>do?</a:t>
            </a:r>
            <a:endParaRPr sz="1900">
              <a:solidFill>
                <a:srgbClr val="595959"/>
              </a:solidFill>
              <a:latin typeface="Proxima Nova"/>
              <a:ea typeface="Proxima Nova"/>
              <a:cs typeface="Proxima Nova"/>
              <a:sym typeface="Proxima Nova"/>
            </a:endParaRPr>
          </a:p>
          <a:p>
            <a:pPr indent="-367030" lvl="0" marL="379095" marR="5080" rtl="0" algn="l">
              <a:lnSpc>
                <a:spcPct val="150000"/>
              </a:lnSpc>
              <a:spcBef>
                <a:spcPts val="0"/>
              </a:spcBef>
              <a:spcAft>
                <a:spcPts val="0"/>
              </a:spcAft>
              <a:buClr>
                <a:srgbClr val="595959"/>
              </a:buClr>
              <a:buSzPts val="1800"/>
              <a:buFont typeface="Calibri"/>
              <a:buChar char="●"/>
            </a:pPr>
            <a:r>
              <a:rPr lang="en" sz="1900">
                <a:solidFill>
                  <a:srgbClr val="595959"/>
                </a:solidFill>
                <a:latin typeface="Proxima Nova"/>
                <a:ea typeface="Proxima Nova"/>
                <a:cs typeface="Proxima Nova"/>
                <a:sym typeface="Proxima Nova"/>
              </a:rPr>
              <a:t>What is an example use of </a:t>
            </a:r>
            <a:r>
              <a:rPr lang="en" sz="1800">
                <a:solidFill>
                  <a:srgbClr val="595959"/>
                </a:solidFill>
                <a:highlight>
                  <a:srgbClr val="EFEFEF"/>
                </a:highlight>
                <a:latin typeface="Ubuntu Mono"/>
                <a:ea typeface="Ubuntu Mono"/>
                <a:cs typeface="Ubuntu Mono"/>
                <a:sym typeface="Ubuntu Mono"/>
              </a:rPr>
              <a:t>#define</a:t>
            </a:r>
            <a:r>
              <a:rPr lang="en" sz="1900">
                <a:solidFill>
                  <a:srgbClr val="595959"/>
                </a:solidFill>
                <a:latin typeface="Proxima Nova"/>
                <a:ea typeface="Proxima Nova"/>
                <a:cs typeface="Proxima Nova"/>
                <a:sym typeface="Proxima Nova"/>
              </a:rPr>
              <a:t>?</a:t>
            </a:r>
            <a:endParaRPr sz="15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592775" y="436600"/>
            <a:ext cx="6000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Answer</a:t>
            </a:r>
            <a:r>
              <a:rPr lang="en">
                <a:solidFill>
                  <a:srgbClr val="3C78D8"/>
                </a:solidFill>
                <a:latin typeface="Work Sans Medium"/>
                <a:ea typeface="Work Sans Medium"/>
                <a:cs typeface="Work Sans Medium"/>
                <a:sym typeface="Work Sans Medium"/>
              </a:rPr>
              <a:t>:</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Preprocessor Directives</a:t>
            </a:r>
            <a:endParaRPr>
              <a:latin typeface="Work Sans Medium"/>
              <a:ea typeface="Work Sans Medium"/>
              <a:cs typeface="Work Sans Medium"/>
              <a:sym typeface="Work Sans Medium"/>
            </a:endParaRPr>
          </a:p>
        </p:txBody>
      </p:sp>
      <p:sp>
        <p:nvSpPr>
          <p:cNvPr id="171" name="Google Shape;171;p32"/>
          <p:cNvSpPr txBox="1"/>
          <p:nvPr/>
        </p:nvSpPr>
        <p:spPr>
          <a:xfrm>
            <a:off x="631775" y="992750"/>
            <a:ext cx="7725900" cy="3521400"/>
          </a:xfrm>
          <a:prstGeom prst="rect">
            <a:avLst/>
          </a:prstGeom>
          <a:noFill/>
          <a:ln>
            <a:noFill/>
          </a:ln>
        </p:spPr>
        <p:txBody>
          <a:bodyPr anchorCtr="0" anchor="t" bIns="0" lIns="0" spcFirstLastPara="1" rIns="0" wrap="square" tIns="53325">
            <a:spAutoFit/>
          </a:bodyPr>
          <a:lstStyle/>
          <a:p>
            <a:pPr indent="-366395" lvl="0" marL="379095" rtl="0" algn="l">
              <a:lnSpc>
                <a:spcPct val="115000"/>
              </a:lnSpc>
              <a:spcBef>
                <a:spcPts val="0"/>
              </a:spcBef>
              <a:spcAft>
                <a:spcPts val="0"/>
              </a:spcAft>
              <a:buClr>
                <a:srgbClr val="595959"/>
              </a:buClr>
              <a:buSzPts val="1800"/>
              <a:buFont typeface="Arial"/>
              <a:buChar char="●"/>
            </a:pPr>
            <a:r>
              <a:rPr lang="en" sz="1800">
                <a:solidFill>
                  <a:srgbClr val="595959"/>
                </a:solidFill>
                <a:highlight>
                  <a:srgbClr val="EFEFEF"/>
                </a:highlight>
                <a:latin typeface="Ubuntu Mono"/>
                <a:ea typeface="Ubuntu Mono"/>
                <a:cs typeface="Ubuntu Mono"/>
                <a:sym typeface="Ubuntu Mono"/>
              </a:rPr>
              <a:t>#include</a:t>
            </a:r>
            <a:r>
              <a:rPr b="1"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A</a:t>
            </a:r>
            <a:r>
              <a:rPr lang="en" sz="1800">
                <a:solidFill>
                  <a:srgbClr val="595959"/>
                </a:solidFill>
                <a:latin typeface="Proxima Nova"/>
                <a:ea typeface="Proxima Nova"/>
                <a:cs typeface="Proxima Nova"/>
                <a:sym typeface="Proxima Nova"/>
              </a:rPr>
              <a:t>llows you to include other </a:t>
            </a:r>
            <a:r>
              <a:rPr b="1" lang="en" sz="1800">
                <a:solidFill>
                  <a:srgbClr val="595959"/>
                </a:solidFill>
                <a:latin typeface="Proxima Nova"/>
                <a:ea typeface="Proxima Nova"/>
                <a:cs typeface="Proxima Nova"/>
                <a:sym typeface="Proxima Nova"/>
              </a:rPr>
              <a:t>system ﬁles</a:t>
            </a:r>
            <a:r>
              <a:rPr lang="en" sz="1800">
                <a:solidFill>
                  <a:srgbClr val="595959"/>
                </a:solidFill>
                <a:latin typeface="Proxima Nova"/>
                <a:ea typeface="Proxima Nova"/>
                <a:cs typeface="Proxima Nova"/>
                <a:sym typeface="Proxima Nova"/>
              </a:rPr>
              <a:t> or </a:t>
            </a:r>
            <a:r>
              <a:rPr b="1" lang="en" sz="1800">
                <a:solidFill>
                  <a:srgbClr val="595959"/>
                </a:solidFill>
                <a:latin typeface="Proxima Nova"/>
                <a:ea typeface="Proxima Nova"/>
                <a:cs typeface="Proxima Nova"/>
                <a:sym typeface="Proxima Nova"/>
              </a:rPr>
              <a:t>local ﬁles</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1000"/>
              </a:spcBef>
              <a:spcAft>
                <a:spcPts val="0"/>
              </a:spcAft>
              <a:buClr>
                <a:srgbClr val="595959"/>
              </a:buClr>
              <a:buSzPts val="1800"/>
              <a:buFont typeface="Arial"/>
              <a:buChar char="○"/>
            </a:pPr>
            <a:r>
              <a:rPr lang="en" sz="1800">
                <a:solidFill>
                  <a:srgbClr val="595959"/>
                </a:solidFill>
                <a:highlight>
                  <a:srgbClr val="EFEFEF"/>
                </a:highlight>
                <a:latin typeface="Ubuntu Mono"/>
                <a:ea typeface="Ubuntu Mono"/>
                <a:cs typeface="Ubuntu Mono"/>
                <a:sym typeface="Ubuntu Mono"/>
              </a:rPr>
              <a:t>&lt;stdio.h&gt;</a:t>
            </a:r>
            <a:r>
              <a:rPr lang="en" sz="1800">
                <a:solidFill>
                  <a:srgbClr val="595959"/>
                </a:solidFill>
                <a:latin typeface="Proxima Nova"/>
                <a:ea typeface="Proxima Nova"/>
                <a:cs typeface="Proxima Nova"/>
                <a:sym typeface="Proxima Nova"/>
              </a:rPr>
              <a:t> - </a:t>
            </a:r>
            <a:r>
              <a:rPr lang="en" sz="1800">
                <a:solidFill>
                  <a:srgbClr val="595959"/>
                </a:solidFill>
                <a:latin typeface="Proxima Nova"/>
                <a:ea typeface="Proxima Nova"/>
                <a:cs typeface="Proxima Nova"/>
                <a:sym typeface="Proxima Nova"/>
              </a:rPr>
              <a:t>System ﬁles</a:t>
            </a:r>
            <a:endParaRPr sz="1800">
              <a:solidFill>
                <a:srgbClr val="595959"/>
              </a:solidFill>
              <a:latin typeface="Proxima Nova"/>
              <a:ea typeface="Proxima Nova"/>
              <a:cs typeface="Proxima Nova"/>
              <a:sym typeface="Proxima Nova"/>
            </a:endParaRPr>
          </a:p>
          <a:p>
            <a:pPr indent="-342900" lvl="1" marL="914400" rtl="0" algn="l">
              <a:lnSpc>
                <a:spcPct val="115000"/>
              </a:lnSpc>
              <a:spcBef>
                <a:spcPts val="1000"/>
              </a:spcBef>
              <a:spcAft>
                <a:spcPts val="0"/>
              </a:spcAft>
              <a:buClr>
                <a:srgbClr val="595959"/>
              </a:buClr>
              <a:buSzPts val="1800"/>
              <a:buFont typeface="Arial"/>
              <a:buChar char="○"/>
            </a:pPr>
            <a:r>
              <a:rPr lang="en" sz="1800">
                <a:solidFill>
                  <a:srgbClr val="595959"/>
                </a:solidFill>
                <a:highlight>
                  <a:srgbClr val="EFEFEF"/>
                </a:highlight>
                <a:latin typeface="Ubuntu Mono"/>
                <a:ea typeface="Ubuntu Mono"/>
                <a:cs typeface="Ubuntu Mono"/>
                <a:sym typeface="Ubuntu Mono"/>
              </a:rPr>
              <a:t>“utils.h”</a:t>
            </a:r>
            <a:r>
              <a:rPr lang="en" sz="1800">
                <a:solidFill>
                  <a:srgbClr val="595959"/>
                </a:solidFill>
                <a:latin typeface="Proxima Nova"/>
                <a:ea typeface="Proxima Nova"/>
                <a:cs typeface="Proxima Nova"/>
                <a:sym typeface="Proxima Nova"/>
              </a:rPr>
              <a:t> - </a:t>
            </a:r>
            <a:r>
              <a:rPr lang="en" sz="1800">
                <a:solidFill>
                  <a:srgbClr val="595959"/>
                </a:solidFill>
                <a:latin typeface="Proxima Nova"/>
                <a:ea typeface="Proxima Nova"/>
                <a:cs typeface="Proxima Nova"/>
                <a:sym typeface="Proxima Nova"/>
              </a:rPr>
              <a:t>Local ﬁles</a:t>
            </a:r>
            <a:endParaRPr sz="1800">
              <a:latin typeface="Proxima Nova"/>
              <a:ea typeface="Proxima Nova"/>
              <a:cs typeface="Proxima Nova"/>
              <a:sym typeface="Proxima Nova"/>
            </a:endParaRPr>
          </a:p>
          <a:p>
            <a:pPr indent="-367030" lvl="0" marL="379095" marR="5080" rtl="0" algn="l">
              <a:lnSpc>
                <a:spcPct val="115000"/>
              </a:lnSpc>
              <a:spcBef>
                <a:spcPts val="1000"/>
              </a:spcBef>
              <a:spcAft>
                <a:spcPts val="0"/>
              </a:spcAft>
              <a:buClr>
                <a:srgbClr val="595959"/>
              </a:buClr>
              <a:buSzPts val="1800"/>
              <a:buFont typeface="Arial"/>
              <a:buChar char="●"/>
            </a:pPr>
            <a:r>
              <a:rPr lang="en" sz="1800">
                <a:solidFill>
                  <a:srgbClr val="595959"/>
                </a:solidFill>
                <a:highlight>
                  <a:srgbClr val="EFEFEF"/>
                </a:highlight>
                <a:latin typeface="Ubuntu Mono"/>
                <a:ea typeface="Ubuntu Mono"/>
                <a:cs typeface="Ubuntu Mono"/>
                <a:sym typeface="Ubuntu Mono"/>
              </a:rPr>
              <a:t>#define</a:t>
            </a:r>
            <a:r>
              <a:rPr lang="en" sz="1800">
                <a:solidFill>
                  <a:srgbClr val="595959"/>
                </a:solidFill>
                <a:latin typeface="Ubuntu Mono"/>
                <a:ea typeface="Ubuntu Mono"/>
                <a:cs typeface="Ubuntu Mono"/>
                <a:sym typeface="Ubuntu Mono"/>
              </a:rPr>
              <a:t>:</a:t>
            </a:r>
            <a:r>
              <a:rPr b="1"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U</a:t>
            </a:r>
            <a:r>
              <a:rPr lang="en" sz="1800">
                <a:solidFill>
                  <a:srgbClr val="595959"/>
                </a:solidFill>
                <a:latin typeface="Proxima Nova"/>
                <a:ea typeface="Proxima Nova"/>
                <a:cs typeface="Proxima Nova"/>
                <a:sym typeface="Proxima Nova"/>
              </a:rPr>
              <a:t>sed to </a:t>
            </a:r>
            <a:r>
              <a:rPr b="1" lang="en" sz="1800">
                <a:solidFill>
                  <a:srgbClr val="595959"/>
                </a:solidFill>
                <a:latin typeface="Proxima Nova"/>
                <a:ea typeface="Proxima Nova"/>
                <a:cs typeface="Proxima Nova"/>
                <a:sym typeface="Proxima Nova"/>
              </a:rPr>
              <a:t>deﬁne macros</a:t>
            </a:r>
            <a:r>
              <a:rPr lang="en" sz="1800">
                <a:solidFill>
                  <a:srgbClr val="595959"/>
                </a:solidFill>
                <a:latin typeface="Proxima Nova"/>
                <a:ea typeface="Proxima Nova"/>
                <a:cs typeface="Proxima Nova"/>
                <a:sym typeface="Proxima Nova"/>
              </a:rPr>
              <a:t>. After the macro is deﬁned, the compiler can substitute the token string for each occurrence of the identiﬁer in the source ﬁle. You use this syntax when creating constants that represent numbers, strings, or expressions.</a:t>
            </a:r>
            <a:endParaRPr sz="1800">
              <a:latin typeface="Proxima Nova"/>
              <a:ea typeface="Proxima Nova"/>
              <a:cs typeface="Proxima Nova"/>
              <a:sym typeface="Proxima Nova"/>
            </a:endParaRPr>
          </a:p>
          <a:p>
            <a:pPr indent="-361315" lvl="1" marL="836293" rtl="0" algn="l">
              <a:lnSpc>
                <a:spcPct val="115000"/>
              </a:lnSpc>
              <a:spcBef>
                <a:spcPts val="1000"/>
              </a:spcBef>
              <a:spcAft>
                <a:spcPts val="0"/>
              </a:spcAft>
              <a:buClr>
                <a:srgbClr val="595959"/>
              </a:buClr>
              <a:buSzPts val="1800"/>
              <a:buFont typeface="Ubuntu Mono"/>
              <a:buChar char="○"/>
            </a:pPr>
            <a:r>
              <a:rPr lang="en" sz="1800">
                <a:solidFill>
                  <a:srgbClr val="595959"/>
                </a:solidFill>
                <a:highlight>
                  <a:srgbClr val="EFEFEF"/>
                </a:highlight>
                <a:latin typeface="Ubuntu Mono"/>
                <a:ea typeface="Ubuntu Mono"/>
                <a:cs typeface="Ubuntu Mono"/>
                <a:sym typeface="Ubuntu Mono"/>
              </a:rPr>
              <a:t>#define pi 3.14</a:t>
            </a:r>
            <a:endParaRPr sz="1800">
              <a:highlight>
                <a:srgbClr val="EFEFEF"/>
              </a:highlight>
              <a:latin typeface="Ubuntu Mono"/>
              <a:ea typeface="Ubuntu Mono"/>
              <a:cs typeface="Ubuntu Mono"/>
              <a:sym typeface="Ubuntu Mono"/>
            </a:endParaRPr>
          </a:p>
          <a:p>
            <a:pPr indent="-361315" lvl="1" marL="836293" rtl="0" algn="l">
              <a:lnSpc>
                <a:spcPct val="115000"/>
              </a:lnSpc>
              <a:spcBef>
                <a:spcPts val="1000"/>
              </a:spcBef>
              <a:spcAft>
                <a:spcPts val="1000"/>
              </a:spcAft>
              <a:buClr>
                <a:srgbClr val="595959"/>
              </a:buClr>
              <a:buSzPts val="1800"/>
              <a:buFont typeface="Ubuntu Mono"/>
              <a:buChar char="○"/>
            </a:pPr>
            <a:r>
              <a:rPr lang="en" sz="1800">
                <a:solidFill>
                  <a:srgbClr val="595959"/>
                </a:solidFill>
                <a:highlight>
                  <a:srgbClr val="EFEFEF"/>
                </a:highlight>
                <a:latin typeface="Ubuntu Mono"/>
                <a:ea typeface="Ubuntu Mono"/>
                <a:cs typeface="Ubuntu Mono"/>
                <a:sym typeface="Ubuntu Mono"/>
              </a:rPr>
              <a:t>#define multiply(a,b) (a * b)</a:t>
            </a:r>
            <a:endParaRPr sz="1800">
              <a:highlight>
                <a:srgbClr val="EFEFEF"/>
              </a:highlight>
              <a:latin typeface="Ubuntu Mono"/>
              <a:ea typeface="Ubuntu Mono"/>
              <a:cs typeface="Ubuntu Mono"/>
              <a:sym typeface="Ubuntu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592775" y="436600"/>
            <a:ext cx="6419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
                <a:solidFill>
                  <a:srgbClr val="3C78D8"/>
                </a:solidFill>
                <a:latin typeface="Work Sans Medium"/>
                <a:ea typeface="Work Sans Medium"/>
                <a:cs typeface="Work Sans Medium"/>
                <a:sym typeface="Work Sans Medium"/>
              </a:rPr>
              <a:t>Questions:</a:t>
            </a:r>
            <a:r>
              <a:rPr lang="en">
                <a:latin typeface="Work Sans Medium"/>
                <a:ea typeface="Work Sans Medium"/>
                <a:cs typeface="Work Sans Medium"/>
                <a:sym typeface="Work Sans Medium"/>
              </a:rPr>
              <a:t> </a:t>
            </a:r>
            <a:r>
              <a:rPr lang="en">
                <a:latin typeface="Work Sans Medium"/>
                <a:ea typeface="Work Sans Medium"/>
                <a:cs typeface="Work Sans Medium"/>
                <a:sym typeface="Work Sans Medium"/>
              </a:rPr>
              <a:t>Datatypes and Structs</a:t>
            </a:r>
            <a:endParaRPr>
              <a:latin typeface="Work Sans Medium"/>
              <a:ea typeface="Work Sans Medium"/>
              <a:cs typeface="Work Sans Medium"/>
              <a:sym typeface="Work Sans Medium"/>
            </a:endParaRPr>
          </a:p>
        </p:txBody>
      </p:sp>
      <p:sp>
        <p:nvSpPr>
          <p:cNvPr id="177" name="Google Shape;177;p33"/>
          <p:cNvSpPr txBox="1"/>
          <p:nvPr/>
        </p:nvSpPr>
        <p:spPr>
          <a:xfrm>
            <a:off x="694524" y="1120560"/>
            <a:ext cx="7846800" cy="2779500"/>
          </a:xfrm>
          <a:prstGeom prst="rect">
            <a:avLst/>
          </a:prstGeom>
          <a:noFill/>
          <a:ln>
            <a:noFill/>
          </a:ln>
        </p:spPr>
        <p:txBody>
          <a:bodyPr anchorCtr="0" anchor="t" bIns="0" lIns="0" spcFirstLastPara="1" rIns="0" wrap="square" tIns="12700">
            <a:spAutoFit/>
          </a:bodyPr>
          <a:lstStyle/>
          <a:p>
            <a:pPr indent="-367030" lvl="0" marL="379095" marR="435608" rtl="0" algn="l">
              <a:lnSpc>
                <a:spcPct val="115000"/>
              </a:lnSpc>
              <a:spcBef>
                <a:spcPts val="0"/>
              </a:spcBef>
              <a:spcAft>
                <a:spcPts val="0"/>
              </a:spcAft>
              <a:buClr>
                <a:srgbClr val="595959"/>
              </a:buClr>
              <a:buSzPts val="1800"/>
              <a:buFont typeface="Arial"/>
              <a:buChar char="●"/>
            </a:pPr>
            <a:r>
              <a:rPr lang="en" sz="1800">
                <a:solidFill>
                  <a:srgbClr val="595959"/>
                </a:solidFill>
                <a:latin typeface="Proxima Nova"/>
                <a:ea typeface="Proxima Nova"/>
                <a:cs typeface="Proxima Nova"/>
                <a:sym typeface="Proxima Nova"/>
              </a:rPr>
              <a:t>C is </a:t>
            </a:r>
            <a:r>
              <a:rPr b="1" lang="en" sz="1800">
                <a:solidFill>
                  <a:srgbClr val="3C78D8"/>
                </a:solidFill>
                <a:latin typeface="Proxima Nova"/>
                <a:ea typeface="Proxima Nova"/>
                <a:cs typeface="Proxima Nova"/>
                <a:sym typeface="Proxima Nova"/>
              </a:rPr>
              <a:t>strictly typed</a:t>
            </a:r>
            <a:r>
              <a:rPr b="1" lang="en" sz="1800">
                <a:solidFill>
                  <a:srgbClr val="595959"/>
                </a:solidFill>
                <a:latin typeface="Proxima Nova"/>
                <a:ea typeface="Proxima Nova"/>
                <a:cs typeface="Proxima Nova"/>
                <a:sym typeface="Proxima Nova"/>
              </a:rPr>
              <a:t> </a:t>
            </a:r>
            <a:r>
              <a:rPr lang="en" sz="1800">
                <a:solidFill>
                  <a:srgbClr val="595959"/>
                </a:solidFill>
                <a:latin typeface="Proxima Nova"/>
                <a:ea typeface="Proxima Nova"/>
                <a:cs typeface="Proxima Nova"/>
                <a:sym typeface="Proxima Nova"/>
              </a:rPr>
              <a:t>and </a:t>
            </a:r>
            <a:r>
              <a:rPr b="1" lang="en" sz="1800">
                <a:solidFill>
                  <a:srgbClr val="3C78D8"/>
                </a:solidFill>
                <a:latin typeface="Proxima Nova"/>
                <a:ea typeface="Proxima Nova"/>
                <a:cs typeface="Proxima Nova"/>
                <a:sym typeface="Proxima Nova"/>
              </a:rPr>
              <a:t>compiled</a:t>
            </a:r>
            <a:r>
              <a:rPr lang="en" sz="1800">
                <a:solidFill>
                  <a:srgbClr val="595959"/>
                </a:solidFill>
                <a:latin typeface="Proxima Nova"/>
                <a:ea typeface="Proxima Nova"/>
                <a:cs typeface="Proxima Nova"/>
                <a:sym typeface="Proxima Nova"/>
              </a:rPr>
              <a:t>. What does this mean?</a:t>
            </a:r>
            <a:endParaRPr sz="1800">
              <a:latin typeface="Proxima Nova"/>
              <a:ea typeface="Proxima Nova"/>
              <a:cs typeface="Proxima Nova"/>
              <a:sym typeface="Proxima Nova"/>
            </a:endParaRPr>
          </a:p>
          <a:p>
            <a:pPr indent="-366395" lvl="0" marL="379095" rtl="0" algn="l">
              <a:lnSpc>
                <a:spcPct val="115000"/>
              </a:lnSpc>
              <a:spcBef>
                <a:spcPts val="5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built-in C function can we use to find the number of bytes of a data type?</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5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is a struct?</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5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How do we access members of a struct?</a:t>
            </a:r>
            <a:endParaRPr sz="1800">
              <a:solidFill>
                <a:srgbClr val="595959"/>
              </a:solidFill>
              <a:latin typeface="Proxima Nova"/>
              <a:ea typeface="Proxima Nova"/>
              <a:cs typeface="Proxima Nova"/>
              <a:sym typeface="Proxima Nova"/>
            </a:endParaRPr>
          </a:p>
          <a:p>
            <a:pPr indent="-366395" lvl="0" marL="379095" rtl="0" algn="l">
              <a:lnSpc>
                <a:spcPct val="115000"/>
              </a:lnSpc>
              <a:spcBef>
                <a:spcPts val="500"/>
              </a:spcBef>
              <a:spcAft>
                <a:spcPts val="0"/>
              </a:spcAft>
              <a:buClr>
                <a:srgbClr val="595959"/>
              </a:buClr>
              <a:buSzPts val="1800"/>
              <a:buFont typeface="Proxima Nova"/>
              <a:buChar char="●"/>
            </a:pPr>
            <a:r>
              <a:rPr lang="en" sz="1800">
                <a:solidFill>
                  <a:srgbClr val="595959"/>
                </a:solidFill>
                <a:latin typeface="Proxima Nova"/>
                <a:ea typeface="Proxima Nova"/>
                <a:cs typeface="Proxima Nova"/>
                <a:sym typeface="Proxima Nova"/>
              </a:rPr>
              <a:t>What does an arrow operator (</a:t>
            </a:r>
            <a:r>
              <a:rPr lang="en" sz="1800">
                <a:solidFill>
                  <a:srgbClr val="595959"/>
                </a:solidFill>
                <a:highlight>
                  <a:srgbClr val="EFEFEF"/>
                </a:highlight>
                <a:latin typeface="Ubuntu Mono"/>
                <a:ea typeface="Ubuntu Mono"/>
                <a:cs typeface="Ubuntu Mono"/>
                <a:sym typeface="Ubuntu Mono"/>
              </a:rPr>
              <a:t>-&gt;</a:t>
            </a:r>
            <a:r>
              <a:rPr lang="en" sz="1800">
                <a:solidFill>
                  <a:srgbClr val="595959"/>
                </a:solidFill>
                <a:latin typeface="Proxima Nova"/>
                <a:ea typeface="Proxima Nova"/>
                <a:cs typeface="Proxima Nova"/>
                <a:sym typeface="Proxima Nova"/>
              </a:rPr>
              <a:t>) do when accessing a member of a struct?</a:t>
            </a:r>
            <a:endParaRPr sz="1800">
              <a:solidFill>
                <a:srgbClr val="595959"/>
              </a:solidFill>
              <a:latin typeface="Proxima Nova"/>
              <a:ea typeface="Proxima Nova"/>
              <a:cs typeface="Proxima Nova"/>
              <a:sym typeface="Proxima Nova"/>
            </a:endParaRPr>
          </a:p>
          <a:p>
            <a:pPr indent="0" lvl="0" marL="457200" rtl="0" algn="l">
              <a:lnSpc>
                <a:spcPct val="100000"/>
              </a:lnSpc>
              <a:spcBef>
                <a:spcPts val="500"/>
              </a:spcBef>
              <a:spcAft>
                <a:spcPts val="500"/>
              </a:spcAft>
              <a:buNone/>
            </a:pPr>
            <a:r>
              <a:t/>
            </a:r>
            <a:endParaRPr sz="14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