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Lst>
  <p:sldSz cy="5143500" cx="9144000"/>
  <p:notesSz cx="6858000" cy="9144000"/>
  <p:embeddedFontLst>
    <p:embeddedFont>
      <p:font typeface="Proxima Nova"/>
      <p:regular r:id="rId83"/>
      <p:bold r:id="rId84"/>
      <p:italic r:id="rId85"/>
      <p:boldItalic r:id="rId86"/>
    </p:embeddedFont>
    <p:embeddedFont>
      <p:font typeface="Ubuntu Mono"/>
      <p:regular r:id="rId87"/>
      <p:bold r:id="rId88"/>
      <p:italic r:id="rId89"/>
      <p:boldItalic r:id="rId9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F13B154-B958-4958-A90C-7ABCB352BABF}">
  <a:tblStyle styleId="{8F13B154-B958-4958-A90C-7ABCB352BABF}"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FC039D94-FFDD-4943-968C-63AE95C11A8B}"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84" Type="http://schemas.openxmlformats.org/officeDocument/2006/relationships/font" Target="fonts/ProximaNova-bold.fntdata"/><Relationship Id="rId83" Type="http://schemas.openxmlformats.org/officeDocument/2006/relationships/font" Target="fonts/ProximaNova-regular.fntdata"/><Relationship Id="rId42" Type="http://schemas.openxmlformats.org/officeDocument/2006/relationships/slide" Target="slides/slide35.xml"/><Relationship Id="rId86" Type="http://schemas.openxmlformats.org/officeDocument/2006/relationships/font" Target="fonts/ProximaNova-boldItalic.fntdata"/><Relationship Id="rId41" Type="http://schemas.openxmlformats.org/officeDocument/2006/relationships/slide" Target="slides/slide34.xml"/><Relationship Id="rId85" Type="http://schemas.openxmlformats.org/officeDocument/2006/relationships/font" Target="fonts/ProximaNova-italic.fntdata"/><Relationship Id="rId44" Type="http://schemas.openxmlformats.org/officeDocument/2006/relationships/slide" Target="slides/slide37.xml"/><Relationship Id="rId88" Type="http://schemas.openxmlformats.org/officeDocument/2006/relationships/font" Target="fonts/UbuntuMono-bold.fntdata"/><Relationship Id="rId43" Type="http://schemas.openxmlformats.org/officeDocument/2006/relationships/slide" Target="slides/slide36.xml"/><Relationship Id="rId87" Type="http://schemas.openxmlformats.org/officeDocument/2006/relationships/font" Target="fonts/UbuntuMono-regular.fntdata"/><Relationship Id="rId46" Type="http://schemas.openxmlformats.org/officeDocument/2006/relationships/slide" Target="slides/slide39.xml"/><Relationship Id="rId45" Type="http://schemas.openxmlformats.org/officeDocument/2006/relationships/slide" Target="slides/slide38.xml"/><Relationship Id="rId89" Type="http://schemas.openxmlformats.org/officeDocument/2006/relationships/font" Target="fonts/UbuntuMono-italic.fntdata"/><Relationship Id="rId80" Type="http://schemas.openxmlformats.org/officeDocument/2006/relationships/slide" Target="slides/slide73.xml"/><Relationship Id="rId82" Type="http://schemas.openxmlformats.org/officeDocument/2006/relationships/slide" Target="slides/slide75.xml"/><Relationship Id="rId81" Type="http://schemas.openxmlformats.org/officeDocument/2006/relationships/slide" Target="slides/slide74.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31" Type="http://schemas.openxmlformats.org/officeDocument/2006/relationships/slide" Target="slides/slide24.xml"/><Relationship Id="rId75" Type="http://schemas.openxmlformats.org/officeDocument/2006/relationships/slide" Target="slides/slide68.xml"/><Relationship Id="rId30" Type="http://schemas.openxmlformats.org/officeDocument/2006/relationships/slide" Target="slides/slide23.xml"/><Relationship Id="rId74" Type="http://schemas.openxmlformats.org/officeDocument/2006/relationships/slide" Target="slides/slide67.xml"/><Relationship Id="rId33" Type="http://schemas.openxmlformats.org/officeDocument/2006/relationships/slide" Target="slides/slide26.xml"/><Relationship Id="rId77" Type="http://schemas.openxmlformats.org/officeDocument/2006/relationships/slide" Target="slides/slide70.xml"/><Relationship Id="rId32" Type="http://schemas.openxmlformats.org/officeDocument/2006/relationships/slide" Target="slides/slide25.xml"/><Relationship Id="rId76" Type="http://schemas.openxmlformats.org/officeDocument/2006/relationships/slide" Target="slides/slide69.xml"/><Relationship Id="rId35" Type="http://schemas.openxmlformats.org/officeDocument/2006/relationships/slide" Target="slides/slide28.xml"/><Relationship Id="rId79" Type="http://schemas.openxmlformats.org/officeDocument/2006/relationships/slide" Target="slides/slide72.xml"/><Relationship Id="rId34" Type="http://schemas.openxmlformats.org/officeDocument/2006/relationships/slide" Target="slides/slide27.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slide" Target="slides/slide59.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68" Type="http://schemas.openxmlformats.org/officeDocument/2006/relationships/slide" Target="slides/slide61.xml"/><Relationship Id="rId23" Type="http://schemas.openxmlformats.org/officeDocument/2006/relationships/slide" Target="slides/slide16.xml"/><Relationship Id="rId67" Type="http://schemas.openxmlformats.org/officeDocument/2006/relationships/slide" Target="slides/slide60.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slide" Target="slides/slide62.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90" Type="http://schemas.openxmlformats.org/officeDocument/2006/relationships/font" Target="fonts/UbuntuMono-boldItalic.fntdata"/><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487645c8fe_0_1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487645c8fe_0_1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0f6816874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0f6816874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0f6816874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0f6816874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1018f4c547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1018f4c547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ba909eed7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ba909eed7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1018f4c547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1018f4c547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0f6816874a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0f6816874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1018f4c547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1018f4c547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1018f4c547_0_7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1018f4c547_0_7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1018f4c547_0_7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1018f4c547_0_7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0f67f7e374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0f67f7e374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0c3fcf06e8_0_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0c3fcf06e8_0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0f67f7e374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0f67f7e374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0f67f7e374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0f67f7e374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0f67f7e374_2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0f67f7e374_2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0f6816874a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0f6816874a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0f6816874a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0f6816874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1018f4c547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1018f4c547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1018f4c547_0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1018f4c547_0_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1018f4c547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1018f4c547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ba909eed7c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ba909eed7c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ba909eed7c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ba909eed7c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0c3fcf06e8_0_6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0c3fcf06e8_0_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ba909eed7c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ba909eed7c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ba909eed7c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ba909eed7c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ba909eed7c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ba909eed7c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ba909eed7c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ba909eed7c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83c70dd268_0_10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83c70dd268_0_10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Bad for CPU efficiency. Why?</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83c70dd268_0_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83c70dd268_0_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r2 is currently holding 4</a:t>
            </a:r>
            <a:endParaRPr/>
          </a:p>
          <a:p>
            <a:pPr indent="0" lvl="0" marL="0" rtl="0" algn="l">
              <a:spcBef>
                <a:spcPts val="0"/>
              </a:spcBef>
              <a:spcAft>
                <a:spcPts val="0"/>
              </a:spcAft>
              <a:buNone/>
            </a:pPr>
            <a:r>
              <a:rPr lang="en"/>
              <a:t>values of r1 and r3 are random garbage values</a:t>
            </a:r>
            <a:endParaRPr/>
          </a:p>
          <a:p>
            <a:pPr indent="0" lvl="0" marL="0" rtl="0" algn="l">
              <a:spcBef>
                <a:spcPts val="0"/>
              </a:spcBef>
              <a:spcAft>
                <a:spcPts val="0"/>
              </a:spcAft>
              <a:buNone/>
            </a:pPr>
            <a:r>
              <a:rPr lang="en"/>
              <a:t>Middleman r1</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83c70dd268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283c70dd268_0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83c70dd268_0_6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83c70dd268_0_6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83c70dd268_0_7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283c70dd268_0_7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Hint: something has gone wrong here</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283c70dd268_0_7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283c70dd268_0_7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487645c8fe_0_29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487645c8fe_0_29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283c70dd268_0_7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283c70dd268_0_7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283c70dd268_0_7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283c70dd268_0_7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283c70dd268_0_7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283c70dd268_0_7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283c70dd268_0_8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283c70dd268_0_8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look at cycle 3</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283c70dd268_0_8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283c70dd268_0_8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r2 is currently holding 4</a:t>
            </a:r>
            <a:endParaRPr/>
          </a:p>
          <a:p>
            <a:pPr indent="0" lvl="0" marL="0" rtl="0" algn="l">
              <a:spcBef>
                <a:spcPts val="0"/>
              </a:spcBef>
              <a:spcAft>
                <a:spcPts val="0"/>
              </a:spcAft>
              <a:buNone/>
            </a:pPr>
            <a:r>
              <a:rPr lang="en"/>
              <a:t>values of r1 and r3 do not matter</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283c70dd268_0_8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283c70dd268_0_8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go back to cycle 3</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283c70dd268_0_8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283c70dd268_0_8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r2 is currently holding 4</a:t>
            </a:r>
            <a:endParaRPr/>
          </a:p>
          <a:p>
            <a:pPr indent="0" lvl="0" marL="0" rtl="0" algn="l">
              <a:spcBef>
                <a:spcPts val="0"/>
              </a:spcBef>
              <a:spcAft>
                <a:spcPts val="0"/>
              </a:spcAft>
              <a:buNone/>
            </a:pPr>
            <a:r>
              <a:rPr lang="en"/>
              <a:t>values of r1 and r3 do not matter</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283c70dd268_0_8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283c70dd268_0_8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r2 is currently holding 4</a:t>
            </a:r>
            <a:endParaRPr/>
          </a:p>
          <a:p>
            <a:pPr indent="0" lvl="0" marL="0" rtl="0" algn="l">
              <a:spcBef>
                <a:spcPts val="0"/>
              </a:spcBef>
              <a:spcAft>
                <a:spcPts val="0"/>
              </a:spcAft>
              <a:buNone/>
            </a:pPr>
            <a:r>
              <a:rPr lang="en"/>
              <a:t>values of r1 and r3 do not matter</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283c70dd268_0_8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283c70dd268_0_8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r2 is currently holding 4</a:t>
            </a:r>
            <a:endParaRPr/>
          </a:p>
          <a:p>
            <a:pPr indent="0" lvl="0" marL="0" rtl="0" algn="l">
              <a:spcBef>
                <a:spcPts val="0"/>
              </a:spcBef>
              <a:spcAft>
                <a:spcPts val="0"/>
              </a:spcAft>
              <a:buNone/>
            </a:pPr>
            <a:r>
              <a:rPr lang="en"/>
              <a:t>values of r1 and r3 do not matter</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283c70dd268_0_9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283c70dd268_0_9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fast forward to when instruction 2 reaches the WB phase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0f67f7e37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0f67f7e37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283c70dd268_0_9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283c70dd268_0_9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r2 is currently holding 4</a:t>
            </a:r>
            <a:endParaRPr/>
          </a:p>
          <a:p>
            <a:pPr indent="0" lvl="0" marL="0" rtl="0" algn="l">
              <a:spcBef>
                <a:spcPts val="0"/>
              </a:spcBef>
              <a:spcAft>
                <a:spcPts val="0"/>
              </a:spcAft>
              <a:buNone/>
            </a:pPr>
            <a:r>
              <a:rPr lang="en"/>
              <a:t>values of r1 and r3 do not matter</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g283c70dd268_0_9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1" name="Google Shape;651;g283c70dd268_0_9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Instruction 2 was actually able to wait and read the new value of r1 and carry on correctly</a:t>
            </a:r>
            <a:endParaRPr/>
          </a:p>
          <a:p>
            <a:pPr indent="0" lvl="0" marL="0" rtl="0" algn="l">
              <a:spcBef>
                <a:spcPts val="0"/>
              </a:spcBef>
              <a:spcAft>
                <a:spcPts val="0"/>
              </a:spcAft>
              <a:buNone/>
            </a:pPr>
            <a:r>
              <a:rPr lang="en"/>
              <a:t>How do I not get bubbles?</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283c70dd268_0_9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283c70dd268_0_9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283c70dd2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283c70dd2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21018f4c547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21018f4c547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21018f4c547_4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21018f4c547_4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g21018f4c547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7" name="Google Shape;687;g21018f4c547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g282f861dbf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4" name="Google Shape;694;g282f861dbf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21018f4c547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21018f4c547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g21018f4c547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7" name="Google Shape;707;g21018f4c547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d8930ada4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d8930ada4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g21018f4c547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3" name="Google Shape;713;g21018f4c547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g21018f4c547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8" name="Google Shape;718;g21018f4c547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21018f4c547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21018f4c547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g21018f4c547_0_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0" name="Google Shape;730;g21018f4c547_0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g282f861dbf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6" name="Google Shape;736;g282f861dbf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282f861dbf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8" name="Google Shape;748;g282f861dbf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g21018f4c547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4" name="Google Shape;764;g21018f4c547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g21018f4c547_0_6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1" name="Google Shape;771;g21018f4c547_0_6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g21018f4c547_0_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8" name="Google Shape;778;g21018f4c547_0_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g21018f4c547_0_7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5" name="Google Shape;785;g21018f4c547_0_7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1018f4c547_0_7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1018f4c547_0_7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3" name="Shape 793"/>
        <p:cNvGrpSpPr/>
        <p:nvPr/>
      </p:nvGrpSpPr>
      <p:grpSpPr>
        <a:xfrm>
          <a:off x="0" y="0"/>
          <a:ext cx="0" cy="0"/>
          <a:chOff x="0" y="0"/>
          <a:chExt cx="0" cy="0"/>
        </a:xfrm>
      </p:grpSpPr>
      <p:sp>
        <p:nvSpPr>
          <p:cNvPr id="794" name="Google Shape;794;g28462c8538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5" name="Google Shape;795;g28462c8538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g21018f4c547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1" name="Google Shape;811;g21018f4c547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g21018f4c547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6" name="Google Shape;816;g21018f4c547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g21018f4c547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1" name="Google Shape;821;g21018f4c547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4" name="Shape 824"/>
        <p:cNvGrpSpPr/>
        <p:nvPr/>
      </p:nvGrpSpPr>
      <p:grpSpPr>
        <a:xfrm>
          <a:off x="0" y="0"/>
          <a:ext cx="0" cy="0"/>
          <a:chOff x="0" y="0"/>
          <a:chExt cx="0" cy="0"/>
        </a:xfrm>
      </p:grpSpPr>
      <p:sp>
        <p:nvSpPr>
          <p:cNvPr id="825" name="Google Shape;825;g1497b0352c4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6" name="Google Shape;826;g1497b0352c4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g1497b0352c4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1" name="Google Shape;831;g1497b0352c4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0f67f7e374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0f67f7e374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1018f4c547_0_7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1018f4c547_0_7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Font typeface="Ubuntu Mono"/>
              <a:buNone/>
              <a:defRPr sz="5200">
                <a:latin typeface="Ubuntu Mono"/>
                <a:ea typeface="Ubuntu Mono"/>
                <a:cs typeface="Ubuntu Mono"/>
                <a:sym typeface="Ubuntu Mono"/>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Font typeface="Ubuntu Mono"/>
              <a:buNone/>
              <a:defRPr sz="2800">
                <a:latin typeface="Ubuntu Mono"/>
                <a:ea typeface="Ubuntu Mono"/>
                <a:cs typeface="Ubuntu Mono"/>
                <a:sym typeface="Ubuntu Mon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54"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56" name="Google Shape;56;p14"/>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7" name="Google Shape;57;p14"/>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58" name="Google Shape;58;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59"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61" name="Google Shape;61;p15"/>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2" name="Google Shape;62;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6" name="Google Shape;6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7" name="Google Shape;67;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8" name="Shape 68"/>
        <p:cNvGrpSpPr/>
        <p:nvPr/>
      </p:nvGrpSpPr>
      <p:grpSpPr>
        <a:xfrm>
          <a:off x="0" y="0"/>
          <a:ext cx="0" cy="0"/>
          <a:chOff x="0" y="0"/>
          <a:chExt cx="0" cy="0"/>
        </a:xfrm>
      </p:grpSpPr>
      <p:sp>
        <p:nvSpPr>
          <p:cNvPr id="69" name="Google Shape;69;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0" name="Google Shape;70;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1" name="Google Shape;71;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2" name="Google Shape;72;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 name="Shape 73"/>
        <p:cNvGrpSpPr/>
        <p:nvPr/>
      </p:nvGrpSpPr>
      <p:grpSpPr>
        <a:xfrm>
          <a:off x="0" y="0"/>
          <a:ext cx="0" cy="0"/>
          <a:chOff x="0" y="0"/>
          <a:chExt cx="0" cy="0"/>
        </a:xfrm>
      </p:grpSpPr>
      <p:sp>
        <p:nvSpPr>
          <p:cNvPr id="74" name="Google Shape;74;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5" name="Google Shape;75;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6" name="Shape 76"/>
        <p:cNvGrpSpPr/>
        <p:nvPr/>
      </p:nvGrpSpPr>
      <p:grpSpPr>
        <a:xfrm>
          <a:off x="0" y="0"/>
          <a:ext cx="0" cy="0"/>
          <a:chOff x="0" y="0"/>
          <a:chExt cx="0" cy="0"/>
        </a:xfrm>
      </p:grpSpPr>
      <p:sp>
        <p:nvSpPr>
          <p:cNvPr id="77" name="Google Shape;77;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8" name="Google Shape;78;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9" name="Google Shape;79;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80" name="Shape 80"/>
        <p:cNvGrpSpPr/>
        <p:nvPr/>
      </p:nvGrpSpPr>
      <p:grpSpPr>
        <a:xfrm>
          <a:off x="0" y="0"/>
          <a:ext cx="0" cy="0"/>
          <a:chOff x="0" y="0"/>
          <a:chExt cx="0" cy="0"/>
        </a:xfrm>
      </p:grpSpPr>
      <p:sp>
        <p:nvSpPr>
          <p:cNvPr id="81" name="Google Shape;81;p20"/>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2" name="Google Shape;82;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3" name="Shape 83"/>
        <p:cNvGrpSpPr/>
        <p:nvPr/>
      </p:nvGrpSpPr>
      <p:grpSpPr>
        <a:xfrm>
          <a:off x="0" y="0"/>
          <a:ext cx="0" cy="0"/>
          <a:chOff x="0" y="0"/>
          <a:chExt cx="0" cy="0"/>
        </a:xfrm>
      </p:grpSpPr>
      <p:sp>
        <p:nvSpPr>
          <p:cNvPr id="84" name="Google Shape;84;p21"/>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5" name="Google Shape;85;p21"/>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86" name="Google Shape;86;p21"/>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7" name="Google Shape;87;p21"/>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8" name="Google Shape;88;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89" name="Google Shape;89;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Font typeface="Ubuntu Mono"/>
              <a:buNone/>
              <a:defRPr sz="3600">
                <a:latin typeface="Ubuntu Mono"/>
                <a:ea typeface="Ubuntu Mono"/>
                <a:cs typeface="Ubuntu Mono"/>
                <a:sym typeface="Ubuntu Mono"/>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0" name="Shape 90"/>
        <p:cNvGrpSpPr/>
        <p:nvPr/>
      </p:nvGrpSpPr>
      <p:grpSpPr>
        <a:xfrm>
          <a:off x="0" y="0"/>
          <a:ext cx="0" cy="0"/>
          <a:chOff x="0" y="0"/>
          <a:chExt cx="0" cy="0"/>
        </a:xfrm>
      </p:grpSpPr>
      <p:sp>
        <p:nvSpPr>
          <p:cNvPr id="91" name="Google Shape;91;p22"/>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2100"/>
              <a:buNone/>
              <a:defRPr sz="2100"/>
            </a:lvl1pPr>
          </a:lstStyle>
          <a:p/>
        </p:txBody>
      </p:sp>
      <p:sp>
        <p:nvSpPr>
          <p:cNvPr id="92" name="Google Shape;92;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3"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3"/>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96" name="Google Shape;96;p23"/>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7" name="Google Shape;97;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519750" y="376375"/>
            <a:ext cx="81045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519750" y="1028900"/>
            <a:ext cx="81045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519750" y="376375"/>
            <a:ext cx="81045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519750" y="376375"/>
            <a:ext cx="81045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19750" y="376375"/>
            <a:ext cx="81045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519750" y="1152475"/>
            <a:ext cx="81045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p:nvPr/>
        </p:nvSpPr>
        <p:spPr>
          <a:xfrm>
            <a:off x="0" y="4887900"/>
            <a:ext cx="9144000" cy="255600"/>
          </a:xfrm>
          <a:prstGeom prst="rect">
            <a:avLst/>
          </a:prstGeom>
          <a:solidFill>
            <a:srgbClr val="674E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1"/>
                </a:solidFill>
                <a:latin typeface="Proxima Nova"/>
                <a:ea typeface="Proxima Nova"/>
                <a:cs typeface="Proxima Nova"/>
                <a:sym typeface="Proxima Nova"/>
              </a:defRPr>
            </a:lvl1pPr>
            <a:lvl2pPr lvl="1" rtl="0" algn="r">
              <a:buNone/>
              <a:defRPr sz="1000">
                <a:solidFill>
                  <a:schemeClr val="dk1"/>
                </a:solidFill>
                <a:latin typeface="Proxima Nova"/>
                <a:ea typeface="Proxima Nova"/>
                <a:cs typeface="Proxima Nova"/>
                <a:sym typeface="Proxima Nova"/>
              </a:defRPr>
            </a:lvl2pPr>
            <a:lvl3pPr lvl="2" rtl="0" algn="r">
              <a:buNone/>
              <a:defRPr sz="1000">
                <a:solidFill>
                  <a:schemeClr val="dk1"/>
                </a:solidFill>
                <a:latin typeface="Proxima Nova"/>
                <a:ea typeface="Proxima Nova"/>
                <a:cs typeface="Proxima Nova"/>
                <a:sym typeface="Proxima Nova"/>
              </a:defRPr>
            </a:lvl3pPr>
            <a:lvl4pPr lvl="3" rtl="0" algn="r">
              <a:buNone/>
              <a:defRPr sz="1000">
                <a:solidFill>
                  <a:schemeClr val="dk1"/>
                </a:solidFill>
                <a:latin typeface="Proxima Nova"/>
                <a:ea typeface="Proxima Nova"/>
                <a:cs typeface="Proxima Nova"/>
                <a:sym typeface="Proxima Nova"/>
              </a:defRPr>
            </a:lvl4pPr>
            <a:lvl5pPr lvl="4" rtl="0" algn="r">
              <a:buNone/>
              <a:defRPr sz="1000">
                <a:solidFill>
                  <a:schemeClr val="dk1"/>
                </a:solidFill>
                <a:latin typeface="Proxima Nova"/>
                <a:ea typeface="Proxima Nova"/>
                <a:cs typeface="Proxima Nova"/>
                <a:sym typeface="Proxima Nova"/>
              </a:defRPr>
            </a:lvl5pPr>
            <a:lvl6pPr lvl="5" rtl="0" algn="r">
              <a:buNone/>
              <a:defRPr sz="1000">
                <a:solidFill>
                  <a:schemeClr val="dk1"/>
                </a:solidFill>
                <a:latin typeface="Proxima Nova"/>
                <a:ea typeface="Proxima Nova"/>
                <a:cs typeface="Proxima Nova"/>
                <a:sym typeface="Proxima Nova"/>
              </a:defRPr>
            </a:lvl6pPr>
            <a:lvl7pPr lvl="6" rtl="0" algn="r">
              <a:buNone/>
              <a:defRPr sz="1000">
                <a:solidFill>
                  <a:schemeClr val="dk1"/>
                </a:solidFill>
                <a:latin typeface="Proxima Nova"/>
                <a:ea typeface="Proxima Nova"/>
                <a:cs typeface="Proxima Nova"/>
                <a:sym typeface="Proxima Nova"/>
              </a:defRPr>
            </a:lvl7pPr>
            <a:lvl8pPr lvl="7" rtl="0" algn="r">
              <a:buNone/>
              <a:defRPr sz="1000">
                <a:solidFill>
                  <a:schemeClr val="dk1"/>
                </a:solidFill>
                <a:latin typeface="Proxima Nova"/>
                <a:ea typeface="Proxima Nova"/>
                <a:cs typeface="Proxima Nova"/>
                <a:sym typeface="Proxima Nova"/>
              </a:defRPr>
            </a:lvl8pPr>
            <a:lvl9pPr lvl="8" rtl="0"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1.png"/><Relationship Id="rId4" Type="http://schemas.openxmlformats.org/officeDocument/2006/relationships/image" Target="../media/image12.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 Id="rId3" Type="http://schemas.openxmlformats.org/officeDocument/2006/relationships/image" Target="../media/image7.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image" Target="../media/image1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 Id="rId3" Type="http://schemas.openxmlformats.org/officeDocument/2006/relationships/image" Target="../media/image1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 Id="rId3" Type="http://schemas.openxmlformats.org/officeDocument/2006/relationships/image" Target="../media/image1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 Id="rId3" Type="http://schemas.openxmlformats.org/officeDocument/2006/relationships/image" Target="../media/image1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 Id="rId3" Type="http://schemas.openxmlformats.org/officeDocument/2006/relationships/image" Target="../media/image1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 Id="rId3" Type="http://schemas.openxmlformats.org/officeDocument/2006/relationships/image" Target="../media/image1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 Id="rId3" Type="http://schemas.openxmlformats.org/officeDocument/2006/relationships/image" Target="../media/image1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 Id="rId3" Type="http://schemas.openxmlformats.org/officeDocument/2006/relationships/image" Target="../media/image1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 Id="rId3" Type="http://schemas.openxmlformats.org/officeDocument/2006/relationships/image" Target="../media/image1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 Id="rId3" Type="http://schemas.openxmlformats.org/officeDocument/2006/relationships/image" Target="../media/image1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 Id="rId3" Type="http://schemas.openxmlformats.org/officeDocument/2006/relationships/image" Target="../media/image1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 Id="rId3" Type="http://schemas.openxmlformats.org/officeDocument/2006/relationships/image" Target="../media/image1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 Id="rId3" Type="http://schemas.openxmlformats.org/officeDocument/2006/relationships/image" Target="../media/image1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 Id="rId3" Type="http://schemas.openxmlformats.org/officeDocument/2006/relationships/image" Target="../media/image1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2.xml"/><Relationship Id="rId3" Type="http://schemas.openxmlformats.org/officeDocument/2006/relationships/image" Target="../media/image16.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hyperlink" Target="https://docs.google.com/presentation/u/0/d/1NGD16fSWmO8UPwGESAv5YpDqQ6UyQhySsS5P0h61MZg/edit"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23.png"/><Relationship Id="rId4" Type="http://schemas.openxmlformats.org/officeDocument/2006/relationships/image" Target="../media/image2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1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2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2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17.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15.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19.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24.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image" Target="../media/image25.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2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5"/>
          <p:cNvSpPr txBox="1"/>
          <p:nvPr>
            <p:ph type="ctrTitle"/>
          </p:nvPr>
        </p:nvSpPr>
        <p:spPr>
          <a:xfrm>
            <a:off x="1867500" y="1301700"/>
            <a:ext cx="5409000" cy="218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6900"/>
              <a:t>CS 2200 </a:t>
            </a:r>
            <a:endParaRPr sz="6900"/>
          </a:p>
          <a:p>
            <a:pPr indent="0" lvl="0" marL="0" rtl="0" algn="ctr">
              <a:spcBef>
                <a:spcPts val="0"/>
              </a:spcBef>
              <a:spcAft>
                <a:spcPts val="0"/>
              </a:spcAft>
              <a:buSzPts val="990"/>
              <a:buNone/>
            </a:pPr>
            <a:r>
              <a:rPr lang="en" sz="6900"/>
              <a:t>LAB 6</a:t>
            </a:r>
            <a:endParaRPr sz="69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4"/>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5 Stage Pipeline </a:t>
            </a:r>
            <a:endParaRPr/>
          </a:p>
        </p:txBody>
      </p:sp>
      <p:sp>
        <p:nvSpPr>
          <p:cNvPr id="163" name="Google Shape;163;p34"/>
          <p:cNvSpPr txBox="1"/>
          <p:nvPr>
            <p:ph idx="1" type="body"/>
          </p:nvPr>
        </p:nvSpPr>
        <p:spPr>
          <a:xfrm>
            <a:off x="519750" y="1028900"/>
            <a:ext cx="8104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Separate</a:t>
            </a:r>
            <a:r>
              <a:rPr lang="en"/>
              <a:t> the CPU into different function units that all have a unique function.</a:t>
            </a:r>
            <a:endParaRPr/>
          </a:p>
          <a:p>
            <a:pPr indent="-342900" lvl="0" marL="457200" rtl="0" algn="l">
              <a:spcBef>
                <a:spcPts val="1200"/>
              </a:spcBef>
              <a:spcAft>
                <a:spcPts val="0"/>
              </a:spcAft>
              <a:buSzPts val="1800"/>
              <a:buFont typeface="Arial"/>
              <a:buAutoNum type="arabicPeriod"/>
            </a:pPr>
            <a:r>
              <a:rPr b="1" lang="en"/>
              <a:t>Fetch </a:t>
            </a:r>
            <a:r>
              <a:rPr lang="en"/>
              <a:t>instructions from instruction memory</a:t>
            </a:r>
            <a:endParaRPr/>
          </a:p>
          <a:p>
            <a:pPr indent="-342900" lvl="0" marL="457200" rtl="0" algn="l">
              <a:spcBef>
                <a:spcPts val="0"/>
              </a:spcBef>
              <a:spcAft>
                <a:spcPts val="0"/>
              </a:spcAft>
              <a:buSzPts val="1800"/>
              <a:buAutoNum type="arabicPeriod"/>
            </a:pPr>
            <a:r>
              <a:rPr b="1" lang="en"/>
              <a:t>Read registers</a:t>
            </a:r>
            <a:r>
              <a:rPr lang="en"/>
              <a:t> and </a:t>
            </a:r>
            <a:r>
              <a:rPr b="1" lang="en"/>
              <a:t>decode</a:t>
            </a:r>
            <a:r>
              <a:rPr lang="en"/>
              <a:t> the instruction </a:t>
            </a:r>
            <a:endParaRPr/>
          </a:p>
          <a:p>
            <a:pPr indent="-342900" lvl="0" marL="457200" rtl="0" algn="l">
              <a:spcBef>
                <a:spcPts val="0"/>
              </a:spcBef>
              <a:spcAft>
                <a:spcPts val="0"/>
              </a:spcAft>
              <a:buSzPts val="1800"/>
              <a:buAutoNum type="arabicPeriod"/>
            </a:pPr>
            <a:r>
              <a:rPr b="1" lang="en"/>
              <a:t>Execute</a:t>
            </a:r>
            <a:r>
              <a:rPr lang="en"/>
              <a:t> the instruction or calculate an address</a:t>
            </a:r>
            <a:endParaRPr/>
          </a:p>
          <a:p>
            <a:pPr indent="-342900" lvl="0" marL="457200" rtl="0" algn="l">
              <a:spcBef>
                <a:spcPts val="0"/>
              </a:spcBef>
              <a:spcAft>
                <a:spcPts val="0"/>
              </a:spcAft>
              <a:buSzPts val="1800"/>
              <a:buAutoNum type="arabicPeriod"/>
            </a:pPr>
            <a:r>
              <a:rPr lang="en"/>
              <a:t>Read/store an operand in data </a:t>
            </a:r>
            <a:r>
              <a:rPr b="1" lang="en"/>
              <a:t>memory</a:t>
            </a:r>
            <a:endParaRPr b="1"/>
          </a:p>
          <a:p>
            <a:pPr indent="-342900" lvl="0" marL="457200" rtl="0" algn="l">
              <a:spcBef>
                <a:spcPts val="0"/>
              </a:spcBef>
              <a:spcAft>
                <a:spcPts val="0"/>
              </a:spcAft>
              <a:buSzPts val="1800"/>
              <a:buAutoNum type="arabicPeriod"/>
            </a:pPr>
            <a:r>
              <a:rPr b="1" lang="en"/>
              <a:t>Write back</a:t>
            </a:r>
            <a:r>
              <a:rPr lang="en"/>
              <a:t> the result into a register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5"/>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Pipelining Buffers</a:t>
            </a:r>
            <a:endParaRPr/>
          </a:p>
        </p:txBody>
      </p:sp>
      <p:sp>
        <p:nvSpPr>
          <p:cNvPr id="169" name="Google Shape;169;p35"/>
          <p:cNvSpPr txBox="1"/>
          <p:nvPr>
            <p:ph idx="1" type="body"/>
          </p:nvPr>
        </p:nvSpPr>
        <p:spPr>
          <a:xfrm>
            <a:off x="519750" y="1028900"/>
            <a:ext cx="81045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a:t>
            </a:r>
            <a:r>
              <a:rPr lang="en"/>
              <a:t>or each bridge between stages, there exists a single buffer that is able to store the intermediate data required for each stage, and pass it on where it is needed.</a:t>
            </a:r>
            <a:endParaRPr/>
          </a:p>
          <a:p>
            <a:pPr indent="-342900" lvl="0" marL="457200" rtl="0" algn="l">
              <a:spcBef>
                <a:spcPts val="0"/>
              </a:spcBef>
              <a:spcAft>
                <a:spcPts val="0"/>
              </a:spcAft>
              <a:buSzPts val="1800"/>
              <a:buChar char="●"/>
            </a:pPr>
            <a:r>
              <a:rPr lang="en"/>
              <a:t>When breaking the processor down into multiple sections, there needs to be a way to temporarily hold data between clock cycles.</a:t>
            </a:r>
            <a:endParaRPr/>
          </a:p>
          <a:p>
            <a:pPr indent="-342900" lvl="0" marL="457200" rtl="0" algn="l">
              <a:spcBef>
                <a:spcPts val="0"/>
              </a:spcBef>
              <a:spcAft>
                <a:spcPts val="0"/>
              </a:spcAft>
              <a:buSzPts val="1800"/>
              <a:buChar char="●"/>
            </a:pPr>
            <a:r>
              <a:rPr lang="en"/>
              <a:t>This data needs to be buffered such that it is used in the next stage.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6"/>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Single Cycle Pipeline</a:t>
            </a:r>
            <a:endParaRPr/>
          </a:p>
        </p:txBody>
      </p:sp>
      <p:pic>
        <p:nvPicPr>
          <p:cNvPr id="175" name="Google Shape;175;p36"/>
          <p:cNvPicPr preferRelativeResize="0"/>
          <p:nvPr/>
        </p:nvPicPr>
        <p:blipFill>
          <a:blip r:embed="rId3">
            <a:alphaModFix/>
          </a:blip>
          <a:stretch>
            <a:fillRect/>
          </a:stretch>
        </p:blipFill>
        <p:spPr>
          <a:xfrm>
            <a:off x="756225" y="1190950"/>
            <a:ext cx="7522025" cy="3206400"/>
          </a:xfrm>
          <a:prstGeom prst="rect">
            <a:avLst/>
          </a:prstGeom>
          <a:noFill/>
          <a:ln>
            <a:noFill/>
          </a:ln>
        </p:spPr>
      </p:pic>
      <p:sp>
        <p:nvSpPr>
          <p:cNvPr id="176" name="Google Shape;176;p36"/>
          <p:cNvSpPr txBox="1"/>
          <p:nvPr/>
        </p:nvSpPr>
        <p:spPr>
          <a:xfrm>
            <a:off x="5237450" y="3947425"/>
            <a:ext cx="263700" cy="3021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7"/>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Single Cycle Pipeline</a:t>
            </a:r>
            <a:endParaRPr/>
          </a:p>
        </p:txBody>
      </p:sp>
      <p:pic>
        <p:nvPicPr>
          <p:cNvPr id="182" name="Google Shape;182;p37"/>
          <p:cNvPicPr preferRelativeResize="0"/>
          <p:nvPr/>
        </p:nvPicPr>
        <p:blipFill>
          <a:blip r:embed="rId3">
            <a:alphaModFix/>
          </a:blip>
          <a:stretch>
            <a:fillRect/>
          </a:stretch>
        </p:blipFill>
        <p:spPr>
          <a:xfrm>
            <a:off x="832425" y="1114750"/>
            <a:ext cx="7522025" cy="3206400"/>
          </a:xfrm>
          <a:prstGeom prst="rect">
            <a:avLst/>
          </a:prstGeom>
          <a:noFill/>
          <a:ln>
            <a:noFill/>
          </a:ln>
        </p:spPr>
      </p:pic>
      <p:sp>
        <p:nvSpPr>
          <p:cNvPr id="183" name="Google Shape;183;p37"/>
          <p:cNvSpPr txBox="1"/>
          <p:nvPr/>
        </p:nvSpPr>
        <p:spPr>
          <a:xfrm>
            <a:off x="2257275" y="1780425"/>
            <a:ext cx="1313700" cy="2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FF0000"/>
                </a:solidFill>
                <a:latin typeface="Proxima Nova"/>
                <a:ea typeface="Proxima Nova"/>
                <a:cs typeface="Proxima Nova"/>
                <a:sym typeface="Proxima Nova"/>
              </a:rPr>
              <a:t>Incrementing PC by 4 bytes</a:t>
            </a:r>
            <a:endParaRPr sz="900">
              <a:solidFill>
                <a:srgbClr val="FF0000"/>
              </a:solidFill>
              <a:latin typeface="Proxima Nova"/>
              <a:ea typeface="Proxima Nova"/>
              <a:cs typeface="Proxima Nova"/>
              <a:sym typeface="Proxima Nova"/>
            </a:endParaRPr>
          </a:p>
        </p:txBody>
      </p:sp>
      <p:cxnSp>
        <p:nvCxnSpPr>
          <p:cNvPr id="184" name="Google Shape;184;p37"/>
          <p:cNvCxnSpPr/>
          <p:nvPr/>
        </p:nvCxnSpPr>
        <p:spPr>
          <a:xfrm flipH="1">
            <a:off x="2089850" y="1993475"/>
            <a:ext cx="223200" cy="60900"/>
          </a:xfrm>
          <a:prstGeom prst="straightConnector1">
            <a:avLst/>
          </a:prstGeom>
          <a:noFill/>
          <a:ln cap="flat" cmpd="sng" w="9525">
            <a:solidFill>
              <a:srgbClr val="FF0000"/>
            </a:solidFill>
            <a:prstDash val="solid"/>
            <a:round/>
            <a:headEnd len="med" w="med" type="none"/>
            <a:tailEnd len="med" w="med" type="triangle"/>
          </a:ln>
        </p:spPr>
      </p:cxnSp>
      <p:sp>
        <p:nvSpPr>
          <p:cNvPr id="185" name="Google Shape;185;p37"/>
          <p:cNvSpPr txBox="1"/>
          <p:nvPr/>
        </p:nvSpPr>
        <p:spPr>
          <a:xfrm>
            <a:off x="3124025" y="2262625"/>
            <a:ext cx="1313700" cy="2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FF0000"/>
                </a:solidFill>
                <a:latin typeface="Proxima Nova"/>
                <a:ea typeface="Proxima Nova"/>
                <a:cs typeface="Proxima Nova"/>
                <a:sym typeface="Proxima Nova"/>
              </a:rPr>
              <a:t>DPRF: 2R or 1W</a:t>
            </a:r>
            <a:endParaRPr sz="900">
              <a:solidFill>
                <a:srgbClr val="FF0000"/>
              </a:solidFill>
              <a:latin typeface="Proxima Nova"/>
              <a:ea typeface="Proxima Nova"/>
              <a:cs typeface="Proxima Nova"/>
              <a:sym typeface="Proxima Nova"/>
            </a:endParaRPr>
          </a:p>
        </p:txBody>
      </p:sp>
      <p:sp>
        <p:nvSpPr>
          <p:cNvPr id="186" name="Google Shape;186;p37"/>
          <p:cNvSpPr txBox="1"/>
          <p:nvPr/>
        </p:nvSpPr>
        <p:spPr>
          <a:xfrm>
            <a:off x="4503200" y="4389700"/>
            <a:ext cx="1313700" cy="2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FF0000"/>
                </a:solidFill>
                <a:latin typeface="Proxima Nova"/>
                <a:ea typeface="Proxima Nova"/>
                <a:cs typeface="Proxima Nova"/>
                <a:sym typeface="Proxima Nova"/>
              </a:rPr>
              <a:t>Sign ext. offset</a:t>
            </a:r>
            <a:endParaRPr sz="900">
              <a:solidFill>
                <a:srgbClr val="FF0000"/>
              </a:solidFill>
              <a:latin typeface="Proxima Nova"/>
              <a:ea typeface="Proxima Nova"/>
              <a:cs typeface="Proxima Nova"/>
              <a:sym typeface="Proxima Nova"/>
            </a:endParaRPr>
          </a:p>
        </p:txBody>
      </p:sp>
      <p:cxnSp>
        <p:nvCxnSpPr>
          <p:cNvPr id="187" name="Google Shape;187;p37"/>
          <p:cNvCxnSpPr/>
          <p:nvPr/>
        </p:nvCxnSpPr>
        <p:spPr>
          <a:xfrm rot="10800000">
            <a:off x="4933775" y="4125825"/>
            <a:ext cx="1200" cy="319800"/>
          </a:xfrm>
          <a:prstGeom prst="straightConnector1">
            <a:avLst/>
          </a:prstGeom>
          <a:noFill/>
          <a:ln cap="flat" cmpd="sng" w="9525">
            <a:solidFill>
              <a:srgbClr val="FF0000"/>
            </a:solidFill>
            <a:prstDash val="solid"/>
            <a:round/>
            <a:headEnd len="med" w="med" type="none"/>
            <a:tailEnd len="med" w="med" type="triangle"/>
          </a:ln>
        </p:spPr>
      </p:cxnSp>
      <p:sp>
        <p:nvSpPr>
          <p:cNvPr id="188" name="Google Shape;188;p37"/>
          <p:cNvSpPr txBox="1"/>
          <p:nvPr/>
        </p:nvSpPr>
        <p:spPr>
          <a:xfrm>
            <a:off x="1219950" y="3570825"/>
            <a:ext cx="263700" cy="3510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Proxima Nova"/>
              <a:ea typeface="Proxima Nova"/>
              <a:cs typeface="Proxima Nova"/>
              <a:sym typeface="Proxima Nova"/>
            </a:endParaRPr>
          </a:p>
        </p:txBody>
      </p:sp>
      <p:sp>
        <p:nvSpPr>
          <p:cNvPr id="189" name="Google Shape;189;p37"/>
          <p:cNvSpPr txBox="1"/>
          <p:nvPr/>
        </p:nvSpPr>
        <p:spPr>
          <a:xfrm>
            <a:off x="3073075" y="3552050"/>
            <a:ext cx="263700" cy="3198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Proxima Nova"/>
              <a:ea typeface="Proxima Nova"/>
              <a:cs typeface="Proxima Nova"/>
              <a:sym typeface="Proxima Nova"/>
            </a:endParaRPr>
          </a:p>
        </p:txBody>
      </p:sp>
      <p:sp>
        <p:nvSpPr>
          <p:cNvPr id="190" name="Google Shape;190;p37"/>
          <p:cNvSpPr txBox="1"/>
          <p:nvPr/>
        </p:nvSpPr>
        <p:spPr>
          <a:xfrm>
            <a:off x="5652875" y="949075"/>
            <a:ext cx="472800" cy="3198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Proxima Nova"/>
              <a:ea typeface="Proxima Nova"/>
              <a:cs typeface="Proxima Nova"/>
              <a:sym typeface="Proxima Nova"/>
            </a:endParaRPr>
          </a:p>
        </p:txBody>
      </p:sp>
      <p:sp>
        <p:nvSpPr>
          <p:cNvPr id="191" name="Google Shape;191;p37"/>
          <p:cNvSpPr txBox="1"/>
          <p:nvPr/>
        </p:nvSpPr>
        <p:spPr>
          <a:xfrm>
            <a:off x="6665575" y="3886875"/>
            <a:ext cx="263700" cy="3309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Proxima Nova"/>
              <a:ea typeface="Proxima Nova"/>
              <a:cs typeface="Proxima Nova"/>
              <a:sym typeface="Proxima Nova"/>
            </a:endParaRPr>
          </a:p>
        </p:txBody>
      </p:sp>
      <p:sp>
        <p:nvSpPr>
          <p:cNvPr id="192" name="Google Shape;192;p37"/>
          <p:cNvSpPr txBox="1"/>
          <p:nvPr/>
        </p:nvSpPr>
        <p:spPr>
          <a:xfrm>
            <a:off x="7722625" y="3186200"/>
            <a:ext cx="263700" cy="3021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Proxima Nova"/>
              <a:ea typeface="Proxima Nova"/>
              <a:cs typeface="Proxima Nova"/>
              <a:sym typeface="Proxima Nova"/>
            </a:endParaRPr>
          </a:p>
        </p:txBody>
      </p:sp>
      <p:sp>
        <p:nvSpPr>
          <p:cNvPr id="193" name="Google Shape;193;p37"/>
          <p:cNvSpPr txBox="1"/>
          <p:nvPr/>
        </p:nvSpPr>
        <p:spPr>
          <a:xfrm>
            <a:off x="3936588" y="1728750"/>
            <a:ext cx="1313700" cy="2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FF0000"/>
                </a:solidFill>
                <a:latin typeface="Proxima Nova"/>
                <a:ea typeface="Proxima Nova"/>
                <a:cs typeface="Proxima Nova"/>
                <a:sym typeface="Proxima Nova"/>
              </a:rPr>
              <a:t>sext. offset  *= 4 when adding to PC+4</a:t>
            </a:r>
            <a:endParaRPr sz="900">
              <a:solidFill>
                <a:srgbClr val="FF0000"/>
              </a:solidFill>
              <a:latin typeface="Proxima Nova"/>
              <a:ea typeface="Proxima Nova"/>
              <a:cs typeface="Proxima Nova"/>
              <a:sym typeface="Proxima Nova"/>
            </a:endParaRPr>
          </a:p>
        </p:txBody>
      </p:sp>
      <p:cxnSp>
        <p:nvCxnSpPr>
          <p:cNvPr id="194" name="Google Shape;194;p37"/>
          <p:cNvCxnSpPr/>
          <p:nvPr/>
        </p:nvCxnSpPr>
        <p:spPr>
          <a:xfrm>
            <a:off x="4914825" y="2054375"/>
            <a:ext cx="310200" cy="0"/>
          </a:xfrm>
          <a:prstGeom prst="straightConnector1">
            <a:avLst/>
          </a:prstGeom>
          <a:noFill/>
          <a:ln cap="flat" cmpd="sng" w="9525">
            <a:solidFill>
              <a:srgbClr val="FF0000"/>
            </a:solidFill>
            <a:prstDash val="solid"/>
            <a:round/>
            <a:headEnd len="med" w="med" type="none"/>
            <a:tailEnd len="med" w="med" type="triangle"/>
          </a:ln>
        </p:spPr>
      </p:cxnSp>
      <p:sp>
        <p:nvSpPr>
          <p:cNvPr id="195" name="Google Shape;195;p37"/>
          <p:cNvSpPr txBox="1"/>
          <p:nvPr/>
        </p:nvSpPr>
        <p:spPr>
          <a:xfrm>
            <a:off x="405350" y="989725"/>
            <a:ext cx="1313700" cy="2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FF0000"/>
                </a:solidFill>
                <a:latin typeface="Proxima Nova"/>
                <a:ea typeface="Proxima Nova"/>
                <a:cs typeface="Proxima Nova"/>
                <a:sym typeface="Proxima Nova"/>
              </a:rPr>
              <a:t>Mux to select PC+4 or PC+4+offset</a:t>
            </a:r>
            <a:endParaRPr sz="900">
              <a:solidFill>
                <a:srgbClr val="FF0000"/>
              </a:solidFill>
              <a:latin typeface="Proxima Nova"/>
              <a:ea typeface="Proxima Nova"/>
              <a:cs typeface="Proxima Nova"/>
              <a:sym typeface="Proxima Nova"/>
            </a:endParaRPr>
          </a:p>
        </p:txBody>
      </p:sp>
      <p:cxnSp>
        <p:nvCxnSpPr>
          <p:cNvPr id="196" name="Google Shape;196;p37"/>
          <p:cNvCxnSpPr/>
          <p:nvPr/>
        </p:nvCxnSpPr>
        <p:spPr>
          <a:xfrm>
            <a:off x="1163100" y="1313025"/>
            <a:ext cx="496200" cy="211800"/>
          </a:xfrm>
          <a:prstGeom prst="straightConnector1">
            <a:avLst/>
          </a:prstGeom>
          <a:noFill/>
          <a:ln cap="flat" cmpd="sng" w="9525">
            <a:solidFill>
              <a:srgbClr val="FF0000"/>
            </a:solidFill>
            <a:prstDash val="solid"/>
            <a:round/>
            <a:headEnd len="med" w="med" type="none"/>
            <a:tailEnd len="med" w="med" type="triangle"/>
          </a:ln>
        </p:spPr>
      </p:cxnSp>
      <p:sp>
        <p:nvSpPr>
          <p:cNvPr id="197" name="Google Shape;197;p37"/>
          <p:cNvSpPr txBox="1"/>
          <p:nvPr/>
        </p:nvSpPr>
        <p:spPr>
          <a:xfrm>
            <a:off x="5237450" y="3947425"/>
            <a:ext cx="263700" cy="3021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Proxima Nova"/>
              <a:ea typeface="Proxima Nova"/>
              <a:cs typeface="Proxima Nova"/>
              <a:sym typeface="Proxima Nova"/>
            </a:endParaRPr>
          </a:p>
        </p:txBody>
      </p:sp>
      <p:sp>
        <p:nvSpPr>
          <p:cNvPr id="198" name="Google Shape;198;p37"/>
          <p:cNvSpPr txBox="1"/>
          <p:nvPr/>
        </p:nvSpPr>
        <p:spPr>
          <a:xfrm>
            <a:off x="5726300" y="3459075"/>
            <a:ext cx="90600" cy="1431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Proxima Nova"/>
              <a:ea typeface="Proxima Nova"/>
              <a:cs typeface="Proxima Nova"/>
              <a:sym typeface="Proxima Nova"/>
            </a:endParaRPr>
          </a:p>
        </p:txBody>
      </p:sp>
      <p:sp>
        <p:nvSpPr>
          <p:cNvPr id="199" name="Google Shape;199;p37"/>
          <p:cNvSpPr txBox="1"/>
          <p:nvPr/>
        </p:nvSpPr>
        <p:spPr>
          <a:xfrm rot="2200848">
            <a:off x="5763876" y="3337511"/>
            <a:ext cx="90900" cy="173283"/>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Proxima Nova"/>
              <a:ea typeface="Proxima Nova"/>
              <a:cs typeface="Proxima Nova"/>
              <a:sym typeface="Proxima Nova"/>
            </a:endParaRPr>
          </a:p>
        </p:txBody>
      </p:sp>
      <p:cxnSp>
        <p:nvCxnSpPr>
          <p:cNvPr id="200" name="Google Shape;200;p37"/>
          <p:cNvCxnSpPr/>
          <p:nvPr/>
        </p:nvCxnSpPr>
        <p:spPr>
          <a:xfrm>
            <a:off x="5691075" y="3609050"/>
            <a:ext cx="169500" cy="0"/>
          </a:xfrm>
          <a:prstGeom prst="straightConnector1">
            <a:avLst/>
          </a:prstGeom>
          <a:noFill/>
          <a:ln cap="flat" cmpd="sng" w="9525">
            <a:solidFill>
              <a:srgbClr val="000000"/>
            </a:solidFill>
            <a:prstDash val="solid"/>
            <a:round/>
            <a:headEnd len="med" w="med" type="none"/>
            <a:tailEnd len="med" w="med" type="none"/>
          </a:ln>
        </p:spPr>
      </p:cxnSp>
      <p:sp>
        <p:nvSpPr>
          <p:cNvPr id="201" name="Google Shape;201;p37"/>
          <p:cNvSpPr txBox="1"/>
          <p:nvPr/>
        </p:nvSpPr>
        <p:spPr>
          <a:xfrm rot="2184983">
            <a:off x="5734346" y="3325309"/>
            <a:ext cx="22741" cy="173283"/>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Proxima Nova"/>
              <a:ea typeface="Proxima Nova"/>
              <a:cs typeface="Proxima Nova"/>
              <a:sym typeface="Proxima Nova"/>
            </a:endParaRPr>
          </a:p>
        </p:txBody>
      </p:sp>
      <p:sp>
        <p:nvSpPr>
          <p:cNvPr id="202" name="Google Shape;202;p37"/>
          <p:cNvSpPr txBox="1"/>
          <p:nvPr/>
        </p:nvSpPr>
        <p:spPr>
          <a:xfrm>
            <a:off x="5444200" y="3979225"/>
            <a:ext cx="1313700" cy="2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FF0000"/>
                </a:solidFill>
                <a:latin typeface="Proxima Nova"/>
                <a:ea typeface="Proxima Nova"/>
                <a:cs typeface="Proxima Nova"/>
                <a:sym typeface="Proxima Nova"/>
              </a:rPr>
              <a:t>Main ALU</a:t>
            </a:r>
            <a:endParaRPr sz="900">
              <a:solidFill>
                <a:srgbClr val="FF0000"/>
              </a:solidFill>
              <a:latin typeface="Proxima Nova"/>
              <a:ea typeface="Proxima Nova"/>
              <a:cs typeface="Proxima Nova"/>
              <a:sym typeface="Proxima Nova"/>
            </a:endParaRPr>
          </a:p>
        </p:txBody>
      </p:sp>
      <p:cxnSp>
        <p:nvCxnSpPr>
          <p:cNvPr id="203" name="Google Shape;203;p37"/>
          <p:cNvCxnSpPr/>
          <p:nvPr/>
        </p:nvCxnSpPr>
        <p:spPr>
          <a:xfrm rot="10800000">
            <a:off x="5767102" y="3466577"/>
            <a:ext cx="9000" cy="559500"/>
          </a:xfrm>
          <a:prstGeom prst="straightConnector1">
            <a:avLst/>
          </a:prstGeom>
          <a:noFill/>
          <a:ln cap="flat" cmpd="sng" w="9525">
            <a:solidFill>
              <a:srgbClr val="FF0000"/>
            </a:solidFill>
            <a:prstDash val="solid"/>
            <a:round/>
            <a:headEnd len="med" w="med" type="none"/>
            <a:tailEnd len="med" w="med" type="triangle"/>
          </a:ln>
        </p:spPr>
      </p:cxnSp>
      <p:sp>
        <p:nvSpPr>
          <p:cNvPr id="204" name="Google Shape;204;p37"/>
          <p:cNvSpPr txBox="1"/>
          <p:nvPr/>
        </p:nvSpPr>
        <p:spPr>
          <a:xfrm>
            <a:off x="7339150" y="3814125"/>
            <a:ext cx="1313700" cy="2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FF0000"/>
                </a:solidFill>
                <a:latin typeface="Proxima Nova"/>
                <a:ea typeface="Proxima Nova"/>
                <a:cs typeface="Proxima Nova"/>
                <a:sym typeface="Proxima Nova"/>
              </a:rPr>
              <a:t>Select ALUOut or MemOut to write back to RegFile</a:t>
            </a:r>
            <a:endParaRPr sz="900">
              <a:solidFill>
                <a:srgbClr val="FF0000"/>
              </a:solidFill>
              <a:latin typeface="Proxima Nova"/>
              <a:ea typeface="Proxima Nova"/>
              <a:cs typeface="Proxima Nova"/>
              <a:sym typeface="Proxima Nova"/>
            </a:endParaRPr>
          </a:p>
        </p:txBody>
      </p:sp>
      <p:cxnSp>
        <p:nvCxnSpPr>
          <p:cNvPr id="205" name="Google Shape;205;p37"/>
          <p:cNvCxnSpPr/>
          <p:nvPr/>
        </p:nvCxnSpPr>
        <p:spPr>
          <a:xfrm rot="10800000">
            <a:off x="7849975" y="3247125"/>
            <a:ext cx="9000" cy="567000"/>
          </a:xfrm>
          <a:prstGeom prst="straightConnector1">
            <a:avLst/>
          </a:prstGeom>
          <a:noFill/>
          <a:ln cap="flat" cmpd="sng" w="9525">
            <a:solidFill>
              <a:srgbClr val="FF0000"/>
            </a:solidFill>
            <a:prstDash val="solid"/>
            <a:round/>
            <a:headEnd len="med" w="med" type="none"/>
            <a:tailEnd len="med" w="med" type="triangle"/>
          </a:ln>
        </p:spPr>
      </p:cxnSp>
      <p:sp>
        <p:nvSpPr>
          <p:cNvPr id="206" name="Google Shape;206;p37"/>
          <p:cNvSpPr txBox="1"/>
          <p:nvPr/>
        </p:nvSpPr>
        <p:spPr>
          <a:xfrm>
            <a:off x="5652875" y="910175"/>
            <a:ext cx="1313700" cy="2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FF0000"/>
                </a:solidFill>
                <a:latin typeface="Proxima Nova"/>
                <a:ea typeface="Proxima Nova"/>
                <a:cs typeface="Proxima Nova"/>
                <a:sym typeface="Proxima Nova"/>
              </a:rPr>
              <a:t>Control logic using ALUOut</a:t>
            </a:r>
            <a:endParaRPr sz="900">
              <a:solidFill>
                <a:srgbClr val="FF0000"/>
              </a:solidFill>
              <a:latin typeface="Proxima Nova"/>
              <a:ea typeface="Proxima Nova"/>
              <a:cs typeface="Proxima Nova"/>
              <a:sym typeface="Proxima Nova"/>
            </a:endParaRPr>
          </a:p>
        </p:txBody>
      </p:sp>
      <p:sp>
        <p:nvSpPr>
          <p:cNvPr id="207" name="Google Shape;207;p37"/>
          <p:cNvSpPr txBox="1"/>
          <p:nvPr/>
        </p:nvSpPr>
        <p:spPr>
          <a:xfrm>
            <a:off x="1423125" y="3933075"/>
            <a:ext cx="1313700" cy="2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FF0000"/>
                </a:solidFill>
                <a:latin typeface="Proxima Nova"/>
                <a:ea typeface="Proxima Nova"/>
                <a:cs typeface="Proxima Nova"/>
                <a:sym typeface="Proxima Nova"/>
              </a:rPr>
              <a:t>Separate memory access for instructions</a:t>
            </a:r>
            <a:endParaRPr sz="900">
              <a:solidFill>
                <a:srgbClr val="FF0000"/>
              </a:solidFill>
              <a:latin typeface="Proxima Nova"/>
              <a:ea typeface="Proxima Nova"/>
              <a:cs typeface="Proxima Nova"/>
              <a:sym typeface="Proxima Nova"/>
            </a:endParaRPr>
          </a:p>
        </p:txBody>
      </p:sp>
      <p:cxnSp>
        <p:nvCxnSpPr>
          <p:cNvPr id="208" name="Google Shape;208;p37"/>
          <p:cNvCxnSpPr/>
          <p:nvPr/>
        </p:nvCxnSpPr>
        <p:spPr>
          <a:xfrm rot="10800000">
            <a:off x="2016775" y="3645000"/>
            <a:ext cx="0" cy="3594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8"/>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5 Stage Pipeline</a:t>
            </a:r>
            <a:endParaRPr/>
          </a:p>
        </p:txBody>
      </p:sp>
      <p:pic>
        <p:nvPicPr>
          <p:cNvPr id="214" name="Google Shape;214;p38"/>
          <p:cNvPicPr preferRelativeResize="0"/>
          <p:nvPr/>
        </p:nvPicPr>
        <p:blipFill rotWithShape="1">
          <a:blip r:embed="rId3">
            <a:alphaModFix/>
          </a:blip>
          <a:srcRect b="0" l="0" r="0" t="1361"/>
          <a:stretch/>
        </p:blipFill>
        <p:spPr>
          <a:xfrm>
            <a:off x="564550" y="1149275"/>
            <a:ext cx="8014899" cy="2884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9"/>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Determining Buffer Size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0"/>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Decode Buffer Example</a:t>
            </a:r>
            <a:endParaRPr/>
          </a:p>
        </p:txBody>
      </p:sp>
      <p:sp>
        <p:nvSpPr>
          <p:cNvPr id="225" name="Google Shape;225;p40"/>
          <p:cNvSpPr txBox="1"/>
          <p:nvPr>
            <p:ph idx="1" type="body"/>
          </p:nvPr>
        </p:nvSpPr>
        <p:spPr>
          <a:xfrm>
            <a:off x="519750" y="1028900"/>
            <a:ext cx="8104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calculate the size of the buffer </a:t>
            </a:r>
            <a:r>
              <a:rPr b="1" lang="en"/>
              <a:t>DBUF</a:t>
            </a:r>
            <a:r>
              <a:rPr lang="en"/>
              <a:t> </a:t>
            </a:r>
            <a:r>
              <a:rPr lang="en"/>
              <a:t>that is required for the decode stage, we need to</a:t>
            </a:r>
            <a:r>
              <a:rPr b="1" lang="en"/>
              <a:t> list all the bits</a:t>
            </a:r>
            <a:r>
              <a:rPr lang="en"/>
              <a:t> that are needed to be passed down the pipeline for each stage and then </a:t>
            </a:r>
            <a:r>
              <a:rPr b="1" lang="en"/>
              <a:t>take the union</a:t>
            </a:r>
            <a:r>
              <a:rPr lang="en"/>
              <a:t> of this information.</a:t>
            </a:r>
            <a:endParaRPr/>
          </a:p>
          <a:p>
            <a:pPr indent="0" lvl="0" marL="0" rtl="0" algn="ctr">
              <a:spcBef>
                <a:spcPts val="1200"/>
              </a:spcBef>
              <a:spcAft>
                <a:spcPts val="0"/>
              </a:spcAft>
              <a:buNone/>
            </a:pPr>
            <a:r>
              <a:rPr lang="en"/>
              <a:t>ADD, NAND, ADDI, LW, SW, BEQ, JALR, HALT</a:t>
            </a:r>
            <a:endParaRPr/>
          </a:p>
          <a:p>
            <a:pPr indent="0" lvl="0" marL="0" rtl="0" algn="l">
              <a:spcBef>
                <a:spcPts val="1200"/>
              </a:spcBef>
              <a:spcAft>
                <a:spcPts val="1200"/>
              </a:spcAft>
              <a:buNone/>
            </a:pPr>
            <a:r>
              <a:t/>
            </a:r>
            <a:endParaRPr/>
          </a:p>
        </p:txBody>
      </p:sp>
      <p:pic>
        <p:nvPicPr>
          <p:cNvPr id="226" name="Google Shape;226;p40"/>
          <p:cNvPicPr preferRelativeResize="0"/>
          <p:nvPr/>
        </p:nvPicPr>
        <p:blipFill>
          <a:blip r:embed="rId3">
            <a:alphaModFix/>
          </a:blip>
          <a:stretch>
            <a:fillRect/>
          </a:stretch>
        </p:blipFill>
        <p:spPr>
          <a:xfrm>
            <a:off x="1673100" y="2830425"/>
            <a:ext cx="5797801" cy="1842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1"/>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a:t>
            </a:r>
            <a:r>
              <a:rPr lang="en"/>
              <a:t>Decode Buffer</a:t>
            </a:r>
            <a:endParaRPr/>
          </a:p>
        </p:txBody>
      </p:sp>
      <p:sp>
        <p:nvSpPr>
          <p:cNvPr id="232" name="Google Shape;232;p41"/>
          <p:cNvSpPr txBox="1"/>
          <p:nvPr>
            <p:ph idx="1" type="body"/>
          </p:nvPr>
        </p:nvSpPr>
        <p:spPr>
          <a:xfrm>
            <a:off x="1673100" y="1283000"/>
            <a:ext cx="2939100" cy="142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ADD:</a:t>
            </a:r>
            <a:r>
              <a:rPr lang="en"/>
              <a:t> opcode, Rx, A, B</a:t>
            </a:r>
            <a:endParaRPr/>
          </a:p>
          <a:p>
            <a:pPr indent="0" lvl="0" marL="0" rtl="0" algn="l">
              <a:spcBef>
                <a:spcPts val="0"/>
              </a:spcBef>
              <a:spcAft>
                <a:spcPts val="0"/>
              </a:spcAft>
              <a:buNone/>
            </a:pPr>
            <a:r>
              <a:rPr b="1" lang="en"/>
              <a:t>NAND:</a:t>
            </a:r>
            <a:r>
              <a:rPr lang="en"/>
              <a:t> opcode, Rx, A, B</a:t>
            </a:r>
            <a:endParaRPr/>
          </a:p>
          <a:p>
            <a:pPr indent="0" lvl="0" marL="0" rtl="0" algn="l">
              <a:spcBef>
                <a:spcPts val="0"/>
              </a:spcBef>
              <a:spcAft>
                <a:spcPts val="0"/>
              </a:spcAft>
              <a:buNone/>
            </a:pPr>
            <a:r>
              <a:rPr b="1" lang="en"/>
              <a:t>ADDI:</a:t>
            </a:r>
            <a:r>
              <a:rPr lang="en"/>
              <a:t> opcode, Rx, A, imm</a:t>
            </a:r>
            <a:endParaRPr/>
          </a:p>
          <a:p>
            <a:pPr indent="0" lvl="0" marL="0" rtl="0" algn="l">
              <a:spcBef>
                <a:spcPts val="0"/>
              </a:spcBef>
              <a:spcAft>
                <a:spcPts val="0"/>
              </a:spcAft>
              <a:buNone/>
            </a:pPr>
            <a:r>
              <a:rPr b="1" lang="en"/>
              <a:t>LW:</a:t>
            </a:r>
            <a:r>
              <a:rPr lang="en"/>
              <a:t> opcode, Rx, imm, A</a:t>
            </a:r>
            <a:endParaRPr/>
          </a:p>
        </p:txBody>
      </p:sp>
      <p:pic>
        <p:nvPicPr>
          <p:cNvPr id="233" name="Google Shape;233;p41"/>
          <p:cNvPicPr preferRelativeResize="0"/>
          <p:nvPr/>
        </p:nvPicPr>
        <p:blipFill>
          <a:blip r:embed="rId3">
            <a:alphaModFix/>
          </a:blip>
          <a:stretch>
            <a:fillRect/>
          </a:stretch>
        </p:blipFill>
        <p:spPr>
          <a:xfrm>
            <a:off x="1673100" y="2971725"/>
            <a:ext cx="5797801" cy="1842775"/>
          </a:xfrm>
          <a:prstGeom prst="rect">
            <a:avLst/>
          </a:prstGeom>
          <a:noFill/>
          <a:ln>
            <a:noFill/>
          </a:ln>
        </p:spPr>
      </p:pic>
      <p:sp>
        <p:nvSpPr>
          <p:cNvPr id="234" name="Google Shape;234;p41"/>
          <p:cNvSpPr txBox="1"/>
          <p:nvPr>
            <p:ph idx="1" type="body"/>
          </p:nvPr>
        </p:nvSpPr>
        <p:spPr>
          <a:xfrm>
            <a:off x="4792575" y="1254650"/>
            <a:ext cx="3052200" cy="148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SW:</a:t>
            </a:r>
            <a:r>
              <a:rPr lang="en"/>
              <a:t> opcode, B, imm, A</a:t>
            </a:r>
            <a:endParaRPr/>
          </a:p>
          <a:p>
            <a:pPr indent="0" lvl="0" marL="0" rtl="0" algn="l">
              <a:spcBef>
                <a:spcPts val="0"/>
              </a:spcBef>
              <a:spcAft>
                <a:spcPts val="0"/>
              </a:spcAft>
              <a:buNone/>
            </a:pPr>
            <a:r>
              <a:rPr b="1" lang="en"/>
              <a:t>BEQ:</a:t>
            </a:r>
            <a:r>
              <a:rPr lang="en"/>
              <a:t> opcode, A, B, imm, PC</a:t>
            </a:r>
            <a:endParaRPr/>
          </a:p>
          <a:p>
            <a:pPr indent="0" lvl="0" marL="0" rtl="0" algn="l">
              <a:spcBef>
                <a:spcPts val="0"/>
              </a:spcBef>
              <a:spcAft>
                <a:spcPts val="0"/>
              </a:spcAft>
              <a:buNone/>
            </a:pPr>
            <a:r>
              <a:rPr b="1" lang="en"/>
              <a:t>JALR:</a:t>
            </a:r>
            <a:r>
              <a:rPr lang="en"/>
              <a:t> opcode, Rx, B, PC</a:t>
            </a:r>
            <a:endParaRPr/>
          </a:p>
          <a:p>
            <a:pPr indent="0" lvl="0" marL="0" rtl="0" algn="l">
              <a:spcBef>
                <a:spcPts val="0"/>
              </a:spcBef>
              <a:spcAft>
                <a:spcPts val="0"/>
              </a:spcAft>
              <a:buNone/>
            </a:pPr>
            <a:r>
              <a:rPr b="1" lang="en"/>
              <a:t>HALT:</a:t>
            </a:r>
            <a:r>
              <a:rPr lang="en"/>
              <a:t> opcode</a:t>
            </a:r>
            <a:endParaRPr/>
          </a:p>
        </p:txBody>
      </p:sp>
      <p:sp>
        <p:nvSpPr>
          <p:cNvPr id="235" name="Google Shape;235;p41"/>
          <p:cNvSpPr txBox="1"/>
          <p:nvPr/>
        </p:nvSpPr>
        <p:spPr>
          <a:xfrm>
            <a:off x="620050" y="949075"/>
            <a:ext cx="820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What bits need to be included in the Decode Buffer to handle all of the below instructions?</a:t>
            </a:r>
            <a:endParaRPr>
              <a:latin typeface="Proxima Nova"/>
              <a:ea typeface="Proxima Nova"/>
              <a:cs typeface="Proxima Nova"/>
              <a:sym typeface="Proxima Nov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2"/>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Decode Buffer Example</a:t>
            </a:r>
            <a:endParaRPr/>
          </a:p>
        </p:txBody>
      </p:sp>
      <p:pic>
        <p:nvPicPr>
          <p:cNvPr id="241" name="Google Shape;241;p42"/>
          <p:cNvPicPr preferRelativeResize="0"/>
          <p:nvPr/>
        </p:nvPicPr>
        <p:blipFill>
          <a:blip r:embed="rId3">
            <a:alphaModFix/>
          </a:blip>
          <a:stretch>
            <a:fillRect/>
          </a:stretch>
        </p:blipFill>
        <p:spPr>
          <a:xfrm>
            <a:off x="1729525" y="2266500"/>
            <a:ext cx="5797801" cy="1842775"/>
          </a:xfrm>
          <a:prstGeom prst="rect">
            <a:avLst/>
          </a:prstGeom>
          <a:noFill/>
          <a:ln>
            <a:noFill/>
          </a:ln>
        </p:spPr>
      </p:pic>
      <p:sp>
        <p:nvSpPr>
          <p:cNvPr id="242" name="Google Shape;242;p42"/>
          <p:cNvSpPr txBox="1"/>
          <p:nvPr>
            <p:ph idx="1" type="body"/>
          </p:nvPr>
        </p:nvSpPr>
        <p:spPr>
          <a:xfrm>
            <a:off x="1616675" y="1580175"/>
            <a:ext cx="5797800" cy="572700"/>
          </a:xfrm>
          <a:prstGeom prst="rect">
            <a:avLst/>
          </a:prstGeom>
        </p:spPr>
        <p:txBody>
          <a:bodyPr anchorCtr="0" anchor="t" bIns="91425" lIns="91425" spcFirstLastPara="1" rIns="91425" wrap="square" tIns="91425">
            <a:normAutofit fontScale="92500"/>
          </a:bodyPr>
          <a:lstStyle/>
          <a:p>
            <a:pPr indent="0" lvl="0" marL="0" rtl="0" algn="ctr">
              <a:spcBef>
                <a:spcPts val="0"/>
              </a:spcBef>
              <a:spcAft>
                <a:spcPts val="0"/>
              </a:spcAft>
              <a:buNone/>
            </a:pPr>
            <a:r>
              <a:rPr lang="en"/>
              <a:t>Decode Buffer - { </a:t>
            </a:r>
            <a:r>
              <a:rPr lang="en"/>
              <a:t>opcode, Rx, A, B, imm, PC }</a:t>
            </a:r>
            <a:endParaRPr/>
          </a:p>
        </p:txBody>
      </p:sp>
      <p:sp>
        <p:nvSpPr>
          <p:cNvPr id="243" name="Google Shape;243;p42"/>
          <p:cNvSpPr txBox="1"/>
          <p:nvPr/>
        </p:nvSpPr>
        <p:spPr>
          <a:xfrm>
            <a:off x="5298500" y="683450"/>
            <a:ext cx="3861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Note: We do not overload the buffer registers in this example!</a:t>
            </a:r>
            <a:endParaRPr>
              <a:latin typeface="Proxima Nova"/>
              <a:ea typeface="Proxima Nova"/>
              <a:cs typeface="Proxima Nova"/>
              <a:sym typeface="Proxima Nov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Hazards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6"/>
          <p:cNvSpPr txBox="1"/>
          <p:nvPr>
            <p:ph type="title"/>
          </p:nvPr>
        </p:nvSpPr>
        <p:spPr>
          <a:xfrm>
            <a:off x="311700" y="1613850"/>
            <a:ext cx="8520600" cy="191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400"/>
              <a:t>Brief Overview: </a:t>
            </a:r>
            <a:endParaRPr sz="3400"/>
          </a:p>
          <a:p>
            <a:pPr indent="0" lvl="0" marL="0" rtl="0" algn="ctr">
              <a:spcBef>
                <a:spcPts val="0"/>
              </a:spcBef>
              <a:spcAft>
                <a:spcPts val="0"/>
              </a:spcAft>
              <a:buNone/>
            </a:pPr>
            <a:r>
              <a:rPr lang="en" sz="3400"/>
              <a:t>Pipelining, Data Hazards, </a:t>
            </a:r>
            <a:endParaRPr sz="3400"/>
          </a:p>
          <a:p>
            <a:pPr indent="0" lvl="0" marL="0" rtl="0" algn="ctr">
              <a:spcBef>
                <a:spcPts val="0"/>
              </a:spcBef>
              <a:spcAft>
                <a:spcPts val="0"/>
              </a:spcAft>
              <a:buNone/>
            </a:pPr>
            <a:r>
              <a:rPr lang="en" sz="3400"/>
              <a:t>Control Hazards</a:t>
            </a:r>
            <a:endParaRPr sz="3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4"/>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do we have hazards?</a:t>
            </a:r>
            <a:endParaRPr/>
          </a:p>
        </p:txBody>
      </p:sp>
      <p:sp>
        <p:nvSpPr>
          <p:cNvPr id="254" name="Google Shape;254;p44"/>
          <p:cNvSpPr txBox="1"/>
          <p:nvPr>
            <p:ph idx="1" type="body"/>
          </p:nvPr>
        </p:nvSpPr>
        <p:spPr>
          <a:xfrm>
            <a:off x="519750" y="1028900"/>
            <a:ext cx="65424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Some combinations of </a:t>
            </a:r>
            <a:r>
              <a:rPr lang="en"/>
              <a:t>instructions</a:t>
            </a:r>
            <a:r>
              <a:rPr lang="en"/>
              <a:t> can create problems/delays in our processor that can lead to incorrect execution.</a:t>
            </a:r>
            <a:endParaRPr/>
          </a:p>
          <a:p>
            <a:pPr indent="-342900" lvl="0" marL="457200" rtl="0" algn="l">
              <a:spcBef>
                <a:spcPts val="0"/>
              </a:spcBef>
              <a:spcAft>
                <a:spcPts val="0"/>
              </a:spcAft>
              <a:buSzPts val="1800"/>
              <a:buChar char="●"/>
            </a:pPr>
            <a:r>
              <a:rPr lang="en"/>
              <a:t>To avoid hazards, sometimes we must make our pipeline less efficient</a:t>
            </a:r>
            <a:endParaRPr/>
          </a:p>
          <a:p>
            <a:pPr indent="-342900" lvl="0" marL="457200" rtl="0" algn="l">
              <a:spcBef>
                <a:spcPts val="0"/>
              </a:spcBef>
              <a:spcAft>
                <a:spcPts val="0"/>
              </a:spcAft>
              <a:buSzPts val="1800"/>
              <a:buChar char="●"/>
            </a:pPr>
            <a:r>
              <a:rPr lang="en"/>
              <a:t>Ideally, we don’t want to HALT and flush every instruction out of the pipeline</a:t>
            </a:r>
            <a:endParaRPr/>
          </a:p>
          <a:p>
            <a:pPr indent="-342900" lvl="0" marL="457200" rtl="0" algn="l">
              <a:spcBef>
                <a:spcPts val="0"/>
              </a:spcBef>
              <a:spcAft>
                <a:spcPts val="0"/>
              </a:spcAft>
              <a:buSzPts val="1800"/>
              <a:buChar char="●"/>
            </a:pPr>
            <a:r>
              <a:rPr lang="en"/>
              <a:t>We use a NOP instruction as a “bubble”:</a:t>
            </a:r>
            <a:endParaRPr/>
          </a:p>
          <a:p>
            <a:pPr indent="-317500" lvl="1" marL="914400" rtl="0" algn="l">
              <a:spcBef>
                <a:spcPts val="0"/>
              </a:spcBef>
              <a:spcAft>
                <a:spcPts val="0"/>
              </a:spcAft>
              <a:buSzPts val="1400"/>
              <a:buChar char="○"/>
            </a:pPr>
            <a:r>
              <a:rPr lang="en"/>
              <a:t>NOP - 00000000000000000000000000000000</a:t>
            </a:r>
            <a:endParaRPr/>
          </a:p>
          <a:p>
            <a:pPr indent="-317500" lvl="1" marL="914400" rtl="0" algn="l">
              <a:spcBef>
                <a:spcPts val="0"/>
              </a:spcBef>
              <a:spcAft>
                <a:spcPts val="0"/>
              </a:spcAft>
              <a:buSzPts val="1400"/>
              <a:buChar char="○"/>
            </a:pPr>
            <a:r>
              <a:rPr lang="en"/>
              <a:t>Same as (ADD $zero, $zero, $zero)</a:t>
            </a:r>
            <a:endParaRPr/>
          </a:p>
        </p:txBody>
      </p:sp>
      <p:pic>
        <p:nvPicPr>
          <p:cNvPr id="255" name="Google Shape;255;p44"/>
          <p:cNvPicPr preferRelativeResize="0"/>
          <p:nvPr/>
        </p:nvPicPr>
        <p:blipFill>
          <a:blip r:embed="rId3">
            <a:alphaModFix/>
          </a:blip>
          <a:stretch>
            <a:fillRect/>
          </a:stretch>
        </p:blipFill>
        <p:spPr>
          <a:xfrm>
            <a:off x="5836575" y="3168800"/>
            <a:ext cx="3132325" cy="147202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5"/>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Structural Hazards</a:t>
            </a:r>
            <a:endParaRPr/>
          </a:p>
        </p:txBody>
      </p:sp>
      <p:sp>
        <p:nvSpPr>
          <p:cNvPr id="261" name="Google Shape;261;p45"/>
          <p:cNvSpPr txBox="1"/>
          <p:nvPr>
            <p:ph idx="1" type="body"/>
          </p:nvPr>
        </p:nvSpPr>
        <p:spPr>
          <a:xfrm>
            <a:off x="519750" y="1028900"/>
            <a:ext cx="81045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Occur due to a lack of hardware components</a:t>
            </a:r>
            <a:endParaRPr/>
          </a:p>
          <a:p>
            <a:pPr indent="-342900" lvl="0" marL="457200" rtl="0" algn="l">
              <a:spcBef>
                <a:spcPts val="0"/>
              </a:spcBef>
              <a:spcAft>
                <a:spcPts val="0"/>
              </a:spcAft>
              <a:buSzPts val="1800"/>
              <a:buChar char="●"/>
            </a:pPr>
            <a:r>
              <a:rPr lang="en"/>
              <a:t>If we lack the hardware to do multiple similar operations simultaneously, we must create “bubbles” in the processor until that resource is free</a:t>
            </a:r>
            <a:endParaRPr/>
          </a:p>
          <a:p>
            <a:pPr indent="-342900" lvl="0" marL="457200" rtl="0" algn="l">
              <a:spcBef>
                <a:spcPts val="0"/>
              </a:spcBef>
              <a:spcAft>
                <a:spcPts val="0"/>
              </a:spcAft>
              <a:buSzPts val="1800"/>
              <a:buChar char="●"/>
            </a:pPr>
            <a:r>
              <a:rPr lang="en"/>
              <a:t>Example: needing 2 ALUs for branching (BEQ, BGT)</a:t>
            </a:r>
            <a:endParaRPr/>
          </a:p>
          <a:p>
            <a:pPr indent="0" lvl="0" marL="45720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6"/>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Control Hazards</a:t>
            </a:r>
            <a:endParaRPr/>
          </a:p>
        </p:txBody>
      </p:sp>
      <p:sp>
        <p:nvSpPr>
          <p:cNvPr id="267" name="Google Shape;267;p46"/>
          <p:cNvSpPr txBox="1"/>
          <p:nvPr>
            <p:ph idx="1" type="body"/>
          </p:nvPr>
        </p:nvSpPr>
        <p:spPr>
          <a:xfrm>
            <a:off x="519750" y="1028900"/>
            <a:ext cx="81045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Occur as a result of instructions executing non-sequentially.</a:t>
            </a:r>
            <a:endParaRPr/>
          </a:p>
          <a:p>
            <a:pPr indent="-342900" lvl="0" marL="457200" rtl="0" algn="l">
              <a:spcBef>
                <a:spcPts val="0"/>
              </a:spcBef>
              <a:spcAft>
                <a:spcPts val="0"/>
              </a:spcAft>
              <a:buSzPts val="1800"/>
              <a:buChar char="●"/>
            </a:pPr>
            <a:r>
              <a:rPr lang="en"/>
              <a:t>Ex: We use a BEQ instruction, changing the value of the PC, but have already pushed instructions into the </a:t>
            </a:r>
            <a:r>
              <a:rPr lang="en"/>
              <a:t>pipeline</a:t>
            </a:r>
            <a:r>
              <a:rPr lang="en"/>
              <a:t> </a:t>
            </a:r>
            <a:r>
              <a:rPr lang="en"/>
              <a:t>assuming</a:t>
            </a:r>
            <a:r>
              <a:rPr lang="en"/>
              <a:t> the branch wasn’t taken.</a:t>
            </a:r>
            <a:endParaRPr/>
          </a:p>
          <a:p>
            <a:pPr indent="-342900" lvl="0" marL="457200" rtl="0" algn="l">
              <a:spcBef>
                <a:spcPts val="0"/>
              </a:spcBef>
              <a:spcAft>
                <a:spcPts val="0"/>
              </a:spcAft>
              <a:buSzPts val="1800"/>
              <a:buChar char="●"/>
            </a:pPr>
            <a:r>
              <a:rPr lang="en"/>
              <a:t>Solution: Flush </a:t>
            </a:r>
            <a:r>
              <a:rPr lang="en"/>
              <a:t>instructions</a:t>
            </a:r>
            <a:r>
              <a:rPr lang="en"/>
              <a:t> out of the pipeline if we are wrong about a branch being taken/not taken.</a:t>
            </a:r>
            <a:endParaRPr/>
          </a:p>
          <a:p>
            <a:pPr indent="0" lvl="0" marL="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7"/>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Hazards</a:t>
            </a:r>
            <a:endParaRPr/>
          </a:p>
        </p:txBody>
      </p:sp>
      <p:sp>
        <p:nvSpPr>
          <p:cNvPr id="273" name="Google Shape;273;p47"/>
          <p:cNvSpPr txBox="1"/>
          <p:nvPr>
            <p:ph idx="1" type="body"/>
          </p:nvPr>
        </p:nvSpPr>
        <p:spPr>
          <a:xfrm>
            <a:off x="519750" y="1028900"/>
            <a:ext cx="81045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Occur when data is changed in one stage of the pipeline, potentially affecting instructions in other stages.</a:t>
            </a:r>
            <a:endParaRPr/>
          </a:p>
          <a:p>
            <a:pPr indent="-342900" lvl="0" marL="457200" rtl="0" algn="l">
              <a:spcBef>
                <a:spcPts val="0"/>
              </a:spcBef>
              <a:spcAft>
                <a:spcPts val="0"/>
              </a:spcAft>
              <a:buSzPts val="1800"/>
              <a:buChar char="●"/>
            </a:pPr>
            <a:r>
              <a:rPr lang="en"/>
              <a:t>3 kinds: </a:t>
            </a:r>
            <a:endParaRPr/>
          </a:p>
          <a:p>
            <a:pPr indent="-317500" lvl="1" marL="914400" rtl="0" algn="l">
              <a:spcBef>
                <a:spcPts val="0"/>
              </a:spcBef>
              <a:spcAft>
                <a:spcPts val="0"/>
              </a:spcAft>
              <a:buSzPts val="1400"/>
              <a:buChar char="○"/>
            </a:pPr>
            <a:r>
              <a:rPr lang="en"/>
              <a:t>Read After Write (RAW)</a:t>
            </a:r>
            <a:endParaRPr/>
          </a:p>
          <a:p>
            <a:pPr indent="-317500" lvl="1" marL="914400" rtl="0" algn="l">
              <a:spcBef>
                <a:spcPts val="0"/>
              </a:spcBef>
              <a:spcAft>
                <a:spcPts val="0"/>
              </a:spcAft>
              <a:buSzPts val="1400"/>
              <a:buChar char="○"/>
            </a:pPr>
            <a:r>
              <a:rPr lang="en"/>
              <a:t>Write After Read (WAR)</a:t>
            </a:r>
            <a:endParaRPr/>
          </a:p>
          <a:p>
            <a:pPr indent="-317500" lvl="1" marL="914400" rtl="0" algn="l">
              <a:spcBef>
                <a:spcPts val="0"/>
              </a:spcBef>
              <a:spcAft>
                <a:spcPts val="0"/>
              </a:spcAft>
              <a:buSzPts val="1400"/>
              <a:buChar char="○"/>
            </a:pPr>
            <a:r>
              <a:rPr lang="en"/>
              <a:t>Write After Write (WAW)</a:t>
            </a:r>
            <a:endParaRPr/>
          </a:p>
          <a:p>
            <a:pPr indent="-342900" lvl="0" marL="457200" rtl="0" algn="l">
              <a:spcBef>
                <a:spcPts val="0"/>
              </a:spcBef>
              <a:spcAft>
                <a:spcPts val="0"/>
              </a:spcAft>
              <a:buSzPts val="1800"/>
              <a:buChar char="●"/>
            </a:pPr>
            <a:r>
              <a:rPr lang="en"/>
              <a:t>Question: Which kind of data hazard is most likely to occur in our 5-stage pipeline?</a:t>
            </a:r>
            <a:endParaRPr/>
          </a:p>
          <a:p>
            <a:pPr indent="0" lvl="0" marL="914400" rtl="0" algn="l">
              <a:spcBef>
                <a:spcPts val="1200"/>
              </a:spcBef>
              <a:spcAft>
                <a:spcPts val="0"/>
              </a:spcAft>
              <a:buNone/>
            </a:pPr>
            <a:r>
              <a:t/>
            </a:r>
            <a:endParaRPr/>
          </a:p>
          <a:p>
            <a:pPr indent="0" lvl="0" marL="914400" rtl="0" algn="l">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8"/>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RAW, WAR, WAW Dependency</a:t>
            </a:r>
            <a:endParaRPr/>
          </a:p>
        </p:txBody>
      </p:sp>
      <p:pic>
        <p:nvPicPr>
          <p:cNvPr id="279" name="Google Shape;279;p48"/>
          <p:cNvPicPr preferRelativeResize="0"/>
          <p:nvPr/>
        </p:nvPicPr>
        <p:blipFill>
          <a:blip r:embed="rId3">
            <a:alphaModFix/>
          </a:blip>
          <a:stretch>
            <a:fillRect/>
          </a:stretch>
        </p:blipFill>
        <p:spPr>
          <a:xfrm>
            <a:off x="2263732" y="1028898"/>
            <a:ext cx="4616541" cy="34164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9"/>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Data </a:t>
            </a:r>
            <a:r>
              <a:rPr lang="en"/>
              <a:t>Hazard Identification</a:t>
            </a:r>
            <a:endParaRPr/>
          </a:p>
        </p:txBody>
      </p:sp>
      <p:sp>
        <p:nvSpPr>
          <p:cNvPr id="285" name="Google Shape;285;p49"/>
          <p:cNvSpPr txBox="1"/>
          <p:nvPr>
            <p:ph idx="1" type="body"/>
          </p:nvPr>
        </p:nvSpPr>
        <p:spPr>
          <a:xfrm>
            <a:off x="519750" y="1385600"/>
            <a:ext cx="8104500" cy="1818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sz="2200">
                <a:solidFill>
                  <a:schemeClr val="dk1"/>
                </a:solidFill>
                <a:latin typeface="Courier New"/>
                <a:ea typeface="Courier New"/>
                <a:cs typeface="Courier New"/>
                <a:sym typeface="Courier New"/>
              </a:rPr>
              <a:t>I1: LEA $t0, label</a:t>
            </a:r>
            <a:endParaRPr sz="22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2200">
                <a:solidFill>
                  <a:schemeClr val="dk1"/>
                </a:solidFill>
                <a:latin typeface="Courier New"/>
                <a:ea typeface="Courier New"/>
                <a:cs typeface="Courier New"/>
                <a:sym typeface="Courier New"/>
              </a:rPr>
              <a:t>I2: NAND $a0, $t0, $a0</a:t>
            </a:r>
            <a:endParaRPr sz="22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2200">
                <a:solidFill>
                  <a:schemeClr val="dk1"/>
                </a:solidFill>
                <a:latin typeface="Courier New"/>
                <a:ea typeface="Courier New"/>
                <a:cs typeface="Courier New"/>
                <a:sym typeface="Courier New"/>
              </a:rPr>
              <a:t>I3: ADD $t0, $zero, $t2</a:t>
            </a:r>
            <a:endParaRPr sz="22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2200">
                <a:solidFill>
                  <a:schemeClr val="dk1"/>
                </a:solidFill>
                <a:latin typeface="Courier New"/>
                <a:ea typeface="Courier New"/>
                <a:cs typeface="Courier New"/>
                <a:sym typeface="Courier New"/>
              </a:rPr>
              <a:t>I4: SW $a0, 0($t1)</a:t>
            </a:r>
            <a:endParaRPr sz="22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2200">
                <a:solidFill>
                  <a:schemeClr val="dk1"/>
                </a:solidFill>
                <a:latin typeface="Courier New"/>
                <a:ea typeface="Courier New"/>
                <a:cs typeface="Courier New"/>
                <a:sym typeface="Courier New"/>
              </a:rPr>
              <a:t>I5: ADD $t2, $a0, $t0</a:t>
            </a:r>
            <a:endParaRPr sz="2700"/>
          </a:p>
        </p:txBody>
      </p:sp>
      <p:sp>
        <p:nvSpPr>
          <p:cNvPr id="286" name="Google Shape;286;p49"/>
          <p:cNvSpPr txBox="1"/>
          <p:nvPr>
            <p:ph idx="1" type="body"/>
          </p:nvPr>
        </p:nvSpPr>
        <p:spPr>
          <a:xfrm>
            <a:off x="519750" y="3203075"/>
            <a:ext cx="8104500" cy="13659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1200"/>
              </a:spcAft>
              <a:buNone/>
            </a:pPr>
            <a:r>
              <a:rPr lang="en" sz="2300">
                <a:solidFill>
                  <a:srgbClr val="616161"/>
                </a:solidFill>
              </a:rPr>
              <a:t>Identify all the hazards in the example above, (RAW, WAR, WAW) and fill out the table below, with each cell representing a dependency between two instructions. The Xs below mark redundant square, so there is no need to fill them in. For any pair of instructions that do not have any dependence, denote this using a dashed line – .</a:t>
            </a:r>
            <a:endParaRPr sz="2100">
              <a:solidFill>
                <a:srgbClr val="61616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50"/>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graphicFrame>
        <p:nvGraphicFramePr>
          <p:cNvPr id="292" name="Google Shape;292;p50"/>
          <p:cNvGraphicFramePr/>
          <p:nvPr/>
        </p:nvGraphicFramePr>
        <p:xfrm>
          <a:off x="519750" y="1218050"/>
          <a:ext cx="3000000" cy="3000000"/>
        </p:xfrm>
        <a:graphic>
          <a:graphicData uri="http://schemas.openxmlformats.org/drawingml/2006/table">
            <a:tbl>
              <a:tblPr>
                <a:noFill/>
                <a:tableStyleId>{8F13B154-B958-4958-A90C-7ABCB352BABF}</a:tableStyleId>
              </a:tblPr>
              <a:tblGrid>
                <a:gridCol w="1350750"/>
                <a:gridCol w="1350750"/>
                <a:gridCol w="1350750"/>
                <a:gridCol w="1350750"/>
                <a:gridCol w="1350750"/>
                <a:gridCol w="1350750"/>
              </a:tblGrid>
              <a:tr h="537875">
                <a:tc>
                  <a:txBody>
                    <a:bodyPr/>
                    <a:lstStyle/>
                    <a:p>
                      <a:pPr indent="0" lvl="0" marL="0" rtl="0" algn="l">
                        <a:spcBef>
                          <a:spcPts val="0"/>
                        </a:spcBef>
                        <a:spcAft>
                          <a:spcPts val="0"/>
                        </a:spcAft>
                        <a:buNone/>
                      </a:pPr>
                      <a:r>
                        <a:rPr lang="en" sz="1900">
                          <a:latin typeface="Courier New"/>
                          <a:ea typeface="Courier New"/>
                          <a:cs typeface="Courier New"/>
                          <a:sym typeface="Courier New"/>
                        </a:rPr>
                        <a:t>HAZARD</a:t>
                      </a:r>
                      <a:endParaRPr sz="1900">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lang="en" sz="1900">
                          <a:latin typeface="Courier New"/>
                          <a:ea typeface="Courier New"/>
                          <a:cs typeface="Courier New"/>
                          <a:sym typeface="Courier New"/>
                        </a:rPr>
                        <a:t>I1</a:t>
                      </a:r>
                      <a:endParaRPr sz="1900">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lang="en" sz="1900">
                          <a:latin typeface="Courier New"/>
                          <a:ea typeface="Courier New"/>
                          <a:cs typeface="Courier New"/>
                          <a:sym typeface="Courier New"/>
                        </a:rPr>
                        <a:t>I2</a:t>
                      </a:r>
                      <a:endParaRPr sz="1900">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lang="en" sz="1900">
                          <a:latin typeface="Courier New"/>
                          <a:ea typeface="Courier New"/>
                          <a:cs typeface="Courier New"/>
                          <a:sym typeface="Courier New"/>
                        </a:rPr>
                        <a:t>I3</a:t>
                      </a:r>
                      <a:endParaRPr sz="1900">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lang="en" sz="1900">
                          <a:latin typeface="Courier New"/>
                          <a:ea typeface="Courier New"/>
                          <a:cs typeface="Courier New"/>
                          <a:sym typeface="Courier New"/>
                        </a:rPr>
                        <a:t>I4</a:t>
                      </a:r>
                      <a:endParaRPr sz="1900">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lang="en" sz="1900">
                          <a:latin typeface="Courier New"/>
                          <a:ea typeface="Courier New"/>
                          <a:cs typeface="Courier New"/>
                          <a:sym typeface="Courier New"/>
                        </a:rPr>
                        <a:t>I5</a:t>
                      </a:r>
                      <a:endParaRPr sz="1900">
                        <a:latin typeface="Courier New"/>
                        <a:ea typeface="Courier New"/>
                        <a:cs typeface="Courier New"/>
                        <a:sym typeface="Courier New"/>
                      </a:endParaRPr>
                    </a:p>
                  </a:txBody>
                  <a:tcPr marT="63500" marB="63500" marR="63500" marL="63500"/>
                </a:tc>
              </a:tr>
              <a:tr h="537875">
                <a:tc>
                  <a:txBody>
                    <a:bodyPr/>
                    <a:lstStyle/>
                    <a:p>
                      <a:pPr indent="0" lvl="0" marL="0" rtl="0" algn="l">
                        <a:spcBef>
                          <a:spcPts val="0"/>
                        </a:spcBef>
                        <a:spcAft>
                          <a:spcPts val="0"/>
                        </a:spcAft>
                        <a:buNone/>
                      </a:pPr>
                      <a:r>
                        <a:rPr lang="en" sz="1900">
                          <a:latin typeface="Courier New"/>
                          <a:ea typeface="Courier New"/>
                          <a:cs typeface="Courier New"/>
                          <a:sym typeface="Courier New"/>
                        </a:rPr>
                        <a:t>I1</a:t>
                      </a:r>
                      <a:endParaRPr sz="1900">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lang="en" sz="1900">
                          <a:latin typeface="Courier New"/>
                          <a:ea typeface="Courier New"/>
                          <a:cs typeface="Courier New"/>
                          <a:sym typeface="Courier New"/>
                        </a:rPr>
                        <a:t>X</a:t>
                      </a:r>
                      <a:endParaRPr sz="1900">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lang="en" sz="1900">
                          <a:latin typeface="Courier New"/>
                          <a:ea typeface="Courier New"/>
                          <a:cs typeface="Courier New"/>
                          <a:sym typeface="Courier New"/>
                        </a:rPr>
                        <a:t>X</a:t>
                      </a:r>
                      <a:endParaRPr sz="1900">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lang="en" sz="1900">
                          <a:latin typeface="Courier New"/>
                          <a:ea typeface="Courier New"/>
                          <a:cs typeface="Courier New"/>
                          <a:sym typeface="Courier New"/>
                        </a:rPr>
                        <a:t>X</a:t>
                      </a:r>
                      <a:endParaRPr sz="1900">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lang="en" sz="1900">
                          <a:latin typeface="Courier New"/>
                          <a:ea typeface="Courier New"/>
                          <a:cs typeface="Courier New"/>
                          <a:sym typeface="Courier New"/>
                        </a:rPr>
                        <a:t>X</a:t>
                      </a:r>
                      <a:endParaRPr sz="1900">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lang="en" sz="1900">
                          <a:latin typeface="Courier New"/>
                          <a:ea typeface="Courier New"/>
                          <a:cs typeface="Courier New"/>
                          <a:sym typeface="Courier New"/>
                        </a:rPr>
                        <a:t>X</a:t>
                      </a:r>
                      <a:endParaRPr sz="1900">
                        <a:latin typeface="Courier New"/>
                        <a:ea typeface="Courier New"/>
                        <a:cs typeface="Courier New"/>
                        <a:sym typeface="Courier New"/>
                      </a:endParaRPr>
                    </a:p>
                  </a:txBody>
                  <a:tcPr marT="63500" marB="63500" marR="63500" marL="63500"/>
                </a:tc>
              </a:tr>
              <a:tr h="537875">
                <a:tc>
                  <a:txBody>
                    <a:bodyPr/>
                    <a:lstStyle/>
                    <a:p>
                      <a:pPr indent="0" lvl="0" marL="0" rtl="0" algn="l">
                        <a:spcBef>
                          <a:spcPts val="0"/>
                        </a:spcBef>
                        <a:spcAft>
                          <a:spcPts val="0"/>
                        </a:spcAft>
                        <a:buNone/>
                      </a:pPr>
                      <a:r>
                        <a:rPr lang="en" sz="1900">
                          <a:latin typeface="Courier New"/>
                          <a:ea typeface="Courier New"/>
                          <a:cs typeface="Courier New"/>
                          <a:sym typeface="Courier New"/>
                        </a:rPr>
                        <a:t>I2</a:t>
                      </a:r>
                      <a:endParaRPr sz="1900">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t/>
                      </a:r>
                      <a:endParaRPr sz="1900">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lang="en" sz="1900">
                          <a:latin typeface="Courier New"/>
                          <a:ea typeface="Courier New"/>
                          <a:cs typeface="Courier New"/>
                          <a:sym typeface="Courier New"/>
                        </a:rPr>
                        <a:t>X</a:t>
                      </a:r>
                      <a:endParaRPr sz="1900">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lang="en" sz="1900">
                          <a:latin typeface="Courier New"/>
                          <a:ea typeface="Courier New"/>
                          <a:cs typeface="Courier New"/>
                          <a:sym typeface="Courier New"/>
                        </a:rPr>
                        <a:t>X</a:t>
                      </a:r>
                      <a:endParaRPr sz="1900">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lang="en" sz="1900">
                          <a:latin typeface="Courier New"/>
                          <a:ea typeface="Courier New"/>
                          <a:cs typeface="Courier New"/>
                          <a:sym typeface="Courier New"/>
                        </a:rPr>
                        <a:t>X</a:t>
                      </a:r>
                      <a:endParaRPr sz="1900">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lang="en" sz="1900">
                          <a:latin typeface="Courier New"/>
                          <a:ea typeface="Courier New"/>
                          <a:cs typeface="Courier New"/>
                          <a:sym typeface="Courier New"/>
                        </a:rPr>
                        <a:t>X</a:t>
                      </a:r>
                      <a:endParaRPr sz="1900">
                        <a:latin typeface="Courier New"/>
                        <a:ea typeface="Courier New"/>
                        <a:cs typeface="Courier New"/>
                        <a:sym typeface="Courier New"/>
                      </a:endParaRPr>
                    </a:p>
                  </a:txBody>
                  <a:tcPr marT="63500" marB="63500" marR="63500" marL="63500"/>
                </a:tc>
              </a:tr>
              <a:tr h="537875">
                <a:tc>
                  <a:txBody>
                    <a:bodyPr/>
                    <a:lstStyle/>
                    <a:p>
                      <a:pPr indent="0" lvl="0" marL="0" rtl="0" algn="l">
                        <a:spcBef>
                          <a:spcPts val="0"/>
                        </a:spcBef>
                        <a:spcAft>
                          <a:spcPts val="0"/>
                        </a:spcAft>
                        <a:buNone/>
                      </a:pPr>
                      <a:r>
                        <a:rPr lang="en" sz="1900">
                          <a:latin typeface="Courier New"/>
                          <a:ea typeface="Courier New"/>
                          <a:cs typeface="Courier New"/>
                          <a:sym typeface="Courier New"/>
                        </a:rPr>
                        <a:t>I3</a:t>
                      </a:r>
                      <a:endParaRPr sz="1900">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t/>
                      </a:r>
                      <a:endParaRPr sz="1900">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t/>
                      </a:r>
                      <a:endParaRPr sz="1900">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lang="en" sz="1900">
                          <a:latin typeface="Courier New"/>
                          <a:ea typeface="Courier New"/>
                          <a:cs typeface="Courier New"/>
                          <a:sym typeface="Courier New"/>
                        </a:rPr>
                        <a:t>X</a:t>
                      </a:r>
                      <a:endParaRPr sz="1900">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lang="en" sz="1900">
                          <a:latin typeface="Courier New"/>
                          <a:ea typeface="Courier New"/>
                          <a:cs typeface="Courier New"/>
                          <a:sym typeface="Courier New"/>
                        </a:rPr>
                        <a:t>X</a:t>
                      </a:r>
                      <a:endParaRPr sz="1900">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lang="en" sz="1900">
                          <a:latin typeface="Courier New"/>
                          <a:ea typeface="Courier New"/>
                          <a:cs typeface="Courier New"/>
                          <a:sym typeface="Courier New"/>
                        </a:rPr>
                        <a:t>X</a:t>
                      </a:r>
                      <a:endParaRPr sz="1900">
                        <a:latin typeface="Courier New"/>
                        <a:ea typeface="Courier New"/>
                        <a:cs typeface="Courier New"/>
                        <a:sym typeface="Courier New"/>
                      </a:endParaRPr>
                    </a:p>
                  </a:txBody>
                  <a:tcPr marT="63500" marB="63500" marR="63500" marL="63500"/>
                </a:tc>
              </a:tr>
              <a:tr h="537875">
                <a:tc>
                  <a:txBody>
                    <a:bodyPr/>
                    <a:lstStyle/>
                    <a:p>
                      <a:pPr indent="0" lvl="0" marL="0" rtl="0" algn="l">
                        <a:spcBef>
                          <a:spcPts val="0"/>
                        </a:spcBef>
                        <a:spcAft>
                          <a:spcPts val="0"/>
                        </a:spcAft>
                        <a:buNone/>
                      </a:pPr>
                      <a:r>
                        <a:rPr lang="en" sz="1900">
                          <a:latin typeface="Courier New"/>
                          <a:ea typeface="Courier New"/>
                          <a:cs typeface="Courier New"/>
                          <a:sym typeface="Courier New"/>
                        </a:rPr>
                        <a:t>I4</a:t>
                      </a:r>
                      <a:endParaRPr sz="1900">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t/>
                      </a:r>
                      <a:endParaRPr sz="1900">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t/>
                      </a:r>
                      <a:endParaRPr sz="1900">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t/>
                      </a:r>
                      <a:endParaRPr sz="1900">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lang="en" sz="1900">
                          <a:latin typeface="Courier New"/>
                          <a:ea typeface="Courier New"/>
                          <a:cs typeface="Courier New"/>
                          <a:sym typeface="Courier New"/>
                        </a:rPr>
                        <a:t>X</a:t>
                      </a:r>
                      <a:endParaRPr sz="1900">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lang="en" sz="1900">
                          <a:latin typeface="Courier New"/>
                          <a:ea typeface="Courier New"/>
                          <a:cs typeface="Courier New"/>
                          <a:sym typeface="Courier New"/>
                        </a:rPr>
                        <a:t>X</a:t>
                      </a:r>
                      <a:endParaRPr sz="1900">
                        <a:latin typeface="Courier New"/>
                        <a:ea typeface="Courier New"/>
                        <a:cs typeface="Courier New"/>
                        <a:sym typeface="Courier New"/>
                      </a:endParaRPr>
                    </a:p>
                  </a:txBody>
                  <a:tcPr marT="63500" marB="63500" marR="63500" marL="63500"/>
                </a:tc>
              </a:tr>
              <a:tr h="537875">
                <a:tc>
                  <a:txBody>
                    <a:bodyPr/>
                    <a:lstStyle/>
                    <a:p>
                      <a:pPr indent="0" lvl="0" marL="0" rtl="0" algn="l">
                        <a:spcBef>
                          <a:spcPts val="0"/>
                        </a:spcBef>
                        <a:spcAft>
                          <a:spcPts val="0"/>
                        </a:spcAft>
                        <a:buNone/>
                      </a:pPr>
                      <a:r>
                        <a:rPr lang="en" sz="1900">
                          <a:latin typeface="Courier New"/>
                          <a:ea typeface="Courier New"/>
                          <a:cs typeface="Courier New"/>
                          <a:sym typeface="Courier New"/>
                        </a:rPr>
                        <a:t>I5</a:t>
                      </a:r>
                      <a:endParaRPr sz="1900">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t/>
                      </a:r>
                      <a:endParaRPr sz="1900">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t/>
                      </a:r>
                      <a:endParaRPr sz="1900">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t/>
                      </a:r>
                      <a:endParaRPr sz="1900">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t/>
                      </a:r>
                      <a:endParaRPr sz="1900">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lang="en" sz="1900">
                          <a:latin typeface="Courier New"/>
                          <a:ea typeface="Courier New"/>
                          <a:cs typeface="Courier New"/>
                          <a:sym typeface="Courier New"/>
                        </a:rPr>
                        <a:t>X</a:t>
                      </a:r>
                      <a:endParaRPr sz="1900">
                        <a:latin typeface="Courier New"/>
                        <a:ea typeface="Courier New"/>
                        <a:cs typeface="Courier New"/>
                        <a:sym typeface="Courier New"/>
                      </a:endParaRPr>
                    </a:p>
                  </a:txBody>
                  <a:tcPr marT="63500" marB="63500" marR="63500" marL="63500"/>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51"/>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graphicFrame>
        <p:nvGraphicFramePr>
          <p:cNvPr id="298" name="Google Shape;298;p51"/>
          <p:cNvGraphicFramePr/>
          <p:nvPr/>
        </p:nvGraphicFramePr>
        <p:xfrm>
          <a:off x="519750" y="1218050"/>
          <a:ext cx="3000000" cy="3000000"/>
        </p:xfrm>
        <a:graphic>
          <a:graphicData uri="http://schemas.openxmlformats.org/drawingml/2006/table">
            <a:tbl>
              <a:tblPr>
                <a:noFill/>
                <a:tableStyleId>{8F13B154-B958-4958-A90C-7ABCB352BABF}</a:tableStyleId>
              </a:tblPr>
              <a:tblGrid>
                <a:gridCol w="1350750"/>
                <a:gridCol w="1350750"/>
                <a:gridCol w="1350750"/>
                <a:gridCol w="1350750"/>
                <a:gridCol w="1350750"/>
                <a:gridCol w="1350750"/>
              </a:tblGrid>
              <a:tr h="537875">
                <a:tc>
                  <a:txBody>
                    <a:bodyPr/>
                    <a:lstStyle/>
                    <a:p>
                      <a:pPr indent="0" lvl="0" marL="0" rtl="0" algn="l">
                        <a:spcBef>
                          <a:spcPts val="0"/>
                        </a:spcBef>
                        <a:spcAft>
                          <a:spcPts val="0"/>
                        </a:spcAft>
                        <a:buNone/>
                      </a:pPr>
                      <a:r>
                        <a:rPr lang="en" sz="1900">
                          <a:latin typeface="Courier New"/>
                          <a:ea typeface="Courier New"/>
                          <a:cs typeface="Courier New"/>
                          <a:sym typeface="Courier New"/>
                        </a:rPr>
                        <a:t>HAZARD</a:t>
                      </a:r>
                      <a:endParaRPr sz="1900">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lang="en" sz="1900">
                          <a:latin typeface="Courier New"/>
                          <a:ea typeface="Courier New"/>
                          <a:cs typeface="Courier New"/>
                          <a:sym typeface="Courier New"/>
                        </a:rPr>
                        <a:t>I1</a:t>
                      </a:r>
                      <a:endParaRPr sz="1900">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lang="en" sz="1900">
                          <a:latin typeface="Courier New"/>
                          <a:ea typeface="Courier New"/>
                          <a:cs typeface="Courier New"/>
                          <a:sym typeface="Courier New"/>
                        </a:rPr>
                        <a:t>I2</a:t>
                      </a:r>
                      <a:endParaRPr sz="1900">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lang="en" sz="1900">
                          <a:latin typeface="Courier New"/>
                          <a:ea typeface="Courier New"/>
                          <a:cs typeface="Courier New"/>
                          <a:sym typeface="Courier New"/>
                        </a:rPr>
                        <a:t>I3</a:t>
                      </a:r>
                      <a:endParaRPr sz="1900">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lang="en" sz="1900">
                          <a:latin typeface="Courier New"/>
                          <a:ea typeface="Courier New"/>
                          <a:cs typeface="Courier New"/>
                          <a:sym typeface="Courier New"/>
                        </a:rPr>
                        <a:t>I4</a:t>
                      </a:r>
                      <a:endParaRPr sz="1900">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lang="en" sz="1900">
                          <a:latin typeface="Courier New"/>
                          <a:ea typeface="Courier New"/>
                          <a:cs typeface="Courier New"/>
                          <a:sym typeface="Courier New"/>
                        </a:rPr>
                        <a:t>I5</a:t>
                      </a:r>
                      <a:endParaRPr sz="1900">
                        <a:latin typeface="Courier New"/>
                        <a:ea typeface="Courier New"/>
                        <a:cs typeface="Courier New"/>
                        <a:sym typeface="Courier New"/>
                      </a:endParaRPr>
                    </a:p>
                  </a:txBody>
                  <a:tcPr marT="63500" marB="63500" marR="63500" marL="63500"/>
                </a:tc>
              </a:tr>
              <a:tr h="537875">
                <a:tc>
                  <a:txBody>
                    <a:bodyPr/>
                    <a:lstStyle/>
                    <a:p>
                      <a:pPr indent="0" lvl="0" marL="0" rtl="0" algn="l">
                        <a:spcBef>
                          <a:spcPts val="0"/>
                        </a:spcBef>
                        <a:spcAft>
                          <a:spcPts val="0"/>
                        </a:spcAft>
                        <a:buNone/>
                      </a:pPr>
                      <a:r>
                        <a:rPr lang="en" sz="1900">
                          <a:latin typeface="Courier New"/>
                          <a:ea typeface="Courier New"/>
                          <a:cs typeface="Courier New"/>
                          <a:sym typeface="Courier New"/>
                        </a:rPr>
                        <a:t>I1</a:t>
                      </a:r>
                      <a:endParaRPr sz="1900">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lang="en" sz="1900">
                          <a:latin typeface="Courier New"/>
                          <a:ea typeface="Courier New"/>
                          <a:cs typeface="Courier New"/>
                          <a:sym typeface="Courier New"/>
                        </a:rPr>
                        <a:t>X</a:t>
                      </a:r>
                      <a:endParaRPr sz="1900">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lang="en" sz="1900">
                          <a:latin typeface="Courier New"/>
                          <a:ea typeface="Courier New"/>
                          <a:cs typeface="Courier New"/>
                          <a:sym typeface="Courier New"/>
                        </a:rPr>
                        <a:t>X</a:t>
                      </a:r>
                      <a:endParaRPr sz="1900">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lang="en" sz="1900">
                          <a:latin typeface="Courier New"/>
                          <a:ea typeface="Courier New"/>
                          <a:cs typeface="Courier New"/>
                          <a:sym typeface="Courier New"/>
                        </a:rPr>
                        <a:t>X</a:t>
                      </a:r>
                      <a:endParaRPr sz="1900">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lang="en" sz="1900">
                          <a:latin typeface="Courier New"/>
                          <a:ea typeface="Courier New"/>
                          <a:cs typeface="Courier New"/>
                          <a:sym typeface="Courier New"/>
                        </a:rPr>
                        <a:t>X</a:t>
                      </a:r>
                      <a:endParaRPr sz="1900">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lang="en" sz="1900">
                          <a:latin typeface="Courier New"/>
                          <a:ea typeface="Courier New"/>
                          <a:cs typeface="Courier New"/>
                          <a:sym typeface="Courier New"/>
                        </a:rPr>
                        <a:t>X</a:t>
                      </a:r>
                      <a:endParaRPr sz="1900">
                        <a:latin typeface="Courier New"/>
                        <a:ea typeface="Courier New"/>
                        <a:cs typeface="Courier New"/>
                        <a:sym typeface="Courier New"/>
                      </a:endParaRPr>
                    </a:p>
                  </a:txBody>
                  <a:tcPr marT="63500" marB="63500" marR="63500" marL="63500"/>
                </a:tc>
              </a:tr>
              <a:tr h="537875">
                <a:tc>
                  <a:txBody>
                    <a:bodyPr/>
                    <a:lstStyle/>
                    <a:p>
                      <a:pPr indent="0" lvl="0" marL="0" rtl="0" algn="l">
                        <a:spcBef>
                          <a:spcPts val="0"/>
                        </a:spcBef>
                        <a:spcAft>
                          <a:spcPts val="0"/>
                        </a:spcAft>
                        <a:buNone/>
                      </a:pPr>
                      <a:r>
                        <a:rPr lang="en" sz="1900">
                          <a:latin typeface="Courier New"/>
                          <a:ea typeface="Courier New"/>
                          <a:cs typeface="Courier New"/>
                          <a:sym typeface="Courier New"/>
                        </a:rPr>
                        <a:t>I2</a:t>
                      </a:r>
                      <a:endParaRPr sz="1900">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b="1" lang="en" sz="1900">
                          <a:latin typeface="Courier New"/>
                          <a:ea typeface="Courier New"/>
                          <a:cs typeface="Courier New"/>
                          <a:sym typeface="Courier New"/>
                        </a:rPr>
                        <a:t>RAW</a:t>
                      </a:r>
                      <a:endParaRPr b="1" sz="1900">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lang="en" sz="1900">
                          <a:latin typeface="Courier New"/>
                          <a:ea typeface="Courier New"/>
                          <a:cs typeface="Courier New"/>
                          <a:sym typeface="Courier New"/>
                        </a:rPr>
                        <a:t>X</a:t>
                      </a:r>
                      <a:endParaRPr sz="1900">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lang="en" sz="1900">
                          <a:latin typeface="Courier New"/>
                          <a:ea typeface="Courier New"/>
                          <a:cs typeface="Courier New"/>
                          <a:sym typeface="Courier New"/>
                        </a:rPr>
                        <a:t>X</a:t>
                      </a:r>
                      <a:endParaRPr sz="1900">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lang="en" sz="1900">
                          <a:latin typeface="Courier New"/>
                          <a:ea typeface="Courier New"/>
                          <a:cs typeface="Courier New"/>
                          <a:sym typeface="Courier New"/>
                        </a:rPr>
                        <a:t>X</a:t>
                      </a:r>
                      <a:endParaRPr sz="1900">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lang="en" sz="1900">
                          <a:latin typeface="Courier New"/>
                          <a:ea typeface="Courier New"/>
                          <a:cs typeface="Courier New"/>
                          <a:sym typeface="Courier New"/>
                        </a:rPr>
                        <a:t>X</a:t>
                      </a:r>
                      <a:endParaRPr sz="1900">
                        <a:latin typeface="Courier New"/>
                        <a:ea typeface="Courier New"/>
                        <a:cs typeface="Courier New"/>
                        <a:sym typeface="Courier New"/>
                      </a:endParaRPr>
                    </a:p>
                  </a:txBody>
                  <a:tcPr marT="63500" marB="63500" marR="63500" marL="63500"/>
                </a:tc>
              </a:tr>
              <a:tr h="537875">
                <a:tc>
                  <a:txBody>
                    <a:bodyPr/>
                    <a:lstStyle/>
                    <a:p>
                      <a:pPr indent="0" lvl="0" marL="0" rtl="0" algn="l">
                        <a:spcBef>
                          <a:spcPts val="0"/>
                        </a:spcBef>
                        <a:spcAft>
                          <a:spcPts val="0"/>
                        </a:spcAft>
                        <a:buNone/>
                      </a:pPr>
                      <a:r>
                        <a:rPr lang="en" sz="1900">
                          <a:latin typeface="Courier New"/>
                          <a:ea typeface="Courier New"/>
                          <a:cs typeface="Courier New"/>
                          <a:sym typeface="Courier New"/>
                        </a:rPr>
                        <a:t>I3</a:t>
                      </a:r>
                      <a:endParaRPr sz="1900">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b="1" lang="en" sz="1900">
                          <a:latin typeface="Courier New"/>
                          <a:ea typeface="Courier New"/>
                          <a:cs typeface="Courier New"/>
                          <a:sym typeface="Courier New"/>
                        </a:rPr>
                        <a:t>WAW</a:t>
                      </a:r>
                      <a:endParaRPr b="1" sz="1900">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b="1" lang="en" sz="1900">
                          <a:latin typeface="Courier New"/>
                          <a:ea typeface="Courier New"/>
                          <a:cs typeface="Courier New"/>
                          <a:sym typeface="Courier New"/>
                        </a:rPr>
                        <a:t>WAR</a:t>
                      </a:r>
                      <a:endParaRPr b="1" sz="1900">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lang="en" sz="1900">
                          <a:latin typeface="Courier New"/>
                          <a:ea typeface="Courier New"/>
                          <a:cs typeface="Courier New"/>
                          <a:sym typeface="Courier New"/>
                        </a:rPr>
                        <a:t>X</a:t>
                      </a:r>
                      <a:endParaRPr sz="1900">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lang="en" sz="1900">
                          <a:latin typeface="Courier New"/>
                          <a:ea typeface="Courier New"/>
                          <a:cs typeface="Courier New"/>
                          <a:sym typeface="Courier New"/>
                        </a:rPr>
                        <a:t>X</a:t>
                      </a:r>
                      <a:endParaRPr sz="1900">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lang="en" sz="1900">
                          <a:latin typeface="Courier New"/>
                          <a:ea typeface="Courier New"/>
                          <a:cs typeface="Courier New"/>
                          <a:sym typeface="Courier New"/>
                        </a:rPr>
                        <a:t>X</a:t>
                      </a:r>
                      <a:endParaRPr sz="1900">
                        <a:latin typeface="Courier New"/>
                        <a:ea typeface="Courier New"/>
                        <a:cs typeface="Courier New"/>
                        <a:sym typeface="Courier New"/>
                      </a:endParaRPr>
                    </a:p>
                  </a:txBody>
                  <a:tcPr marT="63500" marB="63500" marR="63500" marL="63500"/>
                </a:tc>
              </a:tr>
              <a:tr h="537875">
                <a:tc>
                  <a:txBody>
                    <a:bodyPr/>
                    <a:lstStyle/>
                    <a:p>
                      <a:pPr indent="0" lvl="0" marL="0" rtl="0" algn="l">
                        <a:spcBef>
                          <a:spcPts val="0"/>
                        </a:spcBef>
                        <a:spcAft>
                          <a:spcPts val="0"/>
                        </a:spcAft>
                        <a:buNone/>
                      </a:pPr>
                      <a:r>
                        <a:rPr lang="en" sz="1900">
                          <a:latin typeface="Courier New"/>
                          <a:ea typeface="Courier New"/>
                          <a:cs typeface="Courier New"/>
                          <a:sym typeface="Courier New"/>
                        </a:rPr>
                        <a:t>I4</a:t>
                      </a:r>
                      <a:endParaRPr sz="1900">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lang="en" sz="1900">
                          <a:latin typeface="Courier New"/>
                          <a:ea typeface="Courier New"/>
                          <a:cs typeface="Courier New"/>
                          <a:sym typeface="Courier New"/>
                        </a:rPr>
                        <a:t>-</a:t>
                      </a:r>
                      <a:endParaRPr sz="1900">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b="1" lang="en" sz="1900">
                          <a:latin typeface="Courier New"/>
                          <a:ea typeface="Courier New"/>
                          <a:cs typeface="Courier New"/>
                          <a:sym typeface="Courier New"/>
                        </a:rPr>
                        <a:t>RAW</a:t>
                      </a:r>
                      <a:endParaRPr b="1" sz="1900">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lang="en" sz="1900">
                          <a:latin typeface="Courier New"/>
                          <a:ea typeface="Courier New"/>
                          <a:cs typeface="Courier New"/>
                          <a:sym typeface="Courier New"/>
                        </a:rPr>
                        <a:t>-</a:t>
                      </a:r>
                      <a:endParaRPr sz="1900">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lang="en" sz="1900">
                          <a:latin typeface="Courier New"/>
                          <a:ea typeface="Courier New"/>
                          <a:cs typeface="Courier New"/>
                          <a:sym typeface="Courier New"/>
                        </a:rPr>
                        <a:t>X</a:t>
                      </a:r>
                      <a:endParaRPr sz="1900">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lang="en" sz="1900">
                          <a:latin typeface="Courier New"/>
                          <a:ea typeface="Courier New"/>
                          <a:cs typeface="Courier New"/>
                          <a:sym typeface="Courier New"/>
                        </a:rPr>
                        <a:t>X</a:t>
                      </a:r>
                      <a:endParaRPr sz="1900">
                        <a:latin typeface="Courier New"/>
                        <a:ea typeface="Courier New"/>
                        <a:cs typeface="Courier New"/>
                        <a:sym typeface="Courier New"/>
                      </a:endParaRPr>
                    </a:p>
                  </a:txBody>
                  <a:tcPr marT="63500" marB="63500" marR="63500" marL="63500"/>
                </a:tc>
              </a:tr>
              <a:tr h="537875">
                <a:tc>
                  <a:txBody>
                    <a:bodyPr/>
                    <a:lstStyle/>
                    <a:p>
                      <a:pPr indent="0" lvl="0" marL="0" rtl="0" algn="l">
                        <a:spcBef>
                          <a:spcPts val="0"/>
                        </a:spcBef>
                        <a:spcAft>
                          <a:spcPts val="0"/>
                        </a:spcAft>
                        <a:buNone/>
                      </a:pPr>
                      <a:r>
                        <a:rPr lang="en" sz="1900">
                          <a:latin typeface="Courier New"/>
                          <a:ea typeface="Courier New"/>
                          <a:cs typeface="Courier New"/>
                          <a:sym typeface="Courier New"/>
                        </a:rPr>
                        <a:t>I5</a:t>
                      </a:r>
                      <a:endParaRPr sz="1900">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lang="en" sz="1900">
                          <a:latin typeface="Courier New"/>
                          <a:ea typeface="Courier New"/>
                          <a:cs typeface="Courier New"/>
                          <a:sym typeface="Courier New"/>
                        </a:rPr>
                        <a:t>-</a:t>
                      </a:r>
                      <a:endParaRPr sz="1900">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b="1" lang="en" sz="1900">
                          <a:latin typeface="Courier New"/>
                          <a:ea typeface="Courier New"/>
                          <a:cs typeface="Courier New"/>
                          <a:sym typeface="Courier New"/>
                        </a:rPr>
                        <a:t>RAW</a:t>
                      </a:r>
                      <a:endParaRPr b="1" sz="1900">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b="1" lang="en" sz="1900">
                          <a:latin typeface="Courier New"/>
                          <a:ea typeface="Courier New"/>
                          <a:cs typeface="Courier New"/>
                          <a:sym typeface="Courier New"/>
                        </a:rPr>
                        <a:t>RAW, WAR</a:t>
                      </a:r>
                      <a:endParaRPr b="1" sz="1900">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lang="en" sz="1900">
                          <a:latin typeface="Courier New"/>
                          <a:ea typeface="Courier New"/>
                          <a:cs typeface="Courier New"/>
                          <a:sym typeface="Courier New"/>
                        </a:rPr>
                        <a:t>-</a:t>
                      </a:r>
                      <a:endParaRPr sz="1900">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lang="en" sz="1900">
                          <a:latin typeface="Courier New"/>
                          <a:ea typeface="Courier New"/>
                          <a:cs typeface="Courier New"/>
                          <a:sym typeface="Courier New"/>
                        </a:rPr>
                        <a:t>X</a:t>
                      </a:r>
                      <a:endParaRPr sz="1900">
                        <a:latin typeface="Courier New"/>
                        <a:ea typeface="Courier New"/>
                        <a:cs typeface="Courier New"/>
                        <a:sym typeface="Courier New"/>
                      </a:endParaRPr>
                    </a:p>
                  </a:txBody>
                  <a:tcPr marT="63500" marB="63500" marR="63500" marL="63500"/>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52"/>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Visualizing Data Hazards</a:t>
            </a:r>
            <a:endParaRPr/>
          </a:p>
        </p:txBody>
      </p:sp>
      <p:sp>
        <p:nvSpPr>
          <p:cNvPr id="304" name="Google Shape;304;p52"/>
          <p:cNvSpPr txBox="1"/>
          <p:nvPr>
            <p:ph idx="1" type="body"/>
          </p:nvPr>
        </p:nvSpPr>
        <p:spPr>
          <a:xfrm>
            <a:off x="519750" y="1028900"/>
            <a:ext cx="81045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Assume $t0 is 0:</a:t>
            </a:r>
            <a:endParaRPr/>
          </a:p>
          <a:p>
            <a:pPr indent="-317500" lvl="1" marL="914400" rtl="0" algn="l">
              <a:spcBef>
                <a:spcPts val="0"/>
              </a:spcBef>
              <a:spcAft>
                <a:spcPts val="0"/>
              </a:spcAft>
              <a:buSzPts val="1400"/>
              <a:buChar char="○"/>
            </a:pPr>
            <a:r>
              <a:rPr lang="en"/>
              <a:t>i</a:t>
            </a:r>
            <a:r>
              <a:rPr lang="en"/>
              <a:t>1: ADDI $t0, $zero, 1</a:t>
            </a:r>
            <a:endParaRPr/>
          </a:p>
          <a:p>
            <a:pPr indent="-317500" lvl="1" marL="914400" rtl="0" algn="l">
              <a:spcBef>
                <a:spcPts val="0"/>
              </a:spcBef>
              <a:spcAft>
                <a:spcPts val="0"/>
              </a:spcAft>
              <a:buSzPts val="1400"/>
              <a:buChar char="○"/>
            </a:pPr>
            <a:r>
              <a:rPr lang="en"/>
              <a:t>i</a:t>
            </a:r>
            <a:r>
              <a:rPr lang="en"/>
              <a:t>2: ADDI $t0, $t0, 2</a:t>
            </a:r>
            <a:endParaRPr/>
          </a:p>
          <a:p>
            <a:pPr indent="-317500" lvl="1" marL="914400" rtl="0" algn="l">
              <a:spcBef>
                <a:spcPts val="0"/>
              </a:spcBef>
              <a:spcAft>
                <a:spcPts val="0"/>
              </a:spcAft>
              <a:buSzPts val="1400"/>
              <a:buChar char="○"/>
            </a:pPr>
            <a:r>
              <a:rPr lang="en"/>
              <a:t>…</a:t>
            </a:r>
            <a:endParaRPr/>
          </a:p>
          <a:p>
            <a:pPr indent="-317500" lvl="1" marL="914400" rtl="0" algn="l">
              <a:spcBef>
                <a:spcPts val="0"/>
              </a:spcBef>
              <a:spcAft>
                <a:spcPts val="0"/>
              </a:spcAft>
              <a:buSzPts val="1400"/>
              <a:buChar char="○"/>
            </a:pPr>
            <a:r>
              <a:rPr lang="en"/>
              <a:t>i</a:t>
            </a:r>
            <a:r>
              <a:rPr lang="en"/>
              <a:t>5: ADD $t1, $t0, $t0</a:t>
            </a:r>
            <a:endParaRPr/>
          </a:p>
        </p:txBody>
      </p:sp>
      <p:pic>
        <p:nvPicPr>
          <p:cNvPr id="305" name="Google Shape;305;p52"/>
          <p:cNvPicPr preferRelativeResize="0"/>
          <p:nvPr/>
        </p:nvPicPr>
        <p:blipFill>
          <a:blip r:embed="rId3">
            <a:alphaModFix/>
          </a:blip>
          <a:stretch>
            <a:fillRect/>
          </a:stretch>
        </p:blipFill>
        <p:spPr>
          <a:xfrm>
            <a:off x="1673100" y="2830425"/>
            <a:ext cx="5797801" cy="18427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3"/>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Visualizing Data Hazards</a:t>
            </a:r>
            <a:endParaRPr/>
          </a:p>
        </p:txBody>
      </p:sp>
      <p:pic>
        <p:nvPicPr>
          <p:cNvPr id="311" name="Google Shape;311;p53"/>
          <p:cNvPicPr preferRelativeResize="0"/>
          <p:nvPr/>
        </p:nvPicPr>
        <p:blipFill>
          <a:blip r:embed="rId3">
            <a:alphaModFix/>
          </a:blip>
          <a:stretch>
            <a:fillRect/>
          </a:stretch>
        </p:blipFill>
        <p:spPr>
          <a:xfrm>
            <a:off x="1673100" y="2830425"/>
            <a:ext cx="5797801" cy="1842775"/>
          </a:xfrm>
          <a:prstGeom prst="rect">
            <a:avLst/>
          </a:prstGeom>
          <a:noFill/>
          <a:ln>
            <a:noFill/>
          </a:ln>
        </p:spPr>
      </p:pic>
      <p:sp>
        <p:nvSpPr>
          <p:cNvPr id="312" name="Google Shape;312;p53"/>
          <p:cNvSpPr txBox="1"/>
          <p:nvPr/>
        </p:nvSpPr>
        <p:spPr>
          <a:xfrm>
            <a:off x="2784600" y="2037075"/>
            <a:ext cx="1117500" cy="680400"/>
          </a:xfrm>
          <a:prstGeom prst="rect">
            <a:avLst/>
          </a:prstGeom>
          <a:noFill/>
          <a:ln cap="flat" cmpd="sng" w="9525">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2"/>
                </a:solidFill>
                <a:latin typeface="Proxima Nova"/>
                <a:ea typeface="Proxima Nova"/>
                <a:cs typeface="Proxima Nova"/>
                <a:sym typeface="Proxima Nova"/>
              </a:rPr>
              <a:t>i1</a:t>
            </a:r>
            <a:endParaRPr sz="1000">
              <a:solidFill>
                <a:schemeClr val="dk2"/>
              </a:solidFill>
              <a:latin typeface="Proxima Nova"/>
              <a:ea typeface="Proxima Nova"/>
              <a:cs typeface="Proxima Nova"/>
              <a:sym typeface="Proxima Nova"/>
            </a:endParaRPr>
          </a:p>
          <a:p>
            <a:pPr indent="0" lvl="0" marL="0" rtl="0" algn="ctr">
              <a:spcBef>
                <a:spcPts val="0"/>
              </a:spcBef>
              <a:spcAft>
                <a:spcPts val="0"/>
              </a:spcAft>
              <a:buNone/>
            </a:pPr>
            <a:r>
              <a:rPr lang="en" sz="1000">
                <a:solidFill>
                  <a:schemeClr val="dk2"/>
                </a:solidFill>
                <a:latin typeface="Proxima Nova"/>
                <a:ea typeface="Proxima Nova"/>
                <a:cs typeface="Proxima Nova"/>
                <a:sym typeface="Proxima Nova"/>
              </a:rPr>
              <a:t>Reads: $zero = 0</a:t>
            </a:r>
            <a:endParaRPr sz="1000">
              <a:solidFill>
                <a:schemeClr val="dk2"/>
              </a:solidFill>
              <a:latin typeface="Proxima Nova"/>
              <a:ea typeface="Proxima Nova"/>
              <a:cs typeface="Proxima Nova"/>
              <a:sym typeface="Proxima Nova"/>
            </a:endParaRPr>
          </a:p>
          <a:p>
            <a:pPr indent="0" lvl="0" marL="0" rtl="0" algn="ctr">
              <a:spcBef>
                <a:spcPts val="0"/>
              </a:spcBef>
              <a:spcAft>
                <a:spcPts val="0"/>
              </a:spcAft>
              <a:buNone/>
            </a:pPr>
            <a:r>
              <a:rPr lang="en" sz="1000">
                <a:solidFill>
                  <a:schemeClr val="dk2"/>
                </a:solidFill>
                <a:latin typeface="Proxima Nova"/>
                <a:ea typeface="Proxima Nova"/>
                <a:cs typeface="Proxima Nova"/>
                <a:sym typeface="Proxima Nova"/>
              </a:rPr>
              <a:t>i</a:t>
            </a:r>
            <a:r>
              <a:rPr lang="en" sz="1000">
                <a:solidFill>
                  <a:schemeClr val="dk2"/>
                </a:solidFill>
                <a:latin typeface="Proxima Nova"/>
                <a:ea typeface="Proxima Nova"/>
                <a:cs typeface="Proxima Nova"/>
                <a:sym typeface="Proxima Nova"/>
              </a:rPr>
              <a:t>mm = 1</a:t>
            </a:r>
            <a:endParaRPr sz="1000">
              <a:solidFill>
                <a:schemeClr val="dk2"/>
              </a:solidFill>
              <a:latin typeface="Proxima Nova"/>
              <a:ea typeface="Proxima Nova"/>
              <a:cs typeface="Proxima Nova"/>
              <a:sym typeface="Proxima Nova"/>
            </a:endParaRPr>
          </a:p>
        </p:txBody>
      </p:sp>
      <p:sp>
        <p:nvSpPr>
          <p:cNvPr id="313" name="Google Shape;313;p53"/>
          <p:cNvSpPr txBox="1"/>
          <p:nvPr>
            <p:ph idx="1" type="body"/>
          </p:nvPr>
        </p:nvSpPr>
        <p:spPr>
          <a:xfrm>
            <a:off x="5792975" y="376375"/>
            <a:ext cx="32514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Assume $t0 is 0:</a:t>
            </a:r>
            <a:endParaRPr/>
          </a:p>
          <a:p>
            <a:pPr indent="-317500" lvl="1" marL="914400" rtl="0" algn="l">
              <a:spcBef>
                <a:spcPts val="0"/>
              </a:spcBef>
              <a:spcAft>
                <a:spcPts val="0"/>
              </a:spcAft>
              <a:buSzPts val="1400"/>
              <a:buChar char="○"/>
            </a:pPr>
            <a:r>
              <a:rPr lang="en"/>
              <a:t>i1: ADDI $t0, $zero, 1</a:t>
            </a:r>
            <a:endParaRPr/>
          </a:p>
          <a:p>
            <a:pPr indent="-317500" lvl="1" marL="914400" rtl="0" algn="l">
              <a:spcBef>
                <a:spcPts val="0"/>
              </a:spcBef>
              <a:spcAft>
                <a:spcPts val="0"/>
              </a:spcAft>
              <a:buSzPts val="1400"/>
              <a:buChar char="○"/>
            </a:pPr>
            <a:r>
              <a:rPr lang="en"/>
              <a:t>i2: ADDI $t0, $t0, 2</a:t>
            </a:r>
            <a:endParaRPr/>
          </a:p>
          <a:p>
            <a:pPr indent="-317500" lvl="1" marL="914400" rtl="0" algn="l">
              <a:spcBef>
                <a:spcPts val="0"/>
              </a:spcBef>
              <a:spcAft>
                <a:spcPts val="0"/>
              </a:spcAft>
              <a:buSzPts val="1400"/>
              <a:buChar char="○"/>
            </a:pPr>
            <a:r>
              <a:rPr lang="en"/>
              <a:t>…</a:t>
            </a:r>
            <a:endParaRPr/>
          </a:p>
          <a:p>
            <a:pPr indent="-317500" lvl="1" marL="914400" rtl="0" algn="l">
              <a:spcBef>
                <a:spcPts val="0"/>
              </a:spcBef>
              <a:spcAft>
                <a:spcPts val="0"/>
              </a:spcAft>
              <a:buSzPts val="1400"/>
              <a:buChar char="○"/>
            </a:pPr>
            <a:r>
              <a:rPr lang="en"/>
              <a:t>i5: ADD $t1, $t0, $t0</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7"/>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Announcements</a:t>
            </a:r>
            <a:endParaRPr/>
          </a:p>
        </p:txBody>
      </p:sp>
      <p:sp>
        <p:nvSpPr>
          <p:cNvPr id="115" name="Google Shape;115;p27"/>
          <p:cNvSpPr txBox="1"/>
          <p:nvPr>
            <p:ph idx="1" type="body"/>
          </p:nvPr>
        </p:nvSpPr>
        <p:spPr>
          <a:xfrm>
            <a:off x="519750" y="1028900"/>
            <a:ext cx="8104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sz="2100"/>
          </a:p>
          <a:p>
            <a:pPr indent="-361950" lvl="0" marL="457200" rtl="0" algn="l">
              <a:spcBef>
                <a:spcPts val="0"/>
              </a:spcBef>
              <a:spcAft>
                <a:spcPts val="0"/>
              </a:spcAft>
              <a:buClr>
                <a:srgbClr val="000000"/>
              </a:buClr>
              <a:buSzPts val="2100"/>
              <a:buChar char="●"/>
            </a:pPr>
            <a:r>
              <a:rPr b="1" lang="en" sz="2100"/>
              <a:t>Homework 5 </a:t>
            </a:r>
            <a:r>
              <a:rPr lang="en" sz="2100"/>
              <a:t>will be released tonight</a:t>
            </a:r>
            <a:r>
              <a:rPr lang="en" sz="2100"/>
              <a:t> and will be due </a:t>
            </a:r>
            <a:r>
              <a:rPr b="1" lang="en" sz="2100">
                <a:solidFill>
                  <a:srgbClr val="674EA7"/>
                </a:solidFill>
              </a:rPr>
              <a:t>February 28th @ 6:15 PM</a:t>
            </a:r>
            <a:endParaRPr b="1" sz="2100">
              <a:solidFill>
                <a:srgbClr val="674EA7"/>
              </a:solidFill>
            </a:endParaRPr>
          </a:p>
          <a:p>
            <a:pPr indent="-361950" lvl="0" marL="457200" rtl="0" algn="l">
              <a:spcBef>
                <a:spcPts val="0"/>
              </a:spcBef>
              <a:spcAft>
                <a:spcPts val="0"/>
              </a:spcAft>
              <a:buClr>
                <a:schemeClr val="dk1"/>
              </a:buClr>
              <a:buSzPts val="2100"/>
              <a:buChar char="●"/>
            </a:pPr>
            <a:r>
              <a:rPr b="1" lang="en" sz="2100"/>
              <a:t>Project 2 </a:t>
            </a:r>
            <a:r>
              <a:rPr lang="en" sz="2100"/>
              <a:t>is out and is due </a:t>
            </a:r>
            <a:r>
              <a:rPr b="1" lang="en" sz="2100">
                <a:solidFill>
                  <a:srgbClr val="674EA7"/>
                </a:solidFill>
              </a:rPr>
              <a:t>February 26th. </a:t>
            </a:r>
            <a:endParaRPr sz="2100" u="sng"/>
          </a:p>
          <a:p>
            <a:pPr indent="0" lvl="0" marL="0" rtl="0" algn="l">
              <a:spcBef>
                <a:spcPts val="0"/>
              </a:spcBef>
              <a:spcAft>
                <a:spcPts val="0"/>
              </a:spcAft>
              <a:buNone/>
            </a:pPr>
            <a:r>
              <a:t/>
            </a:r>
            <a:endParaRPr sz="21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54"/>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Visualizing Data Hazards</a:t>
            </a:r>
            <a:endParaRPr/>
          </a:p>
        </p:txBody>
      </p:sp>
      <p:pic>
        <p:nvPicPr>
          <p:cNvPr id="319" name="Google Shape;319;p54"/>
          <p:cNvPicPr preferRelativeResize="0"/>
          <p:nvPr/>
        </p:nvPicPr>
        <p:blipFill>
          <a:blip r:embed="rId3">
            <a:alphaModFix/>
          </a:blip>
          <a:stretch>
            <a:fillRect/>
          </a:stretch>
        </p:blipFill>
        <p:spPr>
          <a:xfrm>
            <a:off x="1673100" y="2830425"/>
            <a:ext cx="5797801" cy="1842775"/>
          </a:xfrm>
          <a:prstGeom prst="rect">
            <a:avLst/>
          </a:prstGeom>
          <a:noFill/>
          <a:ln>
            <a:noFill/>
          </a:ln>
        </p:spPr>
      </p:pic>
      <p:sp>
        <p:nvSpPr>
          <p:cNvPr id="320" name="Google Shape;320;p54"/>
          <p:cNvSpPr txBox="1"/>
          <p:nvPr/>
        </p:nvSpPr>
        <p:spPr>
          <a:xfrm>
            <a:off x="2842925" y="2037075"/>
            <a:ext cx="1015800" cy="680400"/>
          </a:xfrm>
          <a:prstGeom prst="rect">
            <a:avLst/>
          </a:prstGeom>
          <a:noFill/>
          <a:ln cap="flat" cmpd="sng" w="9525">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2"/>
                </a:solidFill>
                <a:latin typeface="Proxima Nova"/>
                <a:ea typeface="Proxima Nova"/>
                <a:cs typeface="Proxima Nova"/>
                <a:sym typeface="Proxima Nova"/>
              </a:rPr>
              <a:t>i2</a:t>
            </a:r>
            <a:endParaRPr sz="1000">
              <a:solidFill>
                <a:schemeClr val="dk2"/>
              </a:solidFill>
              <a:latin typeface="Proxima Nova"/>
              <a:ea typeface="Proxima Nova"/>
              <a:cs typeface="Proxima Nova"/>
              <a:sym typeface="Proxima Nova"/>
            </a:endParaRPr>
          </a:p>
          <a:p>
            <a:pPr indent="0" lvl="0" marL="0" rtl="0" algn="ctr">
              <a:spcBef>
                <a:spcPts val="0"/>
              </a:spcBef>
              <a:spcAft>
                <a:spcPts val="0"/>
              </a:spcAft>
              <a:buNone/>
            </a:pPr>
            <a:r>
              <a:rPr lang="en" sz="1000">
                <a:solidFill>
                  <a:schemeClr val="dk2"/>
                </a:solidFill>
                <a:latin typeface="Proxima Nova"/>
                <a:ea typeface="Proxima Nova"/>
                <a:cs typeface="Proxima Nova"/>
                <a:sym typeface="Proxima Nova"/>
              </a:rPr>
              <a:t>Reads: $t0 = 0</a:t>
            </a:r>
            <a:endParaRPr sz="1000">
              <a:solidFill>
                <a:schemeClr val="dk2"/>
              </a:solidFill>
              <a:latin typeface="Proxima Nova"/>
              <a:ea typeface="Proxima Nova"/>
              <a:cs typeface="Proxima Nova"/>
              <a:sym typeface="Proxima Nova"/>
            </a:endParaRPr>
          </a:p>
          <a:p>
            <a:pPr indent="0" lvl="0" marL="0" rtl="0" algn="ctr">
              <a:spcBef>
                <a:spcPts val="0"/>
              </a:spcBef>
              <a:spcAft>
                <a:spcPts val="0"/>
              </a:spcAft>
              <a:buNone/>
            </a:pPr>
            <a:r>
              <a:rPr lang="en" sz="1000">
                <a:solidFill>
                  <a:schemeClr val="dk2"/>
                </a:solidFill>
                <a:latin typeface="Proxima Nova"/>
                <a:ea typeface="Proxima Nova"/>
                <a:cs typeface="Proxima Nova"/>
                <a:sym typeface="Proxima Nova"/>
              </a:rPr>
              <a:t>i</a:t>
            </a:r>
            <a:r>
              <a:rPr lang="en" sz="1000">
                <a:solidFill>
                  <a:schemeClr val="dk2"/>
                </a:solidFill>
                <a:latin typeface="Proxima Nova"/>
                <a:ea typeface="Proxima Nova"/>
                <a:cs typeface="Proxima Nova"/>
                <a:sym typeface="Proxima Nova"/>
              </a:rPr>
              <a:t>mm = 2</a:t>
            </a:r>
            <a:endParaRPr sz="1000">
              <a:solidFill>
                <a:schemeClr val="dk2"/>
              </a:solidFill>
              <a:latin typeface="Proxima Nova"/>
              <a:ea typeface="Proxima Nova"/>
              <a:cs typeface="Proxima Nova"/>
              <a:sym typeface="Proxima Nova"/>
            </a:endParaRPr>
          </a:p>
        </p:txBody>
      </p:sp>
      <p:sp>
        <p:nvSpPr>
          <p:cNvPr id="321" name="Google Shape;321;p54"/>
          <p:cNvSpPr txBox="1"/>
          <p:nvPr/>
        </p:nvSpPr>
        <p:spPr>
          <a:xfrm>
            <a:off x="4112925" y="2037075"/>
            <a:ext cx="1015800" cy="680400"/>
          </a:xfrm>
          <a:prstGeom prst="rect">
            <a:avLst/>
          </a:prstGeom>
          <a:noFill/>
          <a:ln cap="flat" cmpd="sng" w="9525">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dk2"/>
                </a:solidFill>
                <a:latin typeface="Proxima Nova"/>
                <a:ea typeface="Proxima Nova"/>
                <a:cs typeface="Proxima Nova"/>
                <a:sym typeface="Proxima Nova"/>
              </a:rPr>
              <a:t>i1</a:t>
            </a:r>
            <a:endParaRPr sz="1100">
              <a:solidFill>
                <a:schemeClr val="dk2"/>
              </a:solidFill>
              <a:latin typeface="Proxima Nova"/>
              <a:ea typeface="Proxima Nova"/>
              <a:cs typeface="Proxima Nova"/>
              <a:sym typeface="Proxima Nova"/>
            </a:endParaRPr>
          </a:p>
          <a:p>
            <a:pPr indent="0" lvl="0" marL="0" rtl="0" algn="ctr">
              <a:spcBef>
                <a:spcPts val="0"/>
              </a:spcBef>
              <a:spcAft>
                <a:spcPts val="0"/>
              </a:spcAft>
              <a:buNone/>
            </a:pPr>
            <a:r>
              <a:rPr lang="en" sz="1100">
                <a:solidFill>
                  <a:schemeClr val="dk2"/>
                </a:solidFill>
                <a:latin typeface="Proxima Nova"/>
                <a:ea typeface="Proxima Nova"/>
                <a:cs typeface="Proxima Nova"/>
                <a:sym typeface="Proxima Nova"/>
              </a:rPr>
              <a:t>Calc $t0 = 1</a:t>
            </a:r>
            <a:endParaRPr sz="1100">
              <a:solidFill>
                <a:schemeClr val="dk2"/>
              </a:solidFill>
              <a:latin typeface="Proxima Nova"/>
              <a:ea typeface="Proxima Nova"/>
              <a:cs typeface="Proxima Nova"/>
              <a:sym typeface="Proxima Nova"/>
            </a:endParaRPr>
          </a:p>
        </p:txBody>
      </p:sp>
      <p:pic>
        <p:nvPicPr>
          <p:cNvPr id="322" name="Google Shape;322;p54"/>
          <p:cNvPicPr preferRelativeResize="0"/>
          <p:nvPr/>
        </p:nvPicPr>
        <p:blipFill>
          <a:blip r:embed="rId4">
            <a:alphaModFix/>
          </a:blip>
          <a:stretch>
            <a:fillRect/>
          </a:stretch>
        </p:blipFill>
        <p:spPr>
          <a:xfrm>
            <a:off x="2842925" y="1401324"/>
            <a:ext cx="1015798" cy="571376"/>
          </a:xfrm>
          <a:prstGeom prst="rect">
            <a:avLst/>
          </a:prstGeom>
          <a:noFill/>
          <a:ln>
            <a:noFill/>
          </a:ln>
        </p:spPr>
      </p:pic>
      <p:sp>
        <p:nvSpPr>
          <p:cNvPr id="323" name="Google Shape;323;p54"/>
          <p:cNvSpPr txBox="1"/>
          <p:nvPr>
            <p:ph idx="1" type="body"/>
          </p:nvPr>
        </p:nvSpPr>
        <p:spPr>
          <a:xfrm>
            <a:off x="5785675" y="376375"/>
            <a:ext cx="32514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Assume $t0 is 0:</a:t>
            </a:r>
            <a:endParaRPr/>
          </a:p>
          <a:p>
            <a:pPr indent="-317500" lvl="1" marL="914400" rtl="0" algn="l">
              <a:spcBef>
                <a:spcPts val="0"/>
              </a:spcBef>
              <a:spcAft>
                <a:spcPts val="0"/>
              </a:spcAft>
              <a:buSzPts val="1400"/>
              <a:buChar char="○"/>
            </a:pPr>
            <a:r>
              <a:rPr lang="en"/>
              <a:t>i1: ADDI $t0, $zero, 1</a:t>
            </a:r>
            <a:endParaRPr/>
          </a:p>
          <a:p>
            <a:pPr indent="-317500" lvl="1" marL="914400" rtl="0" algn="l">
              <a:spcBef>
                <a:spcPts val="0"/>
              </a:spcBef>
              <a:spcAft>
                <a:spcPts val="0"/>
              </a:spcAft>
              <a:buSzPts val="1400"/>
              <a:buChar char="○"/>
            </a:pPr>
            <a:r>
              <a:rPr lang="en"/>
              <a:t>i2: ADDI $t0, $t0, 2</a:t>
            </a:r>
            <a:endParaRPr/>
          </a:p>
          <a:p>
            <a:pPr indent="-317500" lvl="1" marL="914400" rtl="0" algn="l">
              <a:spcBef>
                <a:spcPts val="0"/>
              </a:spcBef>
              <a:spcAft>
                <a:spcPts val="0"/>
              </a:spcAft>
              <a:buSzPts val="1400"/>
              <a:buChar char="○"/>
            </a:pPr>
            <a:r>
              <a:rPr lang="en"/>
              <a:t>…</a:t>
            </a:r>
            <a:endParaRPr/>
          </a:p>
          <a:p>
            <a:pPr indent="-317500" lvl="1" marL="914400" rtl="0" algn="l">
              <a:spcBef>
                <a:spcPts val="0"/>
              </a:spcBef>
              <a:spcAft>
                <a:spcPts val="0"/>
              </a:spcAft>
              <a:buSzPts val="1400"/>
              <a:buChar char="○"/>
            </a:pPr>
            <a:r>
              <a:rPr lang="en"/>
              <a:t>i5: ADD $t1, $t0, $t0</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5"/>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Visualizing Data Hazards</a:t>
            </a:r>
            <a:endParaRPr/>
          </a:p>
        </p:txBody>
      </p:sp>
      <p:pic>
        <p:nvPicPr>
          <p:cNvPr id="329" name="Google Shape;329;p55"/>
          <p:cNvPicPr preferRelativeResize="0"/>
          <p:nvPr/>
        </p:nvPicPr>
        <p:blipFill>
          <a:blip r:embed="rId3">
            <a:alphaModFix/>
          </a:blip>
          <a:stretch>
            <a:fillRect/>
          </a:stretch>
        </p:blipFill>
        <p:spPr>
          <a:xfrm>
            <a:off x="1673100" y="2830425"/>
            <a:ext cx="5797801" cy="1842775"/>
          </a:xfrm>
          <a:prstGeom prst="rect">
            <a:avLst/>
          </a:prstGeom>
          <a:noFill/>
          <a:ln>
            <a:noFill/>
          </a:ln>
        </p:spPr>
      </p:pic>
      <p:sp>
        <p:nvSpPr>
          <p:cNvPr id="330" name="Google Shape;330;p55"/>
          <p:cNvSpPr txBox="1"/>
          <p:nvPr/>
        </p:nvSpPr>
        <p:spPr>
          <a:xfrm>
            <a:off x="2842925" y="2037075"/>
            <a:ext cx="1015800" cy="680400"/>
          </a:xfrm>
          <a:prstGeom prst="rect">
            <a:avLst/>
          </a:prstGeom>
          <a:noFill/>
          <a:ln cap="flat" cmpd="sng" w="9525">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2"/>
                </a:solidFill>
                <a:latin typeface="Proxima Nova"/>
                <a:ea typeface="Proxima Nova"/>
                <a:cs typeface="Proxima Nova"/>
                <a:sym typeface="Proxima Nova"/>
              </a:rPr>
              <a:t>i</a:t>
            </a:r>
            <a:r>
              <a:rPr lang="en" sz="1000">
                <a:solidFill>
                  <a:schemeClr val="dk2"/>
                </a:solidFill>
                <a:latin typeface="Proxima Nova"/>
                <a:ea typeface="Proxima Nova"/>
                <a:cs typeface="Proxima Nova"/>
                <a:sym typeface="Proxima Nova"/>
              </a:rPr>
              <a:t>3</a:t>
            </a:r>
            <a:endParaRPr sz="1000">
              <a:solidFill>
                <a:schemeClr val="dk2"/>
              </a:solidFill>
              <a:latin typeface="Proxima Nova"/>
              <a:ea typeface="Proxima Nova"/>
              <a:cs typeface="Proxima Nova"/>
              <a:sym typeface="Proxima Nova"/>
            </a:endParaRPr>
          </a:p>
          <a:p>
            <a:pPr indent="0" lvl="0" marL="0" rtl="0" algn="ctr">
              <a:spcBef>
                <a:spcPts val="0"/>
              </a:spcBef>
              <a:spcAft>
                <a:spcPts val="0"/>
              </a:spcAft>
              <a:buNone/>
            </a:pPr>
            <a:r>
              <a:rPr lang="en" sz="1000">
                <a:solidFill>
                  <a:schemeClr val="dk2"/>
                </a:solidFill>
                <a:latin typeface="Proxima Nova"/>
                <a:ea typeface="Proxima Nova"/>
                <a:cs typeface="Proxima Nova"/>
                <a:sym typeface="Proxima Nova"/>
              </a:rPr>
              <a:t>…</a:t>
            </a:r>
            <a:endParaRPr sz="1000">
              <a:solidFill>
                <a:schemeClr val="dk2"/>
              </a:solidFill>
              <a:latin typeface="Proxima Nova"/>
              <a:ea typeface="Proxima Nova"/>
              <a:cs typeface="Proxima Nova"/>
              <a:sym typeface="Proxima Nova"/>
            </a:endParaRPr>
          </a:p>
        </p:txBody>
      </p:sp>
      <p:sp>
        <p:nvSpPr>
          <p:cNvPr id="331" name="Google Shape;331;p55"/>
          <p:cNvSpPr txBox="1"/>
          <p:nvPr/>
        </p:nvSpPr>
        <p:spPr>
          <a:xfrm>
            <a:off x="4112925" y="2037075"/>
            <a:ext cx="1015800" cy="680400"/>
          </a:xfrm>
          <a:prstGeom prst="rect">
            <a:avLst/>
          </a:prstGeom>
          <a:noFill/>
          <a:ln cap="flat" cmpd="sng" w="9525">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dk2"/>
                </a:solidFill>
                <a:latin typeface="Proxima Nova"/>
                <a:ea typeface="Proxima Nova"/>
                <a:cs typeface="Proxima Nova"/>
                <a:sym typeface="Proxima Nova"/>
              </a:rPr>
              <a:t>i2</a:t>
            </a:r>
            <a:endParaRPr sz="1100">
              <a:solidFill>
                <a:schemeClr val="dk2"/>
              </a:solidFill>
              <a:latin typeface="Proxima Nova"/>
              <a:ea typeface="Proxima Nova"/>
              <a:cs typeface="Proxima Nova"/>
              <a:sym typeface="Proxima Nova"/>
            </a:endParaRPr>
          </a:p>
          <a:p>
            <a:pPr indent="0" lvl="0" marL="0" rtl="0" algn="ctr">
              <a:spcBef>
                <a:spcPts val="0"/>
              </a:spcBef>
              <a:spcAft>
                <a:spcPts val="0"/>
              </a:spcAft>
              <a:buNone/>
            </a:pPr>
            <a:r>
              <a:rPr lang="en" sz="1100">
                <a:solidFill>
                  <a:schemeClr val="dk2"/>
                </a:solidFill>
                <a:latin typeface="Proxima Nova"/>
                <a:ea typeface="Proxima Nova"/>
                <a:cs typeface="Proxima Nova"/>
                <a:sym typeface="Proxima Nova"/>
              </a:rPr>
              <a:t>Calc $t0 = 2</a:t>
            </a:r>
            <a:endParaRPr sz="1100">
              <a:solidFill>
                <a:schemeClr val="dk2"/>
              </a:solidFill>
              <a:latin typeface="Proxima Nova"/>
              <a:ea typeface="Proxima Nova"/>
              <a:cs typeface="Proxima Nova"/>
              <a:sym typeface="Proxima Nova"/>
            </a:endParaRPr>
          </a:p>
        </p:txBody>
      </p:sp>
      <p:sp>
        <p:nvSpPr>
          <p:cNvPr id="332" name="Google Shape;332;p55"/>
          <p:cNvSpPr txBox="1"/>
          <p:nvPr/>
        </p:nvSpPr>
        <p:spPr>
          <a:xfrm>
            <a:off x="5246975" y="2037075"/>
            <a:ext cx="1015800" cy="680400"/>
          </a:xfrm>
          <a:prstGeom prst="rect">
            <a:avLst/>
          </a:prstGeom>
          <a:noFill/>
          <a:ln cap="flat" cmpd="sng" w="9525">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dk2"/>
                </a:solidFill>
                <a:latin typeface="Proxima Nova"/>
                <a:ea typeface="Proxima Nova"/>
                <a:cs typeface="Proxima Nova"/>
                <a:sym typeface="Proxima Nova"/>
              </a:rPr>
              <a:t>i1</a:t>
            </a:r>
            <a:endParaRPr sz="1100">
              <a:solidFill>
                <a:schemeClr val="dk2"/>
              </a:solidFill>
              <a:latin typeface="Proxima Nova"/>
              <a:ea typeface="Proxima Nova"/>
              <a:cs typeface="Proxima Nova"/>
              <a:sym typeface="Proxima Nova"/>
            </a:endParaRPr>
          </a:p>
          <a:p>
            <a:pPr indent="0" lvl="0" marL="0" rtl="0" algn="ctr">
              <a:spcBef>
                <a:spcPts val="0"/>
              </a:spcBef>
              <a:spcAft>
                <a:spcPts val="0"/>
              </a:spcAft>
              <a:buNone/>
            </a:pPr>
            <a:r>
              <a:t/>
            </a:r>
            <a:endParaRPr sz="1100">
              <a:solidFill>
                <a:schemeClr val="dk2"/>
              </a:solidFill>
              <a:latin typeface="Proxima Nova"/>
              <a:ea typeface="Proxima Nova"/>
              <a:cs typeface="Proxima Nova"/>
              <a:sym typeface="Proxima Nova"/>
            </a:endParaRPr>
          </a:p>
        </p:txBody>
      </p:sp>
      <p:sp>
        <p:nvSpPr>
          <p:cNvPr id="333" name="Google Shape;333;p55"/>
          <p:cNvSpPr txBox="1"/>
          <p:nvPr>
            <p:ph idx="1" type="body"/>
          </p:nvPr>
        </p:nvSpPr>
        <p:spPr>
          <a:xfrm>
            <a:off x="5785675" y="376375"/>
            <a:ext cx="32514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Assume $t0 is 0:</a:t>
            </a:r>
            <a:endParaRPr/>
          </a:p>
          <a:p>
            <a:pPr indent="-317500" lvl="1" marL="914400" rtl="0" algn="l">
              <a:spcBef>
                <a:spcPts val="0"/>
              </a:spcBef>
              <a:spcAft>
                <a:spcPts val="0"/>
              </a:spcAft>
              <a:buSzPts val="1400"/>
              <a:buChar char="○"/>
            </a:pPr>
            <a:r>
              <a:rPr lang="en"/>
              <a:t>i1: ADDI $t0, $zero, 1</a:t>
            </a:r>
            <a:endParaRPr/>
          </a:p>
          <a:p>
            <a:pPr indent="-317500" lvl="1" marL="914400" rtl="0" algn="l">
              <a:spcBef>
                <a:spcPts val="0"/>
              </a:spcBef>
              <a:spcAft>
                <a:spcPts val="0"/>
              </a:spcAft>
              <a:buSzPts val="1400"/>
              <a:buChar char="○"/>
            </a:pPr>
            <a:r>
              <a:rPr lang="en"/>
              <a:t>i2: ADDI $t0, $t0, 2</a:t>
            </a:r>
            <a:endParaRPr/>
          </a:p>
          <a:p>
            <a:pPr indent="-317500" lvl="1" marL="914400" rtl="0" algn="l">
              <a:spcBef>
                <a:spcPts val="0"/>
              </a:spcBef>
              <a:spcAft>
                <a:spcPts val="0"/>
              </a:spcAft>
              <a:buSzPts val="1400"/>
              <a:buChar char="○"/>
            </a:pPr>
            <a:r>
              <a:rPr lang="en"/>
              <a:t>…</a:t>
            </a:r>
            <a:endParaRPr/>
          </a:p>
          <a:p>
            <a:pPr indent="-317500" lvl="1" marL="914400" rtl="0" algn="l">
              <a:spcBef>
                <a:spcPts val="0"/>
              </a:spcBef>
              <a:spcAft>
                <a:spcPts val="0"/>
              </a:spcAft>
              <a:buSzPts val="1400"/>
              <a:buChar char="○"/>
            </a:pPr>
            <a:r>
              <a:rPr lang="en"/>
              <a:t>i5: ADD $t1, $t0, $t0</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6"/>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Visualizing Data Hazards</a:t>
            </a:r>
            <a:endParaRPr/>
          </a:p>
        </p:txBody>
      </p:sp>
      <p:pic>
        <p:nvPicPr>
          <p:cNvPr id="339" name="Google Shape;339;p56"/>
          <p:cNvPicPr preferRelativeResize="0"/>
          <p:nvPr/>
        </p:nvPicPr>
        <p:blipFill>
          <a:blip r:embed="rId3">
            <a:alphaModFix/>
          </a:blip>
          <a:stretch>
            <a:fillRect/>
          </a:stretch>
        </p:blipFill>
        <p:spPr>
          <a:xfrm>
            <a:off x="1673100" y="2830425"/>
            <a:ext cx="5797801" cy="1842775"/>
          </a:xfrm>
          <a:prstGeom prst="rect">
            <a:avLst/>
          </a:prstGeom>
          <a:noFill/>
          <a:ln>
            <a:noFill/>
          </a:ln>
        </p:spPr>
      </p:pic>
      <p:sp>
        <p:nvSpPr>
          <p:cNvPr id="340" name="Google Shape;340;p56"/>
          <p:cNvSpPr txBox="1"/>
          <p:nvPr/>
        </p:nvSpPr>
        <p:spPr>
          <a:xfrm>
            <a:off x="2842925" y="2037075"/>
            <a:ext cx="1015800" cy="680400"/>
          </a:xfrm>
          <a:prstGeom prst="rect">
            <a:avLst/>
          </a:prstGeom>
          <a:noFill/>
          <a:ln cap="flat" cmpd="sng" w="9525">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2"/>
                </a:solidFill>
                <a:latin typeface="Proxima Nova"/>
                <a:ea typeface="Proxima Nova"/>
                <a:cs typeface="Proxima Nova"/>
                <a:sym typeface="Proxima Nova"/>
              </a:rPr>
              <a:t>i</a:t>
            </a:r>
            <a:r>
              <a:rPr lang="en" sz="1000">
                <a:solidFill>
                  <a:schemeClr val="dk2"/>
                </a:solidFill>
                <a:latin typeface="Proxima Nova"/>
                <a:ea typeface="Proxima Nova"/>
                <a:cs typeface="Proxima Nova"/>
                <a:sym typeface="Proxima Nova"/>
              </a:rPr>
              <a:t>4</a:t>
            </a:r>
            <a:endParaRPr sz="1000">
              <a:solidFill>
                <a:schemeClr val="dk2"/>
              </a:solidFill>
              <a:latin typeface="Proxima Nova"/>
              <a:ea typeface="Proxima Nova"/>
              <a:cs typeface="Proxima Nova"/>
              <a:sym typeface="Proxima Nova"/>
            </a:endParaRPr>
          </a:p>
          <a:p>
            <a:pPr indent="0" lvl="0" marL="0" rtl="0" algn="ctr">
              <a:spcBef>
                <a:spcPts val="0"/>
              </a:spcBef>
              <a:spcAft>
                <a:spcPts val="0"/>
              </a:spcAft>
              <a:buNone/>
            </a:pPr>
            <a:r>
              <a:rPr lang="en" sz="1000">
                <a:solidFill>
                  <a:schemeClr val="dk2"/>
                </a:solidFill>
                <a:latin typeface="Proxima Nova"/>
                <a:ea typeface="Proxima Nova"/>
                <a:cs typeface="Proxima Nova"/>
                <a:sym typeface="Proxima Nova"/>
              </a:rPr>
              <a:t>…</a:t>
            </a:r>
            <a:endParaRPr sz="1000">
              <a:solidFill>
                <a:schemeClr val="dk2"/>
              </a:solidFill>
              <a:latin typeface="Proxima Nova"/>
              <a:ea typeface="Proxima Nova"/>
              <a:cs typeface="Proxima Nova"/>
              <a:sym typeface="Proxima Nova"/>
            </a:endParaRPr>
          </a:p>
        </p:txBody>
      </p:sp>
      <p:sp>
        <p:nvSpPr>
          <p:cNvPr id="341" name="Google Shape;341;p56"/>
          <p:cNvSpPr txBox="1"/>
          <p:nvPr/>
        </p:nvSpPr>
        <p:spPr>
          <a:xfrm>
            <a:off x="4112925" y="2037075"/>
            <a:ext cx="1015800" cy="680400"/>
          </a:xfrm>
          <a:prstGeom prst="rect">
            <a:avLst/>
          </a:prstGeom>
          <a:noFill/>
          <a:ln cap="flat" cmpd="sng" w="9525">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dk2"/>
                </a:solidFill>
                <a:latin typeface="Proxima Nova"/>
                <a:ea typeface="Proxima Nova"/>
                <a:cs typeface="Proxima Nova"/>
                <a:sym typeface="Proxima Nova"/>
              </a:rPr>
              <a:t>i3</a:t>
            </a:r>
            <a:endParaRPr sz="1100">
              <a:solidFill>
                <a:schemeClr val="dk2"/>
              </a:solidFill>
              <a:latin typeface="Proxima Nova"/>
              <a:ea typeface="Proxima Nova"/>
              <a:cs typeface="Proxima Nova"/>
              <a:sym typeface="Proxima Nova"/>
            </a:endParaRPr>
          </a:p>
          <a:p>
            <a:pPr indent="0" lvl="0" marL="0" rtl="0" algn="ctr">
              <a:spcBef>
                <a:spcPts val="0"/>
              </a:spcBef>
              <a:spcAft>
                <a:spcPts val="0"/>
              </a:spcAft>
              <a:buNone/>
            </a:pPr>
            <a:r>
              <a:rPr lang="en" sz="1100">
                <a:solidFill>
                  <a:schemeClr val="dk2"/>
                </a:solidFill>
                <a:latin typeface="Proxima Nova"/>
                <a:ea typeface="Proxima Nova"/>
                <a:cs typeface="Proxima Nova"/>
                <a:sym typeface="Proxima Nova"/>
              </a:rPr>
              <a:t>…</a:t>
            </a:r>
            <a:endParaRPr sz="1100">
              <a:solidFill>
                <a:schemeClr val="dk2"/>
              </a:solidFill>
              <a:latin typeface="Proxima Nova"/>
              <a:ea typeface="Proxima Nova"/>
              <a:cs typeface="Proxima Nova"/>
              <a:sym typeface="Proxima Nova"/>
            </a:endParaRPr>
          </a:p>
        </p:txBody>
      </p:sp>
      <p:sp>
        <p:nvSpPr>
          <p:cNvPr id="342" name="Google Shape;342;p56"/>
          <p:cNvSpPr txBox="1"/>
          <p:nvPr/>
        </p:nvSpPr>
        <p:spPr>
          <a:xfrm>
            <a:off x="5246975" y="2037075"/>
            <a:ext cx="1015800" cy="680400"/>
          </a:xfrm>
          <a:prstGeom prst="rect">
            <a:avLst/>
          </a:prstGeom>
          <a:noFill/>
          <a:ln cap="flat" cmpd="sng" w="9525">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dk2"/>
                </a:solidFill>
                <a:latin typeface="Proxima Nova"/>
                <a:ea typeface="Proxima Nova"/>
                <a:cs typeface="Proxima Nova"/>
                <a:sym typeface="Proxima Nova"/>
              </a:rPr>
              <a:t>i2</a:t>
            </a:r>
            <a:endParaRPr sz="1100">
              <a:solidFill>
                <a:schemeClr val="dk2"/>
              </a:solidFill>
              <a:latin typeface="Proxima Nova"/>
              <a:ea typeface="Proxima Nova"/>
              <a:cs typeface="Proxima Nova"/>
              <a:sym typeface="Proxima Nova"/>
            </a:endParaRPr>
          </a:p>
          <a:p>
            <a:pPr indent="0" lvl="0" marL="0" rtl="0" algn="ctr">
              <a:spcBef>
                <a:spcPts val="0"/>
              </a:spcBef>
              <a:spcAft>
                <a:spcPts val="0"/>
              </a:spcAft>
              <a:buNone/>
            </a:pPr>
            <a:r>
              <a:t/>
            </a:r>
            <a:endParaRPr sz="1100">
              <a:solidFill>
                <a:schemeClr val="dk2"/>
              </a:solidFill>
              <a:latin typeface="Proxima Nova"/>
              <a:ea typeface="Proxima Nova"/>
              <a:cs typeface="Proxima Nova"/>
              <a:sym typeface="Proxima Nova"/>
            </a:endParaRPr>
          </a:p>
        </p:txBody>
      </p:sp>
      <p:sp>
        <p:nvSpPr>
          <p:cNvPr id="343" name="Google Shape;343;p56"/>
          <p:cNvSpPr txBox="1"/>
          <p:nvPr/>
        </p:nvSpPr>
        <p:spPr>
          <a:xfrm>
            <a:off x="6419925" y="2037075"/>
            <a:ext cx="1015800" cy="680400"/>
          </a:xfrm>
          <a:prstGeom prst="rect">
            <a:avLst/>
          </a:prstGeom>
          <a:noFill/>
          <a:ln cap="flat" cmpd="sng" w="9525">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dk2"/>
                </a:solidFill>
                <a:latin typeface="Proxima Nova"/>
                <a:ea typeface="Proxima Nova"/>
                <a:cs typeface="Proxima Nova"/>
                <a:sym typeface="Proxima Nova"/>
              </a:rPr>
              <a:t>i</a:t>
            </a:r>
            <a:r>
              <a:rPr lang="en" sz="1100">
                <a:solidFill>
                  <a:schemeClr val="dk2"/>
                </a:solidFill>
                <a:latin typeface="Proxima Nova"/>
                <a:ea typeface="Proxima Nova"/>
                <a:cs typeface="Proxima Nova"/>
                <a:sym typeface="Proxima Nova"/>
              </a:rPr>
              <a:t>1</a:t>
            </a:r>
            <a:endParaRPr sz="1100">
              <a:solidFill>
                <a:schemeClr val="dk2"/>
              </a:solidFill>
              <a:latin typeface="Proxima Nova"/>
              <a:ea typeface="Proxima Nova"/>
              <a:cs typeface="Proxima Nova"/>
              <a:sym typeface="Proxima Nova"/>
            </a:endParaRPr>
          </a:p>
          <a:p>
            <a:pPr indent="0" lvl="0" marL="0" rtl="0" algn="ctr">
              <a:spcBef>
                <a:spcPts val="0"/>
              </a:spcBef>
              <a:spcAft>
                <a:spcPts val="0"/>
              </a:spcAft>
              <a:buNone/>
            </a:pPr>
            <a:r>
              <a:rPr lang="en" sz="1100">
                <a:solidFill>
                  <a:schemeClr val="dk2"/>
                </a:solidFill>
                <a:latin typeface="Proxima Nova"/>
                <a:ea typeface="Proxima Nova"/>
                <a:cs typeface="Proxima Nova"/>
                <a:sym typeface="Proxima Nova"/>
              </a:rPr>
              <a:t>Writes $t0 = 1</a:t>
            </a:r>
            <a:endParaRPr sz="1100">
              <a:solidFill>
                <a:schemeClr val="dk2"/>
              </a:solidFill>
              <a:latin typeface="Proxima Nova"/>
              <a:ea typeface="Proxima Nova"/>
              <a:cs typeface="Proxima Nova"/>
              <a:sym typeface="Proxima Nova"/>
            </a:endParaRPr>
          </a:p>
        </p:txBody>
      </p:sp>
      <p:sp>
        <p:nvSpPr>
          <p:cNvPr id="344" name="Google Shape;344;p56"/>
          <p:cNvSpPr txBox="1"/>
          <p:nvPr>
            <p:ph idx="1" type="body"/>
          </p:nvPr>
        </p:nvSpPr>
        <p:spPr>
          <a:xfrm>
            <a:off x="5785675" y="376375"/>
            <a:ext cx="3251400" cy="1547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Assume $t0 is 0:</a:t>
            </a:r>
            <a:endParaRPr/>
          </a:p>
          <a:p>
            <a:pPr indent="-317500" lvl="1" marL="914400" rtl="0" algn="l">
              <a:spcBef>
                <a:spcPts val="0"/>
              </a:spcBef>
              <a:spcAft>
                <a:spcPts val="0"/>
              </a:spcAft>
              <a:buSzPts val="1400"/>
              <a:buChar char="○"/>
            </a:pPr>
            <a:r>
              <a:rPr lang="en"/>
              <a:t>i1: ADDI $t0, $zero, 1</a:t>
            </a:r>
            <a:endParaRPr/>
          </a:p>
          <a:p>
            <a:pPr indent="-317500" lvl="1" marL="914400" rtl="0" algn="l">
              <a:spcBef>
                <a:spcPts val="0"/>
              </a:spcBef>
              <a:spcAft>
                <a:spcPts val="0"/>
              </a:spcAft>
              <a:buSzPts val="1400"/>
              <a:buChar char="○"/>
            </a:pPr>
            <a:r>
              <a:rPr lang="en"/>
              <a:t>i2: ADDI $t0, $t0, 2</a:t>
            </a:r>
            <a:endParaRPr/>
          </a:p>
          <a:p>
            <a:pPr indent="-317500" lvl="1" marL="914400" rtl="0" algn="l">
              <a:spcBef>
                <a:spcPts val="0"/>
              </a:spcBef>
              <a:spcAft>
                <a:spcPts val="0"/>
              </a:spcAft>
              <a:buSzPts val="1400"/>
              <a:buChar char="○"/>
            </a:pPr>
            <a:r>
              <a:rPr lang="en"/>
              <a:t>…</a:t>
            </a:r>
            <a:endParaRPr/>
          </a:p>
          <a:p>
            <a:pPr indent="-317500" lvl="1" marL="914400" rtl="0" algn="l">
              <a:spcBef>
                <a:spcPts val="0"/>
              </a:spcBef>
              <a:spcAft>
                <a:spcPts val="0"/>
              </a:spcAft>
              <a:buSzPts val="1400"/>
              <a:buChar char="○"/>
            </a:pPr>
            <a:r>
              <a:rPr lang="en"/>
              <a:t>i5: ADD $t1, $t0, $t0</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7"/>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Visualizing Data Hazards</a:t>
            </a:r>
            <a:endParaRPr/>
          </a:p>
        </p:txBody>
      </p:sp>
      <p:sp>
        <p:nvSpPr>
          <p:cNvPr id="350" name="Google Shape;350;p57"/>
          <p:cNvSpPr txBox="1"/>
          <p:nvPr>
            <p:ph idx="1" type="body"/>
          </p:nvPr>
        </p:nvSpPr>
        <p:spPr>
          <a:xfrm>
            <a:off x="5785675" y="376375"/>
            <a:ext cx="32514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Assume $t0 is 0:</a:t>
            </a:r>
            <a:endParaRPr/>
          </a:p>
          <a:p>
            <a:pPr indent="-317500" lvl="1" marL="914400" rtl="0" algn="l">
              <a:spcBef>
                <a:spcPts val="0"/>
              </a:spcBef>
              <a:spcAft>
                <a:spcPts val="0"/>
              </a:spcAft>
              <a:buSzPts val="1400"/>
              <a:buChar char="○"/>
            </a:pPr>
            <a:r>
              <a:rPr lang="en"/>
              <a:t>i1: ADDI $t0, $zero, 1</a:t>
            </a:r>
            <a:endParaRPr/>
          </a:p>
          <a:p>
            <a:pPr indent="-317500" lvl="1" marL="914400" rtl="0" algn="l">
              <a:spcBef>
                <a:spcPts val="0"/>
              </a:spcBef>
              <a:spcAft>
                <a:spcPts val="0"/>
              </a:spcAft>
              <a:buSzPts val="1400"/>
              <a:buChar char="○"/>
            </a:pPr>
            <a:r>
              <a:rPr lang="en"/>
              <a:t>i2: ADDI $t0, $t0, 2</a:t>
            </a:r>
            <a:endParaRPr/>
          </a:p>
          <a:p>
            <a:pPr indent="-317500" lvl="1" marL="914400" rtl="0" algn="l">
              <a:spcBef>
                <a:spcPts val="0"/>
              </a:spcBef>
              <a:spcAft>
                <a:spcPts val="0"/>
              </a:spcAft>
              <a:buSzPts val="1400"/>
              <a:buChar char="○"/>
            </a:pPr>
            <a:r>
              <a:rPr lang="en"/>
              <a:t>…</a:t>
            </a:r>
            <a:endParaRPr/>
          </a:p>
          <a:p>
            <a:pPr indent="-317500" lvl="1" marL="914400" rtl="0" algn="l">
              <a:spcBef>
                <a:spcPts val="0"/>
              </a:spcBef>
              <a:spcAft>
                <a:spcPts val="0"/>
              </a:spcAft>
              <a:buSzPts val="1400"/>
              <a:buChar char="○"/>
            </a:pPr>
            <a:r>
              <a:rPr lang="en"/>
              <a:t>i5: ADD $t1, $t0, $t0</a:t>
            </a:r>
            <a:endParaRPr/>
          </a:p>
        </p:txBody>
      </p:sp>
      <p:pic>
        <p:nvPicPr>
          <p:cNvPr id="351" name="Google Shape;351;p57"/>
          <p:cNvPicPr preferRelativeResize="0"/>
          <p:nvPr/>
        </p:nvPicPr>
        <p:blipFill>
          <a:blip r:embed="rId3">
            <a:alphaModFix/>
          </a:blip>
          <a:stretch>
            <a:fillRect/>
          </a:stretch>
        </p:blipFill>
        <p:spPr>
          <a:xfrm>
            <a:off x="1673100" y="2830425"/>
            <a:ext cx="5797801" cy="1842775"/>
          </a:xfrm>
          <a:prstGeom prst="rect">
            <a:avLst/>
          </a:prstGeom>
          <a:noFill/>
          <a:ln>
            <a:noFill/>
          </a:ln>
        </p:spPr>
      </p:pic>
      <p:sp>
        <p:nvSpPr>
          <p:cNvPr id="352" name="Google Shape;352;p57"/>
          <p:cNvSpPr txBox="1"/>
          <p:nvPr/>
        </p:nvSpPr>
        <p:spPr>
          <a:xfrm>
            <a:off x="2842925" y="2037075"/>
            <a:ext cx="1015800" cy="680400"/>
          </a:xfrm>
          <a:prstGeom prst="rect">
            <a:avLst/>
          </a:prstGeom>
          <a:noFill/>
          <a:ln cap="flat" cmpd="sng" w="9525">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2"/>
                </a:solidFill>
                <a:latin typeface="Proxima Nova"/>
                <a:ea typeface="Proxima Nova"/>
                <a:cs typeface="Proxima Nova"/>
                <a:sym typeface="Proxima Nova"/>
              </a:rPr>
              <a:t>i</a:t>
            </a:r>
            <a:r>
              <a:rPr lang="en" sz="1000">
                <a:solidFill>
                  <a:schemeClr val="dk2"/>
                </a:solidFill>
                <a:latin typeface="Proxima Nova"/>
                <a:ea typeface="Proxima Nova"/>
                <a:cs typeface="Proxima Nova"/>
                <a:sym typeface="Proxima Nova"/>
              </a:rPr>
              <a:t>5</a:t>
            </a:r>
            <a:endParaRPr sz="1000">
              <a:solidFill>
                <a:schemeClr val="dk2"/>
              </a:solidFill>
              <a:latin typeface="Proxima Nova"/>
              <a:ea typeface="Proxima Nova"/>
              <a:cs typeface="Proxima Nova"/>
              <a:sym typeface="Proxima Nova"/>
            </a:endParaRPr>
          </a:p>
          <a:p>
            <a:pPr indent="0" lvl="0" marL="0" rtl="0" algn="ctr">
              <a:spcBef>
                <a:spcPts val="0"/>
              </a:spcBef>
              <a:spcAft>
                <a:spcPts val="0"/>
              </a:spcAft>
              <a:buNone/>
            </a:pPr>
            <a:r>
              <a:rPr lang="en" sz="1000">
                <a:solidFill>
                  <a:schemeClr val="dk2"/>
                </a:solidFill>
                <a:latin typeface="Proxima Nova"/>
                <a:ea typeface="Proxima Nova"/>
                <a:cs typeface="Proxima Nova"/>
                <a:sym typeface="Proxima Nova"/>
              </a:rPr>
              <a:t>Reads $t0 = 1</a:t>
            </a:r>
            <a:endParaRPr sz="1000">
              <a:solidFill>
                <a:schemeClr val="dk2"/>
              </a:solidFill>
              <a:latin typeface="Proxima Nova"/>
              <a:ea typeface="Proxima Nova"/>
              <a:cs typeface="Proxima Nova"/>
              <a:sym typeface="Proxima Nova"/>
            </a:endParaRPr>
          </a:p>
        </p:txBody>
      </p:sp>
      <p:sp>
        <p:nvSpPr>
          <p:cNvPr id="353" name="Google Shape;353;p57"/>
          <p:cNvSpPr txBox="1"/>
          <p:nvPr/>
        </p:nvSpPr>
        <p:spPr>
          <a:xfrm>
            <a:off x="4112925" y="2037075"/>
            <a:ext cx="1015800" cy="680400"/>
          </a:xfrm>
          <a:prstGeom prst="rect">
            <a:avLst/>
          </a:prstGeom>
          <a:noFill/>
          <a:ln cap="flat" cmpd="sng" w="9525">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dk2"/>
                </a:solidFill>
                <a:latin typeface="Proxima Nova"/>
                <a:ea typeface="Proxima Nova"/>
                <a:cs typeface="Proxima Nova"/>
                <a:sym typeface="Proxima Nova"/>
              </a:rPr>
              <a:t>i</a:t>
            </a:r>
            <a:r>
              <a:rPr lang="en" sz="1100">
                <a:solidFill>
                  <a:schemeClr val="dk2"/>
                </a:solidFill>
                <a:latin typeface="Proxima Nova"/>
                <a:ea typeface="Proxima Nova"/>
                <a:cs typeface="Proxima Nova"/>
                <a:sym typeface="Proxima Nova"/>
              </a:rPr>
              <a:t>4</a:t>
            </a:r>
            <a:endParaRPr sz="1100">
              <a:solidFill>
                <a:schemeClr val="dk2"/>
              </a:solidFill>
              <a:latin typeface="Proxima Nova"/>
              <a:ea typeface="Proxima Nova"/>
              <a:cs typeface="Proxima Nova"/>
              <a:sym typeface="Proxima Nova"/>
            </a:endParaRPr>
          </a:p>
          <a:p>
            <a:pPr indent="0" lvl="0" marL="0" rtl="0" algn="ctr">
              <a:spcBef>
                <a:spcPts val="0"/>
              </a:spcBef>
              <a:spcAft>
                <a:spcPts val="0"/>
              </a:spcAft>
              <a:buNone/>
            </a:pPr>
            <a:r>
              <a:rPr lang="en" sz="1100">
                <a:solidFill>
                  <a:schemeClr val="dk2"/>
                </a:solidFill>
                <a:latin typeface="Proxima Nova"/>
                <a:ea typeface="Proxima Nova"/>
                <a:cs typeface="Proxima Nova"/>
                <a:sym typeface="Proxima Nova"/>
              </a:rPr>
              <a:t>…</a:t>
            </a:r>
            <a:endParaRPr sz="1100">
              <a:solidFill>
                <a:schemeClr val="dk2"/>
              </a:solidFill>
              <a:latin typeface="Proxima Nova"/>
              <a:ea typeface="Proxima Nova"/>
              <a:cs typeface="Proxima Nova"/>
              <a:sym typeface="Proxima Nova"/>
            </a:endParaRPr>
          </a:p>
        </p:txBody>
      </p:sp>
      <p:sp>
        <p:nvSpPr>
          <p:cNvPr id="354" name="Google Shape;354;p57"/>
          <p:cNvSpPr txBox="1"/>
          <p:nvPr/>
        </p:nvSpPr>
        <p:spPr>
          <a:xfrm>
            <a:off x="5246975" y="2037075"/>
            <a:ext cx="1015800" cy="680400"/>
          </a:xfrm>
          <a:prstGeom prst="rect">
            <a:avLst/>
          </a:prstGeom>
          <a:noFill/>
          <a:ln cap="flat" cmpd="sng" w="9525">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dk2"/>
                </a:solidFill>
                <a:latin typeface="Proxima Nova"/>
                <a:ea typeface="Proxima Nova"/>
                <a:cs typeface="Proxima Nova"/>
                <a:sym typeface="Proxima Nova"/>
              </a:rPr>
              <a:t>i</a:t>
            </a:r>
            <a:r>
              <a:rPr lang="en" sz="1100">
                <a:solidFill>
                  <a:schemeClr val="dk2"/>
                </a:solidFill>
                <a:latin typeface="Proxima Nova"/>
                <a:ea typeface="Proxima Nova"/>
                <a:cs typeface="Proxima Nova"/>
                <a:sym typeface="Proxima Nova"/>
              </a:rPr>
              <a:t>3</a:t>
            </a:r>
            <a:endParaRPr sz="1100">
              <a:solidFill>
                <a:schemeClr val="dk2"/>
              </a:solidFill>
              <a:latin typeface="Proxima Nova"/>
              <a:ea typeface="Proxima Nova"/>
              <a:cs typeface="Proxima Nova"/>
              <a:sym typeface="Proxima Nova"/>
            </a:endParaRPr>
          </a:p>
          <a:p>
            <a:pPr indent="0" lvl="0" marL="0" rtl="0" algn="ctr">
              <a:spcBef>
                <a:spcPts val="0"/>
              </a:spcBef>
              <a:spcAft>
                <a:spcPts val="0"/>
              </a:spcAft>
              <a:buNone/>
            </a:pPr>
            <a:r>
              <a:rPr lang="en" sz="1100">
                <a:solidFill>
                  <a:schemeClr val="dk2"/>
                </a:solidFill>
                <a:latin typeface="Proxima Nova"/>
                <a:ea typeface="Proxima Nova"/>
                <a:cs typeface="Proxima Nova"/>
                <a:sym typeface="Proxima Nova"/>
              </a:rPr>
              <a:t>…</a:t>
            </a:r>
            <a:endParaRPr sz="1100">
              <a:solidFill>
                <a:schemeClr val="dk2"/>
              </a:solidFill>
              <a:latin typeface="Proxima Nova"/>
              <a:ea typeface="Proxima Nova"/>
              <a:cs typeface="Proxima Nova"/>
              <a:sym typeface="Proxima Nova"/>
            </a:endParaRPr>
          </a:p>
          <a:p>
            <a:pPr indent="0" lvl="0" marL="0" rtl="0" algn="ctr">
              <a:spcBef>
                <a:spcPts val="0"/>
              </a:spcBef>
              <a:spcAft>
                <a:spcPts val="0"/>
              </a:spcAft>
              <a:buNone/>
            </a:pPr>
            <a:r>
              <a:t/>
            </a:r>
            <a:endParaRPr sz="1100">
              <a:solidFill>
                <a:schemeClr val="dk2"/>
              </a:solidFill>
              <a:latin typeface="Proxima Nova"/>
              <a:ea typeface="Proxima Nova"/>
              <a:cs typeface="Proxima Nova"/>
              <a:sym typeface="Proxima Nova"/>
            </a:endParaRPr>
          </a:p>
        </p:txBody>
      </p:sp>
      <p:sp>
        <p:nvSpPr>
          <p:cNvPr id="355" name="Google Shape;355;p57"/>
          <p:cNvSpPr txBox="1"/>
          <p:nvPr/>
        </p:nvSpPr>
        <p:spPr>
          <a:xfrm>
            <a:off x="6419925" y="2037075"/>
            <a:ext cx="1050900" cy="680400"/>
          </a:xfrm>
          <a:prstGeom prst="rect">
            <a:avLst/>
          </a:prstGeom>
          <a:noFill/>
          <a:ln cap="flat" cmpd="sng" w="9525">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dk2"/>
                </a:solidFill>
                <a:latin typeface="Proxima Nova"/>
                <a:ea typeface="Proxima Nova"/>
                <a:cs typeface="Proxima Nova"/>
                <a:sym typeface="Proxima Nova"/>
              </a:rPr>
              <a:t>i</a:t>
            </a:r>
            <a:r>
              <a:rPr lang="en" sz="1100">
                <a:solidFill>
                  <a:schemeClr val="dk2"/>
                </a:solidFill>
                <a:latin typeface="Proxima Nova"/>
                <a:ea typeface="Proxima Nova"/>
                <a:cs typeface="Proxima Nova"/>
                <a:sym typeface="Proxima Nova"/>
              </a:rPr>
              <a:t>2</a:t>
            </a:r>
            <a:endParaRPr sz="1100">
              <a:solidFill>
                <a:schemeClr val="dk2"/>
              </a:solidFill>
              <a:latin typeface="Proxima Nova"/>
              <a:ea typeface="Proxima Nova"/>
              <a:cs typeface="Proxima Nova"/>
              <a:sym typeface="Proxima Nova"/>
            </a:endParaRPr>
          </a:p>
          <a:p>
            <a:pPr indent="0" lvl="0" marL="0" rtl="0" algn="ctr">
              <a:spcBef>
                <a:spcPts val="0"/>
              </a:spcBef>
              <a:spcAft>
                <a:spcPts val="0"/>
              </a:spcAft>
              <a:buNone/>
            </a:pPr>
            <a:r>
              <a:rPr lang="en" sz="1100">
                <a:solidFill>
                  <a:schemeClr val="dk2"/>
                </a:solidFill>
                <a:latin typeface="Proxima Nova"/>
                <a:ea typeface="Proxima Nova"/>
                <a:cs typeface="Proxima Nova"/>
                <a:sym typeface="Proxima Nova"/>
              </a:rPr>
              <a:t>Writes $t0 = 2</a:t>
            </a:r>
            <a:endParaRPr sz="1100">
              <a:solidFill>
                <a:schemeClr val="dk2"/>
              </a:solidFill>
              <a:latin typeface="Proxima Nova"/>
              <a:ea typeface="Proxima Nova"/>
              <a:cs typeface="Proxima Nova"/>
              <a:sym typeface="Proxima Nova"/>
            </a:endParaRPr>
          </a:p>
        </p:txBody>
      </p:sp>
      <p:sp>
        <p:nvSpPr>
          <p:cNvPr id="356" name="Google Shape;356;p57"/>
          <p:cNvSpPr txBox="1"/>
          <p:nvPr/>
        </p:nvSpPr>
        <p:spPr>
          <a:xfrm>
            <a:off x="2522225" y="1087100"/>
            <a:ext cx="1657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CC0000"/>
                </a:solidFill>
                <a:latin typeface="Proxima Nova"/>
                <a:ea typeface="Proxima Nova"/>
                <a:cs typeface="Proxima Nova"/>
                <a:sym typeface="Proxima Nova"/>
              </a:rPr>
              <a:t>i</a:t>
            </a:r>
            <a:r>
              <a:rPr lang="en" sz="1200">
                <a:solidFill>
                  <a:srgbClr val="CC0000"/>
                </a:solidFill>
                <a:latin typeface="Proxima Nova"/>
                <a:ea typeface="Proxima Nova"/>
                <a:cs typeface="Proxima Nova"/>
                <a:sym typeface="Proxima Nova"/>
              </a:rPr>
              <a:t>5 finally reads i1’s $t0 NOT i2’s $t0</a:t>
            </a:r>
            <a:endParaRPr sz="1200">
              <a:solidFill>
                <a:srgbClr val="CC0000"/>
              </a:solidFill>
              <a:latin typeface="Proxima Nova"/>
              <a:ea typeface="Proxima Nova"/>
              <a:cs typeface="Proxima Nova"/>
              <a:sym typeface="Proxima Nova"/>
            </a:endParaRPr>
          </a:p>
        </p:txBody>
      </p:sp>
      <p:cxnSp>
        <p:nvCxnSpPr>
          <p:cNvPr id="357" name="Google Shape;357;p57"/>
          <p:cNvCxnSpPr/>
          <p:nvPr/>
        </p:nvCxnSpPr>
        <p:spPr>
          <a:xfrm>
            <a:off x="3350825" y="1547750"/>
            <a:ext cx="0" cy="434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pic>
        <p:nvPicPr>
          <p:cNvPr id="362" name="Google Shape;362;p58"/>
          <p:cNvPicPr preferRelativeResize="0"/>
          <p:nvPr/>
        </p:nvPicPr>
        <p:blipFill>
          <a:blip r:embed="rId3">
            <a:alphaModFix/>
          </a:blip>
          <a:stretch>
            <a:fillRect/>
          </a:stretch>
        </p:blipFill>
        <p:spPr>
          <a:xfrm>
            <a:off x="2812000" y="103987"/>
            <a:ext cx="3520025" cy="47309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66" name="Shape 366"/>
        <p:cNvGrpSpPr/>
        <p:nvPr/>
      </p:nvGrpSpPr>
      <p:grpSpPr>
        <a:xfrm>
          <a:off x="0" y="0"/>
          <a:ext cx="0" cy="0"/>
          <a:chOff x="0" y="0"/>
          <a:chExt cx="0" cy="0"/>
        </a:xfrm>
      </p:grpSpPr>
      <p:sp>
        <p:nvSpPr>
          <p:cNvPr id="367" name="Google Shape;367;p59"/>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Exercise:</a:t>
            </a:r>
            <a:r>
              <a:rPr lang="en"/>
              <a:t> </a:t>
            </a:r>
            <a:r>
              <a:rPr lang="en"/>
              <a:t>Result of a Data Hazard</a:t>
            </a:r>
            <a:endParaRPr/>
          </a:p>
        </p:txBody>
      </p:sp>
      <p:sp>
        <p:nvSpPr>
          <p:cNvPr id="368" name="Google Shape;368;p59"/>
          <p:cNvSpPr txBox="1"/>
          <p:nvPr>
            <p:ph idx="1" type="body"/>
          </p:nvPr>
        </p:nvSpPr>
        <p:spPr>
          <a:xfrm>
            <a:off x="311700" y="2481575"/>
            <a:ext cx="8520600" cy="2481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600"/>
              <a:t>Let’s say I want to take the value in </a:t>
            </a:r>
            <a:r>
              <a:rPr b="1" lang="en" sz="1600">
                <a:solidFill>
                  <a:srgbClr val="0000FF"/>
                </a:solidFill>
                <a:latin typeface="Courier New"/>
                <a:ea typeface="Courier New"/>
                <a:cs typeface="Courier New"/>
                <a:sym typeface="Courier New"/>
              </a:rPr>
              <a:t>r2</a:t>
            </a:r>
            <a:r>
              <a:rPr lang="en" sz="1600">
                <a:latin typeface="Courier New"/>
                <a:ea typeface="Courier New"/>
                <a:cs typeface="Courier New"/>
                <a:sym typeface="Courier New"/>
              </a:rPr>
              <a:t> </a:t>
            </a:r>
            <a:r>
              <a:rPr lang="en" sz="1600"/>
              <a:t>(4)</a:t>
            </a:r>
            <a:endParaRPr sz="1600"/>
          </a:p>
          <a:p>
            <a:pPr indent="-330200" lvl="0" marL="457200" rtl="0" algn="l">
              <a:spcBef>
                <a:spcPts val="1200"/>
              </a:spcBef>
              <a:spcAft>
                <a:spcPts val="0"/>
              </a:spcAft>
              <a:buSzPts val="1600"/>
              <a:buChar char="●"/>
            </a:pPr>
            <a:r>
              <a:rPr lang="en" sz="1600"/>
              <a:t>Add 3 to it</a:t>
            </a:r>
            <a:endParaRPr sz="1600"/>
          </a:p>
          <a:p>
            <a:pPr indent="-330200" lvl="0" marL="457200" rtl="0" algn="l">
              <a:spcBef>
                <a:spcPts val="0"/>
              </a:spcBef>
              <a:spcAft>
                <a:spcPts val="0"/>
              </a:spcAft>
              <a:buSzPts val="1600"/>
              <a:buChar char="●"/>
            </a:pPr>
            <a:r>
              <a:rPr lang="en" sz="1600"/>
              <a:t>Add 5 to previous sum</a:t>
            </a:r>
            <a:endParaRPr sz="1600"/>
          </a:p>
          <a:p>
            <a:pPr indent="-330200" lvl="0" marL="457200" rtl="0" algn="l">
              <a:spcBef>
                <a:spcPts val="0"/>
              </a:spcBef>
              <a:spcAft>
                <a:spcPts val="0"/>
              </a:spcAft>
              <a:buSzPts val="1600"/>
              <a:buChar char="●"/>
            </a:pPr>
            <a:r>
              <a:rPr lang="en" sz="1600"/>
              <a:t>Store result in </a:t>
            </a:r>
            <a:r>
              <a:rPr b="1" lang="en" sz="1600">
                <a:solidFill>
                  <a:srgbClr val="9900FF"/>
                </a:solidFill>
                <a:latin typeface="Courier New"/>
                <a:ea typeface="Courier New"/>
                <a:cs typeface="Courier New"/>
                <a:sym typeface="Courier New"/>
              </a:rPr>
              <a:t>r3</a:t>
            </a:r>
            <a:endParaRPr b="1" sz="1600">
              <a:solidFill>
                <a:srgbClr val="9900FF"/>
              </a:solidFill>
              <a:latin typeface="Courier New"/>
              <a:ea typeface="Courier New"/>
              <a:cs typeface="Courier New"/>
              <a:sym typeface="Courier New"/>
            </a:endParaRPr>
          </a:p>
          <a:p>
            <a:pPr indent="-330200" lvl="0" marL="457200" rtl="0" algn="l">
              <a:spcBef>
                <a:spcPts val="0"/>
              </a:spcBef>
              <a:spcAft>
                <a:spcPts val="0"/>
              </a:spcAft>
              <a:buSzPts val="1600"/>
              <a:buChar char="●"/>
            </a:pPr>
            <a:r>
              <a:rPr lang="en" sz="1600"/>
              <a:t>Result should be 4+3 = 7, then 7+5 = </a:t>
            </a:r>
            <a:r>
              <a:rPr b="1" lang="en" sz="1600"/>
              <a:t>12</a:t>
            </a:r>
            <a:endParaRPr b="1" sz="1600"/>
          </a:p>
          <a:p>
            <a:pPr indent="0" lvl="0" marL="0" rtl="0" algn="l">
              <a:lnSpc>
                <a:spcPct val="100000"/>
              </a:lnSpc>
              <a:spcBef>
                <a:spcPts val="1200"/>
              </a:spcBef>
              <a:spcAft>
                <a:spcPts val="0"/>
              </a:spcAft>
              <a:buNone/>
            </a:pPr>
            <a:r>
              <a:rPr b="1" lang="en">
                <a:solidFill>
                  <a:schemeClr val="dk1"/>
                </a:solidFill>
                <a:latin typeface="Courier New"/>
                <a:ea typeface="Courier New"/>
                <a:cs typeface="Courier New"/>
                <a:sym typeface="Courier New"/>
              </a:rPr>
              <a:t>i1:</a:t>
            </a:r>
            <a:r>
              <a:rPr lang="en">
                <a:solidFill>
                  <a:schemeClr val="dk1"/>
                </a:solidFill>
                <a:latin typeface="Courier New"/>
                <a:ea typeface="Courier New"/>
                <a:cs typeface="Courier New"/>
                <a:sym typeface="Courier New"/>
              </a:rPr>
              <a:t> addi</a:t>
            </a:r>
            <a:r>
              <a:rPr lang="en">
                <a:latin typeface="Courier New"/>
                <a:ea typeface="Courier New"/>
                <a:cs typeface="Courier New"/>
                <a:sym typeface="Courier New"/>
              </a:rPr>
              <a:t> </a:t>
            </a:r>
            <a:r>
              <a:rPr b="1" lang="en">
                <a:solidFill>
                  <a:srgbClr val="FF0000"/>
                </a:solidFill>
                <a:latin typeface="Courier New"/>
                <a:ea typeface="Courier New"/>
                <a:cs typeface="Courier New"/>
                <a:sym typeface="Courier New"/>
              </a:rPr>
              <a:t>r1</a:t>
            </a:r>
            <a:r>
              <a:rPr lang="en">
                <a:solidFill>
                  <a:schemeClr val="dk1"/>
                </a:solidFill>
                <a:latin typeface="Courier New"/>
                <a:ea typeface="Courier New"/>
                <a:cs typeface="Courier New"/>
                <a:sym typeface="Courier New"/>
              </a:rPr>
              <a:t>,</a:t>
            </a:r>
            <a:r>
              <a:rPr lang="en">
                <a:latin typeface="Courier New"/>
                <a:ea typeface="Courier New"/>
                <a:cs typeface="Courier New"/>
                <a:sym typeface="Courier New"/>
              </a:rPr>
              <a:t> </a:t>
            </a:r>
            <a:r>
              <a:rPr b="1" lang="en">
                <a:solidFill>
                  <a:srgbClr val="0000FF"/>
                </a:solidFill>
                <a:latin typeface="Courier New"/>
                <a:ea typeface="Courier New"/>
                <a:cs typeface="Courier New"/>
                <a:sym typeface="Courier New"/>
              </a:rPr>
              <a:t>r2</a:t>
            </a:r>
            <a:r>
              <a:rPr lang="en">
                <a:solidFill>
                  <a:schemeClr val="dk1"/>
                </a:solidFill>
                <a:latin typeface="Courier New"/>
                <a:ea typeface="Courier New"/>
                <a:cs typeface="Courier New"/>
                <a:sym typeface="Courier New"/>
              </a:rPr>
              <a:t>,</a:t>
            </a:r>
            <a:r>
              <a:rPr lang="en">
                <a:latin typeface="Courier New"/>
                <a:ea typeface="Courier New"/>
                <a:cs typeface="Courier New"/>
                <a:sym typeface="Courier New"/>
              </a:rPr>
              <a:t> </a:t>
            </a:r>
            <a:r>
              <a:rPr lang="en">
                <a:solidFill>
                  <a:schemeClr val="dk1"/>
                </a:solidFill>
                <a:latin typeface="Courier New"/>
                <a:ea typeface="Courier New"/>
                <a:cs typeface="Courier New"/>
                <a:sym typeface="Courier New"/>
              </a:rPr>
              <a:t>3</a:t>
            </a:r>
            <a:endParaRPr>
              <a:solidFill>
                <a:schemeClr val="dk1"/>
              </a:solidFill>
              <a:latin typeface="Courier New"/>
              <a:ea typeface="Courier New"/>
              <a:cs typeface="Courier New"/>
              <a:sym typeface="Courier New"/>
            </a:endParaRPr>
          </a:p>
          <a:p>
            <a:pPr indent="0" lvl="0" marL="0" rtl="0" algn="l">
              <a:lnSpc>
                <a:spcPct val="100000"/>
              </a:lnSpc>
              <a:spcBef>
                <a:spcPts val="1200"/>
              </a:spcBef>
              <a:spcAft>
                <a:spcPts val="1200"/>
              </a:spcAft>
              <a:buNone/>
            </a:pPr>
            <a:r>
              <a:rPr b="1" lang="en">
                <a:solidFill>
                  <a:schemeClr val="dk1"/>
                </a:solidFill>
                <a:latin typeface="Courier New"/>
                <a:ea typeface="Courier New"/>
                <a:cs typeface="Courier New"/>
                <a:sym typeface="Courier New"/>
              </a:rPr>
              <a:t>i2:</a:t>
            </a:r>
            <a:r>
              <a:rPr lang="en">
                <a:solidFill>
                  <a:schemeClr val="dk1"/>
                </a:solidFill>
                <a:latin typeface="Courier New"/>
                <a:ea typeface="Courier New"/>
                <a:cs typeface="Courier New"/>
                <a:sym typeface="Courier New"/>
              </a:rPr>
              <a:t> addi</a:t>
            </a:r>
            <a:r>
              <a:rPr lang="en">
                <a:latin typeface="Courier New"/>
                <a:ea typeface="Courier New"/>
                <a:cs typeface="Courier New"/>
                <a:sym typeface="Courier New"/>
              </a:rPr>
              <a:t> </a:t>
            </a:r>
            <a:r>
              <a:rPr b="1" lang="en">
                <a:solidFill>
                  <a:srgbClr val="9900FF"/>
                </a:solidFill>
                <a:latin typeface="Courier New"/>
                <a:ea typeface="Courier New"/>
                <a:cs typeface="Courier New"/>
                <a:sym typeface="Courier New"/>
              </a:rPr>
              <a:t>r3</a:t>
            </a:r>
            <a:r>
              <a:rPr lang="en">
                <a:solidFill>
                  <a:schemeClr val="dk1"/>
                </a:solidFill>
                <a:latin typeface="Courier New"/>
                <a:ea typeface="Courier New"/>
                <a:cs typeface="Courier New"/>
                <a:sym typeface="Courier New"/>
              </a:rPr>
              <a:t>,</a:t>
            </a:r>
            <a:r>
              <a:rPr lang="en">
                <a:latin typeface="Courier New"/>
                <a:ea typeface="Courier New"/>
                <a:cs typeface="Courier New"/>
                <a:sym typeface="Courier New"/>
              </a:rPr>
              <a:t> </a:t>
            </a:r>
            <a:r>
              <a:rPr b="1" lang="en">
                <a:solidFill>
                  <a:srgbClr val="FF0000"/>
                </a:solidFill>
                <a:latin typeface="Courier New"/>
                <a:ea typeface="Courier New"/>
                <a:cs typeface="Courier New"/>
                <a:sym typeface="Courier New"/>
              </a:rPr>
              <a:t>r1</a:t>
            </a:r>
            <a:r>
              <a:rPr lang="en">
                <a:solidFill>
                  <a:schemeClr val="dk1"/>
                </a:solidFill>
                <a:latin typeface="Courier New"/>
                <a:ea typeface="Courier New"/>
                <a:cs typeface="Courier New"/>
                <a:sym typeface="Courier New"/>
              </a:rPr>
              <a:t>,</a:t>
            </a:r>
            <a:r>
              <a:rPr lang="en">
                <a:latin typeface="Courier New"/>
                <a:ea typeface="Courier New"/>
                <a:cs typeface="Courier New"/>
                <a:sym typeface="Courier New"/>
              </a:rPr>
              <a:t> </a:t>
            </a:r>
            <a:r>
              <a:rPr lang="en">
                <a:solidFill>
                  <a:schemeClr val="dk1"/>
                </a:solidFill>
                <a:latin typeface="Courier New"/>
                <a:ea typeface="Courier New"/>
                <a:cs typeface="Courier New"/>
                <a:sym typeface="Courier New"/>
              </a:rPr>
              <a:t>5</a:t>
            </a:r>
            <a:endParaRPr>
              <a:solidFill>
                <a:schemeClr val="dk1"/>
              </a:solidFill>
              <a:latin typeface="Courier New"/>
              <a:ea typeface="Courier New"/>
              <a:cs typeface="Courier New"/>
              <a:sym typeface="Courier New"/>
            </a:endParaRPr>
          </a:p>
        </p:txBody>
      </p:sp>
      <p:pic>
        <p:nvPicPr>
          <p:cNvPr id="369" name="Google Shape;369;p59"/>
          <p:cNvPicPr preferRelativeResize="0"/>
          <p:nvPr/>
        </p:nvPicPr>
        <p:blipFill>
          <a:blip r:embed="rId3">
            <a:alphaModFix/>
          </a:blip>
          <a:stretch>
            <a:fillRect/>
          </a:stretch>
        </p:blipFill>
        <p:spPr>
          <a:xfrm>
            <a:off x="678100" y="572700"/>
            <a:ext cx="6038001" cy="1832325"/>
          </a:xfrm>
          <a:prstGeom prst="rect">
            <a:avLst/>
          </a:prstGeom>
          <a:noFill/>
          <a:ln>
            <a:noFill/>
          </a:ln>
        </p:spPr>
      </p:pic>
      <p:sp>
        <p:nvSpPr>
          <p:cNvPr id="370" name="Google Shape;370;p59"/>
          <p:cNvSpPr/>
          <p:nvPr/>
        </p:nvSpPr>
        <p:spPr>
          <a:xfrm>
            <a:off x="2163853" y="1132462"/>
            <a:ext cx="548100" cy="269100"/>
          </a:xfrm>
          <a:prstGeom prst="rect">
            <a:avLst/>
          </a:prstGeom>
          <a:solidFill>
            <a:srgbClr val="0BD122">
              <a:alpha val="40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59"/>
          <p:cNvSpPr/>
          <p:nvPr/>
        </p:nvSpPr>
        <p:spPr>
          <a:xfrm>
            <a:off x="5837768" y="1730856"/>
            <a:ext cx="548100" cy="269100"/>
          </a:xfrm>
          <a:prstGeom prst="rect">
            <a:avLst/>
          </a:prstGeom>
          <a:solidFill>
            <a:srgbClr val="0BD122">
              <a:alpha val="40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372" name="Google Shape;372;p59"/>
          <p:cNvGraphicFramePr/>
          <p:nvPr/>
        </p:nvGraphicFramePr>
        <p:xfrm>
          <a:off x="7437775" y="753600"/>
          <a:ext cx="3000000" cy="3000000"/>
        </p:xfrm>
        <a:graphic>
          <a:graphicData uri="http://schemas.openxmlformats.org/drawingml/2006/table">
            <a:tbl>
              <a:tblPr>
                <a:noFill/>
                <a:tableStyleId>{FC039D94-FFDD-4943-968C-63AE95C11A8B}</a:tableStyleId>
              </a:tblPr>
              <a:tblGrid>
                <a:gridCol w="441800"/>
                <a:gridCol w="521125"/>
              </a:tblGrid>
              <a:tr h="381000">
                <a:tc>
                  <a:txBody>
                    <a:bodyPr/>
                    <a:lstStyle/>
                    <a:p>
                      <a:pPr indent="0" lvl="0" marL="0" rtl="0" algn="ctr">
                        <a:spcBef>
                          <a:spcPts val="0"/>
                        </a:spcBef>
                        <a:spcAft>
                          <a:spcPts val="0"/>
                        </a:spcAft>
                        <a:buNone/>
                      </a:pPr>
                      <a:r>
                        <a:rPr b="1" lang="en">
                          <a:solidFill>
                            <a:srgbClr val="FF0000"/>
                          </a:solidFill>
                          <a:latin typeface="Courier New"/>
                          <a:ea typeface="Courier New"/>
                          <a:cs typeface="Courier New"/>
                          <a:sym typeface="Courier New"/>
                        </a:rPr>
                        <a:t>r1</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1</a:t>
                      </a:r>
                      <a:endParaRPr b="1">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b="1" lang="en">
                          <a:solidFill>
                            <a:srgbClr val="0000FF"/>
                          </a:solidFill>
                          <a:latin typeface="Courier New"/>
                          <a:ea typeface="Courier New"/>
                          <a:cs typeface="Courier New"/>
                          <a:sym typeface="Courier New"/>
                        </a:rPr>
                        <a:t>r2</a:t>
                      </a:r>
                      <a:endParaRPr b="1">
                        <a:solidFill>
                          <a:srgbClr val="0000FF"/>
                        </a:solidFill>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4</a:t>
                      </a:r>
                      <a:endParaRPr b="1">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b="1" lang="en">
                          <a:solidFill>
                            <a:srgbClr val="9900FF"/>
                          </a:solidFill>
                          <a:latin typeface="Courier New"/>
                          <a:ea typeface="Courier New"/>
                          <a:cs typeface="Courier New"/>
                          <a:sym typeface="Courier New"/>
                        </a:rPr>
                        <a:t>r3</a:t>
                      </a:r>
                      <a:endParaRPr b="1">
                        <a:solidFill>
                          <a:srgbClr val="9900FF"/>
                        </a:solidFill>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3</a:t>
                      </a:r>
                      <a:endParaRPr b="1">
                        <a:latin typeface="Courier New"/>
                        <a:ea typeface="Courier New"/>
                        <a:cs typeface="Courier New"/>
                        <a:sym typeface="Courier New"/>
                      </a:endParaRPr>
                    </a:p>
                  </a:txBody>
                  <a:tcPr marT="91425" marB="91425" marR="91425" marL="91425"/>
                </a:tc>
              </a:tr>
            </a:tbl>
          </a:graphicData>
        </a:graphic>
      </p:graphicFrame>
      <p:sp>
        <p:nvSpPr>
          <p:cNvPr id="373" name="Google Shape;373;p59"/>
          <p:cNvSpPr txBox="1"/>
          <p:nvPr/>
        </p:nvSpPr>
        <p:spPr>
          <a:xfrm>
            <a:off x="7579100" y="111000"/>
            <a:ext cx="1103700" cy="46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sz="1800">
                <a:solidFill>
                  <a:schemeClr val="dk2"/>
                </a:solidFill>
                <a:latin typeface="Proxima Nova"/>
                <a:ea typeface="Proxima Nova"/>
                <a:cs typeface="Proxima Nova"/>
                <a:sym typeface="Proxima Nova"/>
              </a:rPr>
              <a:t>DPRF</a:t>
            </a:r>
            <a:endParaRPr>
              <a:latin typeface="Proxima Nova"/>
              <a:ea typeface="Proxima Nova"/>
              <a:cs typeface="Proxima Nova"/>
              <a:sym typeface="Proxima Nova"/>
            </a:endParaRPr>
          </a:p>
        </p:txBody>
      </p:sp>
      <p:sp>
        <p:nvSpPr>
          <p:cNvPr id="374" name="Google Shape;374;p59"/>
          <p:cNvSpPr txBox="1"/>
          <p:nvPr/>
        </p:nvSpPr>
        <p:spPr>
          <a:xfrm>
            <a:off x="7861250" y="461700"/>
            <a:ext cx="5394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Proxima Nova"/>
                <a:ea typeface="Proxima Nova"/>
                <a:cs typeface="Proxima Nova"/>
                <a:sym typeface="Proxima Nova"/>
              </a:rPr>
              <a:t>Values</a:t>
            </a:r>
            <a:endParaRPr sz="800">
              <a:latin typeface="Proxima Nova"/>
              <a:ea typeface="Proxima Nova"/>
              <a:cs typeface="Proxima Nova"/>
              <a:sym typeface="Proxima Nova"/>
            </a:endParaRPr>
          </a:p>
        </p:txBody>
      </p:sp>
      <p:sp>
        <p:nvSpPr>
          <p:cNvPr id="375" name="Google Shape;375;p59"/>
          <p:cNvSpPr txBox="1"/>
          <p:nvPr/>
        </p:nvSpPr>
        <p:spPr>
          <a:xfrm>
            <a:off x="4922775" y="3460225"/>
            <a:ext cx="3909600" cy="97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accent3"/>
                </a:solidFill>
                <a:latin typeface="Proxima Nova"/>
                <a:ea typeface="Proxima Nova"/>
                <a:cs typeface="Proxima Nova"/>
                <a:sym typeface="Proxima Nova"/>
              </a:rPr>
              <a:t>What will the register values be if we don’t act on a data hazard between these two instructions?</a:t>
            </a:r>
            <a:endParaRPr sz="1600">
              <a:solidFill>
                <a:schemeClr val="accent3"/>
              </a:solidFill>
              <a:latin typeface="Proxima Nova"/>
              <a:ea typeface="Proxima Nova"/>
              <a:cs typeface="Proxima Nova"/>
              <a:sym typeface="Proxima Nova"/>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79" name="Shape 379"/>
        <p:cNvGrpSpPr/>
        <p:nvPr/>
      </p:nvGrpSpPr>
      <p:grpSpPr>
        <a:xfrm>
          <a:off x="0" y="0"/>
          <a:ext cx="0" cy="0"/>
          <a:chOff x="0" y="0"/>
          <a:chExt cx="0" cy="0"/>
        </a:xfrm>
      </p:grpSpPr>
      <p:sp>
        <p:nvSpPr>
          <p:cNvPr id="380" name="Google Shape;380;p60"/>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Cycle 1</a:t>
            </a:r>
            <a:endParaRPr/>
          </a:p>
        </p:txBody>
      </p:sp>
      <p:graphicFrame>
        <p:nvGraphicFramePr>
          <p:cNvPr id="381" name="Google Shape;381;p60"/>
          <p:cNvGraphicFramePr/>
          <p:nvPr/>
        </p:nvGraphicFramePr>
        <p:xfrm>
          <a:off x="7437775" y="753600"/>
          <a:ext cx="3000000" cy="3000000"/>
        </p:xfrm>
        <a:graphic>
          <a:graphicData uri="http://schemas.openxmlformats.org/drawingml/2006/table">
            <a:tbl>
              <a:tblPr>
                <a:noFill/>
                <a:tableStyleId>{FC039D94-FFDD-4943-968C-63AE95C11A8B}</a:tableStyleId>
              </a:tblPr>
              <a:tblGrid>
                <a:gridCol w="441800"/>
                <a:gridCol w="521125"/>
              </a:tblGrid>
              <a:tr h="381000">
                <a:tc>
                  <a:txBody>
                    <a:bodyPr/>
                    <a:lstStyle/>
                    <a:p>
                      <a:pPr indent="0" lvl="0" marL="0" rtl="0" algn="ctr">
                        <a:spcBef>
                          <a:spcPts val="0"/>
                        </a:spcBef>
                        <a:spcAft>
                          <a:spcPts val="0"/>
                        </a:spcAft>
                        <a:buNone/>
                      </a:pPr>
                      <a:r>
                        <a:rPr b="1" lang="en">
                          <a:solidFill>
                            <a:srgbClr val="FF0000"/>
                          </a:solidFill>
                          <a:latin typeface="Courier New"/>
                          <a:ea typeface="Courier New"/>
                          <a:cs typeface="Courier New"/>
                          <a:sym typeface="Courier New"/>
                        </a:rPr>
                        <a:t>r1</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1</a:t>
                      </a:r>
                      <a:endParaRPr b="1">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b="1" lang="en">
                          <a:solidFill>
                            <a:srgbClr val="0000FF"/>
                          </a:solidFill>
                          <a:latin typeface="Courier New"/>
                          <a:ea typeface="Courier New"/>
                          <a:cs typeface="Courier New"/>
                          <a:sym typeface="Courier New"/>
                        </a:rPr>
                        <a:t>r2</a:t>
                      </a:r>
                      <a:endParaRPr b="1">
                        <a:solidFill>
                          <a:srgbClr val="0000FF"/>
                        </a:solidFill>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4</a:t>
                      </a:r>
                      <a:endParaRPr b="1">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b="1" lang="en">
                          <a:solidFill>
                            <a:srgbClr val="9900FF"/>
                          </a:solidFill>
                          <a:latin typeface="Courier New"/>
                          <a:ea typeface="Courier New"/>
                          <a:cs typeface="Courier New"/>
                          <a:sym typeface="Courier New"/>
                        </a:rPr>
                        <a:t>r3</a:t>
                      </a:r>
                      <a:endParaRPr b="1">
                        <a:solidFill>
                          <a:srgbClr val="9900FF"/>
                        </a:solidFill>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3</a:t>
                      </a:r>
                      <a:endParaRPr b="1">
                        <a:latin typeface="Courier New"/>
                        <a:ea typeface="Courier New"/>
                        <a:cs typeface="Courier New"/>
                        <a:sym typeface="Courier New"/>
                      </a:endParaRPr>
                    </a:p>
                  </a:txBody>
                  <a:tcPr marT="91425" marB="91425" marR="91425" marL="91425"/>
                </a:tc>
              </a:tr>
            </a:tbl>
          </a:graphicData>
        </a:graphic>
      </p:graphicFrame>
      <p:sp>
        <p:nvSpPr>
          <p:cNvPr id="382" name="Google Shape;382;p60"/>
          <p:cNvSpPr txBox="1"/>
          <p:nvPr/>
        </p:nvSpPr>
        <p:spPr>
          <a:xfrm>
            <a:off x="7579100" y="111000"/>
            <a:ext cx="1103700" cy="46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sz="1800">
                <a:solidFill>
                  <a:schemeClr val="dk2"/>
                </a:solidFill>
                <a:latin typeface="Proxima Nova"/>
                <a:ea typeface="Proxima Nova"/>
                <a:cs typeface="Proxima Nova"/>
                <a:sym typeface="Proxima Nova"/>
              </a:rPr>
              <a:t>DPRF</a:t>
            </a:r>
            <a:endParaRPr>
              <a:latin typeface="Proxima Nova"/>
              <a:ea typeface="Proxima Nova"/>
              <a:cs typeface="Proxima Nova"/>
              <a:sym typeface="Proxima Nova"/>
            </a:endParaRPr>
          </a:p>
        </p:txBody>
      </p:sp>
      <p:sp>
        <p:nvSpPr>
          <p:cNvPr id="383" name="Google Shape;383;p60"/>
          <p:cNvSpPr txBox="1"/>
          <p:nvPr/>
        </p:nvSpPr>
        <p:spPr>
          <a:xfrm>
            <a:off x="7861250" y="461700"/>
            <a:ext cx="5394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Proxima Nova"/>
                <a:ea typeface="Proxima Nova"/>
                <a:cs typeface="Proxima Nova"/>
                <a:sym typeface="Proxima Nova"/>
              </a:rPr>
              <a:t>Values</a:t>
            </a:r>
            <a:endParaRPr sz="800">
              <a:latin typeface="Proxima Nova"/>
              <a:ea typeface="Proxima Nova"/>
              <a:cs typeface="Proxima Nova"/>
              <a:sym typeface="Proxima Nova"/>
            </a:endParaRPr>
          </a:p>
        </p:txBody>
      </p:sp>
      <p:pic>
        <p:nvPicPr>
          <p:cNvPr id="384" name="Google Shape;384;p60"/>
          <p:cNvPicPr preferRelativeResize="0"/>
          <p:nvPr/>
        </p:nvPicPr>
        <p:blipFill>
          <a:blip r:embed="rId3">
            <a:alphaModFix/>
          </a:blip>
          <a:stretch>
            <a:fillRect/>
          </a:stretch>
        </p:blipFill>
        <p:spPr>
          <a:xfrm>
            <a:off x="678100" y="572700"/>
            <a:ext cx="6038001" cy="1832325"/>
          </a:xfrm>
          <a:prstGeom prst="rect">
            <a:avLst/>
          </a:prstGeom>
          <a:noFill/>
          <a:ln>
            <a:noFill/>
          </a:ln>
        </p:spPr>
      </p:pic>
      <p:sp>
        <p:nvSpPr>
          <p:cNvPr id="385" name="Google Shape;385;p60"/>
          <p:cNvSpPr txBox="1"/>
          <p:nvPr/>
        </p:nvSpPr>
        <p:spPr>
          <a:xfrm>
            <a:off x="614675" y="2571750"/>
            <a:ext cx="880200" cy="708000"/>
          </a:xfrm>
          <a:prstGeom prst="rect">
            <a:avLst/>
          </a:prstGeom>
          <a:noFill/>
          <a:ln cap="flat" cmpd="sng" w="9525">
            <a:solidFill>
              <a:schemeClr val="accent5"/>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u="sng">
                <a:latin typeface="Courier New"/>
                <a:ea typeface="Courier New"/>
                <a:cs typeface="Courier New"/>
                <a:sym typeface="Courier New"/>
              </a:rPr>
              <a:t>i1</a:t>
            </a:r>
            <a:endParaRPr b="1" sz="1200" u="sng">
              <a:latin typeface="Courier New"/>
              <a:ea typeface="Courier New"/>
              <a:cs typeface="Courier New"/>
              <a:sym typeface="Courier New"/>
            </a:endParaRPr>
          </a:p>
          <a:p>
            <a:pPr indent="0" lvl="0" marL="0" rtl="0" algn="ctr">
              <a:spcBef>
                <a:spcPts val="0"/>
              </a:spcBef>
              <a:spcAft>
                <a:spcPts val="0"/>
              </a:spcAft>
              <a:buNone/>
            </a:pPr>
            <a:r>
              <a:t/>
            </a:r>
            <a:endParaRPr b="1" sz="1200" u="sng">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IR: i1</a:t>
            </a:r>
            <a:endParaRPr sz="1000">
              <a:latin typeface="Courier New"/>
              <a:ea typeface="Courier New"/>
              <a:cs typeface="Courier New"/>
              <a:sym typeface="Courier New"/>
            </a:endParaRPr>
          </a:p>
        </p:txBody>
      </p:sp>
      <p:cxnSp>
        <p:nvCxnSpPr>
          <p:cNvPr id="386" name="Google Shape;386;p60"/>
          <p:cNvCxnSpPr/>
          <p:nvPr/>
        </p:nvCxnSpPr>
        <p:spPr>
          <a:xfrm rot="-5400000">
            <a:off x="973900" y="1897200"/>
            <a:ext cx="764700" cy="591600"/>
          </a:xfrm>
          <a:prstGeom prst="curvedConnector3">
            <a:avLst>
              <a:gd fmla="val 25471" name="adj1"/>
            </a:avLst>
          </a:prstGeom>
          <a:noFill/>
          <a:ln cap="flat" cmpd="sng" w="9525">
            <a:solidFill>
              <a:schemeClr val="accent5"/>
            </a:solidFill>
            <a:prstDash val="solid"/>
            <a:round/>
            <a:headEnd len="med" w="med" type="none"/>
            <a:tailEnd len="med" w="med" type="stealth"/>
          </a:ln>
        </p:spPr>
      </p:cxnSp>
      <p:sp>
        <p:nvSpPr>
          <p:cNvPr id="387" name="Google Shape;387;p60"/>
          <p:cNvSpPr txBox="1"/>
          <p:nvPr/>
        </p:nvSpPr>
        <p:spPr>
          <a:xfrm>
            <a:off x="391500" y="4039775"/>
            <a:ext cx="83610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Proxima Nova"/>
              <a:buChar char="●"/>
            </a:pPr>
            <a:r>
              <a:rPr b="1" lang="en">
                <a:latin typeface="Courier New"/>
                <a:ea typeface="Courier New"/>
                <a:cs typeface="Courier New"/>
                <a:sym typeface="Courier New"/>
              </a:rPr>
              <a:t>i1</a:t>
            </a:r>
            <a:r>
              <a:rPr lang="en">
                <a:latin typeface="Proxima Nova"/>
                <a:ea typeface="Proxima Nova"/>
                <a:cs typeface="Proxima Nova"/>
                <a:sym typeface="Proxima Nova"/>
              </a:rPr>
              <a:t> fetched at IF phase</a:t>
            </a:r>
            <a:endParaRPr b="1">
              <a:latin typeface="Courier New"/>
              <a:ea typeface="Courier New"/>
              <a:cs typeface="Courier New"/>
              <a:sym typeface="Courier New"/>
            </a:endParaRPr>
          </a:p>
          <a:p>
            <a:pPr indent="-317500" lvl="0" marL="457200" rtl="0" algn="l">
              <a:spcBef>
                <a:spcPts val="0"/>
              </a:spcBef>
              <a:spcAft>
                <a:spcPts val="0"/>
              </a:spcAft>
              <a:buSzPts val="1400"/>
              <a:buFont typeface="Proxima Nova"/>
              <a:buChar char="●"/>
            </a:pPr>
            <a:r>
              <a:rPr b="1" lang="en">
                <a:latin typeface="Courier New"/>
                <a:ea typeface="Courier New"/>
                <a:cs typeface="Courier New"/>
                <a:sym typeface="Courier New"/>
              </a:rPr>
              <a:t>i2</a:t>
            </a:r>
            <a:r>
              <a:rPr lang="en">
                <a:latin typeface="Proxima Nova"/>
                <a:ea typeface="Proxima Nova"/>
                <a:cs typeface="Proxima Nova"/>
                <a:sym typeface="Proxima Nova"/>
              </a:rPr>
              <a:t> not yet in pipeline</a:t>
            </a:r>
            <a:endParaRPr>
              <a:latin typeface="Proxima Nova"/>
              <a:ea typeface="Proxima Nova"/>
              <a:cs typeface="Proxima Nova"/>
              <a:sym typeface="Proxima Nova"/>
            </a:endParaRPr>
          </a:p>
        </p:txBody>
      </p:sp>
      <p:sp>
        <p:nvSpPr>
          <p:cNvPr id="388" name="Google Shape;388;p60"/>
          <p:cNvSpPr txBox="1"/>
          <p:nvPr/>
        </p:nvSpPr>
        <p:spPr>
          <a:xfrm>
            <a:off x="6984299" y="3185975"/>
            <a:ext cx="21597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Courier New"/>
                <a:ea typeface="Courier New"/>
                <a:cs typeface="Courier New"/>
                <a:sym typeface="Courier New"/>
              </a:rPr>
              <a:t>i1:</a:t>
            </a:r>
            <a:r>
              <a:rPr lang="en">
                <a:solidFill>
                  <a:schemeClr val="dk1"/>
                </a:solidFill>
                <a:latin typeface="Courier New"/>
                <a:ea typeface="Courier New"/>
                <a:cs typeface="Courier New"/>
                <a:sym typeface="Courier New"/>
              </a:rPr>
              <a:t> addi</a:t>
            </a:r>
            <a:r>
              <a:rPr lang="en">
                <a:solidFill>
                  <a:schemeClr val="accent3"/>
                </a:solidFill>
                <a:latin typeface="Courier New"/>
                <a:ea typeface="Courier New"/>
                <a:cs typeface="Courier New"/>
                <a:sym typeface="Courier New"/>
              </a:rPr>
              <a:t> </a:t>
            </a:r>
            <a:r>
              <a:rPr b="1" lang="en">
                <a:solidFill>
                  <a:srgbClr val="FF0000"/>
                </a:solidFill>
                <a:latin typeface="Courier New"/>
                <a:ea typeface="Courier New"/>
                <a:cs typeface="Courier New"/>
                <a:sym typeface="Courier New"/>
              </a:rPr>
              <a:t>r1</a:t>
            </a:r>
            <a:r>
              <a:rPr lang="en">
                <a:solidFill>
                  <a:schemeClr val="dk1"/>
                </a:solidFill>
                <a:latin typeface="Courier New"/>
                <a:ea typeface="Courier New"/>
                <a:cs typeface="Courier New"/>
                <a:sym typeface="Courier New"/>
              </a:rPr>
              <a:t>,</a:t>
            </a:r>
            <a:r>
              <a:rPr lang="en">
                <a:solidFill>
                  <a:schemeClr val="accent3"/>
                </a:solidFill>
                <a:latin typeface="Courier New"/>
                <a:ea typeface="Courier New"/>
                <a:cs typeface="Courier New"/>
                <a:sym typeface="Courier New"/>
              </a:rPr>
              <a:t> </a:t>
            </a:r>
            <a:r>
              <a:rPr b="1" lang="en">
                <a:solidFill>
                  <a:srgbClr val="0000FF"/>
                </a:solidFill>
                <a:latin typeface="Courier New"/>
                <a:ea typeface="Courier New"/>
                <a:cs typeface="Courier New"/>
                <a:sym typeface="Courier New"/>
              </a:rPr>
              <a:t>r2</a:t>
            </a:r>
            <a:r>
              <a:rPr lang="en">
                <a:solidFill>
                  <a:schemeClr val="dk1"/>
                </a:solidFill>
                <a:latin typeface="Courier New"/>
                <a:ea typeface="Courier New"/>
                <a:cs typeface="Courier New"/>
                <a:sym typeface="Courier New"/>
              </a:rPr>
              <a:t>,</a:t>
            </a:r>
            <a:r>
              <a:rPr lang="en">
                <a:solidFill>
                  <a:schemeClr val="accent3"/>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3</a:t>
            </a:r>
            <a:endParaRPr>
              <a:solidFill>
                <a:schemeClr val="dk1"/>
              </a:solidFill>
              <a:latin typeface="Courier New"/>
              <a:ea typeface="Courier New"/>
              <a:cs typeface="Courier New"/>
              <a:sym typeface="Courier New"/>
            </a:endParaRPr>
          </a:p>
          <a:p>
            <a:pPr indent="0" lvl="0" marL="0" rtl="0" algn="l">
              <a:spcBef>
                <a:spcPts val="1200"/>
              </a:spcBef>
              <a:spcAft>
                <a:spcPts val="1200"/>
              </a:spcAft>
              <a:buNone/>
            </a:pPr>
            <a:r>
              <a:rPr b="1" lang="en">
                <a:solidFill>
                  <a:schemeClr val="dk1"/>
                </a:solidFill>
                <a:latin typeface="Courier New"/>
                <a:ea typeface="Courier New"/>
                <a:cs typeface="Courier New"/>
                <a:sym typeface="Courier New"/>
              </a:rPr>
              <a:t>i2:</a:t>
            </a:r>
            <a:r>
              <a:rPr lang="en">
                <a:solidFill>
                  <a:schemeClr val="dk1"/>
                </a:solidFill>
                <a:latin typeface="Courier New"/>
                <a:ea typeface="Courier New"/>
                <a:cs typeface="Courier New"/>
                <a:sym typeface="Courier New"/>
              </a:rPr>
              <a:t> addi</a:t>
            </a:r>
            <a:r>
              <a:rPr lang="en">
                <a:solidFill>
                  <a:schemeClr val="accent3"/>
                </a:solidFill>
                <a:latin typeface="Courier New"/>
                <a:ea typeface="Courier New"/>
                <a:cs typeface="Courier New"/>
                <a:sym typeface="Courier New"/>
              </a:rPr>
              <a:t> </a:t>
            </a:r>
            <a:r>
              <a:rPr b="1" lang="en">
                <a:solidFill>
                  <a:srgbClr val="9900FF"/>
                </a:solidFill>
                <a:latin typeface="Courier New"/>
                <a:ea typeface="Courier New"/>
                <a:cs typeface="Courier New"/>
                <a:sym typeface="Courier New"/>
              </a:rPr>
              <a:t>r3</a:t>
            </a:r>
            <a:r>
              <a:rPr lang="en">
                <a:solidFill>
                  <a:schemeClr val="dk1"/>
                </a:solidFill>
                <a:latin typeface="Courier New"/>
                <a:ea typeface="Courier New"/>
                <a:cs typeface="Courier New"/>
                <a:sym typeface="Courier New"/>
              </a:rPr>
              <a:t>,</a:t>
            </a:r>
            <a:r>
              <a:rPr lang="en">
                <a:solidFill>
                  <a:schemeClr val="accent3"/>
                </a:solidFill>
                <a:latin typeface="Courier New"/>
                <a:ea typeface="Courier New"/>
                <a:cs typeface="Courier New"/>
                <a:sym typeface="Courier New"/>
              </a:rPr>
              <a:t> </a:t>
            </a:r>
            <a:r>
              <a:rPr b="1" lang="en">
                <a:solidFill>
                  <a:srgbClr val="FF0000"/>
                </a:solidFill>
                <a:latin typeface="Courier New"/>
                <a:ea typeface="Courier New"/>
                <a:cs typeface="Courier New"/>
                <a:sym typeface="Courier New"/>
              </a:rPr>
              <a:t>r1</a:t>
            </a:r>
            <a:r>
              <a:rPr lang="en">
                <a:solidFill>
                  <a:schemeClr val="dk1"/>
                </a:solidFill>
                <a:latin typeface="Courier New"/>
                <a:ea typeface="Courier New"/>
                <a:cs typeface="Courier New"/>
                <a:sym typeface="Courier New"/>
              </a:rPr>
              <a:t>,</a:t>
            </a:r>
            <a:r>
              <a:rPr lang="en">
                <a:solidFill>
                  <a:schemeClr val="accent3"/>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5</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92" name="Shape 392"/>
        <p:cNvGrpSpPr/>
        <p:nvPr/>
      </p:nvGrpSpPr>
      <p:grpSpPr>
        <a:xfrm>
          <a:off x="0" y="0"/>
          <a:ext cx="0" cy="0"/>
          <a:chOff x="0" y="0"/>
          <a:chExt cx="0" cy="0"/>
        </a:xfrm>
      </p:grpSpPr>
      <p:sp>
        <p:nvSpPr>
          <p:cNvPr id="393" name="Google Shape;393;p61"/>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Cycle 2</a:t>
            </a:r>
            <a:endParaRPr/>
          </a:p>
        </p:txBody>
      </p:sp>
      <p:graphicFrame>
        <p:nvGraphicFramePr>
          <p:cNvPr id="394" name="Google Shape;394;p61"/>
          <p:cNvGraphicFramePr/>
          <p:nvPr/>
        </p:nvGraphicFramePr>
        <p:xfrm>
          <a:off x="7437775" y="753600"/>
          <a:ext cx="3000000" cy="3000000"/>
        </p:xfrm>
        <a:graphic>
          <a:graphicData uri="http://schemas.openxmlformats.org/drawingml/2006/table">
            <a:tbl>
              <a:tblPr>
                <a:noFill/>
                <a:tableStyleId>{FC039D94-FFDD-4943-968C-63AE95C11A8B}</a:tableStyleId>
              </a:tblPr>
              <a:tblGrid>
                <a:gridCol w="441800"/>
                <a:gridCol w="521125"/>
              </a:tblGrid>
              <a:tr h="381000">
                <a:tc>
                  <a:txBody>
                    <a:bodyPr/>
                    <a:lstStyle/>
                    <a:p>
                      <a:pPr indent="0" lvl="0" marL="0" rtl="0" algn="ctr">
                        <a:spcBef>
                          <a:spcPts val="0"/>
                        </a:spcBef>
                        <a:spcAft>
                          <a:spcPts val="0"/>
                        </a:spcAft>
                        <a:buNone/>
                      </a:pPr>
                      <a:r>
                        <a:rPr b="1" lang="en">
                          <a:solidFill>
                            <a:srgbClr val="FF0000"/>
                          </a:solidFill>
                          <a:latin typeface="Courier New"/>
                          <a:ea typeface="Courier New"/>
                          <a:cs typeface="Courier New"/>
                          <a:sym typeface="Courier New"/>
                        </a:rPr>
                        <a:t>r1</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1</a:t>
                      </a:r>
                      <a:endParaRPr b="1">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b="1" lang="en">
                          <a:solidFill>
                            <a:srgbClr val="0000FF"/>
                          </a:solidFill>
                          <a:latin typeface="Courier New"/>
                          <a:ea typeface="Courier New"/>
                          <a:cs typeface="Courier New"/>
                          <a:sym typeface="Courier New"/>
                        </a:rPr>
                        <a:t>r2</a:t>
                      </a:r>
                      <a:endParaRPr b="1">
                        <a:solidFill>
                          <a:srgbClr val="0000FF"/>
                        </a:solidFill>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4</a:t>
                      </a:r>
                      <a:endParaRPr b="1">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b="1" lang="en">
                          <a:solidFill>
                            <a:srgbClr val="9900FF"/>
                          </a:solidFill>
                          <a:latin typeface="Courier New"/>
                          <a:ea typeface="Courier New"/>
                          <a:cs typeface="Courier New"/>
                          <a:sym typeface="Courier New"/>
                        </a:rPr>
                        <a:t>r3</a:t>
                      </a:r>
                      <a:endParaRPr b="1">
                        <a:solidFill>
                          <a:srgbClr val="9900FF"/>
                        </a:solidFill>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3</a:t>
                      </a:r>
                      <a:endParaRPr b="1">
                        <a:latin typeface="Courier New"/>
                        <a:ea typeface="Courier New"/>
                        <a:cs typeface="Courier New"/>
                        <a:sym typeface="Courier New"/>
                      </a:endParaRPr>
                    </a:p>
                  </a:txBody>
                  <a:tcPr marT="91425" marB="91425" marR="91425" marL="91425"/>
                </a:tc>
              </a:tr>
            </a:tbl>
          </a:graphicData>
        </a:graphic>
      </p:graphicFrame>
      <p:sp>
        <p:nvSpPr>
          <p:cNvPr id="395" name="Google Shape;395;p61"/>
          <p:cNvSpPr txBox="1"/>
          <p:nvPr/>
        </p:nvSpPr>
        <p:spPr>
          <a:xfrm>
            <a:off x="7579100" y="111000"/>
            <a:ext cx="1103700" cy="46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sz="1800">
                <a:solidFill>
                  <a:schemeClr val="dk2"/>
                </a:solidFill>
                <a:latin typeface="Proxima Nova"/>
                <a:ea typeface="Proxima Nova"/>
                <a:cs typeface="Proxima Nova"/>
                <a:sym typeface="Proxima Nova"/>
              </a:rPr>
              <a:t>DPRF</a:t>
            </a:r>
            <a:endParaRPr>
              <a:latin typeface="Proxima Nova"/>
              <a:ea typeface="Proxima Nova"/>
              <a:cs typeface="Proxima Nova"/>
              <a:sym typeface="Proxima Nova"/>
            </a:endParaRPr>
          </a:p>
        </p:txBody>
      </p:sp>
      <p:sp>
        <p:nvSpPr>
          <p:cNvPr id="396" name="Google Shape;396;p61"/>
          <p:cNvSpPr txBox="1"/>
          <p:nvPr/>
        </p:nvSpPr>
        <p:spPr>
          <a:xfrm>
            <a:off x="7861250" y="461700"/>
            <a:ext cx="5394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Proxima Nova"/>
                <a:ea typeface="Proxima Nova"/>
                <a:cs typeface="Proxima Nova"/>
                <a:sym typeface="Proxima Nova"/>
              </a:rPr>
              <a:t>Values</a:t>
            </a:r>
            <a:endParaRPr sz="800">
              <a:latin typeface="Proxima Nova"/>
              <a:ea typeface="Proxima Nova"/>
              <a:cs typeface="Proxima Nova"/>
              <a:sym typeface="Proxima Nova"/>
            </a:endParaRPr>
          </a:p>
        </p:txBody>
      </p:sp>
      <p:pic>
        <p:nvPicPr>
          <p:cNvPr id="397" name="Google Shape;397;p61"/>
          <p:cNvPicPr preferRelativeResize="0"/>
          <p:nvPr/>
        </p:nvPicPr>
        <p:blipFill>
          <a:blip r:embed="rId3">
            <a:alphaModFix/>
          </a:blip>
          <a:stretch>
            <a:fillRect/>
          </a:stretch>
        </p:blipFill>
        <p:spPr>
          <a:xfrm>
            <a:off x="678100" y="572700"/>
            <a:ext cx="6038001" cy="1832325"/>
          </a:xfrm>
          <a:prstGeom prst="rect">
            <a:avLst/>
          </a:prstGeom>
          <a:noFill/>
          <a:ln>
            <a:noFill/>
          </a:ln>
        </p:spPr>
      </p:pic>
      <p:sp>
        <p:nvSpPr>
          <p:cNvPr id="398" name="Google Shape;398;p61"/>
          <p:cNvSpPr txBox="1"/>
          <p:nvPr/>
        </p:nvSpPr>
        <p:spPr>
          <a:xfrm>
            <a:off x="391500" y="4039775"/>
            <a:ext cx="83610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Proxima Nova"/>
              <a:buChar char="●"/>
            </a:pPr>
            <a:r>
              <a:rPr b="1" lang="en">
                <a:latin typeface="Courier New"/>
                <a:ea typeface="Courier New"/>
                <a:cs typeface="Courier New"/>
                <a:sym typeface="Courier New"/>
              </a:rPr>
              <a:t>i1</a:t>
            </a:r>
            <a:r>
              <a:rPr lang="en">
                <a:latin typeface="Proxima Nova"/>
                <a:ea typeface="Proxima Nova"/>
                <a:cs typeface="Proxima Nova"/>
                <a:sym typeface="Proxima Nova"/>
              </a:rPr>
              <a:t> decoded at ID/RR phase</a:t>
            </a:r>
            <a:endParaRPr>
              <a:latin typeface="Proxima Nova"/>
              <a:ea typeface="Proxima Nova"/>
              <a:cs typeface="Proxima Nova"/>
              <a:sym typeface="Proxima Nova"/>
            </a:endParaRPr>
          </a:p>
          <a:p>
            <a:pPr indent="-317500" lvl="1" marL="914400" rtl="0" algn="l">
              <a:spcBef>
                <a:spcPts val="0"/>
              </a:spcBef>
              <a:spcAft>
                <a:spcPts val="0"/>
              </a:spcAft>
              <a:buSzPts val="1400"/>
              <a:buFont typeface="Proxima Nova"/>
              <a:buChar char="○"/>
            </a:pPr>
            <a:r>
              <a:rPr lang="en">
                <a:latin typeface="Proxima Nova"/>
                <a:ea typeface="Proxima Nova"/>
                <a:cs typeface="Proxima Nova"/>
                <a:sym typeface="Proxima Nova"/>
              </a:rPr>
              <a:t>Register contents read: 	</a:t>
            </a:r>
            <a:r>
              <a:rPr lang="en">
                <a:latin typeface="Courier New"/>
                <a:ea typeface="Courier New"/>
                <a:cs typeface="Courier New"/>
                <a:sym typeface="Courier New"/>
              </a:rPr>
              <a:t>A=</a:t>
            </a:r>
            <a:r>
              <a:rPr b="1" lang="en">
                <a:solidFill>
                  <a:srgbClr val="0000FF"/>
                </a:solidFill>
                <a:latin typeface="Courier New"/>
                <a:ea typeface="Courier New"/>
                <a:cs typeface="Courier New"/>
                <a:sym typeface="Courier New"/>
              </a:rPr>
              <a:t>r2</a:t>
            </a:r>
            <a:r>
              <a:rPr lang="en">
                <a:solidFill>
                  <a:srgbClr val="0000FF"/>
                </a:solidFill>
                <a:latin typeface="Courier New"/>
                <a:ea typeface="Courier New"/>
                <a:cs typeface="Courier New"/>
                <a:sym typeface="Courier New"/>
              </a:rPr>
              <a:t>		</a:t>
            </a:r>
            <a:r>
              <a:rPr lang="en">
                <a:latin typeface="Courier New"/>
                <a:ea typeface="Courier New"/>
                <a:cs typeface="Courier New"/>
                <a:sym typeface="Courier New"/>
              </a:rPr>
              <a:t>imm=3</a:t>
            </a:r>
            <a:endParaRPr>
              <a:latin typeface="Courier New"/>
              <a:ea typeface="Courier New"/>
              <a:cs typeface="Courier New"/>
              <a:sym typeface="Courier New"/>
            </a:endParaRPr>
          </a:p>
          <a:p>
            <a:pPr indent="-317500" lvl="0" marL="457200" rtl="0" algn="l">
              <a:spcBef>
                <a:spcPts val="0"/>
              </a:spcBef>
              <a:spcAft>
                <a:spcPts val="0"/>
              </a:spcAft>
              <a:buSzPts val="1400"/>
              <a:buFont typeface="Proxima Nova"/>
              <a:buChar char="●"/>
            </a:pPr>
            <a:r>
              <a:rPr b="1" lang="en">
                <a:latin typeface="Courier New"/>
                <a:ea typeface="Courier New"/>
                <a:cs typeface="Courier New"/>
                <a:sym typeface="Courier New"/>
              </a:rPr>
              <a:t>i2</a:t>
            </a:r>
            <a:r>
              <a:rPr lang="en">
                <a:latin typeface="Proxima Nova"/>
                <a:ea typeface="Proxima Nova"/>
                <a:cs typeface="Proxima Nova"/>
                <a:sym typeface="Proxima Nova"/>
              </a:rPr>
              <a:t> fetched at IF phase</a:t>
            </a:r>
            <a:endParaRPr>
              <a:latin typeface="Proxima Nova"/>
              <a:ea typeface="Proxima Nova"/>
              <a:cs typeface="Proxima Nova"/>
              <a:sym typeface="Proxima Nova"/>
            </a:endParaRPr>
          </a:p>
        </p:txBody>
      </p:sp>
      <p:sp>
        <p:nvSpPr>
          <p:cNvPr id="399" name="Google Shape;399;p61"/>
          <p:cNvSpPr txBox="1"/>
          <p:nvPr/>
        </p:nvSpPr>
        <p:spPr>
          <a:xfrm>
            <a:off x="614675" y="2571750"/>
            <a:ext cx="880200" cy="708000"/>
          </a:xfrm>
          <a:prstGeom prst="rect">
            <a:avLst/>
          </a:prstGeom>
          <a:noFill/>
          <a:ln cap="flat" cmpd="sng" w="9525">
            <a:solidFill>
              <a:schemeClr val="accent5"/>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u="sng">
                <a:latin typeface="Courier New"/>
                <a:ea typeface="Courier New"/>
                <a:cs typeface="Courier New"/>
                <a:sym typeface="Courier New"/>
              </a:rPr>
              <a:t>i2</a:t>
            </a:r>
            <a:endParaRPr b="1" sz="1200" u="sng">
              <a:latin typeface="Courier New"/>
              <a:ea typeface="Courier New"/>
              <a:cs typeface="Courier New"/>
              <a:sym typeface="Courier New"/>
            </a:endParaRPr>
          </a:p>
          <a:p>
            <a:pPr indent="0" lvl="0" marL="0" rtl="0" algn="ctr">
              <a:spcBef>
                <a:spcPts val="0"/>
              </a:spcBef>
              <a:spcAft>
                <a:spcPts val="0"/>
              </a:spcAft>
              <a:buNone/>
            </a:pPr>
            <a:r>
              <a:t/>
            </a:r>
            <a:endParaRPr b="1" sz="1200" u="sng">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IR: i2</a:t>
            </a:r>
            <a:endParaRPr sz="1000">
              <a:latin typeface="Courier New"/>
              <a:ea typeface="Courier New"/>
              <a:cs typeface="Courier New"/>
              <a:sym typeface="Courier New"/>
            </a:endParaRPr>
          </a:p>
        </p:txBody>
      </p:sp>
      <p:cxnSp>
        <p:nvCxnSpPr>
          <p:cNvPr id="400" name="Google Shape;400;p61"/>
          <p:cNvCxnSpPr/>
          <p:nvPr/>
        </p:nvCxnSpPr>
        <p:spPr>
          <a:xfrm rot="-5400000">
            <a:off x="973900" y="1897200"/>
            <a:ext cx="764700" cy="591600"/>
          </a:xfrm>
          <a:prstGeom prst="curvedConnector3">
            <a:avLst>
              <a:gd fmla="val 25471" name="adj1"/>
            </a:avLst>
          </a:prstGeom>
          <a:noFill/>
          <a:ln cap="flat" cmpd="sng" w="9525">
            <a:solidFill>
              <a:schemeClr val="accent5"/>
            </a:solidFill>
            <a:prstDash val="solid"/>
            <a:round/>
            <a:headEnd len="med" w="med" type="none"/>
            <a:tailEnd len="med" w="med" type="stealth"/>
          </a:ln>
        </p:spPr>
      </p:cxnSp>
      <p:sp>
        <p:nvSpPr>
          <p:cNvPr id="401" name="Google Shape;401;p61"/>
          <p:cNvSpPr txBox="1"/>
          <p:nvPr/>
        </p:nvSpPr>
        <p:spPr>
          <a:xfrm>
            <a:off x="1971775" y="2598300"/>
            <a:ext cx="880200" cy="1169700"/>
          </a:xfrm>
          <a:prstGeom prst="rect">
            <a:avLst/>
          </a:prstGeom>
          <a:noFill/>
          <a:ln cap="flat" cmpd="sng" w="9525">
            <a:solidFill>
              <a:schemeClr val="accent5"/>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u="sng">
                <a:latin typeface="Courier New"/>
                <a:ea typeface="Courier New"/>
                <a:cs typeface="Courier New"/>
                <a:sym typeface="Courier New"/>
              </a:rPr>
              <a:t>i1</a:t>
            </a:r>
            <a:endParaRPr b="1" sz="1200" u="sng">
              <a:latin typeface="Courier New"/>
              <a:ea typeface="Courier New"/>
              <a:cs typeface="Courier New"/>
              <a:sym typeface="Courier New"/>
            </a:endParaRPr>
          </a:p>
          <a:p>
            <a:pPr indent="0" lvl="0" marL="0" rtl="0" algn="ctr">
              <a:spcBef>
                <a:spcPts val="0"/>
              </a:spcBef>
              <a:spcAft>
                <a:spcPts val="0"/>
              </a:spcAft>
              <a:buNone/>
            </a:pPr>
            <a:r>
              <a:t/>
            </a:r>
            <a:endParaRPr b="1" sz="1200" u="sng">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OP: 2</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Rx: 1</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A: 4</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imm: 3</a:t>
            </a:r>
            <a:endParaRPr sz="1000">
              <a:latin typeface="Courier New"/>
              <a:ea typeface="Courier New"/>
              <a:cs typeface="Courier New"/>
              <a:sym typeface="Courier New"/>
            </a:endParaRPr>
          </a:p>
        </p:txBody>
      </p:sp>
      <p:cxnSp>
        <p:nvCxnSpPr>
          <p:cNvPr id="402" name="Google Shape;402;p61"/>
          <p:cNvCxnSpPr/>
          <p:nvPr/>
        </p:nvCxnSpPr>
        <p:spPr>
          <a:xfrm rot="-5400000">
            <a:off x="2385900" y="1849650"/>
            <a:ext cx="783900" cy="720600"/>
          </a:xfrm>
          <a:prstGeom prst="curvedConnector3">
            <a:avLst>
              <a:gd fmla="val 13509" name="adj1"/>
            </a:avLst>
          </a:prstGeom>
          <a:noFill/>
          <a:ln cap="flat" cmpd="sng" w="9525">
            <a:solidFill>
              <a:schemeClr val="accent5"/>
            </a:solidFill>
            <a:prstDash val="solid"/>
            <a:round/>
            <a:headEnd len="med" w="med" type="none"/>
            <a:tailEnd len="med" w="med" type="stealth"/>
          </a:ln>
        </p:spPr>
      </p:cxnSp>
      <p:sp>
        <p:nvSpPr>
          <p:cNvPr id="403" name="Google Shape;403;p61"/>
          <p:cNvSpPr txBox="1"/>
          <p:nvPr/>
        </p:nvSpPr>
        <p:spPr>
          <a:xfrm>
            <a:off x="6984299" y="3185975"/>
            <a:ext cx="21597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Courier New"/>
                <a:ea typeface="Courier New"/>
                <a:cs typeface="Courier New"/>
                <a:sym typeface="Courier New"/>
              </a:rPr>
              <a:t>i1:</a:t>
            </a:r>
            <a:r>
              <a:rPr lang="en">
                <a:solidFill>
                  <a:schemeClr val="dk1"/>
                </a:solidFill>
                <a:latin typeface="Courier New"/>
                <a:ea typeface="Courier New"/>
                <a:cs typeface="Courier New"/>
                <a:sym typeface="Courier New"/>
              </a:rPr>
              <a:t> addi</a:t>
            </a:r>
            <a:r>
              <a:rPr lang="en">
                <a:solidFill>
                  <a:schemeClr val="accent3"/>
                </a:solidFill>
                <a:latin typeface="Courier New"/>
                <a:ea typeface="Courier New"/>
                <a:cs typeface="Courier New"/>
                <a:sym typeface="Courier New"/>
              </a:rPr>
              <a:t> </a:t>
            </a:r>
            <a:r>
              <a:rPr b="1" lang="en">
                <a:solidFill>
                  <a:srgbClr val="FF0000"/>
                </a:solidFill>
                <a:latin typeface="Courier New"/>
                <a:ea typeface="Courier New"/>
                <a:cs typeface="Courier New"/>
                <a:sym typeface="Courier New"/>
              </a:rPr>
              <a:t>r1</a:t>
            </a:r>
            <a:r>
              <a:rPr lang="en">
                <a:solidFill>
                  <a:schemeClr val="dk1"/>
                </a:solidFill>
                <a:latin typeface="Courier New"/>
                <a:ea typeface="Courier New"/>
                <a:cs typeface="Courier New"/>
                <a:sym typeface="Courier New"/>
              </a:rPr>
              <a:t>,</a:t>
            </a:r>
            <a:r>
              <a:rPr lang="en">
                <a:solidFill>
                  <a:schemeClr val="accent3"/>
                </a:solidFill>
                <a:latin typeface="Courier New"/>
                <a:ea typeface="Courier New"/>
                <a:cs typeface="Courier New"/>
                <a:sym typeface="Courier New"/>
              </a:rPr>
              <a:t> </a:t>
            </a:r>
            <a:r>
              <a:rPr b="1" lang="en">
                <a:solidFill>
                  <a:srgbClr val="0000FF"/>
                </a:solidFill>
                <a:latin typeface="Courier New"/>
                <a:ea typeface="Courier New"/>
                <a:cs typeface="Courier New"/>
                <a:sym typeface="Courier New"/>
              </a:rPr>
              <a:t>r2</a:t>
            </a:r>
            <a:r>
              <a:rPr lang="en">
                <a:solidFill>
                  <a:schemeClr val="dk1"/>
                </a:solidFill>
                <a:latin typeface="Courier New"/>
                <a:ea typeface="Courier New"/>
                <a:cs typeface="Courier New"/>
                <a:sym typeface="Courier New"/>
              </a:rPr>
              <a:t>,</a:t>
            </a:r>
            <a:r>
              <a:rPr lang="en">
                <a:solidFill>
                  <a:schemeClr val="accent3"/>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3</a:t>
            </a:r>
            <a:endParaRPr>
              <a:solidFill>
                <a:schemeClr val="dk1"/>
              </a:solidFill>
              <a:latin typeface="Courier New"/>
              <a:ea typeface="Courier New"/>
              <a:cs typeface="Courier New"/>
              <a:sym typeface="Courier New"/>
            </a:endParaRPr>
          </a:p>
          <a:p>
            <a:pPr indent="0" lvl="0" marL="0" rtl="0" algn="l">
              <a:spcBef>
                <a:spcPts val="1200"/>
              </a:spcBef>
              <a:spcAft>
                <a:spcPts val="1200"/>
              </a:spcAft>
              <a:buNone/>
            </a:pPr>
            <a:r>
              <a:rPr b="1" lang="en">
                <a:solidFill>
                  <a:schemeClr val="dk1"/>
                </a:solidFill>
                <a:latin typeface="Courier New"/>
                <a:ea typeface="Courier New"/>
                <a:cs typeface="Courier New"/>
                <a:sym typeface="Courier New"/>
              </a:rPr>
              <a:t>i2:</a:t>
            </a:r>
            <a:r>
              <a:rPr lang="en">
                <a:solidFill>
                  <a:schemeClr val="dk1"/>
                </a:solidFill>
                <a:latin typeface="Courier New"/>
                <a:ea typeface="Courier New"/>
                <a:cs typeface="Courier New"/>
                <a:sym typeface="Courier New"/>
              </a:rPr>
              <a:t> addi</a:t>
            </a:r>
            <a:r>
              <a:rPr lang="en">
                <a:solidFill>
                  <a:schemeClr val="accent3"/>
                </a:solidFill>
                <a:latin typeface="Courier New"/>
                <a:ea typeface="Courier New"/>
                <a:cs typeface="Courier New"/>
                <a:sym typeface="Courier New"/>
              </a:rPr>
              <a:t> </a:t>
            </a:r>
            <a:r>
              <a:rPr b="1" lang="en">
                <a:solidFill>
                  <a:srgbClr val="9900FF"/>
                </a:solidFill>
                <a:latin typeface="Courier New"/>
                <a:ea typeface="Courier New"/>
                <a:cs typeface="Courier New"/>
                <a:sym typeface="Courier New"/>
              </a:rPr>
              <a:t>r3</a:t>
            </a:r>
            <a:r>
              <a:rPr lang="en">
                <a:solidFill>
                  <a:schemeClr val="dk1"/>
                </a:solidFill>
                <a:latin typeface="Courier New"/>
                <a:ea typeface="Courier New"/>
                <a:cs typeface="Courier New"/>
                <a:sym typeface="Courier New"/>
              </a:rPr>
              <a:t>,</a:t>
            </a:r>
            <a:r>
              <a:rPr lang="en">
                <a:solidFill>
                  <a:schemeClr val="accent3"/>
                </a:solidFill>
                <a:latin typeface="Courier New"/>
                <a:ea typeface="Courier New"/>
                <a:cs typeface="Courier New"/>
                <a:sym typeface="Courier New"/>
              </a:rPr>
              <a:t> </a:t>
            </a:r>
            <a:r>
              <a:rPr b="1" lang="en">
                <a:solidFill>
                  <a:srgbClr val="FF0000"/>
                </a:solidFill>
                <a:latin typeface="Courier New"/>
                <a:ea typeface="Courier New"/>
                <a:cs typeface="Courier New"/>
                <a:sym typeface="Courier New"/>
              </a:rPr>
              <a:t>r1</a:t>
            </a:r>
            <a:r>
              <a:rPr lang="en">
                <a:solidFill>
                  <a:schemeClr val="dk1"/>
                </a:solidFill>
                <a:latin typeface="Courier New"/>
                <a:ea typeface="Courier New"/>
                <a:cs typeface="Courier New"/>
                <a:sym typeface="Courier New"/>
              </a:rPr>
              <a:t>,</a:t>
            </a:r>
            <a:r>
              <a:rPr lang="en">
                <a:solidFill>
                  <a:schemeClr val="accent3"/>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5</a:t>
            </a:r>
            <a:endParaRPr/>
          </a:p>
        </p:txBody>
      </p:sp>
    </p:spTree>
  </p:cSld>
  <p:clrMapOvr>
    <a:masterClrMapping/>
  </p:clrMapOvr>
  <p:transition spd="med">
    <p:fade/>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07" name="Shape 407"/>
        <p:cNvGrpSpPr/>
        <p:nvPr/>
      </p:nvGrpSpPr>
      <p:grpSpPr>
        <a:xfrm>
          <a:off x="0" y="0"/>
          <a:ext cx="0" cy="0"/>
          <a:chOff x="0" y="0"/>
          <a:chExt cx="0" cy="0"/>
        </a:xfrm>
      </p:grpSpPr>
      <p:sp>
        <p:nvSpPr>
          <p:cNvPr id="408" name="Google Shape;408;p62"/>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Cycle 3</a:t>
            </a:r>
            <a:endParaRPr/>
          </a:p>
        </p:txBody>
      </p:sp>
      <p:graphicFrame>
        <p:nvGraphicFramePr>
          <p:cNvPr id="409" name="Google Shape;409;p62"/>
          <p:cNvGraphicFramePr/>
          <p:nvPr/>
        </p:nvGraphicFramePr>
        <p:xfrm>
          <a:off x="7437775" y="753600"/>
          <a:ext cx="3000000" cy="3000000"/>
        </p:xfrm>
        <a:graphic>
          <a:graphicData uri="http://schemas.openxmlformats.org/drawingml/2006/table">
            <a:tbl>
              <a:tblPr>
                <a:noFill/>
                <a:tableStyleId>{FC039D94-FFDD-4943-968C-63AE95C11A8B}</a:tableStyleId>
              </a:tblPr>
              <a:tblGrid>
                <a:gridCol w="441800"/>
                <a:gridCol w="521125"/>
              </a:tblGrid>
              <a:tr h="381000">
                <a:tc>
                  <a:txBody>
                    <a:bodyPr/>
                    <a:lstStyle/>
                    <a:p>
                      <a:pPr indent="0" lvl="0" marL="0" rtl="0" algn="ctr">
                        <a:spcBef>
                          <a:spcPts val="0"/>
                        </a:spcBef>
                        <a:spcAft>
                          <a:spcPts val="0"/>
                        </a:spcAft>
                        <a:buNone/>
                      </a:pPr>
                      <a:r>
                        <a:rPr b="1" lang="en">
                          <a:solidFill>
                            <a:srgbClr val="FF0000"/>
                          </a:solidFill>
                          <a:latin typeface="Courier New"/>
                          <a:ea typeface="Courier New"/>
                          <a:cs typeface="Courier New"/>
                          <a:sym typeface="Courier New"/>
                        </a:rPr>
                        <a:t>r1</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1</a:t>
                      </a:r>
                      <a:endParaRPr b="1">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b="1" lang="en">
                          <a:solidFill>
                            <a:srgbClr val="0000FF"/>
                          </a:solidFill>
                          <a:latin typeface="Courier New"/>
                          <a:ea typeface="Courier New"/>
                          <a:cs typeface="Courier New"/>
                          <a:sym typeface="Courier New"/>
                        </a:rPr>
                        <a:t>r2</a:t>
                      </a:r>
                      <a:endParaRPr b="1">
                        <a:solidFill>
                          <a:srgbClr val="0000FF"/>
                        </a:solidFill>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4</a:t>
                      </a:r>
                      <a:endParaRPr b="1">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b="1" lang="en">
                          <a:solidFill>
                            <a:srgbClr val="9900FF"/>
                          </a:solidFill>
                          <a:latin typeface="Courier New"/>
                          <a:ea typeface="Courier New"/>
                          <a:cs typeface="Courier New"/>
                          <a:sym typeface="Courier New"/>
                        </a:rPr>
                        <a:t>r3</a:t>
                      </a:r>
                      <a:endParaRPr b="1">
                        <a:solidFill>
                          <a:srgbClr val="9900FF"/>
                        </a:solidFill>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3</a:t>
                      </a:r>
                      <a:endParaRPr b="1">
                        <a:latin typeface="Courier New"/>
                        <a:ea typeface="Courier New"/>
                        <a:cs typeface="Courier New"/>
                        <a:sym typeface="Courier New"/>
                      </a:endParaRPr>
                    </a:p>
                  </a:txBody>
                  <a:tcPr marT="91425" marB="91425" marR="91425" marL="91425"/>
                </a:tc>
              </a:tr>
            </a:tbl>
          </a:graphicData>
        </a:graphic>
      </p:graphicFrame>
      <p:sp>
        <p:nvSpPr>
          <p:cNvPr id="410" name="Google Shape;410;p62"/>
          <p:cNvSpPr txBox="1"/>
          <p:nvPr/>
        </p:nvSpPr>
        <p:spPr>
          <a:xfrm>
            <a:off x="7579100" y="111000"/>
            <a:ext cx="1103700" cy="46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sz="1800">
                <a:solidFill>
                  <a:schemeClr val="dk2"/>
                </a:solidFill>
                <a:latin typeface="Proxima Nova"/>
                <a:ea typeface="Proxima Nova"/>
                <a:cs typeface="Proxima Nova"/>
                <a:sym typeface="Proxima Nova"/>
              </a:rPr>
              <a:t>DPRF</a:t>
            </a:r>
            <a:endParaRPr>
              <a:latin typeface="Proxima Nova"/>
              <a:ea typeface="Proxima Nova"/>
              <a:cs typeface="Proxima Nova"/>
              <a:sym typeface="Proxima Nova"/>
            </a:endParaRPr>
          </a:p>
        </p:txBody>
      </p:sp>
      <p:sp>
        <p:nvSpPr>
          <p:cNvPr id="411" name="Google Shape;411;p62"/>
          <p:cNvSpPr txBox="1"/>
          <p:nvPr/>
        </p:nvSpPr>
        <p:spPr>
          <a:xfrm>
            <a:off x="7861250" y="461700"/>
            <a:ext cx="5394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Proxima Nova"/>
                <a:ea typeface="Proxima Nova"/>
                <a:cs typeface="Proxima Nova"/>
                <a:sym typeface="Proxima Nova"/>
              </a:rPr>
              <a:t>Values</a:t>
            </a:r>
            <a:endParaRPr sz="800">
              <a:latin typeface="Proxima Nova"/>
              <a:ea typeface="Proxima Nova"/>
              <a:cs typeface="Proxima Nova"/>
              <a:sym typeface="Proxima Nova"/>
            </a:endParaRPr>
          </a:p>
        </p:txBody>
      </p:sp>
      <p:pic>
        <p:nvPicPr>
          <p:cNvPr id="412" name="Google Shape;412;p62"/>
          <p:cNvPicPr preferRelativeResize="0"/>
          <p:nvPr/>
        </p:nvPicPr>
        <p:blipFill>
          <a:blip r:embed="rId3">
            <a:alphaModFix/>
          </a:blip>
          <a:stretch>
            <a:fillRect/>
          </a:stretch>
        </p:blipFill>
        <p:spPr>
          <a:xfrm>
            <a:off x="678100" y="572700"/>
            <a:ext cx="6038001" cy="1832325"/>
          </a:xfrm>
          <a:prstGeom prst="rect">
            <a:avLst/>
          </a:prstGeom>
          <a:noFill/>
          <a:ln>
            <a:noFill/>
          </a:ln>
        </p:spPr>
      </p:pic>
      <p:sp>
        <p:nvSpPr>
          <p:cNvPr id="413" name="Google Shape;413;p62"/>
          <p:cNvSpPr txBox="1"/>
          <p:nvPr/>
        </p:nvSpPr>
        <p:spPr>
          <a:xfrm>
            <a:off x="391500" y="4039775"/>
            <a:ext cx="83610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Proxima Nova"/>
              <a:buChar char="●"/>
            </a:pPr>
            <a:r>
              <a:rPr b="1" lang="en">
                <a:latin typeface="Courier New"/>
                <a:ea typeface="Courier New"/>
                <a:cs typeface="Courier New"/>
                <a:sym typeface="Courier New"/>
              </a:rPr>
              <a:t>i1</a:t>
            </a:r>
            <a:r>
              <a:rPr lang="en">
                <a:latin typeface="Proxima Nova"/>
                <a:ea typeface="Proxima Nova"/>
                <a:cs typeface="Proxima Nova"/>
                <a:sym typeface="Proxima Nova"/>
              </a:rPr>
              <a:t> executed at EXEC phase: </a:t>
            </a:r>
            <a:r>
              <a:rPr lang="en">
                <a:latin typeface="Courier New"/>
                <a:ea typeface="Courier New"/>
                <a:cs typeface="Courier New"/>
                <a:sym typeface="Courier New"/>
              </a:rPr>
              <a:t>addi</a:t>
            </a:r>
            <a:r>
              <a:rPr lang="en">
                <a:latin typeface="Proxima Nova"/>
                <a:ea typeface="Proxima Nova"/>
                <a:cs typeface="Proxima Nova"/>
                <a:sym typeface="Proxima Nova"/>
              </a:rPr>
              <a:t> performed on ALU</a:t>
            </a:r>
            <a:endParaRPr>
              <a:latin typeface="Proxima Nova"/>
              <a:ea typeface="Proxima Nova"/>
              <a:cs typeface="Proxima Nova"/>
              <a:sym typeface="Proxima Nova"/>
            </a:endParaRPr>
          </a:p>
          <a:p>
            <a:pPr indent="-317500" lvl="1" marL="914400" rtl="0" algn="l">
              <a:spcBef>
                <a:spcPts val="0"/>
              </a:spcBef>
              <a:spcAft>
                <a:spcPts val="0"/>
              </a:spcAft>
              <a:buSzPts val="1400"/>
              <a:buFont typeface="Proxima Nova"/>
              <a:buChar char="○"/>
            </a:pPr>
            <a:r>
              <a:rPr lang="en">
                <a:latin typeface="Proxima Nova"/>
                <a:ea typeface="Proxima Nova"/>
                <a:cs typeface="Proxima Nova"/>
                <a:sym typeface="Proxima Nova"/>
              </a:rPr>
              <a:t>Result calculated: 	</a:t>
            </a:r>
            <a:r>
              <a:rPr lang="en">
                <a:latin typeface="Courier New"/>
                <a:ea typeface="Courier New"/>
                <a:cs typeface="Courier New"/>
                <a:sym typeface="Courier New"/>
              </a:rPr>
              <a:t>result=</a:t>
            </a:r>
            <a:r>
              <a:rPr b="1" lang="en">
                <a:solidFill>
                  <a:srgbClr val="0000FF"/>
                </a:solidFill>
                <a:latin typeface="Courier New"/>
                <a:ea typeface="Courier New"/>
                <a:cs typeface="Courier New"/>
                <a:sym typeface="Courier New"/>
              </a:rPr>
              <a:t>r2</a:t>
            </a:r>
            <a:r>
              <a:rPr lang="en">
                <a:latin typeface="Courier New"/>
                <a:ea typeface="Courier New"/>
                <a:cs typeface="Courier New"/>
                <a:sym typeface="Courier New"/>
              </a:rPr>
              <a:t>+</a:t>
            </a:r>
            <a:r>
              <a:rPr b="1" lang="en">
                <a:latin typeface="Courier New"/>
                <a:ea typeface="Courier New"/>
                <a:cs typeface="Courier New"/>
                <a:sym typeface="Courier New"/>
              </a:rPr>
              <a:t>imm</a:t>
            </a:r>
            <a:endParaRPr>
              <a:latin typeface="Courier New"/>
              <a:ea typeface="Courier New"/>
              <a:cs typeface="Courier New"/>
              <a:sym typeface="Courier New"/>
            </a:endParaRPr>
          </a:p>
          <a:p>
            <a:pPr indent="-317500" lvl="0" marL="457200" rtl="0" algn="l">
              <a:spcBef>
                <a:spcPts val="0"/>
              </a:spcBef>
              <a:spcAft>
                <a:spcPts val="0"/>
              </a:spcAft>
              <a:buSzPts val="1400"/>
              <a:buFont typeface="Proxima Nova"/>
              <a:buChar char="●"/>
            </a:pPr>
            <a:r>
              <a:rPr b="1" lang="en">
                <a:latin typeface="Courier New"/>
                <a:ea typeface="Courier New"/>
                <a:cs typeface="Courier New"/>
                <a:sym typeface="Courier New"/>
              </a:rPr>
              <a:t>i2</a:t>
            </a:r>
            <a:r>
              <a:rPr lang="en">
                <a:latin typeface="Proxima Nova"/>
                <a:ea typeface="Proxima Nova"/>
                <a:cs typeface="Proxima Nova"/>
                <a:sym typeface="Proxima Nova"/>
              </a:rPr>
              <a:t> decoded at ID/RR phase</a:t>
            </a:r>
            <a:endParaRPr>
              <a:latin typeface="Proxima Nova"/>
              <a:ea typeface="Proxima Nova"/>
              <a:cs typeface="Proxima Nova"/>
              <a:sym typeface="Proxima Nova"/>
            </a:endParaRPr>
          </a:p>
          <a:p>
            <a:pPr indent="-317500" lvl="1" marL="914400" rtl="0" algn="l">
              <a:spcBef>
                <a:spcPts val="0"/>
              </a:spcBef>
              <a:spcAft>
                <a:spcPts val="0"/>
              </a:spcAft>
              <a:buSzPts val="1400"/>
              <a:buFont typeface="Proxima Nova"/>
              <a:buChar char="○"/>
            </a:pPr>
            <a:r>
              <a:rPr lang="en">
                <a:latin typeface="Proxima Nova"/>
                <a:ea typeface="Proxima Nova"/>
                <a:cs typeface="Proxima Nova"/>
                <a:sym typeface="Proxima Nova"/>
              </a:rPr>
              <a:t>Register contents read: 	</a:t>
            </a:r>
            <a:r>
              <a:rPr lang="en">
                <a:latin typeface="Courier New"/>
                <a:ea typeface="Courier New"/>
                <a:cs typeface="Courier New"/>
                <a:sym typeface="Courier New"/>
              </a:rPr>
              <a:t>A=</a:t>
            </a:r>
            <a:r>
              <a:rPr b="1" lang="en">
                <a:solidFill>
                  <a:srgbClr val="FF0000"/>
                </a:solidFill>
                <a:latin typeface="Courier New"/>
                <a:ea typeface="Courier New"/>
                <a:cs typeface="Courier New"/>
                <a:sym typeface="Courier New"/>
              </a:rPr>
              <a:t>r1</a:t>
            </a:r>
            <a:r>
              <a:rPr lang="en">
                <a:solidFill>
                  <a:srgbClr val="0000FF"/>
                </a:solidFill>
                <a:latin typeface="Courier New"/>
                <a:ea typeface="Courier New"/>
                <a:cs typeface="Courier New"/>
                <a:sym typeface="Courier New"/>
              </a:rPr>
              <a:t>		</a:t>
            </a:r>
            <a:r>
              <a:rPr lang="en">
                <a:latin typeface="Courier New"/>
                <a:ea typeface="Courier New"/>
                <a:cs typeface="Courier New"/>
                <a:sym typeface="Courier New"/>
              </a:rPr>
              <a:t>imm=5</a:t>
            </a:r>
            <a:endParaRPr>
              <a:latin typeface="Proxima Nova"/>
              <a:ea typeface="Proxima Nova"/>
              <a:cs typeface="Proxima Nova"/>
              <a:sym typeface="Proxima Nova"/>
            </a:endParaRPr>
          </a:p>
        </p:txBody>
      </p:sp>
      <p:sp>
        <p:nvSpPr>
          <p:cNvPr id="414" name="Google Shape;414;p62"/>
          <p:cNvSpPr txBox="1"/>
          <p:nvPr/>
        </p:nvSpPr>
        <p:spPr>
          <a:xfrm>
            <a:off x="614675" y="2571750"/>
            <a:ext cx="880200" cy="708000"/>
          </a:xfrm>
          <a:prstGeom prst="rect">
            <a:avLst/>
          </a:prstGeom>
          <a:noFill/>
          <a:ln cap="flat" cmpd="sng" w="9525">
            <a:solidFill>
              <a:schemeClr val="accent5"/>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u="sng">
                <a:latin typeface="Courier New"/>
                <a:ea typeface="Courier New"/>
                <a:cs typeface="Courier New"/>
                <a:sym typeface="Courier New"/>
              </a:rPr>
              <a:t>i3</a:t>
            </a:r>
            <a:endParaRPr b="1" sz="1200" u="sng">
              <a:latin typeface="Courier New"/>
              <a:ea typeface="Courier New"/>
              <a:cs typeface="Courier New"/>
              <a:sym typeface="Courier New"/>
            </a:endParaRPr>
          </a:p>
          <a:p>
            <a:pPr indent="0" lvl="0" marL="0" rtl="0" algn="ctr">
              <a:spcBef>
                <a:spcPts val="0"/>
              </a:spcBef>
              <a:spcAft>
                <a:spcPts val="0"/>
              </a:spcAft>
              <a:buNone/>
            </a:pPr>
            <a:r>
              <a:t/>
            </a:r>
            <a:endParaRPr b="1" sz="1200" u="sng">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p:txBody>
      </p:sp>
      <p:cxnSp>
        <p:nvCxnSpPr>
          <p:cNvPr id="415" name="Google Shape;415;p62"/>
          <p:cNvCxnSpPr/>
          <p:nvPr/>
        </p:nvCxnSpPr>
        <p:spPr>
          <a:xfrm rot="-5400000">
            <a:off x="973900" y="1897200"/>
            <a:ext cx="764700" cy="591600"/>
          </a:xfrm>
          <a:prstGeom prst="curvedConnector3">
            <a:avLst>
              <a:gd fmla="val 25471" name="adj1"/>
            </a:avLst>
          </a:prstGeom>
          <a:noFill/>
          <a:ln cap="flat" cmpd="sng" w="9525">
            <a:solidFill>
              <a:schemeClr val="accent5"/>
            </a:solidFill>
            <a:prstDash val="solid"/>
            <a:round/>
            <a:headEnd len="med" w="med" type="none"/>
            <a:tailEnd len="med" w="med" type="stealth"/>
          </a:ln>
        </p:spPr>
      </p:cxnSp>
      <p:sp>
        <p:nvSpPr>
          <p:cNvPr id="416" name="Google Shape;416;p62"/>
          <p:cNvSpPr txBox="1"/>
          <p:nvPr/>
        </p:nvSpPr>
        <p:spPr>
          <a:xfrm>
            <a:off x="1971775" y="2598300"/>
            <a:ext cx="880200" cy="1169700"/>
          </a:xfrm>
          <a:prstGeom prst="rect">
            <a:avLst/>
          </a:prstGeom>
          <a:noFill/>
          <a:ln cap="flat" cmpd="sng" w="9525">
            <a:solidFill>
              <a:schemeClr val="accent5"/>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u="sng">
                <a:latin typeface="Courier New"/>
                <a:ea typeface="Courier New"/>
                <a:cs typeface="Courier New"/>
                <a:sym typeface="Courier New"/>
              </a:rPr>
              <a:t>i2</a:t>
            </a:r>
            <a:endParaRPr b="1" sz="1200" u="sng">
              <a:latin typeface="Courier New"/>
              <a:ea typeface="Courier New"/>
              <a:cs typeface="Courier New"/>
              <a:sym typeface="Courier New"/>
            </a:endParaRPr>
          </a:p>
          <a:p>
            <a:pPr indent="0" lvl="0" marL="0" rtl="0" algn="ctr">
              <a:spcBef>
                <a:spcPts val="0"/>
              </a:spcBef>
              <a:spcAft>
                <a:spcPts val="0"/>
              </a:spcAft>
              <a:buNone/>
            </a:pPr>
            <a:r>
              <a:t/>
            </a:r>
            <a:endParaRPr b="1" sz="1200" u="sng">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OP: 2</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Rx: 3</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A: 1</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imm: 5</a:t>
            </a:r>
            <a:endParaRPr sz="1000">
              <a:latin typeface="Courier New"/>
              <a:ea typeface="Courier New"/>
              <a:cs typeface="Courier New"/>
              <a:sym typeface="Courier New"/>
            </a:endParaRPr>
          </a:p>
        </p:txBody>
      </p:sp>
      <p:cxnSp>
        <p:nvCxnSpPr>
          <p:cNvPr id="417" name="Google Shape;417;p62"/>
          <p:cNvCxnSpPr/>
          <p:nvPr/>
        </p:nvCxnSpPr>
        <p:spPr>
          <a:xfrm rot="-5400000">
            <a:off x="2385900" y="1849650"/>
            <a:ext cx="783900" cy="720600"/>
          </a:xfrm>
          <a:prstGeom prst="curvedConnector3">
            <a:avLst>
              <a:gd fmla="val 13509" name="adj1"/>
            </a:avLst>
          </a:prstGeom>
          <a:noFill/>
          <a:ln cap="flat" cmpd="sng" w="9525">
            <a:solidFill>
              <a:schemeClr val="accent5"/>
            </a:solidFill>
            <a:prstDash val="solid"/>
            <a:round/>
            <a:headEnd len="med" w="med" type="none"/>
            <a:tailEnd len="med" w="med" type="stealth"/>
          </a:ln>
        </p:spPr>
      </p:cxnSp>
      <p:sp>
        <p:nvSpPr>
          <p:cNvPr id="418" name="Google Shape;418;p62"/>
          <p:cNvSpPr txBox="1"/>
          <p:nvPr/>
        </p:nvSpPr>
        <p:spPr>
          <a:xfrm>
            <a:off x="3328875" y="2598300"/>
            <a:ext cx="880200" cy="1015800"/>
          </a:xfrm>
          <a:prstGeom prst="rect">
            <a:avLst/>
          </a:prstGeom>
          <a:noFill/>
          <a:ln cap="flat" cmpd="sng" w="9525">
            <a:solidFill>
              <a:schemeClr val="accent5"/>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u="sng">
                <a:latin typeface="Courier New"/>
                <a:ea typeface="Courier New"/>
                <a:cs typeface="Courier New"/>
                <a:sym typeface="Courier New"/>
              </a:rPr>
              <a:t>i1</a:t>
            </a:r>
            <a:endParaRPr b="1" sz="1200" u="sng">
              <a:latin typeface="Courier New"/>
              <a:ea typeface="Courier New"/>
              <a:cs typeface="Courier New"/>
              <a:sym typeface="Courier New"/>
            </a:endParaRPr>
          </a:p>
          <a:p>
            <a:pPr indent="0" lvl="0" marL="0" rtl="0" algn="ctr">
              <a:spcBef>
                <a:spcPts val="0"/>
              </a:spcBef>
              <a:spcAft>
                <a:spcPts val="0"/>
              </a:spcAft>
              <a:buNone/>
            </a:pPr>
            <a:r>
              <a:t/>
            </a:r>
            <a:endParaRPr b="1" sz="1200" u="sng">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OP: 2</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Rx: 1</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Result: 7</a:t>
            </a:r>
            <a:endParaRPr sz="1000">
              <a:latin typeface="Courier New"/>
              <a:ea typeface="Courier New"/>
              <a:cs typeface="Courier New"/>
              <a:sym typeface="Courier New"/>
            </a:endParaRPr>
          </a:p>
        </p:txBody>
      </p:sp>
      <p:cxnSp>
        <p:nvCxnSpPr>
          <p:cNvPr id="419" name="Google Shape;419;p62"/>
          <p:cNvCxnSpPr/>
          <p:nvPr/>
        </p:nvCxnSpPr>
        <p:spPr>
          <a:xfrm rot="-5400000">
            <a:off x="3677600" y="1915050"/>
            <a:ext cx="783900" cy="589800"/>
          </a:xfrm>
          <a:prstGeom prst="curvedConnector3">
            <a:avLst>
              <a:gd fmla="val 19952" name="adj1"/>
            </a:avLst>
          </a:prstGeom>
          <a:noFill/>
          <a:ln cap="flat" cmpd="sng" w="9525">
            <a:solidFill>
              <a:schemeClr val="accent5"/>
            </a:solidFill>
            <a:prstDash val="solid"/>
            <a:round/>
            <a:headEnd len="med" w="med" type="none"/>
            <a:tailEnd len="med" w="med" type="stealth"/>
          </a:ln>
        </p:spPr>
      </p:cxnSp>
      <p:sp>
        <p:nvSpPr>
          <p:cNvPr id="420" name="Google Shape;420;p62"/>
          <p:cNvSpPr txBox="1"/>
          <p:nvPr/>
        </p:nvSpPr>
        <p:spPr>
          <a:xfrm>
            <a:off x="3424575" y="1344800"/>
            <a:ext cx="688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Proxima Nova"/>
                <a:ea typeface="Proxima Nova"/>
                <a:cs typeface="Proxima Nova"/>
                <a:sym typeface="Proxima Nova"/>
              </a:rPr>
              <a:t>A:4, imm:3</a:t>
            </a:r>
            <a:endParaRPr sz="800">
              <a:latin typeface="Proxima Nova"/>
              <a:ea typeface="Proxima Nova"/>
              <a:cs typeface="Proxima Nova"/>
              <a:sym typeface="Proxima Nova"/>
            </a:endParaRPr>
          </a:p>
          <a:p>
            <a:pPr indent="0" lvl="0" marL="0" rtl="0" algn="l">
              <a:spcBef>
                <a:spcPts val="0"/>
              </a:spcBef>
              <a:spcAft>
                <a:spcPts val="0"/>
              </a:spcAft>
              <a:buNone/>
            </a:pPr>
            <a:r>
              <a:rPr lang="en" sz="800">
                <a:latin typeface="Proxima Nova"/>
                <a:ea typeface="Proxima Nova"/>
                <a:cs typeface="Proxima Nova"/>
                <a:sym typeface="Proxima Nova"/>
              </a:rPr>
              <a:t>A+imm</a:t>
            </a:r>
            <a:endParaRPr sz="800">
              <a:latin typeface="Proxima Nova"/>
              <a:ea typeface="Proxima Nova"/>
              <a:cs typeface="Proxima Nova"/>
              <a:sym typeface="Proxima Nova"/>
            </a:endParaRPr>
          </a:p>
          <a:p>
            <a:pPr indent="0" lvl="0" marL="0" rtl="0" algn="l">
              <a:spcBef>
                <a:spcPts val="0"/>
              </a:spcBef>
              <a:spcAft>
                <a:spcPts val="0"/>
              </a:spcAft>
              <a:buNone/>
            </a:pPr>
            <a:r>
              <a:rPr b="1" lang="en" sz="800">
                <a:latin typeface="Proxima Nova"/>
                <a:ea typeface="Proxima Nova"/>
                <a:cs typeface="Proxima Nova"/>
                <a:sym typeface="Proxima Nova"/>
              </a:rPr>
              <a:t>4+3=7</a:t>
            </a:r>
            <a:endParaRPr b="1" sz="800">
              <a:latin typeface="Proxima Nova"/>
              <a:ea typeface="Proxima Nova"/>
              <a:cs typeface="Proxima Nova"/>
              <a:sym typeface="Proxima Nova"/>
            </a:endParaRPr>
          </a:p>
        </p:txBody>
      </p:sp>
      <p:sp>
        <p:nvSpPr>
          <p:cNvPr id="421" name="Google Shape;421;p62"/>
          <p:cNvSpPr txBox="1"/>
          <p:nvPr/>
        </p:nvSpPr>
        <p:spPr>
          <a:xfrm>
            <a:off x="6984299" y="3185975"/>
            <a:ext cx="21597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Courier New"/>
                <a:ea typeface="Courier New"/>
                <a:cs typeface="Courier New"/>
                <a:sym typeface="Courier New"/>
              </a:rPr>
              <a:t>i1:</a:t>
            </a:r>
            <a:r>
              <a:rPr lang="en">
                <a:solidFill>
                  <a:schemeClr val="dk1"/>
                </a:solidFill>
                <a:latin typeface="Courier New"/>
                <a:ea typeface="Courier New"/>
                <a:cs typeface="Courier New"/>
                <a:sym typeface="Courier New"/>
              </a:rPr>
              <a:t> addi</a:t>
            </a:r>
            <a:r>
              <a:rPr lang="en">
                <a:solidFill>
                  <a:schemeClr val="accent3"/>
                </a:solidFill>
                <a:latin typeface="Courier New"/>
                <a:ea typeface="Courier New"/>
                <a:cs typeface="Courier New"/>
                <a:sym typeface="Courier New"/>
              </a:rPr>
              <a:t> </a:t>
            </a:r>
            <a:r>
              <a:rPr b="1" lang="en">
                <a:solidFill>
                  <a:srgbClr val="FF0000"/>
                </a:solidFill>
                <a:latin typeface="Courier New"/>
                <a:ea typeface="Courier New"/>
                <a:cs typeface="Courier New"/>
                <a:sym typeface="Courier New"/>
              </a:rPr>
              <a:t>r1</a:t>
            </a:r>
            <a:r>
              <a:rPr lang="en">
                <a:solidFill>
                  <a:schemeClr val="dk1"/>
                </a:solidFill>
                <a:latin typeface="Courier New"/>
                <a:ea typeface="Courier New"/>
                <a:cs typeface="Courier New"/>
                <a:sym typeface="Courier New"/>
              </a:rPr>
              <a:t>,</a:t>
            </a:r>
            <a:r>
              <a:rPr lang="en">
                <a:solidFill>
                  <a:schemeClr val="accent3"/>
                </a:solidFill>
                <a:latin typeface="Courier New"/>
                <a:ea typeface="Courier New"/>
                <a:cs typeface="Courier New"/>
                <a:sym typeface="Courier New"/>
              </a:rPr>
              <a:t> </a:t>
            </a:r>
            <a:r>
              <a:rPr b="1" lang="en">
                <a:solidFill>
                  <a:srgbClr val="0000FF"/>
                </a:solidFill>
                <a:latin typeface="Courier New"/>
                <a:ea typeface="Courier New"/>
                <a:cs typeface="Courier New"/>
                <a:sym typeface="Courier New"/>
              </a:rPr>
              <a:t>r2</a:t>
            </a:r>
            <a:r>
              <a:rPr lang="en">
                <a:solidFill>
                  <a:schemeClr val="dk1"/>
                </a:solidFill>
                <a:latin typeface="Courier New"/>
                <a:ea typeface="Courier New"/>
                <a:cs typeface="Courier New"/>
                <a:sym typeface="Courier New"/>
              </a:rPr>
              <a:t>,</a:t>
            </a:r>
            <a:r>
              <a:rPr lang="en">
                <a:solidFill>
                  <a:schemeClr val="accent3"/>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3</a:t>
            </a:r>
            <a:endParaRPr>
              <a:solidFill>
                <a:schemeClr val="dk1"/>
              </a:solidFill>
              <a:latin typeface="Courier New"/>
              <a:ea typeface="Courier New"/>
              <a:cs typeface="Courier New"/>
              <a:sym typeface="Courier New"/>
            </a:endParaRPr>
          </a:p>
          <a:p>
            <a:pPr indent="0" lvl="0" marL="0" rtl="0" algn="l">
              <a:spcBef>
                <a:spcPts val="1200"/>
              </a:spcBef>
              <a:spcAft>
                <a:spcPts val="1200"/>
              </a:spcAft>
              <a:buNone/>
            </a:pPr>
            <a:r>
              <a:rPr b="1" lang="en">
                <a:solidFill>
                  <a:schemeClr val="dk1"/>
                </a:solidFill>
                <a:latin typeface="Courier New"/>
                <a:ea typeface="Courier New"/>
                <a:cs typeface="Courier New"/>
                <a:sym typeface="Courier New"/>
              </a:rPr>
              <a:t>i2:</a:t>
            </a:r>
            <a:r>
              <a:rPr lang="en">
                <a:solidFill>
                  <a:schemeClr val="dk1"/>
                </a:solidFill>
                <a:latin typeface="Courier New"/>
                <a:ea typeface="Courier New"/>
                <a:cs typeface="Courier New"/>
                <a:sym typeface="Courier New"/>
              </a:rPr>
              <a:t> addi</a:t>
            </a:r>
            <a:r>
              <a:rPr lang="en">
                <a:solidFill>
                  <a:schemeClr val="accent3"/>
                </a:solidFill>
                <a:latin typeface="Courier New"/>
                <a:ea typeface="Courier New"/>
                <a:cs typeface="Courier New"/>
                <a:sym typeface="Courier New"/>
              </a:rPr>
              <a:t> </a:t>
            </a:r>
            <a:r>
              <a:rPr b="1" lang="en">
                <a:solidFill>
                  <a:srgbClr val="9900FF"/>
                </a:solidFill>
                <a:latin typeface="Courier New"/>
                <a:ea typeface="Courier New"/>
                <a:cs typeface="Courier New"/>
                <a:sym typeface="Courier New"/>
              </a:rPr>
              <a:t>r3</a:t>
            </a:r>
            <a:r>
              <a:rPr lang="en">
                <a:solidFill>
                  <a:schemeClr val="dk1"/>
                </a:solidFill>
                <a:latin typeface="Courier New"/>
                <a:ea typeface="Courier New"/>
                <a:cs typeface="Courier New"/>
                <a:sym typeface="Courier New"/>
              </a:rPr>
              <a:t>,</a:t>
            </a:r>
            <a:r>
              <a:rPr lang="en">
                <a:solidFill>
                  <a:schemeClr val="accent3"/>
                </a:solidFill>
                <a:latin typeface="Courier New"/>
                <a:ea typeface="Courier New"/>
                <a:cs typeface="Courier New"/>
                <a:sym typeface="Courier New"/>
              </a:rPr>
              <a:t> </a:t>
            </a:r>
            <a:r>
              <a:rPr b="1" lang="en">
                <a:solidFill>
                  <a:srgbClr val="FF0000"/>
                </a:solidFill>
                <a:latin typeface="Courier New"/>
                <a:ea typeface="Courier New"/>
                <a:cs typeface="Courier New"/>
                <a:sym typeface="Courier New"/>
              </a:rPr>
              <a:t>r1</a:t>
            </a:r>
            <a:r>
              <a:rPr lang="en">
                <a:solidFill>
                  <a:schemeClr val="dk1"/>
                </a:solidFill>
                <a:latin typeface="Courier New"/>
                <a:ea typeface="Courier New"/>
                <a:cs typeface="Courier New"/>
                <a:sym typeface="Courier New"/>
              </a:rPr>
              <a:t>,</a:t>
            </a:r>
            <a:r>
              <a:rPr lang="en">
                <a:solidFill>
                  <a:schemeClr val="accent3"/>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5</a:t>
            </a:r>
            <a:endParaRPr/>
          </a:p>
        </p:txBody>
      </p:sp>
    </p:spTree>
  </p:cSld>
  <p:clrMapOvr>
    <a:masterClrMapping/>
  </p:clrMapOvr>
  <p:transition spd="med">
    <p:fade/>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25" name="Shape 425"/>
        <p:cNvGrpSpPr/>
        <p:nvPr/>
      </p:nvGrpSpPr>
      <p:grpSpPr>
        <a:xfrm>
          <a:off x="0" y="0"/>
          <a:ext cx="0" cy="0"/>
          <a:chOff x="0" y="0"/>
          <a:chExt cx="0" cy="0"/>
        </a:xfrm>
      </p:grpSpPr>
      <p:sp>
        <p:nvSpPr>
          <p:cNvPr id="426" name="Google Shape;426;p63"/>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Cycle 4</a:t>
            </a:r>
            <a:endParaRPr/>
          </a:p>
        </p:txBody>
      </p:sp>
      <p:graphicFrame>
        <p:nvGraphicFramePr>
          <p:cNvPr id="427" name="Google Shape;427;p63"/>
          <p:cNvGraphicFramePr/>
          <p:nvPr/>
        </p:nvGraphicFramePr>
        <p:xfrm>
          <a:off x="7437775" y="753600"/>
          <a:ext cx="3000000" cy="3000000"/>
        </p:xfrm>
        <a:graphic>
          <a:graphicData uri="http://schemas.openxmlformats.org/drawingml/2006/table">
            <a:tbl>
              <a:tblPr>
                <a:noFill/>
                <a:tableStyleId>{FC039D94-FFDD-4943-968C-63AE95C11A8B}</a:tableStyleId>
              </a:tblPr>
              <a:tblGrid>
                <a:gridCol w="441800"/>
                <a:gridCol w="521125"/>
              </a:tblGrid>
              <a:tr h="381000">
                <a:tc>
                  <a:txBody>
                    <a:bodyPr/>
                    <a:lstStyle/>
                    <a:p>
                      <a:pPr indent="0" lvl="0" marL="0" rtl="0" algn="ctr">
                        <a:spcBef>
                          <a:spcPts val="0"/>
                        </a:spcBef>
                        <a:spcAft>
                          <a:spcPts val="0"/>
                        </a:spcAft>
                        <a:buNone/>
                      </a:pPr>
                      <a:r>
                        <a:rPr b="1" lang="en">
                          <a:solidFill>
                            <a:srgbClr val="FF0000"/>
                          </a:solidFill>
                          <a:latin typeface="Courier New"/>
                          <a:ea typeface="Courier New"/>
                          <a:cs typeface="Courier New"/>
                          <a:sym typeface="Courier New"/>
                        </a:rPr>
                        <a:t>r1</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1</a:t>
                      </a:r>
                      <a:endParaRPr b="1">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b="1" lang="en">
                          <a:solidFill>
                            <a:srgbClr val="0000FF"/>
                          </a:solidFill>
                          <a:latin typeface="Courier New"/>
                          <a:ea typeface="Courier New"/>
                          <a:cs typeface="Courier New"/>
                          <a:sym typeface="Courier New"/>
                        </a:rPr>
                        <a:t>r2</a:t>
                      </a:r>
                      <a:endParaRPr b="1">
                        <a:solidFill>
                          <a:srgbClr val="0000FF"/>
                        </a:solidFill>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4</a:t>
                      </a:r>
                      <a:endParaRPr b="1">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b="1" lang="en">
                          <a:solidFill>
                            <a:srgbClr val="9900FF"/>
                          </a:solidFill>
                          <a:latin typeface="Courier New"/>
                          <a:ea typeface="Courier New"/>
                          <a:cs typeface="Courier New"/>
                          <a:sym typeface="Courier New"/>
                        </a:rPr>
                        <a:t>r3</a:t>
                      </a:r>
                      <a:endParaRPr b="1">
                        <a:solidFill>
                          <a:srgbClr val="9900FF"/>
                        </a:solidFill>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3</a:t>
                      </a:r>
                      <a:endParaRPr b="1">
                        <a:latin typeface="Courier New"/>
                        <a:ea typeface="Courier New"/>
                        <a:cs typeface="Courier New"/>
                        <a:sym typeface="Courier New"/>
                      </a:endParaRPr>
                    </a:p>
                  </a:txBody>
                  <a:tcPr marT="91425" marB="91425" marR="91425" marL="91425"/>
                </a:tc>
              </a:tr>
            </a:tbl>
          </a:graphicData>
        </a:graphic>
      </p:graphicFrame>
      <p:sp>
        <p:nvSpPr>
          <p:cNvPr id="428" name="Google Shape;428;p63"/>
          <p:cNvSpPr txBox="1"/>
          <p:nvPr/>
        </p:nvSpPr>
        <p:spPr>
          <a:xfrm>
            <a:off x="7579100" y="111000"/>
            <a:ext cx="1103700" cy="46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sz="1800">
                <a:solidFill>
                  <a:schemeClr val="dk2"/>
                </a:solidFill>
                <a:latin typeface="Proxima Nova"/>
                <a:ea typeface="Proxima Nova"/>
                <a:cs typeface="Proxima Nova"/>
                <a:sym typeface="Proxima Nova"/>
              </a:rPr>
              <a:t>DPRF</a:t>
            </a:r>
            <a:endParaRPr>
              <a:latin typeface="Proxima Nova"/>
              <a:ea typeface="Proxima Nova"/>
              <a:cs typeface="Proxima Nova"/>
              <a:sym typeface="Proxima Nova"/>
            </a:endParaRPr>
          </a:p>
        </p:txBody>
      </p:sp>
      <p:sp>
        <p:nvSpPr>
          <p:cNvPr id="429" name="Google Shape;429;p63"/>
          <p:cNvSpPr txBox="1"/>
          <p:nvPr/>
        </p:nvSpPr>
        <p:spPr>
          <a:xfrm>
            <a:off x="7861250" y="461700"/>
            <a:ext cx="5394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Proxima Nova"/>
                <a:ea typeface="Proxima Nova"/>
                <a:cs typeface="Proxima Nova"/>
                <a:sym typeface="Proxima Nova"/>
              </a:rPr>
              <a:t>Values</a:t>
            </a:r>
            <a:endParaRPr sz="800">
              <a:latin typeface="Proxima Nova"/>
              <a:ea typeface="Proxima Nova"/>
              <a:cs typeface="Proxima Nova"/>
              <a:sym typeface="Proxima Nova"/>
            </a:endParaRPr>
          </a:p>
        </p:txBody>
      </p:sp>
      <p:pic>
        <p:nvPicPr>
          <p:cNvPr id="430" name="Google Shape;430;p63"/>
          <p:cNvPicPr preferRelativeResize="0"/>
          <p:nvPr/>
        </p:nvPicPr>
        <p:blipFill>
          <a:blip r:embed="rId3">
            <a:alphaModFix/>
          </a:blip>
          <a:stretch>
            <a:fillRect/>
          </a:stretch>
        </p:blipFill>
        <p:spPr>
          <a:xfrm>
            <a:off x="678100" y="572700"/>
            <a:ext cx="6038001" cy="1832325"/>
          </a:xfrm>
          <a:prstGeom prst="rect">
            <a:avLst/>
          </a:prstGeom>
          <a:noFill/>
          <a:ln>
            <a:noFill/>
          </a:ln>
        </p:spPr>
      </p:pic>
      <p:sp>
        <p:nvSpPr>
          <p:cNvPr id="431" name="Google Shape;431;p63"/>
          <p:cNvSpPr txBox="1"/>
          <p:nvPr/>
        </p:nvSpPr>
        <p:spPr>
          <a:xfrm>
            <a:off x="391500" y="4039775"/>
            <a:ext cx="83610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Proxima Nova"/>
              <a:buChar char="●"/>
            </a:pPr>
            <a:r>
              <a:rPr b="1" lang="en">
                <a:latin typeface="Courier New"/>
                <a:ea typeface="Courier New"/>
                <a:cs typeface="Courier New"/>
                <a:sym typeface="Courier New"/>
              </a:rPr>
              <a:t>i1</a:t>
            </a:r>
            <a:r>
              <a:rPr lang="en">
                <a:latin typeface="Proxima Nova"/>
                <a:ea typeface="Proxima Nova"/>
                <a:cs typeface="Proxima Nova"/>
                <a:sym typeface="Proxima Nova"/>
              </a:rPr>
              <a:t> at MEM phase: nothing happens</a:t>
            </a:r>
            <a:endParaRPr>
              <a:latin typeface="Courier New"/>
              <a:ea typeface="Courier New"/>
              <a:cs typeface="Courier New"/>
              <a:sym typeface="Courier New"/>
            </a:endParaRPr>
          </a:p>
          <a:p>
            <a:pPr indent="-317500" lvl="0" marL="457200" rtl="0" algn="l">
              <a:spcBef>
                <a:spcPts val="0"/>
              </a:spcBef>
              <a:spcAft>
                <a:spcPts val="0"/>
              </a:spcAft>
              <a:buSzPts val="1400"/>
              <a:buFont typeface="Proxima Nova"/>
              <a:buChar char="●"/>
            </a:pPr>
            <a:r>
              <a:rPr b="1" lang="en">
                <a:latin typeface="Courier New"/>
                <a:ea typeface="Courier New"/>
                <a:cs typeface="Courier New"/>
                <a:sym typeface="Courier New"/>
              </a:rPr>
              <a:t>i2</a:t>
            </a:r>
            <a:r>
              <a:rPr lang="en">
                <a:latin typeface="Proxima Nova"/>
                <a:ea typeface="Proxima Nova"/>
                <a:cs typeface="Proxima Nova"/>
                <a:sym typeface="Proxima Nova"/>
              </a:rPr>
              <a:t> executed at EXEC phase: </a:t>
            </a:r>
            <a:r>
              <a:rPr lang="en">
                <a:latin typeface="Courier New"/>
                <a:ea typeface="Courier New"/>
                <a:cs typeface="Courier New"/>
                <a:sym typeface="Courier New"/>
              </a:rPr>
              <a:t>addi</a:t>
            </a:r>
            <a:r>
              <a:rPr lang="en">
                <a:latin typeface="Proxima Nova"/>
                <a:ea typeface="Proxima Nova"/>
                <a:cs typeface="Proxima Nova"/>
                <a:sym typeface="Proxima Nova"/>
              </a:rPr>
              <a:t> performed on ALU</a:t>
            </a:r>
            <a:endParaRPr>
              <a:latin typeface="Proxima Nova"/>
              <a:ea typeface="Proxima Nova"/>
              <a:cs typeface="Proxima Nova"/>
              <a:sym typeface="Proxima Nova"/>
            </a:endParaRPr>
          </a:p>
          <a:p>
            <a:pPr indent="-317500" lvl="1" marL="914400" rtl="0" algn="l">
              <a:spcBef>
                <a:spcPts val="0"/>
              </a:spcBef>
              <a:spcAft>
                <a:spcPts val="0"/>
              </a:spcAft>
              <a:buSzPts val="1400"/>
              <a:buFont typeface="Proxima Nova"/>
              <a:buChar char="○"/>
            </a:pPr>
            <a:r>
              <a:rPr lang="en">
                <a:latin typeface="Proxima Nova"/>
                <a:ea typeface="Proxima Nova"/>
                <a:cs typeface="Proxima Nova"/>
                <a:sym typeface="Proxima Nova"/>
              </a:rPr>
              <a:t>Result calculated: 	</a:t>
            </a:r>
            <a:r>
              <a:rPr lang="en">
                <a:latin typeface="Courier New"/>
                <a:ea typeface="Courier New"/>
                <a:cs typeface="Courier New"/>
                <a:sym typeface="Courier New"/>
              </a:rPr>
              <a:t>result=</a:t>
            </a:r>
            <a:r>
              <a:rPr b="1" lang="en">
                <a:solidFill>
                  <a:srgbClr val="FF0000"/>
                </a:solidFill>
                <a:latin typeface="Courier New"/>
                <a:ea typeface="Courier New"/>
                <a:cs typeface="Courier New"/>
                <a:sym typeface="Courier New"/>
              </a:rPr>
              <a:t>r1</a:t>
            </a:r>
            <a:r>
              <a:rPr lang="en">
                <a:latin typeface="Courier New"/>
                <a:ea typeface="Courier New"/>
                <a:cs typeface="Courier New"/>
                <a:sym typeface="Courier New"/>
              </a:rPr>
              <a:t>+</a:t>
            </a:r>
            <a:r>
              <a:rPr b="1" lang="en">
                <a:latin typeface="Courier New"/>
                <a:ea typeface="Courier New"/>
                <a:cs typeface="Courier New"/>
                <a:sym typeface="Courier New"/>
              </a:rPr>
              <a:t>imm</a:t>
            </a:r>
            <a:endParaRPr>
              <a:latin typeface="Proxima Nova"/>
              <a:ea typeface="Proxima Nova"/>
              <a:cs typeface="Proxima Nova"/>
              <a:sym typeface="Proxima Nova"/>
            </a:endParaRPr>
          </a:p>
        </p:txBody>
      </p:sp>
      <p:sp>
        <p:nvSpPr>
          <p:cNvPr id="432" name="Google Shape;432;p63"/>
          <p:cNvSpPr txBox="1"/>
          <p:nvPr/>
        </p:nvSpPr>
        <p:spPr>
          <a:xfrm>
            <a:off x="614675" y="2571750"/>
            <a:ext cx="880200" cy="708000"/>
          </a:xfrm>
          <a:prstGeom prst="rect">
            <a:avLst/>
          </a:prstGeom>
          <a:noFill/>
          <a:ln cap="flat" cmpd="sng" w="9525">
            <a:solidFill>
              <a:schemeClr val="accent5"/>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u="sng">
                <a:latin typeface="Courier New"/>
                <a:ea typeface="Courier New"/>
                <a:cs typeface="Courier New"/>
                <a:sym typeface="Courier New"/>
              </a:rPr>
              <a:t>i4</a:t>
            </a:r>
            <a:endParaRPr b="1" sz="1200" u="sng">
              <a:latin typeface="Courier New"/>
              <a:ea typeface="Courier New"/>
              <a:cs typeface="Courier New"/>
              <a:sym typeface="Courier New"/>
            </a:endParaRPr>
          </a:p>
          <a:p>
            <a:pPr indent="0" lvl="0" marL="0" rtl="0" algn="ctr">
              <a:spcBef>
                <a:spcPts val="0"/>
              </a:spcBef>
              <a:spcAft>
                <a:spcPts val="0"/>
              </a:spcAft>
              <a:buNone/>
            </a:pPr>
            <a:r>
              <a:t/>
            </a:r>
            <a:endParaRPr b="1" sz="1200" u="sng">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p:txBody>
      </p:sp>
      <p:cxnSp>
        <p:nvCxnSpPr>
          <p:cNvPr id="433" name="Google Shape;433;p63"/>
          <p:cNvCxnSpPr/>
          <p:nvPr/>
        </p:nvCxnSpPr>
        <p:spPr>
          <a:xfrm rot="-5400000">
            <a:off x="973900" y="1897200"/>
            <a:ext cx="764700" cy="591600"/>
          </a:xfrm>
          <a:prstGeom prst="curvedConnector3">
            <a:avLst>
              <a:gd fmla="val 25471" name="adj1"/>
            </a:avLst>
          </a:prstGeom>
          <a:noFill/>
          <a:ln cap="flat" cmpd="sng" w="9525">
            <a:solidFill>
              <a:schemeClr val="accent5"/>
            </a:solidFill>
            <a:prstDash val="solid"/>
            <a:round/>
            <a:headEnd len="med" w="med" type="none"/>
            <a:tailEnd len="med" w="med" type="stealth"/>
          </a:ln>
        </p:spPr>
      </p:cxnSp>
      <p:sp>
        <p:nvSpPr>
          <p:cNvPr id="434" name="Google Shape;434;p63"/>
          <p:cNvSpPr txBox="1"/>
          <p:nvPr/>
        </p:nvSpPr>
        <p:spPr>
          <a:xfrm>
            <a:off x="1971775" y="2598300"/>
            <a:ext cx="880200" cy="708000"/>
          </a:xfrm>
          <a:prstGeom prst="rect">
            <a:avLst/>
          </a:prstGeom>
          <a:noFill/>
          <a:ln cap="flat" cmpd="sng" w="9525">
            <a:solidFill>
              <a:schemeClr val="accent5"/>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u="sng">
                <a:latin typeface="Courier New"/>
                <a:ea typeface="Courier New"/>
                <a:cs typeface="Courier New"/>
                <a:sym typeface="Courier New"/>
              </a:rPr>
              <a:t>i3</a:t>
            </a:r>
            <a:endParaRPr b="1" sz="1200" u="sng">
              <a:latin typeface="Courier New"/>
              <a:ea typeface="Courier New"/>
              <a:cs typeface="Courier New"/>
              <a:sym typeface="Courier New"/>
            </a:endParaRPr>
          </a:p>
          <a:p>
            <a:pPr indent="0" lvl="0" marL="0" rtl="0" algn="ctr">
              <a:spcBef>
                <a:spcPts val="0"/>
              </a:spcBef>
              <a:spcAft>
                <a:spcPts val="0"/>
              </a:spcAft>
              <a:buNone/>
            </a:pPr>
            <a:r>
              <a:t/>
            </a:r>
            <a:endParaRPr b="1" sz="1200" u="sng">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p:txBody>
      </p:sp>
      <p:cxnSp>
        <p:nvCxnSpPr>
          <p:cNvPr id="435" name="Google Shape;435;p63"/>
          <p:cNvCxnSpPr/>
          <p:nvPr/>
        </p:nvCxnSpPr>
        <p:spPr>
          <a:xfrm rot="-5400000">
            <a:off x="2385900" y="1849650"/>
            <a:ext cx="783900" cy="720600"/>
          </a:xfrm>
          <a:prstGeom prst="curvedConnector3">
            <a:avLst>
              <a:gd fmla="val 13509" name="adj1"/>
            </a:avLst>
          </a:prstGeom>
          <a:noFill/>
          <a:ln cap="flat" cmpd="sng" w="9525">
            <a:solidFill>
              <a:schemeClr val="accent5"/>
            </a:solidFill>
            <a:prstDash val="solid"/>
            <a:round/>
            <a:headEnd len="med" w="med" type="none"/>
            <a:tailEnd len="med" w="med" type="stealth"/>
          </a:ln>
        </p:spPr>
      </p:cxnSp>
      <p:sp>
        <p:nvSpPr>
          <p:cNvPr id="436" name="Google Shape;436;p63"/>
          <p:cNvSpPr txBox="1"/>
          <p:nvPr/>
        </p:nvSpPr>
        <p:spPr>
          <a:xfrm>
            <a:off x="3328875" y="2598300"/>
            <a:ext cx="880200" cy="1015800"/>
          </a:xfrm>
          <a:prstGeom prst="rect">
            <a:avLst/>
          </a:prstGeom>
          <a:noFill/>
          <a:ln cap="flat" cmpd="sng" w="9525">
            <a:solidFill>
              <a:schemeClr val="accent5"/>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u="sng">
                <a:latin typeface="Courier New"/>
                <a:ea typeface="Courier New"/>
                <a:cs typeface="Courier New"/>
                <a:sym typeface="Courier New"/>
              </a:rPr>
              <a:t>i2</a:t>
            </a:r>
            <a:endParaRPr b="1" sz="1200" u="sng">
              <a:latin typeface="Courier New"/>
              <a:ea typeface="Courier New"/>
              <a:cs typeface="Courier New"/>
              <a:sym typeface="Courier New"/>
            </a:endParaRPr>
          </a:p>
          <a:p>
            <a:pPr indent="0" lvl="0" marL="0" rtl="0" algn="ctr">
              <a:spcBef>
                <a:spcPts val="0"/>
              </a:spcBef>
              <a:spcAft>
                <a:spcPts val="0"/>
              </a:spcAft>
              <a:buNone/>
            </a:pPr>
            <a:r>
              <a:t/>
            </a:r>
            <a:endParaRPr b="1" sz="1200" u="sng">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OP: 2</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Rx: 3</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Result: 6</a:t>
            </a:r>
            <a:endParaRPr sz="1000">
              <a:latin typeface="Courier New"/>
              <a:ea typeface="Courier New"/>
              <a:cs typeface="Courier New"/>
              <a:sym typeface="Courier New"/>
            </a:endParaRPr>
          </a:p>
        </p:txBody>
      </p:sp>
      <p:cxnSp>
        <p:nvCxnSpPr>
          <p:cNvPr id="437" name="Google Shape;437;p63"/>
          <p:cNvCxnSpPr/>
          <p:nvPr/>
        </p:nvCxnSpPr>
        <p:spPr>
          <a:xfrm rot="-5400000">
            <a:off x="3677600" y="1915050"/>
            <a:ext cx="783900" cy="589800"/>
          </a:xfrm>
          <a:prstGeom prst="curvedConnector3">
            <a:avLst>
              <a:gd fmla="val 19952" name="adj1"/>
            </a:avLst>
          </a:prstGeom>
          <a:noFill/>
          <a:ln cap="flat" cmpd="sng" w="9525">
            <a:solidFill>
              <a:schemeClr val="accent5"/>
            </a:solidFill>
            <a:prstDash val="solid"/>
            <a:round/>
            <a:headEnd len="med" w="med" type="none"/>
            <a:tailEnd len="med" w="med" type="stealth"/>
          </a:ln>
        </p:spPr>
      </p:cxnSp>
      <p:sp>
        <p:nvSpPr>
          <p:cNvPr id="438" name="Google Shape;438;p63"/>
          <p:cNvSpPr txBox="1"/>
          <p:nvPr/>
        </p:nvSpPr>
        <p:spPr>
          <a:xfrm>
            <a:off x="4491225" y="2598300"/>
            <a:ext cx="880200" cy="1015800"/>
          </a:xfrm>
          <a:prstGeom prst="rect">
            <a:avLst/>
          </a:prstGeom>
          <a:noFill/>
          <a:ln cap="flat" cmpd="sng" w="9525">
            <a:solidFill>
              <a:schemeClr val="accent5"/>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u="sng">
                <a:latin typeface="Courier New"/>
                <a:ea typeface="Courier New"/>
                <a:cs typeface="Courier New"/>
                <a:sym typeface="Courier New"/>
              </a:rPr>
              <a:t>i1</a:t>
            </a:r>
            <a:endParaRPr b="1" sz="1200" u="sng">
              <a:latin typeface="Courier New"/>
              <a:ea typeface="Courier New"/>
              <a:cs typeface="Courier New"/>
              <a:sym typeface="Courier New"/>
            </a:endParaRPr>
          </a:p>
          <a:p>
            <a:pPr indent="0" lvl="0" marL="0" rtl="0" algn="ctr">
              <a:spcBef>
                <a:spcPts val="0"/>
              </a:spcBef>
              <a:spcAft>
                <a:spcPts val="0"/>
              </a:spcAft>
              <a:buNone/>
            </a:pPr>
            <a:r>
              <a:t/>
            </a:r>
            <a:endParaRPr b="1" sz="1200" u="sng">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OP: 2</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Rx: 1</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Result: 7</a:t>
            </a:r>
            <a:endParaRPr sz="1000">
              <a:latin typeface="Courier New"/>
              <a:ea typeface="Courier New"/>
              <a:cs typeface="Courier New"/>
              <a:sym typeface="Courier New"/>
            </a:endParaRPr>
          </a:p>
        </p:txBody>
      </p:sp>
      <p:cxnSp>
        <p:nvCxnSpPr>
          <p:cNvPr id="439" name="Google Shape;439;p63"/>
          <p:cNvCxnSpPr/>
          <p:nvPr/>
        </p:nvCxnSpPr>
        <p:spPr>
          <a:xfrm rot="-5400000">
            <a:off x="4839950" y="1915050"/>
            <a:ext cx="783900" cy="589800"/>
          </a:xfrm>
          <a:prstGeom prst="curvedConnector3">
            <a:avLst>
              <a:gd fmla="val 19952" name="adj1"/>
            </a:avLst>
          </a:prstGeom>
          <a:noFill/>
          <a:ln cap="flat" cmpd="sng" w="9525">
            <a:solidFill>
              <a:schemeClr val="accent5"/>
            </a:solidFill>
            <a:prstDash val="solid"/>
            <a:round/>
            <a:headEnd len="med" w="med" type="none"/>
            <a:tailEnd len="med" w="med" type="stealth"/>
          </a:ln>
        </p:spPr>
      </p:cxnSp>
      <p:sp>
        <p:nvSpPr>
          <p:cNvPr id="440" name="Google Shape;440;p63"/>
          <p:cNvSpPr txBox="1"/>
          <p:nvPr/>
        </p:nvSpPr>
        <p:spPr>
          <a:xfrm>
            <a:off x="3424575" y="1344800"/>
            <a:ext cx="688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Proxima Nova"/>
                <a:ea typeface="Proxima Nova"/>
                <a:cs typeface="Proxima Nova"/>
                <a:sym typeface="Proxima Nova"/>
              </a:rPr>
              <a:t>A:1, imm:5</a:t>
            </a:r>
            <a:endParaRPr sz="800">
              <a:latin typeface="Proxima Nova"/>
              <a:ea typeface="Proxima Nova"/>
              <a:cs typeface="Proxima Nova"/>
              <a:sym typeface="Proxima Nova"/>
            </a:endParaRPr>
          </a:p>
          <a:p>
            <a:pPr indent="0" lvl="0" marL="0" rtl="0" algn="l">
              <a:spcBef>
                <a:spcPts val="0"/>
              </a:spcBef>
              <a:spcAft>
                <a:spcPts val="0"/>
              </a:spcAft>
              <a:buNone/>
            </a:pPr>
            <a:r>
              <a:rPr lang="en" sz="800">
                <a:latin typeface="Proxima Nova"/>
                <a:ea typeface="Proxima Nova"/>
                <a:cs typeface="Proxima Nova"/>
                <a:sym typeface="Proxima Nova"/>
              </a:rPr>
              <a:t>A+imm</a:t>
            </a:r>
            <a:endParaRPr sz="800">
              <a:latin typeface="Proxima Nova"/>
              <a:ea typeface="Proxima Nova"/>
              <a:cs typeface="Proxima Nova"/>
              <a:sym typeface="Proxima Nova"/>
            </a:endParaRPr>
          </a:p>
          <a:p>
            <a:pPr indent="0" lvl="0" marL="0" rtl="0" algn="l">
              <a:spcBef>
                <a:spcPts val="0"/>
              </a:spcBef>
              <a:spcAft>
                <a:spcPts val="0"/>
              </a:spcAft>
              <a:buNone/>
            </a:pPr>
            <a:r>
              <a:rPr b="1" lang="en" sz="800">
                <a:latin typeface="Proxima Nova"/>
                <a:ea typeface="Proxima Nova"/>
                <a:cs typeface="Proxima Nova"/>
                <a:sym typeface="Proxima Nova"/>
              </a:rPr>
              <a:t>1+5=6</a:t>
            </a:r>
            <a:endParaRPr b="1" sz="800">
              <a:latin typeface="Proxima Nova"/>
              <a:ea typeface="Proxima Nova"/>
              <a:cs typeface="Proxima Nova"/>
              <a:sym typeface="Proxima Nova"/>
            </a:endParaRPr>
          </a:p>
        </p:txBody>
      </p:sp>
      <p:sp>
        <p:nvSpPr>
          <p:cNvPr id="441" name="Google Shape;441;p63"/>
          <p:cNvSpPr txBox="1"/>
          <p:nvPr/>
        </p:nvSpPr>
        <p:spPr>
          <a:xfrm>
            <a:off x="6984299" y="3185975"/>
            <a:ext cx="21597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Courier New"/>
                <a:ea typeface="Courier New"/>
                <a:cs typeface="Courier New"/>
                <a:sym typeface="Courier New"/>
              </a:rPr>
              <a:t>i1:</a:t>
            </a:r>
            <a:r>
              <a:rPr lang="en">
                <a:solidFill>
                  <a:schemeClr val="dk1"/>
                </a:solidFill>
                <a:latin typeface="Courier New"/>
                <a:ea typeface="Courier New"/>
                <a:cs typeface="Courier New"/>
                <a:sym typeface="Courier New"/>
              </a:rPr>
              <a:t> addi</a:t>
            </a:r>
            <a:r>
              <a:rPr lang="en">
                <a:solidFill>
                  <a:schemeClr val="accent3"/>
                </a:solidFill>
                <a:latin typeface="Courier New"/>
                <a:ea typeface="Courier New"/>
                <a:cs typeface="Courier New"/>
                <a:sym typeface="Courier New"/>
              </a:rPr>
              <a:t> </a:t>
            </a:r>
            <a:r>
              <a:rPr b="1" lang="en">
                <a:solidFill>
                  <a:srgbClr val="FF0000"/>
                </a:solidFill>
                <a:latin typeface="Courier New"/>
                <a:ea typeface="Courier New"/>
                <a:cs typeface="Courier New"/>
                <a:sym typeface="Courier New"/>
              </a:rPr>
              <a:t>r1</a:t>
            </a:r>
            <a:r>
              <a:rPr lang="en">
                <a:solidFill>
                  <a:schemeClr val="dk1"/>
                </a:solidFill>
                <a:latin typeface="Courier New"/>
                <a:ea typeface="Courier New"/>
                <a:cs typeface="Courier New"/>
                <a:sym typeface="Courier New"/>
              </a:rPr>
              <a:t>,</a:t>
            </a:r>
            <a:r>
              <a:rPr lang="en">
                <a:solidFill>
                  <a:schemeClr val="accent3"/>
                </a:solidFill>
                <a:latin typeface="Courier New"/>
                <a:ea typeface="Courier New"/>
                <a:cs typeface="Courier New"/>
                <a:sym typeface="Courier New"/>
              </a:rPr>
              <a:t> </a:t>
            </a:r>
            <a:r>
              <a:rPr b="1" lang="en">
                <a:solidFill>
                  <a:srgbClr val="0000FF"/>
                </a:solidFill>
                <a:latin typeface="Courier New"/>
                <a:ea typeface="Courier New"/>
                <a:cs typeface="Courier New"/>
                <a:sym typeface="Courier New"/>
              </a:rPr>
              <a:t>r2</a:t>
            </a:r>
            <a:r>
              <a:rPr lang="en">
                <a:solidFill>
                  <a:schemeClr val="dk1"/>
                </a:solidFill>
                <a:latin typeface="Courier New"/>
                <a:ea typeface="Courier New"/>
                <a:cs typeface="Courier New"/>
                <a:sym typeface="Courier New"/>
              </a:rPr>
              <a:t>,</a:t>
            </a:r>
            <a:r>
              <a:rPr lang="en">
                <a:solidFill>
                  <a:schemeClr val="accent3"/>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3</a:t>
            </a:r>
            <a:endParaRPr>
              <a:solidFill>
                <a:schemeClr val="dk1"/>
              </a:solidFill>
              <a:latin typeface="Courier New"/>
              <a:ea typeface="Courier New"/>
              <a:cs typeface="Courier New"/>
              <a:sym typeface="Courier New"/>
            </a:endParaRPr>
          </a:p>
          <a:p>
            <a:pPr indent="0" lvl="0" marL="0" rtl="0" algn="l">
              <a:spcBef>
                <a:spcPts val="1200"/>
              </a:spcBef>
              <a:spcAft>
                <a:spcPts val="1200"/>
              </a:spcAft>
              <a:buNone/>
            </a:pPr>
            <a:r>
              <a:rPr b="1" lang="en">
                <a:solidFill>
                  <a:schemeClr val="dk1"/>
                </a:solidFill>
                <a:latin typeface="Courier New"/>
                <a:ea typeface="Courier New"/>
                <a:cs typeface="Courier New"/>
                <a:sym typeface="Courier New"/>
              </a:rPr>
              <a:t>i2:</a:t>
            </a:r>
            <a:r>
              <a:rPr lang="en">
                <a:solidFill>
                  <a:schemeClr val="dk1"/>
                </a:solidFill>
                <a:latin typeface="Courier New"/>
                <a:ea typeface="Courier New"/>
                <a:cs typeface="Courier New"/>
                <a:sym typeface="Courier New"/>
              </a:rPr>
              <a:t> addi</a:t>
            </a:r>
            <a:r>
              <a:rPr lang="en">
                <a:solidFill>
                  <a:schemeClr val="accent3"/>
                </a:solidFill>
                <a:latin typeface="Courier New"/>
                <a:ea typeface="Courier New"/>
                <a:cs typeface="Courier New"/>
                <a:sym typeface="Courier New"/>
              </a:rPr>
              <a:t> </a:t>
            </a:r>
            <a:r>
              <a:rPr b="1" lang="en">
                <a:solidFill>
                  <a:srgbClr val="9900FF"/>
                </a:solidFill>
                <a:latin typeface="Courier New"/>
                <a:ea typeface="Courier New"/>
                <a:cs typeface="Courier New"/>
                <a:sym typeface="Courier New"/>
              </a:rPr>
              <a:t>r3</a:t>
            </a:r>
            <a:r>
              <a:rPr lang="en">
                <a:solidFill>
                  <a:schemeClr val="dk1"/>
                </a:solidFill>
                <a:latin typeface="Courier New"/>
                <a:ea typeface="Courier New"/>
                <a:cs typeface="Courier New"/>
                <a:sym typeface="Courier New"/>
              </a:rPr>
              <a:t>,</a:t>
            </a:r>
            <a:r>
              <a:rPr lang="en">
                <a:solidFill>
                  <a:schemeClr val="accent3"/>
                </a:solidFill>
                <a:latin typeface="Courier New"/>
                <a:ea typeface="Courier New"/>
                <a:cs typeface="Courier New"/>
                <a:sym typeface="Courier New"/>
              </a:rPr>
              <a:t> </a:t>
            </a:r>
            <a:r>
              <a:rPr b="1" lang="en">
                <a:solidFill>
                  <a:srgbClr val="FF0000"/>
                </a:solidFill>
                <a:latin typeface="Courier New"/>
                <a:ea typeface="Courier New"/>
                <a:cs typeface="Courier New"/>
                <a:sym typeface="Courier New"/>
              </a:rPr>
              <a:t>r1</a:t>
            </a:r>
            <a:r>
              <a:rPr lang="en">
                <a:solidFill>
                  <a:schemeClr val="dk1"/>
                </a:solidFill>
                <a:latin typeface="Courier New"/>
                <a:ea typeface="Courier New"/>
                <a:cs typeface="Courier New"/>
                <a:sym typeface="Courier New"/>
              </a:rPr>
              <a:t>,</a:t>
            </a:r>
            <a:r>
              <a:rPr lang="en">
                <a:solidFill>
                  <a:schemeClr val="accent3"/>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5</a:t>
            </a:r>
            <a:endParaRP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900"/>
              <a:t>Pipelines</a:t>
            </a:r>
            <a:endParaRPr sz="39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45" name="Shape 445"/>
        <p:cNvGrpSpPr/>
        <p:nvPr/>
      </p:nvGrpSpPr>
      <p:grpSpPr>
        <a:xfrm>
          <a:off x="0" y="0"/>
          <a:ext cx="0" cy="0"/>
          <a:chOff x="0" y="0"/>
          <a:chExt cx="0" cy="0"/>
        </a:xfrm>
      </p:grpSpPr>
      <p:sp>
        <p:nvSpPr>
          <p:cNvPr id="446" name="Google Shape;446;p64"/>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Cycle 5</a:t>
            </a:r>
            <a:endParaRPr/>
          </a:p>
        </p:txBody>
      </p:sp>
      <p:graphicFrame>
        <p:nvGraphicFramePr>
          <p:cNvPr id="447" name="Google Shape;447;p64"/>
          <p:cNvGraphicFramePr/>
          <p:nvPr/>
        </p:nvGraphicFramePr>
        <p:xfrm>
          <a:off x="7437775" y="753600"/>
          <a:ext cx="3000000" cy="3000000"/>
        </p:xfrm>
        <a:graphic>
          <a:graphicData uri="http://schemas.openxmlformats.org/drawingml/2006/table">
            <a:tbl>
              <a:tblPr>
                <a:noFill/>
                <a:tableStyleId>{FC039D94-FFDD-4943-968C-63AE95C11A8B}</a:tableStyleId>
              </a:tblPr>
              <a:tblGrid>
                <a:gridCol w="441800"/>
                <a:gridCol w="521125"/>
              </a:tblGrid>
              <a:tr h="381000">
                <a:tc>
                  <a:txBody>
                    <a:bodyPr/>
                    <a:lstStyle/>
                    <a:p>
                      <a:pPr indent="0" lvl="0" marL="0" rtl="0" algn="ctr">
                        <a:spcBef>
                          <a:spcPts val="0"/>
                        </a:spcBef>
                        <a:spcAft>
                          <a:spcPts val="0"/>
                        </a:spcAft>
                        <a:buNone/>
                      </a:pPr>
                      <a:r>
                        <a:rPr b="1" lang="en">
                          <a:solidFill>
                            <a:srgbClr val="FF0000"/>
                          </a:solidFill>
                          <a:latin typeface="Courier New"/>
                          <a:ea typeface="Courier New"/>
                          <a:cs typeface="Courier New"/>
                          <a:sym typeface="Courier New"/>
                        </a:rPr>
                        <a:t>r1</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7</a:t>
                      </a:r>
                      <a:endParaRPr b="1">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b="1" lang="en">
                          <a:solidFill>
                            <a:srgbClr val="0000FF"/>
                          </a:solidFill>
                          <a:latin typeface="Courier New"/>
                          <a:ea typeface="Courier New"/>
                          <a:cs typeface="Courier New"/>
                          <a:sym typeface="Courier New"/>
                        </a:rPr>
                        <a:t>r2</a:t>
                      </a:r>
                      <a:endParaRPr b="1">
                        <a:solidFill>
                          <a:srgbClr val="0000FF"/>
                        </a:solidFill>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4</a:t>
                      </a:r>
                      <a:endParaRPr b="1">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b="1" lang="en">
                          <a:solidFill>
                            <a:srgbClr val="9900FF"/>
                          </a:solidFill>
                          <a:latin typeface="Courier New"/>
                          <a:ea typeface="Courier New"/>
                          <a:cs typeface="Courier New"/>
                          <a:sym typeface="Courier New"/>
                        </a:rPr>
                        <a:t>r3</a:t>
                      </a:r>
                      <a:endParaRPr b="1">
                        <a:solidFill>
                          <a:srgbClr val="9900FF"/>
                        </a:solidFill>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3</a:t>
                      </a:r>
                      <a:endParaRPr b="1">
                        <a:latin typeface="Courier New"/>
                        <a:ea typeface="Courier New"/>
                        <a:cs typeface="Courier New"/>
                        <a:sym typeface="Courier New"/>
                      </a:endParaRPr>
                    </a:p>
                  </a:txBody>
                  <a:tcPr marT="91425" marB="91425" marR="91425" marL="91425"/>
                </a:tc>
              </a:tr>
            </a:tbl>
          </a:graphicData>
        </a:graphic>
      </p:graphicFrame>
      <p:sp>
        <p:nvSpPr>
          <p:cNvPr id="448" name="Google Shape;448;p64"/>
          <p:cNvSpPr txBox="1"/>
          <p:nvPr/>
        </p:nvSpPr>
        <p:spPr>
          <a:xfrm>
            <a:off x="7579100" y="111000"/>
            <a:ext cx="1103700" cy="46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sz="1800">
                <a:solidFill>
                  <a:schemeClr val="dk2"/>
                </a:solidFill>
                <a:latin typeface="Proxima Nova"/>
                <a:ea typeface="Proxima Nova"/>
                <a:cs typeface="Proxima Nova"/>
                <a:sym typeface="Proxima Nova"/>
              </a:rPr>
              <a:t>DPRF</a:t>
            </a:r>
            <a:endParaRPr>
              <a:latin typeface="Proxima Nova"/>
              <a:ea typeface="Proxima Nova"/>
              <a:cs typeface="Proxima Nova"/>
              <a:sym typeface="Proxima Nova"/>
            </a:endParaRPr>
          </a:p>
        </p:txBody>
      </p:sp>
      <p:sp>
        <p:nvSpPr>
          <p:cNvPr id="449" name="Google Shape;449;p64"/>
          <p:cNvSpPr txBox="1"/>
          <p:nvPr/>
        </p:nvSpPr>
        <p:spPr>
          <a:xfrm>
            <a:off x="7861250" y="461700"/>
            <a:ext cx="5394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Proxima Nova"/>
                <a:ea typeface="Proxima Nova"/>
                <a:cs typeface="Proxima Nova"/>
                <a:sym typeface="Proxima Nova"/>
              </a:rPr>
              <a:t>Values</a:t>
            </a:r>
            <a:endParaRPr sz="800">
              <a:latin typeface="Proxima Nova"/>
              <a:ea typeface="Proxima Nova"/>
              <a:cs typeface="Proxima Nova"/>
              <a:sym typeface="Proxima Nova"/>
            </a:endParaRPr>
          </a:p>
        </p:txBody>
      </p:sp>
      <p:pic>
        <p:nvPicPr>
          <p:cNvPr id="450" name="Google Shape;450;p64"/>
          <p:cNvPicPr preferRelativeResize="0"/>
          <p:nvPr/>
        </p:nvPicPr>
        <p:blipFill>
          <a:blip r:embed="rId3">
            <a:alphaModFix/>
          </a:blip>
          <a:stretch>
            <a:fillRect/>
          </a:stretch>
        </p:blipFill>
        <p:spPr>
          <a:xfrm>
            <a:off x="678100" y="572700"/>
            <a:ext cx="6038001" cy="1832325"/>
          </a:xfrm>
          <a:prstGeom prst="rect">
            <a:avLst/>
          </a:prstGeom>
          <a:noFill/>
          <a:ln>
            <a:noFill/>
          </a:ln>
        </p:spPr>
      </p:pic>
      <p:sp>
        <p:nvSpPr>
          <p:cNvPr id="451" name="Google Shape;451;p64"/>
          <p:cNvSpPr txBox="1"/>
          <p:nvPr/>
        </p:nvSpPr>
        <p:spPr>
          <a:xfrm>
            <a:off x="391500" y="4039775"/>
            <a:ext cx="83610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Proxima Nova"/>
              <a:buChar char="●"/>
            </a:pPr>
            <a:r>
              <a:rPr b="1" lang="en">
                <a:latin typeface="Courier New"/>
                <a:ea typeface="Courier New"/>
                <a:cs typeface="Courier New"/>
                <a:sym typeface="Courier New"/>
              </a:rPr>
              <a:t>i1</a:t>
            </a:r>
            <a:r>
              <a:rPr lang="en">
                <a:latin typeface="Proxima Nova"/>
                <a:ea typeface="Proxima Nova"/>
                <a:cs typeface="Proxima Nova"/>
                <a:sym typeface="Proxima Nova"/>
              </a:rPr>
              <a:t> at WB phase: store result into register</a:t>
            </a:r>
            <a:endParaRPr>
              <a:latin typeface="Proxima Nova"/>
              <a:ea typeface="Proxima Nova"/>
              <a:cs typeface="Proxima Nova"/>
              <a:sym typeface="Proxima Nova"/>
            </a:endParaRPr>
          </a:p>
          <a:p>
            <a:pPr indent="-317500" lvl="1" marL="914400" rtl="0" algn="l">
              <a:spcBef>
                <a:spcPts val="0"/>
              </a:spcBef>
              <a:spcAft>
                <a:spcPts val="0"/>
              </a:spcAft>
              <a:buSzPts val="1400"/>
              <a:buFont typeface="Proxima Nova"/>
              <a:buChar char="○"/>
            </a:pPr>
            <a:r>
              <a:rPr lang="en">
                <a:solidFill>
                  <a:schemeClr val="dk2"/>
                </a:solidFill>
                <a:latin typeface="Proxima Nova"/>
                <a:ea typeface="Proxima Nova"/>
                <a:cs typeface="Proxima Nova"/>
                <a:sym typeface="Proxima Nova"/>
              </a:rPr>
              <a:t>DPRF</a:t>
            </a:r>
            <a:r>
              <a:rPr lang="en">
                <a:latin typeface="Proxima Nova"/>
                <a:ea typeface="Proxima Nova"/>
                <a:cs typeface="Proxima Nova"/>
                <a:sym typeface="Proxima Nova"/>
              </a:rPr>
              <a:t> update:	</a:t>
            </a:r>
            <a:r>
              <a:rPr b="1" lang="en">
                <a:solidFill>
                  <a:srgbClr val="FF0000"/>
                </a:solidFill>
                <a:latin typeface="Courier New"/>
                <a:ea typeface="Courier New"/>
                <a:cs typeface="Courier New"/>
                <a:sym typeface="Courier New"/>
              </a:rPr>
              <a:t>r1</a:t>
            </a:r>
            <a:r>
              <a:rPr lang="en">
                <a:latin typeface="Courier New"/>
                <a:ea typeface="Courier New"/>
                <a:cs typeface="Courier New"/>
                <a:sym typeface="Courier New"/>
              </a:rPr>
              <a:t>=Result</a:t>
            </a:r>
            <a:endParaRPr>
              <a:latin typeface="Courier New"/>
              <a:ea typeface="Courier New"/>
              <a:cs typeface="Courier New"/>
              <a:sym typeface="Courier New"/>
            </a:endParaRPr>
          </a:p>
          <a:p>
            <a:pPr indent="-317500" lvl="0" marL="457200" rtl="0" algn="l">
              <a:spcBef>
                <a:spcPts val="0"/>
              </a:spcBef>
              <a:spcAft>
                <a:spcPts val="0"/>
              </a:spcAft>
              <a:buSzPts val="1400"/>
              <a:buFont typeface="Proxima Nova"/>
              <a:buChar char="●"/>
            </a:pPr>
            <a:r>
              <a:rPr b="1" lang="en">
                <a:latin typeface="Courier New"/>
                <a:ea typeface="Courier New"/>
                <a:cs typeface="Courier New"/>
                <a:sym typeface="Courier New"/>
              </a:rPr>
              <a:t>i2</a:t>
            </a:r>
            <a:r>
              <a:rPr lang="en">
                <a:latin typeface="Proxima Nova"/>
                <a:ea typeface="Proxima Nova"/>
                <a:cs typeface="Proxima Nova"/>
                <a:sym typeface="Proxima Nova"/>
              </a:rPr>
              <a:t> at MEM phase: nothing happens</a:t>
            </a:r>
            <a:endParaRPr>
              <a:latin typeface="Proxima Nova"/>
              <a:ea typeface="Proxima Nova"/>
              <a:cs typeface="Proxima Nova"/>
              <a:sym typeface="Proxima Nova"/>
            </a:endParaRPr>
          </a:p>
        </p:txBody>
      </p:sp>
      <p:sp>
        <p:nvSpPr>
          <p:cNvPr id="452" name="Google Shape;452;p64"/>
          <p:cNvSpPr txBox="1"/>
          <p:nvPr/>
        </p:nvSpPr>
        <p:spPr>
          <a:xfrm>
            <a:off x="614675" y="2571750"/>
            <a:ext cx="880200" cy="708000"/>
          </a:xfrm>
          <a:prstGeom prst="rect">
            <a:avLst/>
          </a:prstGeom>
          <a:noFill/>
          <a:ln cap="flat" cmpd="sng" w="9525">
            <a:solidFill>
              <a:schemeClr val="accent5"/>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u="sng">
                <a:latin typeface="Courier New"/>
                <a:ea typeface="Courier New"/>
                <a:cs typeface="Courier New"/>
                <a:sym typeface="Courier New"/>
              </a:rPr>
              <a:t>i5</a:t>
            </a:r>
            <a:endParaRPr b="1" sz="1200" u="sng">
              <a:latin typeface="Courier New"/>
              <a:ea typeface="Courier New"/>
              <a:cs typeface="Courier New"/>
              <a:sym typeface="Courier New"/>
            </a:endParaRPr>
          </a:p>
          <a:p>
            <a:pPr indent="0" lvl="0" marL="0" rtl="0" algn="ctr">
              <a:spcBef>
                <a:spcPts val="0"/>
              </a:spcBef>
              <a:spcAft>
                <a:spcPts val="0"/>
              </a:spcAft>
              <a:buNone/>
            </a:pPr>
            <a:r>
              <a:t/>
            </a:r>
            <a:endParaRPr b="1" sz="1200" u="sng">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p:txBody>
      </p:sp>
      <p:cxnSp>
        <p:nvCxnSpPr>
          <p:cNvPr id="453" name="Google Shape;453;p64"/>
          <p:cNvCxnSpPr/>
          <p:nvPr/>
        </p:nvCxnSpPr>
        <p:spPr>
          <a:xfrm rot="-5400000">
            <a:off x="973900" y="1897200"/>
            <a:ext cx="764700" cy="591600"/>
          </a:xfrm>
          <a:prstGeom prst="curvedConnector3">
            <a:avLst>
              <a:gd fmla="val 25471" name="adj1"/>
            </a:avLst>
          </a:prstGeom>
          <a:noFill/>
          <a:ln cap="flat" cmpd="sng" w="9525">
            <a:solidFill>
              <a:schemeClr val="accent5"/>
            </a:solidFill>
            <a:prstDash val="solid"/>
            <a:round/>
            <a:headEnd len="med" w="med" type="none"/>
            <a:tailEnd len="med" w="med" type="stealth"/>
          </a:ln>
        </p:spPr>
      </p:cxnSp>
      <p:sp>
        <p:nvSpPr>
          <p:cNvPr id="454" name="Google Shape;454;p64"/>
          <p:cNvSpPr txBox="1"/>
          <p:nvPr/>
        </p:nvSpPr>
        <p:spPr>
          <a:xfrm>
            <a:off x="1971775" y="2598300"/>
            <a:ext cx="880200" cy="708000"/>
          </a:xfrm>
          <a:prstGeom prst="rect">
            <a:avLst/>
          </a:prstGeom>
          <a:noFill/>
          <a:ln cap="flat" cmpd="sng" w="9525">
            <a:solidFill>
              <a:schemeClr val="accent5"/>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u="sng">
                <a:latin typeface="Courier New"/>
                <a:ea typeface="Courier New"/>
                <a:cs typeface="Courier New"/>
                <a:sym typeface="Courier New"/>
              </a:rPr>
              <a:t>i4</a:t>
            </a:r>
            <a:endParaRPr b="1" sz="1200" u="sng">
              <a:latin typeface="Courier New"/>
              <a:ea typeface="Courier New"/>
              <a:cs typeface="Courier New"/>
              <a:sym typeface="Courier New"/>
            </a:endParaRPr>
          </a:p>
          <a:p>
            <a:pPr indent="0" lvl="0" marL="0" rtl="0" algn="ctr">
              <a:spcBef>
                <a:spcPts val="0"/>
              </a:spcBef>
              <a:spcAft>
                <a:spcPts val="0"/>
              </a:spcAft>
              <a:buNone/>
            </a:pPr>
            <a:r>
              <a:t/>
            </a:r>
            <a:endParaRPr b="1" sz="1200" u="sng">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p:txBody>
      </p:sp>
      <p:cxnSp>
        <p:nvCxnSpPr>
          <p:cNvPr id="455" name="Google Shape;455;p64"/>
          <p:cNvCxnSpPr/>
          <p:nvPr/>
        </p:nvCxnSpPr>
        <p:spPr>
          <a:xfrm rot="-5400000">
            <a:off x="2385900" y="1849650"/>
            <a:ext cx="783900" cy="720600"/>
          </a:xfrm>
          <a:prstGeom prst="curvedConnector3">
            <a:avLst>
              <a:gd fmla="val 13509" name="adj1"/>
            </a:avLst>
          </a:prstGeom>
          <a:noFill/>
          <a:ln cap="flat" cmpd="sng" w="9525">
            <a:solidFill>
              <a:schemeClr val="accent5"/>
            </a:solidFill>
            <a:prstDash val="solid"/>
            <a:round/>
            <a:headEnd len="med" w="med" type="none"/>
            <a:tailEnd len="med" w="med" type="stealth"/>
          </a:ln>
        </p:spPr>
      </p:cxnSp>
      <p:sp>
        <p:nvSpPr>
          <p:cNvPr id="456" name="Google Shape;456;p64"/>
          <p:cNvSpPr txBox="1"/>
          <p:nvPr/>
        </p:nvSpPr>
        <p:spPr>
          <a:xfrm>
            <a:off x="3328875" y="2598300"/>
            <a:ext cx="880200" cy="708000"/>
          </a:xfrm>
          <a:prstGeom prst="rect">
            <a:avLst/>
          </a:prstGeom>
          <a:noFill/>
          <a:ln cap="flat" cmpd="sng" w="9525">
            <a:solidFill>
              <a:schemeClr val="accent5"/>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u="sng">
                <a:latin typeface="Courier New"/>
                <a:ea typeface="Courier New"/>
                <a:cs typeface="Courier New"/>
                <a:sym typeface="Courier New"/>
              </a:rPr>
              <a:t>i3</a:t>
            </a:r>
            <a:endParaRPr b="1" sz="1200" u="sng">
              <a:latin typeface="Courier New"/>
              <a:ea typeface="Courier New"/>
              <a:cs typeface="Courier New"/>
              <a:sym typeface="Courier New"/>
            </a:endParaRPr>
          </a:p>
          <a:p>
            <a:pPr indent="0" lvl="0" marL="0" rtl="0" algn="ctr">
              <a:spcBef>
                <a:spcPts val="0"/>
              </a:spcBef>
              <a:spcAft>
                <a:spcPts val="0"/>
              </a:spcAft>
              <a:buNone/>
            </a:pPr>
            <a:r>
              <a:t/>
            </a:r>
            <a:endParaRPr b="1" sz="1200" u="sng">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p:txBody>
      </p:sp>
      <p:cxnSp>
        <p:nvCxnSpPr>
          <p:cNvPr id="457" name="Google Shape;457;p64"/>
          <p:cNvCxnSpPr/>
          <p:nvPr/>
        </p:nvCxnSpPr>
        <p:spPr>
          <a:xfrm rot="-5400000">
            <a:off x="3677600" y="1915050"/>
            <a:ext cx="783900" cy="589800"/>
          </a:xfrm>
          <a:prstGeom prst="curvedConnector3">
            <a:avLst>
              <a:gd fmla="val 19952" name="adj1"/>
            </a:avLst>
          </a:prstGeom>
          <a:noFill/>
          <a:ln cap="flat" cmpd="sng" w="9525">
            <a:solidFill>
              <a:schemeClr val="accent5"/>
            </a:solidFill>
            <a:prstDash val="solid"/>
            <a:round/>
            <a:headEnd len="med" w="med" type="none"/>
            <a:tailEnd len="med" w="med" type="stealth"/>
          </a:ln>
        </p:spPr>
      </p:cxnSp>
      <p:sp>
        <p:nvSpPr>
          <p:cNvPr id="458" name="Google Shape;458;p64"/>
          <p:cNvSpPr txBox="1"/>
          <p:nvPr/>
        </p:nvSpPr>
        <p:spPr>
          <a:xfrm>
            <a:off x="4491225" y="2598300"/>
            <a:ext cx="880200" cy="1015800"/>
          </a:xfrm>
          <a:prstGeom prst="rect">
            <a:avLst/>
          </a:prstGeom>
          <a:noFill/>
          <a:ln cap="flat" cmpd="sng" w="9525">
            <a:solidFill>
              <a:schemeClr val="accent5"/>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u="sng">
                <a:latin typeface="Courier New"/>
                <a:ea typeface="Courier New"/>
                <a:cs typeface="Courier New"/>
                <a:sym typeface="Courier New"/>
              </a:rPr>
              <a:t>i2</a:t>
            </a:r>
            <a:endParaRPr b="1" sz="1200" u="sng">
              <a:latin typeface="Courier New"/>
              <a:ea typeface="Courier New"/>
              <a:cs typeface="Courier New"/>
              <a:sym typeface="Courier New"/>
            </a:endParaRPr>
          </a:p>
          <a:p>
            <a:pPr indent="0" lvl="0" marL="0" rtl="0" algn="ctr">
              <a:spcBef>
                <a:spcPts val="0"/>
              </a:spcBef>
              <a:spcAft>
                <a:spcPts val="0"/>
              </a:spcAft>
              <a:buNone/>
            </a:pPr>
            <a:r>
              <a:t/>
            </a:r>
            <a:endParaRPr b="1" sz="1200" u="sng">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OP: 2</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Rx: 3</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Result: 6</a:t>
            </a:r>
            <a:endParaRPr sz="1000">
              <a:latin typeface="Courier New"/>
              <a:ea typeface="Courier New"/>
              <a:cs typeface="Courier New"/>
              <a:sym typeface="Courier New"/>
            </a:endParaRPr>
          </a:p>
        </p:txBody>
      </p:sp>
      <p:cxnSp>
        <p:nvCxnSpPr>
          <p:cNvPr id="459" name="Google Shape;459;p64"/>
          <p:cNvCxnSpPr/>
          <p:nvPr/>
        </p:nvCxnSpPr>
        <p:spPr>
          <a:xfrm rot="-5400000">
            <a:off x="4839950" y="1915050"/>
            <a:ext cx="783900" cy="589800"/>
          </a:xfrm>
          <a:prstGeom prst="curvedConnector3">
            <a:avLst>
              <a:gd fmla="val 19952" name="adj1"/>
            </a:avLst>
          </a:prstGeom>
          <a:noFill/>
          <a:ln cap="flat" cmpd="sng" w="9525">
            <a:solidFill>
              <a:schemeClr val="accent5"/>
            </a:solidFill>
            <a:prstDash val="solid"/>
            <a:round/>
            <a:headEnd len="med" w="med" type="none"/>
            <a:tailEnd len="med" w="med" type="stealth"/>
          </a:ln>
        </p:spPr>
      </p:cxnSp>
      <p:sp>
        <p:nvSpPr>
          <p:cNvPr id="460" name="Google Shape;460;p64"/>
          <p:cNvSpPr txBox="1"/>
          <p:nvPr/>
        </p:nvSpPr>
        <p:spPr>
          <a:xfrm>
            <a:off x="5769000" y="2598300"/>
            <a:ext cx="880200" cy="1015800"/>
          </a:xfrm>
          <a:prstGeom prst="rect">
            <a:avLst/>
          </a:prstGeom>
          <a:noFill/>
          <a:ln cap="flat" cmpd="sng" w="9525">
            <a:solidFill>
              <a:schemeClr val="accent5"/>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u="sng">
                <a:latin typeface="Courier New"/>
                <a:ea typeface="Courier New"/>
                <a:cs typeface="Courier New"/>
                <a:sym typeface="Courier New"/>
              </a:rPr>
              <a:t>i1</a:t>
            </a:r>
            <a:endParaRPr b="1" sz="1200" u="sng">
              <a:latin typeface="Courier New"/>
              <a:ea typeface="Courier New"/>
              <a:cs typeface="Courier New"/>
              <a:sym typeface="Courier New"/>
            </a:endParaRPr>
          </a:p>
          <a:p>
            <a:pPr indent="0" lvl="0" marL="0" rtl="0" algn="ctr">
              <a:spcBef>
                <a:spcPts val="0"/>
              </a:spcBef>
              <a:spcAft>
                <a:spcPts val="0"/>
              </a:spcAft>
              <a:buNone/>
            </a:pPr>
            <a:r>
              <a:t/>
            </a:r>
            <a:endParaRPr b="1" sz="1200" u="sng">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OP: 2</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Rx: 1</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Result: 7</a:t>
            </a:r>
            <a:endParaRPr sz="1000">
              <a:latin typeface="Courier New"/>
              <a:ea typeface="Courier New"/>
              <a:cs typeface="Courier New"/>
              <a:sym typeface="Courier New"/>
            </a:endParaRPr>
          </a:p>
        </p:txBody>
      </p:sp>
      <p:sp>
        <p:nvSpPr>
          <p:cNvPr id="461" name="Google Shape;461;p64"/>
          <p:cNvSpPr txBox="1"/>
          <p:nvPr/>
        </p:nvSpPr>
        <p:spPr>
          <a:xfrm>
            <a:off x="5864700" y="2140638"/>
            <a:ext cx="688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rgbClr val="FF0000"/>
                </a:solidFill>
                <a:latin typeface="Proxima Nova"/>
                <a:ea typeface="Proxima Nova"/>
                <a:cs typeface="Proxima Nova"/>
                <a:sym typeface="Proxima Nova"/>
              </a:rPr>
              <a:t>r1</a:t>
            </a:r>
            <a:r>
              <a:rPr lang="en" sz="800">
                <a:latin typeface="Proxima Nova"/>
                <a:ea typeface="Proxima Nova"/>
                <a:cs typeface="Proxima Nova"/>
                <a:sym typeface="Proxima Nova"/>
              </a:rPr>
              <a:t>=Result</a:t>
            </a:r>
            <a:endParaRPr sz="800">
              <a:latin typeface="Proxima Nova"/>
              <a:ea typeface="Proxima Nova"/>
              <a:cs typeface="Proxima Nova"/>
              <a:sym typeface="Proxima Nova"/>
            </a:endParaRPr>
          </a:p>
          <a:p>
            <a:pPr indent="0" lvl="0" marL="0" rtl="0" algn="l">
              <a:spcBef>
                <a:spcPts val="0"/>
              </a:spcBef>
              <a:spcAft>
                <a:spcPts val="0"/>
              </a:spcAft>
              <a:buNone/>
            </a:pPr>
            <a:r>
              <a:rPr b="1" lang="en" sz="800">
                <a:solidFill>
                  <a:srgbClr val="FF0000"/>
                </a:solidFill>
                <a:latin typeface="Proxima Nova"/>
                <a:ea typeface="Proxima Nova"/>
                <a:cs typeface="Proxima Nova"/>
                <a:sym typeface="Proxima Nova"/>
              </a:rPr>
              <a:t>r1</a:t>
            </a:r>
            <a:r>
              <a:rPr lang="en" sz="800">
                <a:latin typeface="Proxima Nova"/>
                <a:ea typeface="Proxima Nova"/>
                <a:cs typeface="Proxima Nova"/>
                <a:sym typeface="Proxima Nova"/>
              </a:rPr>
              <a:t>=7</a:t>
            </a:r>
            <a:endParaRPr sz="800">
              <a:latin typeface="Proxima Nova"/>
              <a:ea typeface="Proxima Nova"/>
              <a:cs typeface="Proxima Nova"/>
              <a:sym typeface="Proxima Nova"/>
            </a:endParaRPr>
          </a:p>
        </p:txBody>
      </p:sp>
      <p:sp>
        <p:nvSpPr>
          <p:cNvPr id="462" name="Google Shape;462;p64"/>
          <p:cNvSpPr txBox="1"/>
          <p:nvPr/>
        </p:nvSpPr>
        <p:spPr>
          <a:xfrm>
            <a:off x="6984299" y="3185975"/>
            <a:ext cx="21597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Courier New"/>
                <a:ea typeface="Courier New"/>
                <a:cs typeface="Courier New"/>
                <a:sym typeface="Courier New"/>
              </a:rPr>
              <a:t>i1:</a:t>
            </a:r>
            <a:r>
              <a:rPr lang="en">
                <a:solidFill>
                  <a:schemeClr val="dk1"/>
                </a:solidFill>
                <a:latin typeface="Courier New"/>
                <a:ea typeface="Courier New"/>
                <a:cs typeface="Courier New"/>
                <a:sym typeface="Courier New"/>
              </a:rPr>
              <a:t> addi</a:t>
            </a:r>
            <a:r>
              <a:rPr lang="en">
                <a:solidFill>
                  <a:schemeClr val="accent3"/>
                </a:solidFill>
                <a:latin typeface="Courier New"/>
                <a:ea typeface="Courier New"/>
                <a:cs typeface="Courier New"/>
                <a:sym typeface="Courier New"/>
              </a:rPr>
              <a:t> </a:t>
            </a:r>
            <a:r>
              <a:rPr b="1" lang="en">
                <a:solidFill>
                  <a:srgbClr val="FF0000"/>
                </a:solidFill>
                <a:latin typeface="Courier New"/>
                <a:ea typeface="Courier New"/>
                <a:cs typeface="Courier New"/>
                <a:sym typeface="Courier New"/>
              </a:rPr>
              <a:t>r1</a:t>
            </a:r>
            <a:r>
              <a:rPr lang="en">
                <a:solidFill>
                  <a:schemeClr val="dk1"/>
                </a:solidFill>
                <a:latin typeface="Courier New"/>
                <a:ea typeface="Courier New"/>
                <a:cs typeface="Courier New"/>
                <a:sym typeface="Courier New"/>
              </a:rPr>
              <a:t>,</a:t>
            </a:r>
            <a:r>
              <a:rPr lang="en">
                <a:solidFill>
                  <a:schemeClr val="accent3"/>
                </a:solidFill>
                <a:latin typeface="Courier New"/>
                <a:ea typeface="Courier New"/>
                <a:cs typeface="Courier New"/>
                <a:sym typeface="Courier New"/>
              </a:rPr>
              <a:t> </a:t>
            </a:r>
            <a:r>
              <a:rPr b="1" lang="en">
                <a:solidFill>
                  <a:srgbClr val="0000FF"/>
                </a:solidFill>
                <a:latin typeface="Courier New"/>
                <a:ea typeface="Courier New"/>
                <a:cs typeface="Courier New"/>
                <a:sym typeface="Courier New"/>
              </a:rPr>
              <a:t>r2</a:t>
            </a:r>
            <a:r>
              <a:rPr lang="en">
                <a:solidFill>
                  <a:schemeClr val="dk1"/>
                </a:solidFill>
                <a:latin typeface="Courier New"/>
                <a:ea typeface="Courier New"/>
                <a:cs typeface="Courier New"/>
                <a:sym typeface="Courier New"/>
              </a:rPr>
              <a:t>,</a:t>
            </a:r>
            <a:r>
              <a:rPr lang="en">
                <a:solidFill>
                  <a:schemeClr val="accent3"/>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3</a:t>
            </a:r>
            <a:endParaRPr>
              <a:solidFill>
                <a:schemeClr val="dk1"/>
              </a:solidFill>
              <a:latin typeface="Courier New"/>
              <a:ea typeface="Courier New"/>
              <a:cs typeface="Courier New"/>
              <a:sym typeface="Courier New"/>
            </a:endParaRPr>
          </a:p>
          <a:p>
            <a:pPr indent="0" lvl="0" marL="0" rtl="0" algn="l">
              <a:spcBef>
                <a:spcPts val="1200"/>
              </a:spcBef>
              <a:spcAft>
                <a:spcPts val="1200"/>
              </a:spcAft>
              <a:buNone/>
            </a:pPr>
            <a:r>
              <a:rPr b="1" lang="en">
                <a:solidFill>
                  <a:schemeClr val="dk1"/>
                </a:solidFill>
                <a:latin typeface="Courier New"/>
                <a:ea typeface="Courier New"/>
                <a:cs typeface="Courier New"/>
                <a:sym typeface="Courier New"/>
              </a:rPr>
              <a:t>i2:</a:t>
            </a:r>
            <a:r>
              <a:rPr lang="en">
                <a:solidFill>
                  <a:schemeClr val="dk1"/>
                </a:solidFill>
                <a:latin typeface="Courier New"/>
                <a:ea typeface="Courier New"/>
                <a:cs typeface="Courier New"/>
                <a:sym typeface="Courier New"/>
              </a:rPr>
              <a:t> addi</a:t>
            </a:r>
            <a:r>
              <a:rPr lang="en">
                <a:solidFill>
                  <a:schemeClr val="accent3"/>
                </a:solidFill>
                <a:latin typeface="Courier New"/>
                <a:ea typeface="Courier New"/>
                <a:cs typeface="Courier New"/>
                <a:sym typeface="Courier New"/>
              </a:rPr>
              <a:t> </a:t>
            </a:r>
            <a:r>
              <a:rPr b="1" lang="en">
                <a:solidFill>
                  <a:srgbClr val="9900FF"/>
                </a:solidFill>
                <a:latin typeface="Courier New"/>
                <a:ea typeface="Courier New"/>
                <a:cs typeface="Courier New"/>
                <a:sym typeface="Courier New"/>
              </a:rPr>
              <a:t>r3</a:t>
            </a:r>
            <a:r>
              <a:rPr lang="en">
                <a:solidFill>
                  <a:schemeClr val="dk1"/>
                </a:solidFill>
                <a:latin typeface="Courier New"/>
                <a:ea typeface="Courier New"/>
                <a:cs typeface="Courier New"/>
                <a:sym typeface="Courier New"/>
              </a:rPr>
              <a:t>,</a:t>
            </a:r>
            <a:r>
              <a:rPr lang="en">
                <a:solidFill>
                  <a:schemeClr val="accent3"/>
                </a:solidFill>
                <a:latin typeface="Courier New"/>
                <a:ea typeface="Courier New"/>
                <a:cs typeface="Courier New"/>
                <a:sym typeface="Courier New"/>
              </a:rPr>
              <a:t> </a:t>
            </a:r>
            <a:r>
              <a:rPr b="1" lang="en">
                <a:solidFill>
                  <a:srgbClr val="FF0000"/>
                </a:solidFill>
                <a:latin typeface="Courier New"/>
                <a:ea typeface="Courier New"/>
                <a:cs typeface="Courier New"/>
                <a:sym typeface="Courier New"/>
              </a:rPr>
              <a:t>r1</a:t>
            </a:r>
            <a:r>
              <a:rPr lang="en">
                <a:solidFill>
                  <a:schemeClr val="dk1"/>
                </a:solidFill>
                <a:latin typeface="Courier New"/>
                <a:ea typeface="Courier New"/>
                <a:cs typeface="Courier New"/>
                <a:sym typeface="Courier New"/>
              </a:rPr>
              <a:t>,</a:t>
            </a:r>
            <a:r>
              <a:rPr lang="en">
                <a:solidFill>
                  <a:schemeClr val="accent3"/>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5</a:t>
            </a:r>
            <a:endParaRPr/>
          </a:p>
        </p:txBody>
      </p:sp>
    </p:spTree>
  </p:cSld>
  <p:clrMapOvr>
    <a:masterClrMapping/>
  </p:clrMapOvr>
  <p:transition spd="med">
    <p:fade/>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66" name="Shape 466"/>
        <p:cNvGrpSpPr/>
        <p:nvPr/>
      </p:nvGrpSpPr>
      <p:grpSpPr>
        <a:xfrm>
          <a:off x="0" y="0"/>
          <a:ext cx="0" cy="0"/>
          <a:chOff x="0" y="0"/>
          <a:chExt cx="0" cy="0"/>
        </a:xfrm>
      </p:grpSpPr>
      <p:sp>
        <p:nvSpPr>
          <p:cNvPr id="467" name="Google Shape;467;p65"/>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Cycle 6</a:t>
            </a:r>
            <a:endParaRPr/>
          </a:p>
        </p:txBody>
      </p:sp>
      <p:graphicFrame>
        <p:nvGraphicFramePr>
          <p:cNvPr id="468" name="Google Shape;468;p65"/>
          <p:cNvGraphicFramePr/>
          <p:nvPr/>
        </p:nvGraphicFramePr>
        <p:xfrm>
          <a:off x="7437775" y="753600"/>
          <a:ext cx="3000000" cy="3000000"/>
        </p:xfrm>
        <a:graphic>
          <a:graphicData uri="http://schemas.openxmlformats.org/drawingml/2006/table">
            <a:tbl>
              <a:tblPr>
                <a:noFill/>
                <a:tableStyleId>{FC039D94-FFDD-4943-968C-63AE95C11A8B}</a:tableStyleId>
              </a:tblPr>
              <a:tblGrid>
                <a:gridCol w="441800"/>
                <a:gridCol w="521125"/>
              </a:tblGrid>
              <a:tr h="381000">
                <a:tc>
                  <a:txBody>
                    <a:bodyPr/>
                    <a:lstStyle/>
                    <a:p>
                      <a:pPr indent="0" lvl="0" marL="0" rtl="0" algn="ctr">
                        <a:spcBef>
                          <a:spcPts val="0"/>
                        </a:spcBef>
                        <a:spcAft>
                          <a:spcPts val="0"/>
                        </a:spcAft>
                        <a:buNone/>
                      </a:pPr>
                      <a:r>
                        <a:rPr b="1" lang="en">
                          <a:solidFill>
                            <a:srgbClr val="FF0000"/>
                          </a:solidFill>
                          <a:latin typeface="Courier New"/>
                          <a:ea typeface="Courier New"/>
                          <a:cs typeface="Courier New"/>
                          <a:sym typeface="Courier New"/>
                        </a:rPr>
                        <a:t>r1</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7</a:t>
                      </a:r>
                      <a:endParaRPr b="1">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b="1" lang="en">
                          <a:solidFill>
                            <a:srgbClr val="0000FF"/>
                          </a:solidFill>
                          <a:latin typeface="Courier New"/>
                          <a:ea typeface="Courier New"/>
                          <a:cs typeface="Courier New"/>
                          <a:sym typeface="Courier New"/>
                        </a:rPr>
                        <a:t>r2</a:t>
                      </a:r>
                      <a:endParaRPr b="1">
                        <a:solidFill>
                          <a:srgbClr val="0000FF"/>
                        </a:solidFill>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4</a:t>
                      </a:r>
                      <a:endParaRPr b="1">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b="1" lang="en">
                          <a:solidFill>
                            <a:srgbClr val="9900FF"/>
                          </a:solidFill>
                          <a:latin typeface="Courier New"/>
                          <a:ea typeface="Courier New"/>
                          <a:cs typeface="Courier New"/>
                          <a:sym typeface="Courier New"/>
                        </a:rPr>
                        <a:t>r3</a:t>
                      </a:r>
                      <a:endParaRPr b="1">
                        <a:solidFill>
                          <a:srgbClr val="9900FF"/>
                        </a:solidFill>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6</a:t>
                      </a:r>
                      <a:endParaRPr b="1">
                        <a:latin typeface="Courier New"/>
                        <a:ea typeface="Courier New"/>
                        <a:cs typeface="Courier New"/>
                        <a:sym typeface="Courier New"/>
                      </a:endParaRPr>
                    </a:p>
                  </a:txBody>
                  <a:tcPr marT="91425" marB="91425" marR="91425" marL="91425"/>
                </a:tc>
              </a:tr>
            </a:tbl>
          </a:graphicData>
        </a:graphic>
      </p:graphicFrame>
      <p:sp>
        <p:nvSpPr>
          <p:cNvPr id="469" name="Google Shape;469;p65"/>
          <p:cNvSpPr txBox="1"/>
          <p:nvPr/>
        </p:nvSpPr>
        <p:spPr>
          <a:xfrm>
            <a:off x="7579100" y="111000"/>
            <a:ext cx="1103700" cy="46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sz="1800">
                <a:solidFill>
                  <a:schemeClr val="dk2"/>
                </a:solidFill>
                <a:latin typeface="Proxima Nova"/>
                <a:ea typeface="Proxima Nova"/>
                <a:cs typeface="Proxima Nova"/>
                <a:sym typeface="Proxima Nova"/>
              </a:rPr>
              <a:t>DPRF</a:t>
            </a:r>
            <a:endParaRPr>
              <a:latin typeface="Proxima Nova"/>
              <a:ea typeface="Proxima Nova"/>
              <a:cs typeface="Proxima Nova"/>
              <a:sym typeface="Proxima Nova"/>
            </a:endParaRPr>
          </a:p>
        </p:txBody>
      </p:sp>
      <p:sp>
        <p:nvSpPr>
          <p:cNvPr id="470" name="Google Shape;470;p65"/>
          <p:cNvSpPr txBox="1"/>
          <p:nvPr/>
        </p:nvSpPr>
        <p:spPr>
          <a:xfrm>
            <a:off x="7861250" y="461700"/>
            <a:ext cx="5394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Proxima Nova"/>
                <a:ea typeface="Proxima Nova"/>
                <a:cs typeface="Proxima Nova"/>
                <a:sym typeface="Proxima Nova"/>
              </a:rPr>
              <a:t>Values</a:t>
            </a:r>
            <a:endParaRPr sz="800">
              <a:latin typeface="Proxima Nova"/>
              <a:ea typeface="Proxima Nova"/>
              <a:cs typeface="Proxima Nova"/>
              <a:sym typeface="Proxima Nova"/>
            </a:endParaRPr>
          </a:p>
        </p:txBody>
      </p:sp>
      <p:pic>
        <p:nvPicPr>
          <p:cNvPr id="471" name="Google Shape;471;p65"/>
          <p:cNvPicPr preferRelativeResize="0"/>
          <p:nvPr/>
        </p:nvPicPr>
        <p:blipFill>
          <a:blip r:embed="rId3">
            <a:alphaModFix/>
          </a:blip>
          <a:stretch>
            <a:fillRect/>
          </a:stretch>
        </p:blipFill>
        <p:spPr>
          <a:xfrm>
            <a:off x="678100" y="572700"/>
            <a:ext cx="6038001" cy="1832325"/>
          </a:xfrm>
          <a:prstGeom prst="rect">
            <a:avLst/>
          </a:prstGeom>
          <a:noFill/>
          <a:ln>
            <a:noFill/>
          </a:ln>
        </p:spPr>
      </p:pic>
      <p:sp>
        <p:nvSpPr>
          <p:cNvPr id="472" name="Google Shape;472;p65"/>
          <p:cNvSpPr txBox="1"/>
          <p:nvPr/>
        </p:nvSpPr>
        <p:spPr>
          <a:xfrm>
            <a:off x="391500" y="4039775"/>
            <a:ext cx="83610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Proxima Nova"/>
              <a:buChar char="●"/>
            </a:pPr>
            <a:r>
              <a:rPr b="1" lang="en">
                <a:latin typeface="Courier New"/>
                <a:ea typeface="Courier New"/>
                <a:cs typeface="Courier New"/>
                <a:sym typeface="Courier New"/>
              </a:rPr>
              <a:t>i1</a:t>
            </a:r>
            <a:r>
              <a:rPr lang="en">
                <a:latin typeface="Proxima Nova"/>
                <a:ea typeface="Proxima Nova"/>
                <a:cs typeface="Proxima Nova"/>
                <a:sym typeface="Proxima Nova"/>
              </a:rPr>
              <a:t> is done: exits pipeline</a:t>
            </a:r>
            <a:endParaRPr>
              <a:latin typeface="Courier New"/>
              <a:ea typeface="Courier New"/>
              <a:cs typeface="Courier New"/>
              <a:sym typeface="Courier New"/>
            </a:endParaRPr>
          </a:p>
          <a:p>
            <a:pPr indent="-317500" lvl="0" marL="457200" rtl="0" algn="l">
              <a:spcBef>
                <a:spcPts val="0"/>
              </a:spcBef>
              <a:spcAft>
                <a:spcPts val="0"/>
              </a:spcAft>
              <a:buSzPts val="1400"/>
              <a:buFont typeface="Proxima Nova"/>
              <a:buChar char="●"/>
            </a:pPr>
            <a:r>
              <a:rPr b="1" lang="en">
                <a:latin typeface="Courier New"/>
                <a:ea typeface="Courier New"/>
                <a:cs typeface="Courier New"/>
                <a:sym typeface="Courier New"/>
              </a:rPr>
              <a:t>i2</a:t>
            </a:r>
            <a:r>
              <a:rPr lang="en">
                <a:latin typeface="Proxima Nova"/>
                <a:ea typeface="Proxima Nova"/>
                <a:cs typeface="Proxima Nova"/>
                <a:sym typeface="Proxima Nova"/>
              </a:rPr>
              <a:t> at WB phase: store result into register</a:t>
            </a:r>
            <a:endParaRPr>
              <a:latin typeface="Proxima Nova"/>
              <a:ea typeface="Proxima Nova"/>
              <a:cs typeface="Proxima Nova"/>
              <a:sym typeface="Proxima Nova"/>
            </a:endParaRPr>
          </a:p>
          <a:p>
            <a:pPr indent="-317500" lvl="1" marL="914400" rtl="0" algn="l">
              <a:spcBef>
                <a:spcPts val="0"/>
              </a:spcBef>
              <a:spcAft>
                <a:spcPts val="0"/>
              </a:spcAft>
              <a:buSzPts val="1400"/>
              <a:buFont typeface="Proxima Nova"/>
              <a:buChar char="○"/>
            </a:pPr>
            <a:r>
              <a:rPr lang="en">
                <a:solidFill>
                  <a:schemeClr val="dk2"/>
                </a:solidFill>
                <a:latin typeface="Proxima Nova"/>
                <a:ea typeface="Proxima Nova"/>
                <a:cs typeface="Proxima Nova"/>
                <a:sym typeface="Proxima Nova"/>
              </a:rPr>
              <a:t>DPRF</a:t>
            </a:r>
            <a:r>
              <a:rPr lang="en">
                <a:latin typeface="Proxima Nova"/>
                <a:ea typeface="Proxima Nova"/>
                <a:cs typeface="Proxima Nova"/>
                <a:sym typeface="Proxima Nova"/>
              </a:rPr>
              <a:t> update:	</a:t>
            </a:r>
            <a:r>
              <a:rPr b="1" lang="en">
                <a:solidFill>
                  <a:srgbClr val="9900FF"/>
                </a:solidFill>
                <a:latin typeface="Courier New"/>
                <a:ea typeface="Courier New"/>
                <a:cs typeface="Courier New"/>
                <a:sym typeface="Courier New"/>
              </a:rPr>
              <a:t>r3</a:t>
            </a:r>
            <a:r>
              <a:rPr lang="en">
                <a:latin typeface="Courier New"/>
                <a:ea typeface="Courier New"/>
                <a:cs typeface="Courier New"/>
                <a:sym typeface="Courier New"/>
              </a:rPr>
              <a:t>=Result</a:t>
            </a:r>
            <a:endParaRPr>
              <a:latin typeface="Proxima Nova"/>
              <a:ea typeface="Proxima Nova"/>
              <a:cs typeface="Proxima Nova"/>
              <a:sym typeface="Proxima Nova"/>
            </a:endParaRPr>
          </a:p>
        </p:txBody>
      </p:sp>
      <p:sp>
        <p:nvSpPr>
          <p:cNvPr id="473" name="Google Shape;473;p65"/>
          <p:cNvSpPr txBox="1"/>
          <p:nvPr/>
        </p:nvSpPr>
        <p:spPr>
          <a:xfrm>
            <a:off x="614675" y="2571750"/>
            <a:ext cx="880200" cy="708000"/>
          </a:xfrm>
          <a:prstGeom prst="rect">
            <a:avLst/>
          </a:prstGeom>
          <a:noFill/>
          <a:ln cap="flat" cmpd="sng" w="9525">
            <a:solidFill>
              <a:schemeClr val="accent5"/>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u="sng">
                <a:latin typeface="Courier New"/>
                <a:ea typeface="Courier New"/>
                <a:cs typeface="Courier New"/>
                <a:sym typeface="Courier New"/>
              </a:rPr>
              <a:t>i6</a:t>
            </a:r>
            <a:endParaRPr b="1" sz="1200" u="sng">
              <a:latin typeface="Courier New"/>
              <a:ea typeface="Courier New"/>
              <a:cs typeface="Courier New"/>
              <a:sym typeface="Courier New"/>
            </a:endParaRPr>
          </a:p>
          <a:p>
            <a:pPr indent="0" lvl="0" marL="0" rtl="0" algn="ctr">
              <a:spcBef>
                <a:spcPts val="0"/>
              </a:spcBef>
              <a:spcAft>
                <a:spcPts val="0"/>
              </a:spcAft>
              <a:buNone/>
            </a:pPr>
            <a:r>
              <a:t/>
            </a:r>
            <a:endParaRPr b="1" sz="1200" u="sng">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p:txBody>
      </p:sp>
      <p:cxnSp>
        <p:nvCxnSpPr>
          <p:cNvPr id="474" name="Google Shape;474;p65"/>
          <p:cNvCxnSpPr/>
          <p:nvPr/>
        </p:nvCxnSpPr>
        <p:spPr>
          <a:xfrm rot="-5400000">
            <a:off x="973900" y="1897200"/>
            <a:ext cx="764700" cy="591600"/>
          </a:xfrm>
          <a:prstGeom prst="curvedConnector3">
            <a:avLst>
              <a:gd fmla="val 25471" name="adj1"/>
            </a:avLst>
          </a:prstGeom>
          <a:noFill/>
          <a:ln cap="flat" cmpd="sng" w="9525">
            <a:solidFill>
              <a:schemeClr val="accent5"/>
            </a:solidFill>
            <a:prstDash val="solid"/>
            <a:round/>
            <a:headEnd len="med" w="med" type="none"/>
            <a:tailEnd len="med" w="med" type="stealth"/>
          </a:ln>
        </p:spPr>
      </p:cxnSp>
      <p:sp>
        <p:nvSpPr>
          <p:cNvPr id="475" name="Google Shape;475;p65"/>
          <p:cNvSpPr txBox="1"/>
          <p:nvPr/>
        </p:nvSpPr>
        <p:spPr>
          <a:xfrm>
            <a:off x="1971775" y="2598300"/>
            <a:ext cx="880200" cy="708000"/>
          </a:xfrm>
          <a:prstGeom prst="rect">
            <a:avLst/>
          </a:prstGeom>
          <a:noFill/>
          <a:ln cap="flat" cmpd="sng" w="9525">
            <a:solidFill>
              <a:schemeClr val="accent5"/>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u="sng">
                <a:latin typeface="Courier New"/>
                <a:ea typeface="Courier New"/>
                <a:cs typeface="Courier New"/>
                <a:sym typeface="Courier New"/>
              </a:rPr>
              <a:t>i5</a:t>
            </a:r>
            <a:endParaRPr b="1" sz="1200" u="sng">
              <a:latin typeface="Courier New"/>
              <a:ea typeface="Courier New"/>
              <a:cs typeface="Courier New"/>
              <a:sym typeface="Courier New"/>
            </a:endParaRPr>
          </a:p>
          <a:p>
            <a:pPr indent="0" lvl="0" marL="0" rtl="0" algn="ctr">
              <a:spcBef>
                <a:spcPts val="0"/>
              </a:spcBef>
              <a:spcAft>
                <a:spcPts val="0"/>
              </a:spcAft>
              <a:buNone/>
            </a:pPr>
            <a:r>
              <a:t/>
            </a:r>
            <a:endParaRPr b="1" sz="1200" u="sng">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p:txBody>
      </p:sp>
      <p:cxnSp>
        <p:nvCxnSpPr>
          <p:cNvPr id="476" name="Google Shape;476;p65"/>
          <p:cNvCxnSpPr/>
          <p:nvPr/>
        </p:nvCxnSpPr>
        <p:spPr>
          <a:xfrm rot="-5400000">
            <a:off x="2385900" y="1849650"/>
            <a:ext cx="783900" cy="720600"/>
          </a:xfrm>
          <a:prstGeom prst="curvedConnector3">
            <a:avLst>
              <a:gd fmla="val 13509" name="adj1"/>
            </a:avLst>
          </a:prstGeom>
          <a:noFill/>
          <a:ln cap="flat" cmpd="sng" w="9525">
            <a:solidFill>
              <a:schemeClr val="accent5"/>
            </a:solidFill>
            <a:prstDash val="solid"/>
            <a:round/>
            <a:headEnd len="med" w="med" type="none"/>
            <a:tailEnd len="med" w="med" type="stealth"/>
          </a:ln>
        </p:spPr>
      </p:cxnSp>
      <p:sp>
        <p:nvSpPr>
          <p:cNvPr id="477" name="Google Shape;477;p65"/>
          <p:cNvSpPr txBox="1"/>
          <p:nvPr/>
        </p:nvSpPr>
        <p:spPr>
          <a:xfrm>
            <a:off x="3328875" y="2598300"/>
            <a:ext cx="880200" cy="708000"/>
          </a:xfrm>
          <a:prstGeom prst="rect">
            <a:avLst/>
          </a:prstGeom>
          <a:noFill/>
          <a:ln cap="flat" cmpd="sng" w="9525">
            <a:solidFill>
              <a:schemeClr val="accent5"/>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u="sng">
                <a:latin typeface="Courier New"/>
                <a:ea typeface="Courier New"/>
                <a:cs typeface="Courier New"/>
                <a:sym typeface="Courier New"/>
              </a:rPr>
              <a:t>i4</a:t>
            </a:r>
            <a:endParaRPr b="1" sz="1200" u="sng">
              <a:latin typeface="Courier New"/>
              <a:ea typeface="Courier New"/>
              <a:cs typeface="Courier New"/>
              <a:sym typeface="Courier New"/>
            </a:endParaRPr>
          </a:p>
          <a:p>
            <a:pPr indent="0" lvl="0" marL="0" rtl="0" algn="ctr">
              <a:spcBef>
                <a:spcPts val="0"/>
              </a:spcBef>
              <a:spcAft>
                <a:spcPts val="0"/>
              </a:spcAft>
              <a:buNone/>
            </a:pPr>
            <a:r>
              <a:t/>
            </a:r>
            <a:endParaRPr b="1" sz="1200" u="sng">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p:txBody>
      </p:sp>
      <p:cxnSp>
        <p:nvCxnSpPr>
          <p:cNvPr id="478" name="Google Shape;478;p65"/>
          <p:cNvCxnSpPr/>
          <p:nvPr/>
        </p:nvCxnSpPr>
        <p:spPr>
          <a:xfrm rot="-5400000">
            <a:off x="3677600" y="1915050"/>
            <a:ext cx="783900" cy="589800"/>
          </a:xfrm>
          <a:prstGeom prst="curvedConnector3">
            <a:avLst>
              <a:gd fmla="val 19952" name="adj1"/>
            </a:avLst>
          </a:prstGeom>
          <a:noFill/>
          <a:ln cap="flat" cmpd="sng" w="9525">
            <a:solidFill>
              <a:schemeClr val="accent5"/>
            </a:solidFill>
            <a:prstDash val="solid"/>
            <a:round/>
            <a:headEnd len="med" w="med" type="none"/>
            <a:tailEnd len="med" w="med" type="stealth"/>
          </a:ln>
        </p:spPr>
      </p:cxnSp>
      <p:sp>
        <p:nvSpPr>
          <p:cNvPr id="479" name="Google Shape;479;p65"/>
          <p:cNvSpPr txBox="1"/>
          <p:nvPr/>
        </p:nvSpPr>
        <p:spPr>
          <a:xfrm>
            <a:off x="4491225" y="2598300"/>
            <a:ext cx="880200" cy="708000"/>
          </a:xfrm>
          <a:prstGeom prst="rect">
            <a:avLst/>
          </a:prstGeom>
          <a:noFill/>
          <a:ln cap="flat" cmpd="sng" w="9525">
            <a:solidFill>
              <a:schemeClr val="accent5"/>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u="sng">
                <a:latin typeface="Courier New"/>
                <a:ea typeface="Courier New"/>
                <a:cs typeface="Courier New"/>
                <a:sym typeface="Courier New"/>
              </a:rPr>
              <a:t>i3</a:t>
            </a:r>
            <a:endParaRPr b="1" sz="1200" u="sng">
              <a:latin typeface="Courier New"/>
              <a:ea typeface="Courier New"/>
              <a:cs typeface="Courier New"/>
              <a:sym typeface="Courier New"/>
            </a:endParaRPr>
          </a:p>
          <a:p>
            <a:pPr indent="0" lvl="0" marL="0" rtl="0" algn="ctr">
              <a:spcBef>
                <a:spcPts val="0"/>
              </a:spcBef>
              <a:spcAft>
                <a:spcPts val="0"/>
              </a:spcAft>
              <a:buNone/>
            </a:pPr>
            <a:r>
              <a:t/>
            </a:r>
            <a:endParaRPr b="1" sz="1200" u="sng">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p:txBody>
      </p:sp>
      <p:cxnSp>
        <p:nvCxnSpPr>
          <p:cNvPr id="480" name="Google Shape;480;p65"/>
          <p:cNvCxnSpPr/>
          <p:nvPr/>
        </p:nvCxnSpPr>
        <p:spPr>
          <a:xfrm rot="-5400000">
            <a:off x="4839950" y="1915050"/>
            <a:ext cx="783900" cy="589800"/>
          </a:xfrm>
          <a:prstGeom prst="curvedConnector3">
            <a:avLst>
              <a:gd fmla="val 19952" name="adj1"/>
            </a:avLst>
          </a:prstGeom>
          <a:noFill/>
          <a:ln cap="flat" cmpd="sng" w="9525">
            <a:solidFill>
              <a:schemeClr val="accent5"/>
            </a:solidFill>
            <a:prstDash val="solid"/>
            <a:round/>
            <a:headEnd len="med" w="med" type="none"/>
            <a:tailEnd len="med" w="med" type="stealth"/>
          </a:ln>
        </p:spPr>
      </p:cxnSp>
      <p:sp>
        <p:nvSpPr>
          <p:cNvPr id="481" name="Google Shape;481;p65"/>
          <p:cNvSpPr txBox="1"/>
          <p:nvPr/>
        </p:nvSpPr>
        <p:spPr>
          <a:xfrm>
            <a:off x="5769000" y="2598300"/>
            <a:ext cx="880200" cy="1015800"/>
          </a:xfrm>
          <a:prstGeom prst="rect">
            <a:avLst/>
          </a:prstGeom>
          <a:noFill/>
          <a:ln cap="flat" cmpd="sng" w="9525">
            <a:solidFill>
              <a:schemeClr val="accent5"/>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u="sng">
                <a:latin typeface="Courier New"/>
                <a:ea typeface="Courier New"/>
                <a:cs typeface="Courier New"/>
                <a:sym typeface="Courier New"/>
              </a:rPr>
              <a:t>i2</a:t>
            </a:r>
            <a:endParaRPr b="1" sz="1200" u="sng">
              <a:latin typeface="Courier New"/>
              <a:ea typeface="Courier New"/>
              <a:cs typeface="Courier New"/>
              <a:sym typeface="Courier New"/>
            </a:endParaRPr>
          </a:p>
          <a:p>
            <a:pPr indent="0" lvl="0" marL="0" rtl="0" algn="ctr">
              <a:spcBef>
                <a:spcPts val="0"/>
              </a:spcBef>
              <a:spcAft>
                <a:spcPts val="0"/>
              </a:spcAft>
              <a:buNone/>
            </a:pPr>
            <a:r>
              <a:t/>
            </a:r>
            <a:endParaRPr b="1" sz="1200" u="sng">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OP: 2</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Rx: 3</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Result: 6</a:t>
            </a:r>
            <a:endParaRPr sz="1000">
              <a:latin typeface="Courier New"/>
              <a:ea typeface="Courier New"/>
              <a:cs typeface="Courier New"/>
              <a:sym typeface="Courier New"/>
            </a:endParaRPr>
          </a:p>
        </p:txBody>
      </p:sp>
      <p:sp>
        <p:nvSpPr>
          <p:cNvPr id="482" name="Google Shape;482;p65"/>
          <p:cNvSpPr txBox="1"/>
          <p:nvPr/>
        </p:nvSpPr>
        <p:spPr>
          <a:xfrm>
            <a:off x="5864700" y="2140638"/>
            <a:ext cx="688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rgbClr val="9900FF"/>
                </a:solidFill>
                <a:latin typeface="Proxima Nova"/>
                <a:ea typeface="Proxima Nova"/>
                <a:cs typeface="Proxima Nova"/>
                <a:sym typeface="Proxima Nova"/>
              </a:rPr>
              <a:t>r3</a:t>
            </a:r>
            <a:r>
              <a:rPr lang="en" sz="800">
                <a:latin typeface="Proxima Nova"/>
                <a:ea typeface="Proxima Nova"/>
                <a:cs typeface="Proxima Nova"/>
                <a:sym typeface="Proxima Nova"/>
              </a:rPr>
              <a:t>=Result</a:t>
            </a:r>
            <a:endParaRPr sz="800">
              <a:latin typeface="Proxima Nova"/>
              <a:ea typeface="Proxima Nova"/>
              <a:cs typeface="Proxima Nova"/>
              <a:sym typeface="Proxima Nova"/>
            </a:endParaRPr>
          </a:p>
          <a:p>
            <a:pPr indent="0" lvl="0" marL="0" rtl="0" algn="l">
              <a:spcBef>
                <a:spcPts val="0"/>
              </a:spcBef>
              <a:spcAft>
                <a:spcPts val="0"/>
              </a:spcAft>
              <a:buNone/>
            </a:pPr>
            <a:r>
              <a:rPr b="1" lang="en" sz="800">
                <a:solidFill>
                  <a:srgbClr val="9900FF"/>
                </a:solidFill>
                <a:latin typeface="Proxima Nova"/>
                <a:ea typeface="Proxima Nova"/>
                <a:cs typeface="Proxima Nova"/>
                <a:sym typeface="Proxima Nova"/>
              </a:rPr>
              <a:t>r3</a:t>
            </a:r>
            <a:r>
              <a:rPr lang="en" sz="800">
                <a:latin typeface="Proxima Nova"/>
                <a:ea typeface="Proxima Nova"/>
                <a:cs typeface="Proxima Nova"/>
                <a:sym typeface="Proxima Nova"/>
              </a:rPr>
              <a:t>=6</a:t>
            </a:r>
            <a:endParaRPr sz="800">
              <a:latin typeface="Proxima Nova"/>
              <a:ea typeface="Proxima Nova"/>
              <a:cs typeface="Proxima Nova"/>
              <a:sym typeface="Proxima Nova"/>
            </a:endParaRPr>
          </a:p>
        </p:txBody>
      </p:sp>
      <p:sp>
        <p:nvSpPr>
          <p:cNvPr id="483" name="Google Shape;483;p65"/>
          <p:cNvSpPr txBox="1"/>
          <p:nvPr/>
        </p:nvSpPr>
        <p:spPr>
          <a:xfrm>
            <a:off x="6984299" y="3185975"/>
            <a:ext cx="21597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Courier New"/>
                <a:ea typeface="Courier New"/>
                <a:cs typeface="Courier New"/>
                <a:sym typeface="Courier New"/>
              </a:rPr>
              <a:t>i1:</a:t>
            </a:r>
            <a:r>
              <a:rPr lang="en">
                <a:solidFill>
                  <a:schemeClr val="dk1"/>
                </a:solidFill>
                <a:latin typeface="Courier New"/>
                <a:ea typeface="Courier New"/>
                <a:cs typeface="Courier New"/>
                <a:sym typeface="Courier New"/>
              </a:rPr>
              <a:t> addi</a:t>
            </a:r>
            <a:r>
              <a:rPr lang="en">
                <a:solidFill>
                  <a:schemeClr val="accent3"/>
                </a:solidFill>
                <a:latin typeface="Courier New"/>
                <a:ea typeface="Courier New"/>
                <a:cs typeface="Courier New"/>
                <a:sym typeface="Courier New"/>
              </a:rPr>
              <a:t> </a:t>
            </a:r>
            <a:r>
              <a:rPr b="1" lang="en">
                <a:solidFill>
                  <a:srgbClr val="FF0000"/>
                </a:solidFill>
                <a:latin typeface="Courier New"/>
                <a:ea typeface="Courier New"/>
                <a:cs typeface="Courier New"/>
                <a:sym typeface="Courier New"/>
              </a:rPr>
              <a:t>r1</a:t>
            </a:r>
            <a:r>
              <a:rPr lang="en">
                <a:solidFill>
                  <a:schemeClr val="dk1"/>
                </a:solidFill>
                <a:latin typeface="Courier New"/>
                <a:ea typeface="Courier New"/>
                <a:cs typeface="Courier New"/>
                <a:sym typeface="Courier New"/>
              </a:rPr>
              <a:t>,</a:t>
            </a:r>
            <a:r>
              <a:rPr lang="en">
                <a:solidFill>
                  <a:schemeClr val="accent3"/>
                </a:solidFill>
                <a:latin typeface="Courier New"/>
                <a:ea typeface="Courier New"/>
                <a:cs typeface="Courier New"/>
                <a:sym typeface="Courier New"/>
              </a:rPr>
              <a:t> </a:t>
            </a:r>
            <a:r>
              <a:rPr b="1" lang="en">
                <a:solidFill>
                  <a:srgbClr val="0000FF"/>
                </a:solidFill>
                <a:latin typeface="Courier New"/>
                <a:ea typeface="Courier New"/>
                <a:cs typeface="Courier New"/>
                <a:sym typeface="Courier New"/>
              </a:rPr>
              <a:t>r2</a:t>
            </a:r>
            <a:r>
              <a:rPr lang="en">
                <a:solidFill>
                  <a:schemeClr val="dk1"/>
                </a:solidFill>
                <a:latin typeface="Courier New"/>
                <a:ea typeface="Courier New"/>
                <a:cs typeface="Courier New"/>
                <a:sym typeface="Courier New"/>
              </a:rPr>
              <a:t>,</a:t>
            </a:r>
            <a:r>
              <a:rPr lang="en">
                <a:solidFill>
                  <a:schemeClr val="accent3"/>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3</a:t>
            </a:r>
            <a:endParaRPr>
              <a:solidFill>
                <a:schemeClr val="dk1"/>
              </a:solidFill>
              <a:latin typeface="Courier New"/>
              <a:ea typeface="Courier New"/>
              <a:cs typeface="Courier New"/>
              <a:sym typeface="Courier New"/>
            </a:endParaRPr>
          </a:p>
          <a:p>
            <a:pPr indent="0" lvl="0" marL="0" rtl="0" algn="l">
              <a:spcBef>
                <a:spcPts val="1200"/>
              </a:spcBef>
              <a:spcAft>
                <a:spcPts val="1200"/>
              </a:spcAft>
              <a:buNone/>
            </a:pPr>
            <a:r>
              <a:rPr b="1" lang="en">
                <a:solidFill>
                  <a:schemeClr val="dk1"/>
                </a:solidFill>
                <a:latin typeface="Courier New"/>
                <a:ea typeface="Courier New"/>
                <a:cs typeface="Courier New"/>
                <a:sym typeface="Courier New"/>
              </a:rPr>
              <a:t>i2:</a:t>
            </a:r>
            <a:r>
              <a:rPr lang="en">
                <a:solidFill>
                  <a:schemeClr val="dk1"/>
                </a:solidFill>
                <a:latin typeface="Courier New"/>
                <a:ea typeface="Courier New"/>
                <a:cs typeface="Courier New"/>
                <a:sym typeface="Courier New"/>
              </a:rPr>
              <a:t> addi</a:t>
            </a:r>
            <a:r>
              <a:rPr lang="en">
                <a:solidFill>
                  <a:schemeClr val="accent3"/>
                </a:solidFill>
                <a:latin typeface="Courier New"/>
                <a:ea typeface="Courier New"/>
                <a:cs typeface="Courier New"/>
                <a:sym typeface="Courier New"/>
              </a:rPr>
              <a:t> </a:t>
            </a:r>
            <a:r>
              <a:rPr b="1" lang="en">
                <a:solidFill>
                  <a:srgbClr val="9900FF"/>
                </a:solidFill>
                <a:latin typeface="Courier New"/>
                <a:ea typeface="Courier New"/>
                <a:cs typeface="Courier New"/>
                <a:sym typeface="Courier New"/>
              </a:rPr>
              <a:t>r3</a:t>
            </a:r>
            <a:r>
              <a:rPr lang="en">
                <a:solidFill>
                  <a:schemeClr val="dk1"/>
                </a:solidFill>
                <a:latin typeface="Courier New"/>
                <a:ea typeface="Courier New"/>
                <a:cs typeface="Courier New"/>
                <a:sym typeface="Courier New"/>
              </a:rPr>
              <a:t>,</a:t>
            </a:r>
            <a:r>
              <a:rPr lang="en">
                <a:solidFill>
                  <a:schemeClr val="accent3"/>
                </a:solidFill>
                <a:latin typeface="Courier New"/>
                <a:ea typeface="Courier New"/>
                <a:cs typeface="Courier New"/>
                <a:sym typeface="Courier New"/>
              </a:rPr>
              <a:t> </a:t>
            </a:r>
            <a:r>
              <a:rPr b="1" lang="en">
                <a:solidFill>
                  <a:srgbClr val="FF0000"/>
                </a:solidFill>
                <a:latin typeface="Courier New"/>
                <a:ea typeface="Courier New"/>
                <a:cs typeface="Courier New"/>
                <a:sym typeface="Courier New"/>
              </a:rPr>
              <a:t>r1</a:t>
            </a:r>
            <a:r>
              <a:rPr lang="en">
                <a:solidFill>
                  <a:schemeClr val="dk1"/>
                </a:solidFill>
                <a:latin typeface="Courier New"/>
                <a:ea typeface="Courier New"/>
                <a:cs typeface="Courier New"/>
                <a:sym typeface="Courier New"/>
              </a:rPr>
              <a:t>,</a:t>
            </a:r>
            <a:r>
              <a:rPr lang="en">
                <a:solidFill>
                  <a:schemeClr val="accent3"/>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5</a:t>
            </a:r>
            <a:endParaRPr/>
          </a:p>
        </p:txBody>
      </p:sp>
    </p:spTree>
  </p:cSld>
  <p:clrMapOvr>
    <a:masterClrMapping/>
  </p:clrMapOvr>
  <p:transition spd="med">
    <p:fade/>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87" name="Shape 487"/>
        <p:cNvGrpSpPr/>
        <p:nvPr/>
      </p:nvGrpSpPr>
      <p:grpSpPr>
        <a:xfrm>
          <a:off x="0" y="0"/>
          <a:ext cx="0" cy="0"/>
          <a:chOff x="0" y="0"/>
          <a:chExt cx="0" cy="0"/>
        </a:xfrm>
      </p:grpSpPr>
      <p:sp>
        <p:nvSpPr>
          <p:cNvPr id="488" name="Google Shape;488;p66"/>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Cycle 7</a:t>
            </a:r>
            <a:endParaRPr/>
          </a:p>
        </p:txBody>
      </p:sp>
      <p:graphicFrame>
        <p:nvGraphicFramePr>
          <p:cNvPr id="489" name="Google Shape;489;p66"/>
          <p:cNvGraphicFramePr/>
          <p:nvPr/>
        </p:nvGraphicFramePr>
        <p:xfrm>
          <a:off x="7437775" y="753600"/>
          <a:ext cx="3000000" cy="3000000"/>
        </p:xfrm>
        <a:graphic>
          <a:graphicData uri="http://schemas.openxmlformats.org/drawingml/2006/table">
            <a:tbl>
              <a:tblPr>
                <a:noFill/>
                <a:tableStyleId>{FC039D94-FFDD-4943-968C-63AE95C11A8B}</a:tableStyleId>
              </a:tblPr>
              <a:tblGrid>
                <a:gridCol w="441800"/>
                <a:gridCol w="521125"/>
              </a:tblGrid>
              <a:tr h="381000">
                <a:tc>
                  <a:txBody>
                    <a:bodyPr/>
                    <a:lstStyle/>
                    <a:p>
                      <a:pPr indent="0" lvl="0" marL="0" rtl="0" algn="ctr">
                        <a:spcBef>
                          <a:spcPts val="0"/>
                        </a:spcBef>
                        <a:spcAft>
                          <a:spcPts val="0"/>
                        </a:spcAft>
                        <a:buNone/>
                      </a:pPr>
                      <a:r>
                        <a:rPr b="1" lang="en">
                          <a:solidFill>
                            <a:srgbClr val="FF0000"/>
                          </a:solidFill>
                          <a:latin typeface="Courier New"/>
                          <a:ea typeface="Courier New"/>
                          <a:cs typeface="Courier New"/>
                          <a:sym typeface="Courier New"/>
                        </a:rPr>
                        <a:t>r1</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7</a:t>
                      </a:r>
                      <a:endParaRPr b="1">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b="1" lang="en">
                          <a:solidFill>
                            <a:srgbClr val="0000FF"/>
                          </a:solidFill>
                          <a:latin typeface="Courier New"/>
                          <a:ea typeface="Courier New"/>
                          <a:cs typeface="Courier New"/>
                          <a:sym typeface="Courier New"/>
                        </a:rPr>
                        <a:t>r2</a:t>
                      </a:r>
                      <a:endParaRPr b="1">
                        <a:solidFill>
                          <a:srgbClr val="0000FF"/>
                        </a:solidFill>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4</a:t>
                      </a:r>
                      <a:endParaRPr b="1">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b="1" lang="en">
                          <a:solidFill>
                            <a:srgbClr val="9900FF"/>
                          </a:solidFill>
                          <a:latin typeface="Courier New"/>
                          <a:ea typeface="Courier New"/>
                          <a:cs typeface="Courier New"/>
                          <a:sym typeface="Courier New"/>
                        </a:rPr>
                        <a:t>r3</a:t>
                      </a:r>
                      <a:endParaRPr b="1">
                        <a:solidFill>
                          <a:srgbClr val="9900FF"/>
                        </a:solidFill>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6</a:t>
                      </a:r>
                      <a:endParaRPr b="1">
                        <a:latin typeface="Courier New"/>
                        <a:ea typeface="Courier New"/>
                        <a:cs typeface="Courier New"/>
                        <a:sym typeface="Courier New"/>
                      </a:endParaRPr>
                    </a:p>
                  </a:txBody>
                  <a:tcPr marT="91425" marB="91425" marR="91425" marL="91425"/>
                </a:tc>
              </a:tr>
            </a:tbl>
          </a:graphicData>
        </a:graphic>
      </p:graphicFrame>
      <p:sp>
        <p:nvSpPr>
          <p:cNvPr id="490" name="Google Shape;490;p66"/>
          <p:cNvSpPr txBox="1"/>
          <p:nvPr/>
        </p:nvSpPr>
        <p:spPr>
          <a:xfrm>
            <a:off x="7579100" y="111000"/>
            <a:ext cx="1103700" cy="46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sz="1800">
                <a:solidFill>
                  <a:schemeClr val="dk2"/>
                </a:solidFill>
                <a:latin typeface="Proxima Nova"/>
                <a:ea typeface="Proxima Nova"/>
                <a:cs typeface="Proxima Nova"/>
                <a:sym typeface="Proxima Nova"/>
              </a:rPr>
              <a:t>DPRF</a:t>
            </a:r>
            <a:endParaRPr>
              <a:latin typeface="Proxima Nova"/>
              <a:ea typeface="Proxima Nova"/>
              <a:cs typeface="Proxima Nova"/>
              <a:sym typeface="Proxima Nova"/>
            </a:endParaRPr>
          </a:p>
        </p:txBody>
      </p:sp>
      <p:sp>
        <p:nvSpPr>
          <p:cNvPr id="491" name="Google Shape;491;p66"/>
          <p:cNvSpPr txBox="1"/>
          <p:nvPr/>
        </p:nvSpPr>
        <p:spPr>
          <a:xfrm>
            <a:off x="7861250" y="461700"/>
            <a:ext cx="5394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Proxima Nova"/>
                <a:ea typeface="Proxima Nova"/>
                <a:cs typeface="Proxima Nova"/>
                <a:sym typeface="Proxima Nova"/>
              </a:rPr>
              <a:t>Values</a:t>
            </a:r>
            <a:endParaRPr sz="800">
              <a:latin typeface="Proxima Nova"/>
              <a:ea typeface="Proxima Nova"/>
              <a:cs typeface="Proxima Nova"/>
              <a:sym typeface="Proxima Nova"/>
            </a:endParaRPr>
          </a:p>
        </p:txBody>
      </p:sp>
      <p:pic>
        <p:nvPicPr>
          <p:cNvPr id="492" name="Google Shape;492;p66"/>
          <p:cNvPicPr preferRelativeResize="0"/>
          <p:nvPr/>
        </p:nvPicPr>
        <p:blipFill>
          <a:blip r:embed="rId3">
            <a:alphaModFix/>
          </a:blip>
          <a:stretch>
            <a:fillRect/>
          </a:stretch>
        </p:blipFill>
        <p:spPr>
          <a:xfrm>
            <a:off x="678100" y="572700"/>
            <a:ext cx="6038001" cy="1832325"/>
          </a:xfrm>
          <a:prstGeom prst="rect">
            <a:avLst/>
          </a:prstGeom>
          <a:noFill/>
          <a:ln>
            <a:noFill/>
          </a:ln>
        </p:spPr>
      </p:pic>
      <p:sp>
        <p:nvSpPr>
          <p:cNvPr id="493" name="Google Shape;493;p66"/>
          <p:cNvSpPr txBox="1"/>
          <p:nvPr/>
        </p:nvSpPr>
        <p:spPr>
          <a:xfrm>
            <a:off x="391500" y="4039775"/>
            <a:ext cx="83610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Proxima Nova"/>
              <a:buChar char="●"/>
            </a:pPr>
            <a:r>
              <a:rPr b="1" lang="en">
                <a:latin typeface="Courier New"/>
                <a:ea typeface="Courier New"/>
                <a:cs typeface="Courier New"/>
                <a:sym typeface="Courier New"/>
              </a:rPr>
              <a:t>i1</a:t>
            </a:r>
            <a:r>
              <a:rPr lang="en">
                <a:latin typeface="Proxima Nova"/>
                <a:ea typeface="Proxima Nova"/>
                <a:cs typeface="Proxima Nova"/>
                <a:sym typeface="Proxima Nova"/>
              </a:rPr>
              <a:t> been done</a:t>
            </a:r>
            <a:endParaRPr>
              <a:latin typeface="Courier New"/>
              <a:ea typeface="Courier New"/>
              <a:cs typeface="Courier New"/>
              <a:sym typeface="Courier New"/>
            </a:endParaRPr>
          </a:p>
          <a:p>
            <a:pPr indent="-317500" lvl="0" marL="457200" rtl="0" algn="l">
              <a:spcBef>
                <a:spcPts val="0"/>
              </a:spcBef>
              <a:spcAft>
                <a:spcPts val="0"/>
              </a:spcAft>
              <a:buSzPts val="1400"/>
              <a:buFont typeface="Proxima Nova"/>
              <a:buChar char="●"/>
            </a:pPr>
            <a:r>
              <a:rPr b="1" lang="en">
                <a:latin typeface="Courier New"/>
                <a:ea typeface="Courier New"/>
                <a:cs typeface="Courier New"/>
                <a:sym typeface="Courier New"/>
              </a:rPr>
              <a:t>i2</a:t>
            </a:r>
            <a:r>
              <a:rPr lang="en">
                <a:latin typeface="Proxima Nova"/>
                <a:ea typeface="Proxima Nova"/>
                <a:cs typeface="Proxima Nova"/>
                <a:sym typeface="Proxima Nova"/>
              </a:rPr>
              <a:t> is done: exits pipeline</a:t>
            </a:r>
            <a:endParaRPr>
              <a:latin typeface="Proxima Nova"/>
              <a:ea typeface="Proxima Nova"/>
              <a:cs typeface="Proxima Nova"/>
              <a:sym typeface="Proxima Nova"/>
            </a:endParaRPr>
          </a:p>
        </p:txBody>
      </p:sp>
      <p:sp>
        <p:nvSpPr>
          <p:cNvPr id="494" name="Google Shape;494;p66"/>
          <p:cNvSpPr txBox="1"/>
          <p:nvPr/>
        </p:nvSpPr>
        <p:spPr>
          <a:xfrm>
            <a:off x="614675" y="2571750"/>
            <a:ext cx="880200" cy="708000"/>
          </a:xfrm>
          <a:prstGeom prst="rect">
            <a:avLst/>
          </a:prstGeom>
          <a:noFill/>
          <a:ln cap="flat" cmpd="sng" w="9525">
            <a:solidFill>
              <a:schemeClr val="accent5"/>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u="sng">
                <a:latin typeface="Courier New"/>
                <a:ea typeface="Courier New"/>
                <a:cs typeface="Courier New"/>
                <a:sym typeface="Courier New"/>
              </a:rPr>
              <a:t>i7</a:t>
            </a:r>
            <a:endParaRPr b="1" sz="1200" u="sng">
              <a:latin typeface="Courier New"/>
              <a:ea typeface="Courier New"/>
              <a:cs typeface="Courier New"/>
              <a:sym typeface="Courier New"/>
            </a:endParaRPr>
          </a:p>
          <a:p>
            <a:pPr indent="0" lvl="0" marL="0" rtl="0" algn="ctr">
              <a:spcBef>
                <a:spcPts val="0"/>
              </a:spcBef>
              <a:spcAft>
                <a:spcPts val="0"/>
              </a:spcAft>
              <a:buNone/>
            </a:pPr>
            <a:r>
              <a:t/>
            </a:r>
            <a:endParaRPr b="1" sz="1200" u="sng">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p:txBody>
      </p:sp>
      <p:cxnSp>
        <p:nvCxnSpPr>
          <p:cNvPr id="495" name="Google Shape;495;p66"/>
          <p:cNvCxnSpPr/>
          <p:nvPr/>
        </p:nvCxnSpPr>
        <p:spPr>
          <a:xfrm rot="-5400000">
            <a:off x="973900" y="1897200"/>
            <a:ext cx="764700" cy="591600"/>
          </a:xfrm>
          <a:prstGeom prst="curvedConnector3">
            <a:avLst>
              <a:gd fmla="val 25471" name="adj1"/>
            </a:avLst>
          </a:prstGeom>
          <a:noFill/>
          <a:ln cap="flat" cmpd="sng" w="9525">
            <a:solidFill>
              <a:schemeClr val="accent5"/>
            </a:solidFill>
            <a:prstDash val="solid"/>
            <a:round/>
            <a:headEnd len="med" w="med" type="none"/>
            <a:tailEnd len="med" w="med" type="stealth"/>
          </a:ln>
        </p:spPr>
      </p:cxnSp>
      <p:sp>
        <p:nvSpPr>
          <p:cNvPr id="496" name="Google Shape;496;p66"/>
          <p:cNvSpPr txBox="1"/>
          <p:nvPr/>
        </p:nvSpPr>
        <p:spPr>
          <a:xfrm>
            <a:off x="1971775" y="2598300"/>
            <a:ext cx="880200" cy="708000"/>
          </a:xfrm>
          <a:prstGeom prst="rect">
            <a:avLst/>
          </a:prstGeom>
          <a:noFill/>
          <a:ln cap="flat" cmpd="sng" w="9525">
            <a:solidFill>
              <a:schemeClr val="accent5"/>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u="sng">
                <a:latin typeface="Courier New"/>
                <a:ea typeface="Courier New"/>
                <a:cs typeface="Courier New"/>
                <a:sym typeface="Courier New"/>
              </a:rPr>
              <a:t>i6</a:t>
            </a:r>
            <a:endParaRPr b="1" sz="1200" u="sng">
              <a:latin typeface="Courier New"/>
              <a:ea typeface="Courier New"/>
              <a:cs typeface="Courier New"/>
              <a:sym typeface="Courier New"/>
            </a:endParaRPr>
          </a:p>
          <a:p>
            <a:pPr indent="0" lvl="0" marL="0" rtl="0" algn="ctr">
              <a:spcBef>
                <a:spcPts val="0"/>
              </a:spcBef>
              <a:spcAft>
                <a:spcPts val="0"/>
              </a:spcAft>
              <a:buNone/>
            </a:pPr>
            <a:r>
              <a:t/>
            </a:r>
            <a:endParaRPr b="1" sz="1200" u="sng">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p:txBody>
      </p:sp>
      <p:cxnSp>
        <p:nvCxnSpPr>
          <p:cNvPr id="497" name="Google Shape;497;p66"/>
          <p:cNvCxnSpPr/>
          <p:nvPr/>
        </p:nvCxnSpPr>
        <p:spPr>
          <a:xfrm rot="-5400000">
            <a:off x="2385900" y="1849650"/>
            <a:ext cx="783900" cy="720600"/>
          </a:xfrm>
          <a:prstGeom prst="curvedConnector3">
            <a:avLst>
              <a:gd fmla="val 13509" name="adj1"/>
            </a:avLst>
          </a:prstGeom>
          <a:noFill/>
          <a:ln cap="flat" cmpd="sng" w="9525">
            <a:solidFill>
              <a:schemeClr val="accent5"/>
            </a:solidFill>
            <a:prstDash val="solid"/>
            <a:round/>
            <a:headEnd len="med" w="med" type="none"/>
            <a:tailEnd len="med" w="med" type="stealth"/>
          </a:ln>
        </p:spPr>
      </p:cxnSp>
      <p:sp>
        <p:nvSpPr>
          <p:cNvPr id="498" name="Google Shape;498;p66"/>
          <p:cNvSpPr txBox="1"/>
          <p:nvPr/>
        </p:nvSpPr>
        <p:spPr>
          <a:xfrm>
            <a:off x="3328875" y="2598300"/>
            <a:ext cx="880200" cy="708000"/>
          </a:xfrm>
          <a:prstGeom prst="rect">
            <a:avLst/>
          </a:prstGeom>
          <a:noFill/>
          <a:ln cap="flat" cmpd="sng" w="9525">
            <a:solidFill>
              <a:schemeClr val="accent5"/>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u="sng">
                <a:latin typeface="Courier New"/>
                <a:ea typeface="Courier New"/>
                <a:cs typeface="Courier New"/>
                <a:sym typeface="Courier New"/>
              </a:rPr>
              <a:t>i5</a:t>
            </a:r>
            <a:endParaRPr b="1" sz="1200" u="sng">
              <a:latin typeface="Courier New"/>
              <a:ea typeface="Courier New"/>
              <a:cs typeface="Courier New"/>
              <a:sym typeface="Courier New"/>
            </a:endParaRPr>
          </a:p>
          <a:p>
            <a:pPr indent="0" lvl="0" marL="0" rtl="0" algn="ctr">
              <a:spcBef>
                <a:spcPts val="0"/>
              </a:spcBef>
              <a:spcAft>
                <a:spcPts val="0"/>
              </a:spcAft>
              <a:buNone/>
            </a:pPr>
            <a:r>
              <a:t/>
            </a:r>
            <a:endParaRPr b="1" sz="1200" u="sng">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p:txBody>
      </p:sp>
      <p:cxnSp>
        <p:nvCxnSpPr>
          <p:cNvPr id="499" name="Google Shape;499;p66"/>
          <p:cNvCxnSpPr/>
          <p:nvPr/>
        </p:nvCxnSpPr>
        <p:spPr>
          <a:xfrm rot="-5400000">
            <a:off x="3677600" y="1915050"/>
            <a:ext cx="783900" cy="589800"/>
          </a:xfrm>
          <a:prstGeom prst="curvedConnector3">
            <a:avLst>
              <a:gd fmla="val 19952" name="adj1"/>
            </a:avLst>
          </a:prstGeom>
          <a:noFill/>
          <a:ln cap="flat" cmpd="sng" w="9525">
            <a:solidFill>
              <a:schemeClr val="accent5"/>
            </a:solidFill>
            <a:prstDash val="solid"/>
            <a:round/>
            <a:headEnd len="med" w="med" type="none"/>
            <a:tailEnd len="med" w="med" type="stealth"/>
          </a:ln>
        </p:spPr>
      </p:cxnSp>
      <p:sp>
        <p:nvSpPr>
          <p:cNvPr id="500" name="Google Shape;500;p66"/>
          <p:cNvSpPr txBox="1"/>
          <p:nvPr/>
        </p:nvSpPr>
        <p:spPr>
          <a:xfrm>
            <a:off x="4491225" y="2598300"/>
            <a:ext cx="880200" cy="708000"/>
          </a:xfrm>
          <a:prstGeom prst="rect">
            <a:avLst/>
          </a:prstGeom>
          <a:noFill/>
          <a:ln cap="flat" cmpd="sng" w="9525">
            <a:solidFill>
              <a:schemeClr val="accent5"/>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u="sng">
                <a:latin typeface="Courier New"/>
                <a:ea typeface="Courier New"/>
                <a:cs typeface="Courier New"/>
                <a:sym typeface="Courier New"/>
              </a:rPr>
              <a:t>i4</a:t>
            </a:r>
            <a:endParaRPr b="1" sz="1200" u="sng">
              <a:latin typeface="Courier New"/>
              <a:ea typeface="Courier New"/>
              <a:cs typeface="Courier New"/>
              <a:sym typeface="Courier New"/>
            </a:endParaRPr>
          </a:p>
          <a:p>
            <a:pPr indent="0" lvl="0" marL="0" rtl="0" algn="ctr">
              <a:spcBef>
                <a:spcPts val="0"/>
              </a:spcBef>
              <a:spcAft>
                <a:spcPts val="0"/>
              </a:spcAft>
              <a:buNone/>
            </a:pPr>
            <a:r>
              <a:t/>
            </a:r>
            <a:endParaRPr b="1" sz="1200" u="sng">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p:txBody>
      </p:sp>
      <p:cxnSp>
        <p:nvCxnSpPr>
          <p:cNvPr id="501" name="Google Shape;501;p66"/>
          <p:cNvCxnSpPr/>
          <p:nvPr/>
        </p:nvCxnSpPr>
        <p:spPr>
          <a:xfrm rot="-5400000">
            <a:off x="4839950" y="1915050"/>
            <a:ext cx="783900" cy="589800"/>
          </a:xfrm>
          <a:prstGeom prst="curvedConnector3">
            <a:avLst>
              <a:gd fmla="val 19952" name="adj1"/>
            </a:avLst>
          </a:prstGeom>
          <a:noFill/>
          <a:ln cap="flat" cmpd="sng" w="9525">
            <a:solidFill>
              <a:schemeClr val="accent5"/>
            </a:solidFill>
            <a:prstDash val="solid"/>
            <a:round/>
            <a:headEnd len="med" w="med" type="none"/>
            <a:tailEnd len="med" w="med" type="stealth"/>
          </a:ln>
        </p:spPr>
      </p:cxnSp>
      <p:sp>
        <p:nvSpPr>
          <p:cNvPr id="502" name="Google Shape;502;p66"/>
          <p:cNvSpPr txBox="1"/>
          <p:nvPr/>
        </p:nvSpPr>
        <p:spPr>
          <a:xfrm>
            <a:off x="5769000" y="2598300"/>
            <a:ext cx="880200" cy="708000"/>
          </a:xfrm>
          <a:prstGeom prst="rect">
            <a:avLst/>
          </a:prstGeom>
          <a:noFill/>
          <a:ln cap="flat" cmpd="sng" w="9525">
            <a:solidFill>
              <a:schemeClr val="accent5"/>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u="sng">
                <a:latin typeface="Courier New"/>
                <a:ea typeface="Courier New"/>
                <a:cs typeface="Courier New"/>
                <a:sym typeface="Courier New"/>
              </a:rPr>
              <a:t>i3</a:t>
            </a:r>
            <a:endParaRPr b="1" sz="1200" u="sng">
              <a:latin typeface="Courier New"/>
              <a:ea typeface="Courier New"/>
              <a:cs typeface="Courier New"/>
              <a:sym typeface="Courier New"/>
            </a:endParaRPr>
          </a:p>
          <a:p>
            <a:pPr indent="0" lvl="0" marL="0" rtl="0" algn="ctr">
              <a:spcBef>
                <a:spcPts val="0"/>
              </a:spcBef>
              <a:spcAft>
                <a:spcPts val="0"/>
              </a:spcAft>
              <a:buNone/>
            </a:pPr>
            <a:r>
              <a:t/>
            </a:r>
            <a:endParaRPr b="1" sz="1200" u="sng">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p:txBody>
      </p:sp>
      <p:sp>
        <p:nvSpPr>
          <p:cNvPr id="503" name="Google Shape;503;p66"/>
          <p:cNvSpPr txBox="1"/>
          <p:nvPr/>
        </p:nvSpPr>
        <p:spPr>
          <a:xfrm>
            <a:off x="6984299" y="3185975"/>
            <a:ext cx="21597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Courier New"/>
                <a:ea typeface="Courier New"/>
                <a:cs typeface="Courier New"/>
                <a:sym typeface="Courier New"/>
              </a:rPr>
              <a:t>i1:</a:t>
            </a:r>
            <a:r>
              <a:rPr lang="en">
                <a:solidFill>
                  <a:schemeClr val="dk1"/>
                </a:solidFill>
                <a:latin typeface="Courier New"/>
                <a:ea typeface="Courier New"/>
                <a:cs typeface="Courier New"/>
                <a:sym typeface="Courier New"/>
              </a:rPr>
              <a:t> addi</a:t>
            </a:r>
            <a:r>
              <a:rPr lang="en">
                <a:solidFill>
                  <a:schemeClr val="accent3"/>
                </a:solidFill>
                <a:latin typeface="Courier New"/>
                <a:ea typeface="Courier New"/>
                <a:cs typeface="Courier New"/>
                <a:sym typeface="Courier New"/>
              </a:rPr>
              <a:t> </a:t>
            </a:r>
            <a:r>
              <a:rPr b="1" lang="en">
                <a:solidFill>
                  <a:srgbClr val="FF0000"/>
                </a:solidFill>
                <a:latin typeface="Courier New"/>
                <a:ea typeface="Courier New"/>
                <a:cs typeface="Courier New"/>
                <a:sym typeface="Courier New"/>
              </a:rPr>
              <a:t>r1</a:t>
            </a:r>
            <a:r>
              <a:rPr lang="en">
                <a:solidFill>
                  <a:schemeClr val="dk1"/>
                </a:solidFill>
                <a:latin typeface="Courier New"/>
                <a:ea typeface="Courier New"/>
                <a:cs typeface="Courier New"/>
                <a:sym typeface="Courier New"/>
              </a:rPr>
              <a:t>,</a:t>
            </a:r>
            <a:r>
              <a:rPr lang="en">
                <a:solidFill>
                  <a:schemeClr val="accent3"/>
                </a:solidFill>
                <a:latin typeface="Courier New"/>
                <a:ea typeface="Courier New"/>
                <a:cs typeface="Courier New"/>
                <a:sym typeface="Courier New"/>
              </a:rPr>
              <a:t> </a:t>
            </a:r>
            <a:r>
              <a:rPr b="1" lang="en">
                <a:solidFill>
                  <a:srgbClr val="0000FF"/>
                </a:solidFill>
                <a:latin typeface="Courier New"/>
                <a:ea typeface="Courier New"/>
                <a:cs typeface="Courier New"/>
                <a:sym typeface="Courier New"/>
              </a:rPr>
              <a:t>r2</a:t>
            </a:r>
            <a:r>
              <a:rPr lang="en">
                <a:solidFill>
                  <a:schemeClr val="dk1"/>
                </a:solidFill>
                <a:latin typeface="Courier New"/>
                <a:ea typeface="Courier New"/>
                <a:cs typeface="Courier New"/>
                <a:sym typeface="Courier New"/>
              </a:rPr>
              <a:t>,</a:t>
            </a:r>
            <a:r>
              <a:rPr lang="en">
                <a:solidFill>
                  <a:schemeClr val="accent3"/>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3</a:t>
            </a:r>
            <a:endParaRPr>
              <a:solidFill>
                <a:schemeClr val="dk1"/>
              </a:solidFill>
              <a:latin typeface="Courier New"/>
              <a:ea typeface="Courier New"/>
              <a:cs typeface="Courier New"/>
              <a:sym typeface="Courier New"/>
            </a:endParaRPr>
          </a:p>
          <a:p>
            <a:pPr indent="0" lvl="0" marL="0" rtl="0" algn="l">
              <a:spcBef>
                <a:spcPts val="1200"/>
              </a:spcBef>
              <a:spcAft>
                <a:spcPts val="1200"/>
              </a:spcAft>
              <a:buNone/>
            </a:pPr>
            <a:r>
              <a:rPr b="1" lang="en">
                <a:solidFill>
                  <a:schemeClr val="dk1"/>
                </a:solidFill>
                <a:latin typeface="Courier New"/>
                <a:ea typeface="Courier New"/>
                <a:cs typeface="Courier New"/>
                <a:sym typeface="Courier New"/>
              </a:rPr>
              <a:t>i2:</a:t>
            </a:r>
            <a:r>
              <a:rPr lang="en">
                <a:solidFill>
                  <a:schemeClr val="dk1"/>
                </a:solidFill>
                <a:latin typeface="Courier New"/>
                <a:ea typeface="Courier New"/>
                <a:cs typeface="Courier New"/>
                <a:sym typeface="Courier New"/>
              </a:rPr>
              <a:t> addi</a:t>
            </a:r>
            <a:r>
              <a:rPr lang="en">
                <a:solidFill>
                  <a:schemeClr val="accent3"/>
                </a:solidFill>
                <a:latin typeface="Courier New"/>
                <a:ea typeface="Courier New"/>
                <a:cs typeface="Courier New"/>
                <a:sym typeface="Courier New"/>
              </a:rPr>
              <a:t> </a:t>
            </a:r>
            <a:r>
              <a:rPr b="1" lang="en">
                <a:solidFill>
                  <a:srgbClr val="9900FF"/>
                </a:solidFill>
                <a:latin typeface="Courier New"/>
                <a:ea typeface="Courier New"/>
                <a:cs typeface="Courier New"/>
                <a:sym typeface="Courier New"/>
              </a:rPr>
              <a:t>r3</a:t>
            </a:r>
            <a:r>
              <a:rPr lang="en">
                <a:solidFill>
                  <a:schemeClr val="dk1"/>
                </a:solidFill>
                <a:latin typeface="Courier New"/>
                <a:ea typeface="Courier New"/>
                <a:cs typeface="Courier New"/>
                <a:sym typeface="Courier New"/>
              </a:rPr>
              <a:t>,</a:t>
            </a:r>
            <a:r>
              <a:rPr lang="en">
                <a:solidFill>
                  <a:schemeClr val="accent3"/>
                </a:solidFill>
                <a:latin typeface="Courier New"/>
                <a:ea typeface="Courier New"/>
                <a:cs typeface="Courier New"/>
                <a:sym typeface="Courier New"/>
              </a:rPr>
              <a:t> </a:t>
            </a:r>
            <a:r>
              <a:rPr b="1" lang="en">
                <a:solidFill>
                  <a:srgbClr val="FF0000"/>
                </a:solidFill>
                <a:latin typeface="Courier New"/>
                <a:ea typeface="Courier New"/>
                <a:cs typeface="Courier New"/>
                <a:sym typeface="Courier New"/>
              </a:rPr>
              <a:t>r1</a:t>
            </a:r>
            <a:r>
              <a:rPr lang="en">
                <a:solidFill>
                  <a:schemeClr val="dk1"/>
                </a:solidFill>
                <a:latin typeface="Courier New"/>
                <a:ea typeface="Courier New"/>
                <a:cs typeface="Courier New"/>
                <a:sym typeface="Courier New"/>
              </a:rPr>
              <a:t>,</a:t>
            </a:r>
            <a:r>
              <a:rPr lang="en">
                <a:solidFill>
                  <a:schemeClr val="accent3"/>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5</a:t>
            </a:r>
            <a:endParaRPr/>
          </a:p>
        </p:txBody>
      </p:sp>
    </p:spTree>
  </p:cSld>
  <p:clrMapOvr>
    <a:masterClrMapping/>
  </p:clrMapOvr>
  <p:transition spd="med">
    <p:fade/>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07" name="Shape 507"/>
        <p:cNvGrpSpPr/>
        <p:nvPr/>
      </p:nvGrpSpPr>
      <p:grpSpPr>
        <a:xfrm>
          <a:off x="0" y="0"/>
          <a:ext cx="0" cy="0"/>
          <a:chOff x="0" y="0"/>
          <a:chExt cx="0" cy="0"/>
        </a:xfrm>
      </p:grpSpPr>
      <p:sp>
        <p:nvSpPr>
          <p:cNvPr id="508" name="Google Shape;508;p67"/>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RESULTS</a:t>
            </a:r>
            <a:endParaRPr/>
          </a:p>
        </p:txBody>
      </p:sp>
      <p:graphicFrame>
        <p:nvGraphicFramePr>
          <p:cNvPr id="509" name="Google Shape;509;p67"/>
          <p:cNvGraphicFramePr/>
          <p:nvPr/>
        </p:nvGraphicFramePr>
        <p:xfrm>
          <a:off x="7437775" y="753600"/>
          <a:ext cx="3000000" cy="3000000"/>
        </p:xfrm>
        <a:graphic>
          <a:graphicData uri="http://schemas.openxmlformats.org/drawingml/2006/table">
            <a:tbl>
              <a:tblPr>
                <a:noFill/>
                <a:tableStyleId>{FC039D94-FFDD-4943-968C-63AE95C11A8B}</a:tableStyleId>
              </a:tblPr>
              <a:tblGrid>
                <a:gridCol w="441800"/>
                <a:gridCol w="521125"/>
              </a:tblGrid>
              <a:tr h="381000">
                <a:tc>
                  <a:txBody>
                    <a:bodyPr/>
                    <a:lstStyle/>
                    <a:p>
                      <a:pPr indent="0" lvl="0" marL="0" rtl="0" algn="ctr">
                        <a:spcBef>
                          <a:spcPts val="0"/>
                        </a:spcBef>
                        <a:spcAft>
                          <a:spcPts val="0"/>
                        </a:spcAft>
                        <a:buNone/>
                      </a:pPr>
                      <a:r>
                        <a:rPr b="1" lang="en">
                          <a:solidFill>
                            <a:srgbClr val="FF0000"/>
                          </a:solidFill>
                          <a:latin typeface="Courier New"/>
                          <a:ea typeface="Courier New"/>
                          <a:cs typeface="Courier New"/>
                          <a:sym typeface="Courier New"/>
                        </a:rPr>
                        <a:t>r1</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7</a:t>
                      </a:r>
                      <a:endParaRPr b="1">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b="1" lang="en">
                          <a:solidFill>
                            <a:srgbClr val="0000FF"/>
                          </a:solidFill>
                          <a:latin typeface="Courier New"/>
                          <a:ea typeface="Courier New"/>
                          <a:cs typeface="Courier New"/>
                          <a:sym typeface="Courier New"/>
                        </a:rPr>
                        <a:t>r2</a:t>
                      </a:r>
                      <a:endParaRPr b="1">
                        <a:solidFill>
                          <a:srgbClr val="0000FF"/>
                        </a:solidFill>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4</a:t>
                      </a:r>
                      <a:endParaRPr b="1">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b="1" lang="en">
                          <a:solidFill>
                            <a:srgbClr val="9900FF"/>
                          </a:solidFill>
                          <a:latin typeface="Courier New"/>
                          <a:ea typeface="Courier New"/>
                          <a:cs typeface="Courier New"/>
                          <a:sym typeface="Courier New"/>
                        </a:rPr>
                        <a:t>r3</a:t>
                      </a:r>
                      <a:endParaRPr b="1">
                        <a:solidFill>
                          <a:srgbClr val="9900FF"/>
                        </a:solidFill>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6</a:t>
                      </a:r>
                      <a:endParaRPr b="1">
                        <a:latin typeface="Courier New"/>
                        <a:ea typeface="Courier New"/>
                        <a:cs typeface="Courier New"/>
                        <a:sym typeface="Courier New"/>
                      </a:endParaRPr>
                    </a:p>
                  </a:txBody>
                  <a:tcPr marT="91425" marB="91425" marR="91425" marL="91425"/>
                </a:tc>
              </a:tr>
            </a:tbl>
          </a:graphicData>
        </a:graphic>
      </p:graphicFrame>
      <p:sp>
        <p:nvSpPr>
          <p:cNvPr id="510" name="Google Shape;510;p67"/>
          <p:cNvSpPr txBox="1"/>
          <p:nvPr/>
        </p:nvSpPr>
        <p:spPr>
          <a:xfrm>
            <a:off x="7579100" y="111000"/>
            <a:ext cx="1103700" cy="46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sz="1800">
                <a:solidFill>
                  <a:schemeClr val="dk2"/>
                </a:solidFill>
                <a:latin typeface="Proxima Nova"/>
                <a:ea typeface="Proxima Nova"/>
                <a:cs typeface="Proxima Nova"/>
                <a:sym typeface="Proxima Nova"/>
              </a:rPr>
              <a:t>DPRF</a:t>
            </a:r>
            <a:endParaRPr>
              <a:latin typeface="Proxima Nova"/>
              <a:ea typeface="Proxima Nova"/>
              <a:cs typeface="Proxima Nova"/>
              <a:sym typeface="Proxima Nova"/>
            </a:endParaRPr>
          </a:p>
        </p:txBody>
      </p:sp>
      <p:sp>
        <p:nvSpPr>
          <p:cNvPr id="511" name="Google Shape;511;p67"/>
          <p:cNvSpPr txBox="1"/>
          <p:nvPr/>
        </p:nvSpPr>
        <p:spPr>
          <a:xfrm>
            <a:off x="7861250" y="461700"/>
            <a:ext cx="5394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Proxima Nova"/>
                <a:ea typeface="Proxima Nova"/>
                <a:cs typeface="Proxima Nova"/>
                <a:sym typeface="Proxima Nova"/>
              </a:rPr>
              <a:t>Values</a:t>
            </a:r>
            <a:endParaRPr sz="800">
              <a:latin typeface="Proxima Nova"/>
              <a:ea typeface="Proxima Nova"/>
              <a:cs typeface="Proxima Nova"/>
              <a:sym typeface="Proxima Nova"/>
            </a:endParaRPr>
          </a:p>
        </p:txBody>
      </p:sp>
      <p:pic>
        <p:nvPicPr>
          <p:cNvPr id="512" name="Google Shape;512;p67"/>
          <p:cNvPicPr preferRelativeResize="0"/>
          <p:nvPr/>
        </p:nvPicPr>
        <p:blipFill>
          <a:blip r:embed="rId3">
            <a:alphaModFix/>
          </a:blip>
          <a:stretch>
            <a:fillRect/>
          </a:stretch>
        </p:blipFill>
        <p:spPr>
          <a:xfrm>
            <a:off x="678100" y="572700"/>
            <a:ext cx="6038001" cy="1832325"/>
          </a:xfrm>
          <a:prstGeom prst="rect">
            <a:avLst/>
          </a:prstGeom>
          <a:noFill/>
          <a:ln>
            <a:noFill/>
          </a:ln>
        </p:spPr>
      </p:pic>
      <p:sp>
        <p:nvSpPr>
          <p:cNvPr id="513" name="Google Shape;513;p67"/>
          <p:cNvSpPr txBox="1"/>
          <p:nvPr/>
        </p:nvSpPr>
        <p:spPr>
          <a:xfrm>
            <a:off x="391500" y="4039775"/>
            <a:ext cx="83610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accent3"/>
              </a:buClr>
              <a:buSzPts val="1400"/>
              <a:buFont typeface="Proxima Nova"/>
              <a:buChar char="●"/>
            </a:pPr>
            <a:r>
              <a:rPr lang="en">
                <a:solidFill>
                  <a:schemeClr val="accent2"/>
                </a:solidFill>
                <a:latin typeface="Proxima Nova"/>
                <a:ea typeface="Proxima Nova"/>
                <a:cs typeface="Proxima Nova"/>
                <a:sym typeface="Proxima Nova"/>
              </a:rPr>
              <a:t>Is </a:t>
            </a:r>
            <a:r>
              <a:rPr b="1" lang="en">
                <a:solidFill>
                  <a:srgbClr val="9900FF"/>
                </a:solidFill>
                <a:latin typeface="Courier New"/>
                <a:ea typeface="Courier New"/>
                <a:cs typeface="Courier New"/>
                <a:sym typeface="Courier New"/>
              </a:rPr>
              <a:t>r3</a:t>
            </a:r>
            <a:r>
              <a:rPr b="1" lang="en">
                <a:solidFill>
                  <a:schemeClr val="accent2"/>
                </a:solidFill>
                <a:latin typeface="Proxima Nova"/>
                <a:ea typeface="Proxima Nova"/>
                <a:cs typeface="Proxima Nova"/>
                <a:sym typeface="Proxima Nova"/>
              </a:rPr>
              <a:t> </a:t>
            </a:r>
            <a:r>
              <a:rPr lang="en">
                <a:solidFill>
                  <a:schemeClr val="accent2"/>
                </a:solidFill>
                <a:latin typeface="Proxima Nova"/>
                <a:ea typeface="Proxima Nova"/>
                <a:cs typeface="Proxima Nova"/>
                <a:sym typeface="Proxima Nova"/>
              </a:rPr>
              <a:t>equal to our expected result 12?</a:t>
            </a:r>
            <a:endParaRPr>
              <a:solidFill>
                <a:schemeClr val="accent2"/>
              </a:solidFill>
              <a:latin typeface="Proxima Nova"/>
              <a:ea typeface="Proxima Nova"/>
              <a:cs typeface="Proxima Nova"/>
              <a:sym typeface="Proxima Nova"/>
            </a:endParaRPr>
          </a:p>
          <a:p>
            <a:pPr indent="-317500" lvl="1" marL="914400" rtl="0" algn="l">
              <a:spcBef>
                <a:spcPts val="0"/>
              </a:spcBef>
              <a:spcAft>
                <a:spcPts val="0"/>
              </a:spcAft>
              <a:buClr>
                <a:schemeClr val="accent2"/>
              </a:buClr>
              <a:buSzPts val="1400"/>
              <a:buFont typeface="Proxima Nova"/>
              <a:buChar char="○"/>
            </a:pPr>
            <a:r>
              <a:rPr lang="en">
                <a:solidFill>
                  <a:schemeClr val="accent2"/>
                </a:solidFill>
                <a:latin typeface="Proxima Nova"/>
                <a:ea typeface="Proxima Nova"/>
                <a:cs typeface="Proxima Nova"/>
                <a:sym typeface="Proxima Nova"/>
              </a:rPr>
              <a:t>NO!</a:t>
            </a:r>
            <a:endParaRPr>
              <a:solidFill>
                <a:schemeClr val="accent2"/>
              </a:solidFill>
              <a:latin typeface="Proxima Nova"/>
              <a:ea typeface="Proxima Nova"/>
              <a:cs typeface="Proxima Nova"/>
              <a:sym typeface="Proxima Nova"/>
            </a:endParaRPr>
          </a:p>
          <a:p>
            <a:pPr indent="-317500" lvl="0" marL="457200" rtl="0" algn="l">
              <a:spcBef>
                <a:spcPts val="0"/>
              </a:spcBef>
              <a:spcAft>
                <a:spcPts val="0"/>
              </a:spcAft>
              <a:buClr>
                <a:schemeClr val="accent2"/>
              </a:buClr>
              <a:buSzPts val="1400"/>
              <a:buFont typeface="Proxima Nova"/>
              <a:buChar char="●"/>
            </a:pPr>
            <a:r>
              <a:rPr lang="en">
                <a:solidFill>
                  <a:schemeClr val="accent2"/>
                </a:solidFill>
                <a:latin typeface="Proxima Nova"/>
                <a:ea typeface="Proxima Nova"/>
                <a:cs typeface="Proxima Nova"/>
                <a:sym typeface="Proxima Nova"/>
              </a:rPr>
              <a:t>What went wrong? Let’s look back to cycle 3</a:t>
            </a:r>
            <a:endParaRPr>
              <a:solidFill>
                <a:schemeClr val="accent2"/>
              </a:solidFill>
              <a:latin typeface="Proxima Nova"/>
              <a:ea typeface="Proxima Nova"/>
              <a:cs typeface="Proxima Nova"/>
              <a:sym typeface="Proxima Nova"/>
            </a:endParaRPr>
          </a:p>
        </p:txBody>
      </p:sp>
      <p:sp>
        <p:nvSpPr>
          <p:cNvPr id="514" name="Google Shape;514;p67"/>
          <p:cNvSpPr txBox="1"/>
          <p:nvPr/>
        </p:nvSpPr>
        <p:spPr>
          <a:xfrm>
            <a:off x="614675" y="2571750"/>
            <a:ext cx="880200" cy="708000"/>
          </a:xfrm>
          <a:prstGeom prst="rect">
            <a:avLst/>
          </a:prstGeom>
          <a:noFill/>
          <a:ln cap="flat" cmpd="sng" w="9525">
            <a:solidFill>
              <a:schemeClr val="accent5"/>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u="sng">
                <a:latin typeface="Courier New"/>
                <a:ea typeface="Courier New"/>
                <a:cs typeface="Courier New"/>
                <a:sym typeface="Courier New"/>
              </a:rPr>
              <a:t>i7</a:t>
            </a:r>
            <a:endParaRPr b="1" sz="1200" u="sng">
              <a:latin typeface="Courier New"/>
              <a:ea typeface="Courier New"/>
              <a:cs typeface="Courier New"/>
              <a:sym typeface="Courier New"/>
            </a:endParaRPr>
          </a:p>
          <a:p>
            <a:pPr indent="0" lvl="0" marL="0" rtl="0" algn="ctr">
              <a:spcBef>
                <a:spcPts val="0"/>
              </a:spcBef>
              <a:spcAft>
                <a:spcPts val="0"/>
              </a:spcAft>
              <a:buNone/>
            </a:pPr>
            <a:r>
              <a:t/>
            </a:r>
            <a:endParaRPr b="1" sz="1200" u="sng">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p:txBody>
      </p:sp>
      <p:cxnSp>
        <p:nvCxnSpPr>
          <p:cNvPr id="515" name="Google Shape;515;p67"/>
          <p:cNvCxnSpPr/>
          <p:nvPr/>
        </p:nvCxnSpPr>
        <p:spPr>
          <a:xfrm rot="-5400000">
            <a:off x="973900" y="1897200"/>
            <a:ext cx="764700" cy="591600"/>
          </a:xfrm>
          <a:prstGeom prst="curvedConnector3">
            <a:avLst>
              <a:gd fmla="val 25471" name="adj1"/>
            </a:avLst>
          </a:prstGeom>
          <a:noFill/>
          <a:ln cap="flat" cmpd="sng" w="9525">
            <a:solidFill>
              <a:schemeClr val="accent5"/>
            </a:solidFill>
            <a:prstDash val="solid"/>
            <a:round/>
            <a:headEnd len="med" w="med" type="none"/>
            <a:tailEnd len="med" w="med" type="stealth"/>
          </a:ln>
        </p:spPr>
      </p:cxnSp>
      <p:sp>
        <p:nvSpPr>
          <p:cNvPr id="516" name="Google Shape;516;p67"/>
          <p:cNvSpPr txBox="1"/>
          <p:nvPr/>
        </p:nvSpPr>
        <p:spPr>
          <a:xfrm>
            <a:off x="1971775" y="2598300"/>
            <a:ext cx="880200" cy="708000"/>
          </a:xfrm>
          <a:prstGeom prst="rect">
            <a:avLst/>
          </a:prstGeom>
          <a:noFill/>
          <a:ln cap="flat" cmpd="sng" w="9525">
            <a:solidFill>
              <a:schemeClr val="accent5"/>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u="sng">
                <a:latin typeface="Courier New"/>
                <a:ea typeface="Courier New"/>
                <a:cs typeface="Courier New"/>
                <a:sym typeface="Courier New"/>
              </a:rPr>
              <a:t>i6</a:t>
            </a:r>
            <a:endParaRPr b="1" sz="1200" u="sng">
              <a:latin typeface="Courier New"/>
              <a:ea typeface="Courier New"/>
              <a:cs typeface="Courier New"/>
              <a:sym typeface="Courier New"/>
            </a:endParaRPr>
          </a:p>
          <a:p>
            <a:pPr indent="0" lvl="0" marL="0" rtl="0" algn="ctr">
              <a:spcBef>
                <a:spcPts val="0"/>
              </a:spcBef>
              <a:spcAft>
                <a:spcPts val="0"/>
              </a:spcAft>
              <a:buNone/>
            </a:pPr>
            <a:r>
              <a:t/>
            </a:r>
            <a:endParaRPr b="1" sz="1200" u="sng">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p:txBody>
      </p:sp>
      <p:cxnSp>
        <p:nvCxnSpPr>
          <p:cNvPr id="517" name="Google Shape;517;p67"/>
          <p:cNvCxnSpPr/>
          <p:nvPr/>
        </p:nvCxnSpPr>
        <p:spPr>
          <a:xfrm rot="-5400000">
            <a:off x="2385900" y="1849650"/>
            <a:ext cx="783900" cy="720600"/>
          </a:xfrm>
          <a:prstGeom prst="curvedConnector3">
            <a:avLst>
              <a:gd fmla="val 13509" name="adj1"/>
            </a:avLst>
          </a:prstGeom>
          <a:noFill/>
          <a:ln cap="flat" cmpd="sng" w="9525">
            <a:solidFill>
              <a:schemeClr val="accent5"/>
            </a:solidFill>
            <a:prstDash val="solid"/>
            <a:round/>
            <a:headEnd len="med" w="med" type="none"/>
            <a:tailEnd len="med" w="med" type="stealth"/>
          </a:ln>
        </p:spPr>
      </p:cxnSp>
      <p:sp>
        <p:nvSpPr>
          <p:cNvPr id="518" name="Google Shape;518;p67"/>
          <p:cNvSpPr txBox="1"/>
          <p:nvPr/>
        </p:nvSpPr>
        <p:spPr>
          <a:xfrm>
            <a:off x="3328875" y="2598300"/>
            <a:ext cx="880200" cy="708000"/>
          </a:xfrm>
          <a:prstGeom prst="rect">
            <a:avLst/>
          </a:prstGeom>
          <a:noFill/>
          <a:ln cap="flat" cmpd="sng" w="9525">
            <a:solidFill>
              <a:schemeClr val="accent5"/>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u="sng">
                <a:latin typeface="Courier New"/>
                <a:ea typeface="Courier New"/>
                <a:cs typeface="Courier New"/>
                <a:sym typeface="Courier New"/>
              </a:rPr>
              <a:t>i5</a:t>
            </a:r>
            <a:endParaRPr b="1" sz="1200" u="sng">
              <a:latin typeface="Courier New"/>
              <a:ea typeface="Courier New"/>
              <a:cs typeface="Courier New"/>
              <a:sym typeface="Courier New"/>
            </a:endParaRPr>
          </a:p>
          <a:p>
            <a:pPr indent="0" lvl="0" marL="0" rtl="0" algn="ctr">
              <a:spcBef>
                <a:spcPts val="0"/>
              </a:spcBef>
              <a:spcAft>
                <a:spcPts val="0"/>
              </a:spcAft>
              <a:buNone/>
            </a:pPr>
            <a:r>
              <a:t/>
            </a:r>
            <a:endParaRPr b="1" sz="1200" u="sng">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p:txBody>
      </p:sp>
      <p:cxnSp>
        <p:nvCxnSpPr>
          <p:cNvPr id="519" name="Google Shape;519;p67"/>
          <p:cNvCxnSpPr/>
          <p:nvPr/>
        </p:nvCxnSpPr>
        <p:spPr>
          <a:xfrm rot="-5400000">
            <a:off x="3677600" y="1915050"/>
            <a:ext cx="783900" cy="589800"/>
          </a:xfrm>
          <a:prstGeom prst="curvedConnector3">
            <a:avLst>
              <a:gd fmla="val 19952" name="adj1"/>
            </a:avLst>
          </a:prstGeom>
          <a:noFill/>
          <a:ln cap="flat" cmpd="sng" w="9525">
            <a:solidFill>
              <a:schemeClr val="accent5"/>
            </a:solidFill>
            <a:prstDash val="solid"/>
            <a:round/>
            <a:headEnd len="med" w="med" type="none"/>
            <a:tailEnd len="med" w="med" type="stealth"/>
          </a:ln>
        </p:spPr>
      </p:cxnSp>
      <p:sp>
        <p:nvSpPr>
          <p:cNvPr id="520" name="Google Shape;520;p67"/>
          <p:cNvSpPr txBox="1"/>
          <p:nvPr/>
        </p:nvSpPr>
        <p:spPr>
          <a:xfrm>
            <a:off x="4491225" y="2598300"/>
            <a:ext cx="880200" cy="708000"/>
          </a:xfrm>
          <a:prstGeom prst="rect">
            <a:avLst/>
          </a:prstGeom>
          <a:noFill/>
          <a:ln cap="flat" cmpd="sng" w="9525">
            <a:solidFill>
              <a:schemeClr val="accent5"/>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u="sng">
                <a:latin typeface="Courier New"/>
                <a:ea typeface="Courier New"/>
                <a:cs typeface="Courier New"/>
                <a:sym typeface="Courier New"/>
              </a:rPr>
              <a:t>i4</a:t>
            </a:r>
            <a:endParaRPr b="1" sz="1200" u="sng">
              <a:latin typeface="Courier New"/>
              <a:ea typeface="Courier New"/>
              <a:cs typeface="Courier New"/>
              <a:sym typeface="Courier New"/>
            </a:endParaRPr>
          </a:p>
          <a:p>
            <a:pPr indent="0" lvl="0" marL="0" rtl="0" algn="ctr">
              <a:spcBef>
                <a:spcPts val="0"/>
              </a:spcBef>
              <a:spcAft>
                <a:spcPts val="0"/>
              </a:spcAft>
              <a:buNone/>
            </a:pPr>
            <a:r>
              <a:t/>
            </a:r>
            <a:endParaRPr b="1" sz="1200" u="sng">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p:txBody>
      </p:sp>
      <p:cxnSp>
        <p:nvCxnSpPr>
          <p:cNvPr id="521" name="Google Shape;521;p67"/>
          <p:cNvCxnSpPr/>
          <p:nvPr/>
        </p:nvCxnSpPr>
        <p:spPr>
          <a:xfrm rot="-5400000">
            <a:off x="4839950" y="1915050"/>
            <a:ext cx="783900" cy="589800"/>
          </a:xfrm>
          <a:prstGeom prst="curvedConnector3">
            <a:avLst>
              <a:gd fmla="val 19952" name="adj1"/>
            </a:avLst>
          </a:prstGeom>
          <a:noFill/>
          <a:ln cap="flat" cmpd="sng" w="9525">
            <a:solidFill>
              <a:schemeClr val="accent5"/>
            </a:solidFill>
            <a:prstDash val="solid"/>
            <a:round/>
            <a:headEnd len="med" w="med" type="none"/>
            <a:tailEnd len="med" w="med" type="stealth"/>
          </a:ln>
        </p:spPr>
      </p:cxnSp>
      <p:sp>
        <p:nvSpPr>
          <p:cNvPr id="522" name="Google Shape;522;p67"/>
          <p:cNvSpPr txBox="1"/>
          <p:nvPr/>
        </p:nvSpPr>
        <p:spPr>
          <a:xfrm>
            <a:off x="5769000" y="2598300"/>
            <a:ext cx="880200" cy="708000"/>
          </a:xfrm>
          <a:prstGeom prst="rect">
            <a:avLst/>
          </a:prstGeom>
          <a:noFill/>
          <a:ln cap="flat" cmpd="sng" w="9525">
            <a:solidFill>
              <a:schemeClr val="accent5"/>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u="sng">
                <a:latin typeface="Courier New"/>
                <a:ea typeface="Courier New"/>
                <a:cs typeface="Courier New"/>
                <a:sym typeface="Courier New"/>
              </a:rPr>
              <a:t>i3</a:t>
            </a:r>
            <a:endParaRPr b="1" sz="1200" u="sng">
              <a:latin typeface="Courier New"/>
              <a:ea typeface="Courier New"/>
              <a:cs typeface="Courier New"/>
              <a:sym typeface="Courier New"/>
            </a:endParaRPr>
          </a:p>
          <a:p>
            <a:pPr indent="0" lvl="0" marL="0" rtl="0" algn="ctr">
              <a:spcBef>
                <a:spcPts val="0"/>
              </a:spcBef>
              <a:spcAft>
                <a:spcPts val="0"/>
              </a:spcAft>
              <a:buNone/>
            </a:pPr>
            <a:r>
              <a:t/>
            </a:r>
            <a:endParaRPr b="1" sz="1200" u="sng">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p:txBody>
      </p:sp>
      <p:cxnSp>
        <p:nvCxnSpPr>
          <p:cNvPr id="523" name="Google Shape;523;p67"/>
          <p:cNvCxnSpPr/>
          <p:nvPr/>
        </p:nvCxnSpPr>
        <p:spPr>
          <a:xfrm flipH="1" rot="10800000">
            <a:off x="3903650" y="1854100"/>
            <a:ext cx="4269600" cy="2402100"/>
          </a:xfrm>
          <a:prstGeom prst="bentConnector3">
            <a:avLst>
              <a:gd fmla="val 99833" name="adj1"/>
            </a:avLst>
          </a:prstGeom>
          <a:noFill/>
          <a:ln cap="flat" cmpd="sng" w="38100">
            <a:solidFill>
              <a:srgbClr val="FF0000"/>
            </a:solidFill>
            <a:prstDash val="solid"/>
            <a:round/>
            <a:headEnd len="med" w="med" type="none"/>
            <a:tailEnd len="med" w="med" type="stealth"/>
          </a:ln>
        </p:spPr>
      </p:cxnSp>
      <p:sp>
        <p:nvSpPr>
          <p:cNvPr id="524" name="Google Shape;524;p67"/>
          <p:cNvSpPr txBox="1"/>
          <p:nvPr/>
        </p:nvSpPr>
        <p:spPr>
          <a:xfrm>
            <a:off x="5086250" y="3847200"/>
            <a:ext cx="190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FF0000"/>
                </a:solidFill>
                <a:latin typeface="Proxima Nova"/>
                <a:ea typeface="Proxima Nova"/>
                <a:cs typeface="Proxima Nova"/>
                <a:sym typeface="Proxima Nova"/>
              </a:rPr>
              <a:t>NOT EQUAL!</a:t>
            </a:r>
            <a:endParaRPr b="1">
              <a:solidFill>
                <a:srgbClr val="FF0000"/>
              </a:solidFill>
              <a:latin typeface="Proxima Nova"/>
              <a:ea typeface="Proxima Nova"/>
              <a:cs typeface="Proxima Nova"/>
              <a:sym typeface="Proxima Nova"/>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28" name="Shape 528"/>
        <p:cNvGrpSpPr/>
        <p:nvPr/>
      </p:nvGrpSpPr>
      <p:grpSpPr>
        <a:xfrm>
          <a:off x="0" y="0"/>
          <a:ext cx="0" cy="0"/>
          <a:chOff x="0" y="0"/>
          <a:chExt cx="0" cy="0"/>
        </a:xfrm>
      </p:grpSpPr>
      <p:sp>
        <p:nvSpPr>
          <p:cNvPr id="529" name="Google Shape;529;p68"/>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Cycle 3</a:t>
            </a:r>
            <a:endParaRPr/>
          </a:p>
        </p:txBody>
      </p:sp>
      <p:graphicFrame>
        <p:nvGraphicFramePr>
          <p:cNvPr id="530" name="Google Shape;530;p68"/>
          <p:cNvGraphicFramePr/>
          <p:nvPr/>
        </p:nvGraphicFramePr>
        <p:xfrm>
          <a:off x="7437775" y="753600"/>
          <a:ext cx="3000000" cy="3000000"/>
        </p:xfrm>
        <a:graphic>
          <a:graphicData uri="http://schemas.openxmlformats.org/drawingml/2006/table">
            <a:tbl>
              <a:tblPr>
                <a:noFill/>
                <a:tableStyleId>{FC039D94-FFDD-4943-968C-63AE95C11A8B}</a:tableStyleId>
              </a:tblPr>
              <a:tblGrid>
                <a:gridCol w="441800"/>
                <a:gridCol w="521125"/>
              </a:tblGrid>
              <a:tr h="381000">
                <a:tc>
                  <a:txBody>
                    <a:bodyPr/>
                    <a:lstStyle/>
                    <a:p>
                      <a:pPr indent="0" lvl="0" marL="0" rtl="0" algn="ctr">
                        <a:spcBef>
                          <a:spcPts val="0"/>
                        </a:spcBef>
                        <a:spcAft>
                          <a:spcPts val="0"/>
                        </a:spcAft>
                        <a:buNone/>
                      </a:pPr>
                      <a:r>
                        <a:rPr b="1" lang="en">
                          <a:solidFill>
                            <a:srgbClr val="FF0000"/>
                          </a:solidFill>
                          <a:latin typeface="Courier New"/>
                          <a:ea typeface="Courier New"/>
                          <a:cs typeface="Courier New"/>
                          <a:sym typeface="Courier New"/>
                        </a:rPr>
                        <a:t>r1</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1</a:t>
                      </a:r>
                      <a:endParaRPr b="1">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b="1" lang="en">
                          <a:solidFill>
                            <a:srgbClr val="0000FF"/>
                          </a:solidFill>
                          <a:latin typeface="Courier New"/>
                          <a:ea typeface="Courier New"/>
                          <a:cs typeface="Courier New"/>
                          <a:sym typeface="Courier New"/>
                        </a:rPr>
                        <a:t>r2</a:t>
                      </a:r>
                      <a:endParaRPr b="1">
                        <a:solidFill>
                          <a:srgbClr val="0000FF"/>
                        </a:solidFill>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4</a:t>
                      </a:r>
                      <a:endParaRPr b="1">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b="1" lang="en">
                          <a:solidFill>
                            <a:srgbClr val="9900FF"/>
                          </a:solidFill>
                          <a:latin typeface="Courier New"/>
                          <a:ea typeface="Courier New"/>
                          <a:cs typeface="Courier New"/>
                          <a:sym typeface="Courier New"/>
                        </a:rPr>
                        <a:t>r3</a:t>
                      </a:r>
                      <a:endParaRPr b="1">
                        <a:solidFill>
                          <a:srgbClr val="9900FF"/>
                        </a:solidFill>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3</a:t>
                      </a:r>
                      <a:endParaRPr b="1">
                        <a:latin typeface="Courier New"/>
                        <a:ea typeface="Courier New"/>
                        <a:cs typeface="Courier New"/>
                        <a:sym typeface="Courier New"/>
                      </a:endParaRPr>
                    </a:p>
                  </a:txBody>
                  <a:tcPr marT="91425" marB="91425" marR="91425" marL="91425"/>
                </a:tc>
              </a:tr>
            </a:tbl>
          </a:graphicData>
        </a:graphic>
      </p:graphicFrame>
      <p:sp>
        <p:nvSpPr>
          <p:cNvPr id="531" name="Google Shape;531;p68"/>
          <p:cNvSpPr txBox="1"/>
          <p:nvPr/>
        </p:nvSpPr>
        <p:spPr>
          <a:xfrm>
            <a:off x="7579100" y="111000"/>
            <a:ext cx="1103700" cy="46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sz="1800">
                <a:solidFill>
                  <a:schemeClr val="dk2"/>
                </a:solidFill>
                <a:latin typeface="Proxima Nova"/>
                <a:ea typeface="Proxima Nova"/>
                <a:cs typeface="Proxima Nova"/>
                <a:sym typeface="Proxima Nova"/>
              </a:rPr>
              <a:t>DPRF</a:t>
            </a:r>
            <a:endParaRPr>
              <a:latin typeface="Proxima Nova"/>
              <a:ea typeface="Proxima Nova"/>
              <a:cs typeface="Proxima Nova"/>
              <a:sym typeface="Proxima Nova"/>
            </a:endParaRPr>
          </a:p>
        </p:txBody>
      </p:sp>
      <p:sp>
        <p:nvSpPr>
          <p:cNvPr id="532" name="Google Shape;532;p68"/>
          <p:cNvSpPr txBox="1"/>
          <p:nvPr/>
        </p:nvSpPr>
        <p:spPr>
          <a:xfrm>
            <a:off x="7861250" y="461700"/>
            <a:ext cx="5394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Proxima Nova"/>
                <a:ea typeface="Proxima Nova"/>
                <a:cs typeface="Proxima Nova"/>
                <a:sym typeface="Proxima Nova"/>
              </a:rPr>
              <a:t>Values</a:t>
            </a:r>
            <a:endParaRPr sz="800">
              <a:latin typeface="Proxima Nova"/>
              <a:ea typeface="Proxima Nova"/>
              <a:cs typeface="Proxima Nova"/>
              <a:sym typeface="Proxima Nova"/>
            </a:endParaRPr>
          </a:p>
        </p:txBody>
      </p:sp>
      <p:pic>
        <p:nvPicPr>
          <p:cNvPr id="533" name="Google Shape;533;p68"/>
          <p:cNvPicPr preferRelativeResize="0"/>
          <p:nvPr/>
        </p:nvPicPr>
        <p:blipFill>
          <a:blip r:embed="rId3">
            <a:alphaModFix/>
          </a:blip>
          <a:stretch>
            <a:fillRect/>
          </a:stretch>
        </p:blipFill>
        <p:spPr>
          <a:xfrm>
            <a:off x="678100" y="572700"/>
            <a:ext cx="6038001" cy="1832325"/>
          </a:xfrm>
          <a:prstGeom prst="rect">
            <a:avLst/>
          </a:prstGeom>
          <a:noFill/>
          <a:ln>
            <a:noFill/>
          </a:ln>
        </p:spPr>
      </p:pic>
      <p:sp>
        <p:nvSpPr>
          <p:cNvPr id="534" name="Google Shape;534;p68"/>
          <p:cNvSpPr txBox="1"/>
          <p:nvPr/>
        </p:nvSpPr>
        <p:spPr>
          <a:xfrm>
            <a:off x="391500" y="3807375"/>
            <a:ext cx="83610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Proxima Nova"/>
              <a:buChar char="●"/>
            </a:pPr>
            <a:r>
              <a:rPr b="1" lang="en">
                <a:latin typeface="Courier New"/>
                <a:ea typeface="Courier New"/>
                <a:cs typeface="Courier New"/>
                <a:sym typeface="Courier New"/>
              </a:rPr>
              <a:t>i2</a:t>
            </a:r>
            <a:r>
              <a:rPr lang="en">
                <a:latin typeface="Proxima Nova"/>
                <a:ea typeface="Proxima Nova"/>
                <a:cs typeface="Proxima Nova"/>
                <a:sym typeface="Proxima Nova"/>
              </a:rPr>
              <a:t> decoded at ID/RR phase</a:t>
            </a:r>
            <a:endParaRPr>
              <a:latin typeface="Proxima Nova"/>
              <a:ea typeface="Proxima Nova"/>
              <a:cs typeface="Proxima Nova"/>
              <a:sym typeface="Proxima Nova"/>
            </a:endParaRPr>
          </a:p>
          <a:p>
            <a:pPr indent="-317500" lvl="1" marL="914400" rtl="0" algn="l">
              <a:spcBef>
                <a:spcPts val="0"/>
              </a:spcBef>
              <a:spcAft>
                <a:spcPts val="0"/>
              </a:spcAft>
              <a:buSzPts val="1400"/>
              <a:buFont typeface="Proxima Nova"/>
              <a:buChar char="○"/>
            </a:pPr>
            <a:r>
              <a:rPr lang="en">
                <a:latin typeface="Proxima Nova"/>
                <a:ea typeface="Proxima Nova"/>
                <a:cs typeface="Proxima Nova"/>
                <a:sym typeface="Proxima Nova"/>
              </a:rPr>
              <a:t>Register contents read: 	</a:t>
            </a:r>
            <a:r>
              <a:rPr lang="en">
                <a:latin typeface="Courier New"/>
                <a:ea typeface="Courier New"/>
                <a:cs typeface="Courier New"/>
                <a:sym typeface="Courier New"/>
              </a:rPr>
              <a:t>A=</a:t>
            </a:r>
            <a:r>
              <a:rPr b="1" lang="en">
                <a:solidFill>
                  <a:srgbClr val="FF0000"/>
                </a:solidFill>
                <a:latin typeface="Courier New"/>
                <a:ea typeface="Courier New"/>
                <a:cs typeface="Courier New"/>
                <a:sym typeface="Courier New"/>
              </a:rPr>
              <a:t>r1</a:t>
            </a:r>
            <a:r>
              <a:rPr lang="en">
                <a:solidFill>
                  <a:srgbClr val="0000FF"/>
                </a:solidFill>
                <a:latin typeface="Courier New"/>
                <a:ea typeface="Courier New"/>
                <a:cs typeface="Courier New"/>
                <a:sym typeface="Courier New"/>
              </a:rPr>
              <a:t>		</a:t>
            </a:r>
            <a:r>
              <a:rPr lang="en">
                <a:latin typeface="Courier New"/>
                <a:ea typeface="Courier New"/>
                <a:cs typeface="Courier New"/>
                <a:sym typeface="Courier New"/>
              </a:rPr>
              <a:t>imm=5</a:t>
            </a:r>
            <a:endParaRPr>
              <a:latin typeface="Courier New"/>
              <a:ea typeface="Courier New"/>
              <a:cs typeface="Courier New"/>
              <a:sym typeface="Courier New"/>
            </a:endParaRPr>
          </a:p>
          <a:p>
            <a:pPr indent="-317500" lvl="0" marL="457200" rtl="0" algn="l">
              <a:spcBef>
                <a:spcPts val="0"/>
              </a:spcBef>
              <a:spcAft>
                <a:spcPts val="0"/>
              </a:spcAft>
              <a:buSzPts val="1400"/>
              <a:buFont typeface="Proxima Nova"/>
              <a:buChar char="●"/>
            </a:pPr>
            <a:r>
              <a:rPr b="1" lang="en">
                <a:solidFill>
                  <a:srgbClr val="FF0000"/>
                </a:solidFill>
                <a:latin typeface="Courier New"/>
                <a:ea typeface="Courier New"/>
                <a:cs typeface="Courier New"/>
                <a:sym typeface="Courier New"/>
              </a:rPr>
              <a:t>r1</a:t>
            </a:r>
            <a:r>
              <a:rPr lang="en">
                <a:latin typeface="Proxima Nova"/>
                <a:ea typeface="Proxima Nova"/>
                <a:cs typeface="Proxima Nova"/>
                <a:sym typeface="Proxima Nova"/>
              </a:rPr>
              <a:t> was supposed to be read as 7!</a:t>
            </a:r>
            <a:endParaRPr>
              <a:latin typeface="Proxima Nova"/>
              <a:ea typeface="Proxima Nova"/>
              <a:cs typeface="Proxima Nova"/>
              <a:sym typeface="Proxima Nova"/>
            </a:endParaRPr>
          </a:p>
          <a:p>
            <a:pPr indent="-317500" lvl="1" marL="914400" rtl="0" algn="l">
              <a:spcBef>
                <a:spcPts val="0"/>
              </a:spcBef>
              <a:spcAft>
                <a:spcPts val="0"/>
              </a:spcAft>
              <a:buSzPts val="1400"/>
              <a:buFont typeface="Proxima Nova"/>
              <a:buChar char="○"/>
            </a:pPr>
            <a:r>
              <a:rPr b="1" lang="en">
                <a:latin typeface="Courier New"/>
                <a:ea typeface="Courier New"/>
                <a:cs typeface="Courier New"/>
                <a:sym typeface="Courier New"/>
              </a:rPr>
              <a:t>i3</a:t>
            </a:r>
            <a:r>
              <a:rPr lang="en">
                <a:latin typeface="Proxima Nova"/>
                <a:ea typeface="Proxima Nova"/>
                <a:cs typeface="Proxima Nova"/>
                <a:sym typeface="Proxima Nova"/>
              </a:rPr>
              <a:t> calculated 7 at EXEC phase but registers aren’t updated until WB phase</a:t>
            </a:r>
            <a:endParaRPr>
              <a:latin typeface="Proxima Nova"/>
              <a:ea typeface="Proxima Nova"/>
              <a:cs typeface="Proxima Nova"/>
              <a:sym typeface="Proxima Nova"/>
            </a:endParaRPr>
          </a:p>
          <a:p>
            <a:pPr indent="-317500" lvl="1" marL="914400" rtl="0" algn="l">
              <a:spcBef>
                <a:spcPts val="0"/>
              </a:spcBef>
              <a:spcAft>
                <a:spcPts val="0"/>
              </a:spcAft>
              <a:buSzPts val="1400"/>
              <a:buFont typeface="Proxima Nova"/>
              <a:buChar char="○"/>
            </a:pPr>
            <a:r>
              <a:rPr b="1" lang="en">
                <a:latin typeface="Courier New"/>
                <a:ea typeface="Courier New"/>
                <a:cs typeface="Courier New"/>
                <a:sym typeface="Courier New"/>
              </a:rPr>
              <a:t>i2</a:t>
            </a:r>
            <a:r>
              <a:rPr lang="en">
                <a:latin typeface="Proxima Nova"/>
                <a:ea typeface="Proxima Nova"/>
                <a:cs typeface="Proxima Nova"/>
                <a:sym typeface="Proxima Nova"/>
              </a:rPr>
              <a:t> was not able to read the most updated correct value of </a:t>
            </a:r>
            <a:r>
              <a:rPr b="1" lang="en">
                <a:solidFill>
                  <a:srgbClr val="FF0000"/>
                </a:solidFill>
                <a:latin typeface="Courier New"/>
                <a:ea typeface="Courier New"/>
                <a:cs typeface="Courier New"/>
                <a:sym typeface="Courier New"/>
              </a:rPr>
              <a:t>r1</a:t>
            </a:r>
            <a:endParaRPr>
              <a:latin typeface="Proxima Nova"/>
              <a:ea typeface="Proxima Nova"/>
              <a:cs typeface="Proxima Nova"/>
              <a:sym typeface="Proxima Nova"/>
            </a:endParaRPr>
          </a:p>
        </p:txBody>
      </p:sp>
      <p:sp>
        <p:nvSpPr>
          <p:cNvPr id="535" name="Google Shape;535;p68"/>
          <p:cNvSpPr txBox="1"/>
          <p:nvPr/>
        </p:nvSpPr>
        <p:spPr>
          <a:xfrm>
            <a:off x="614675" y="2571750"/>
            <a:ext cx="880200" cy="708000"/>
          </a:xfrm>
          <a:prstGeom prst="rect">
            <a:avLst/>
          </a:prstGeom>
          <a:noFill/>
          <a:ln cap="flat" cmpd="sng" w="9525">
            <a:solidFill>
              <a:schemeClr val="accent5"/>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u="sng">
                <a:latin typeface="Courier New"/>
                <a:ea typeface="Courier New"/>
                <a:cs typeface="Courier New"/>
                <a:sym typeface="Courier New"/>
              </a:rPr>
              <a:t>i3</a:t>
            </a:r>
            <a:endParaRPr b="1" sz="1200" u="sng">
              <a:latin typeface="Courier New"/>
              <a:ea typeface="Courier New"/>
              <a:cs typeface="Courier New"/>
              <a:sym typeface="Courier New"/>
            </a:endParaRPr>
          </a:p>
          <a:p>
            <a:pPr indent="0" lvl="0" marL="0" rtl="0" algn="ctr">
              <a:spcBef>
                <a:spcPts val="0"/>
              </a:spcBef>
              <a:spcAft>
                <a:spcPts val="0"/>
              </a:spcAft>
              <a:buNone/>
            </a:pPr>
            <a:r>
              <a:t/>
            </a:r>
            <a:endParaRPr b="1" sz="1200" u="sng">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p:txBody>
      </p:sp>
      <p:cxnSp>
        <p:nvCxnSpPr>
          <p:cNvPr id="536" name="Google Shape;536;p68"/>
          <p:cNvCxnSpPr/>
          <p:nvPr/>
        </p:nvCxnSpPr>
        <p:spPr>
          <a:xfrm rot="-5400000">
            <a:off x="973900" y="1897200"/>
            <a:ext cx="764700" cy="591600"/>
          </a:xfrm>
          <a:prstGeom prst="curvedConnector3">
            <a:avLst>
              <a:gd fmla="val 25471" name="adj1"/>
            </a:avLst>
          </a:prstGeom>
          <a:noFill/>
          <a:ln cap="flat" cmpd="sng" w="9525">
            <a:solidFill>
              <a:schemeClr val="accent5"/>
            </a:solidFill>
            <a:prstDash val="solid"/>
            <a:round/>
            <a:headEnd len="med" w="med" type="none"/>
            <a:tailEnd len="med" w="med" type="stealth"/>
          </a:ln>
        </p:spPr>
      </p:cxnSp>
      <p:sp>
        <p:nvSpPr>
          <p:cNvPr id="537" name="Google Shape;537;p68"/>
          <p:cNvSpPr txBox="1"/>
          <p:nvPr/>
        </p:nvSpPr>
        <p:spPr>
          <a:xfrm>
            <a:off x="1971775" y="2598300"/>
            <a:ext cx="880200" cy="1169700"/>
          </a:xfrm>
          <a:prstGeom prst="rect">
            <a:avLst/>
          </a:prstGeom>
          <a:noFill/>
          <a:ln cap="flat" cmpd="sng" w="9525">
            <a:solidFill>
              <a:schemeClr val="accent5"/>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u="sng">
                <a:latin typeface="Courier New"/>
                <a:ea typeface="Courier New"/>
                <a:cs typeface="Courier New"/>
                <a:sym typeface="Courier New"/>
              </a:rPr>
              <a:t>i2</a:t>
            </a:r>
            <a:endParaRPr b="1" sz="1200" u="sng">
              <a:latin typeface="Courier New"/>
              <a:ea typeface="Courier New"/>
              <a:cs typeface="Courier New"/>
              <a:sym typeface="Courier New"/>
            </a:endParaRPr>
          </a:p>
          <a:p>
            <a:pPr indent="0" lvl="0" marL="0" rtl="0" algn="ctr">
              <a:spcBef>
                <a:spcPts val="0"/>
              </a:spcBef>
              <a:spcAft>
                <a:spcPts val="0"/>
              </a:spcAft>
              <a:buNone/>
            </a:pPr>
            <a:r>
              <a:t/>
            </a:r>
            <a:endParaRPr b="1" sz="1200" u="sng">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OP: 2</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Rx: 3</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A: 1</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imm: 5</a:t>
            </a:r>
            <a:endParaRPr sz="1000">
              <a:latin typeface="Courier New"/>
              <a:ea typeface="Courier New"/>
              <a:cs typeface="Courier New"/>
              <a:sym typeface="Courier New"/>
            </a:endParaRPr>
          </a:p>
        </p:txBody>
      </p:sp>
      <p:cxnSp>
        <p:nvCxnSpPr>
          <p:cNvPr id="538" name="Google Shape;538;p68"/>
          <p:cNvCxnSpPr/>
          <p:nvPr/>
        </p:nvCxnSpPr>
        <p:spPr>
          <a:xfrm rot="-5400000">
            <a:off x="2385900" y="1849650"/>
            <a:ext cx="783900" cy="720600"/>
          </a:xfrm>
          <a:prstGeom prst="curvedConnector3">
            <a:avLst>
              <a:gd fmla="val 13509" name="adj1"/>
            </a:avLst>
          </a:prstGeom>
          <a:noFill/>
          <a:ln cap="flat" cmpd="sng" w="9525">
            <a:solidFill>
              <a:schemeClr val="accent5"/>
            </a:solidFill>
            <a:prstDash val="solid"/>
            <a:round/>
            <a:headEnd len="med" w="med" type="none"/>
            <a:tailEnd len="med" w="med" type="stealth"/>
          </a:ln>
        </p:spPr>
      </p:cxnSp>
      <p:sp>
        <p:nvSpPr>
          <p:cNvPr id="539" name="Google Shape;539;p68"/>
          <p:cNvSpPr txBox="1"/>
          <p:nvPr/>
        </p:nvSpPr>
        <p:spPr>
          <a:xfrm>
            <a:off x="3328875" y="2598300"/>
            <a:ext cx="880200" cy="1015800"/>
          </a:xfrm>
          <a:prstGeom prst="rect">
            <a:avLst/>
          </a:prstGeom>
          <a:noFill/>
          <a:ln cap="flat" cmpd="sng" w="9525">
            <a:solidFill>
              <a:schemeClr val="accent5"/>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u="sng">
                <a:latin typeface="Courier New"/>
                <a:ea typeface="Courier New"/>
                <a:cs typeface="Courier New"/>
                <a:sym typeface="Courier New"/>
              </a:rPr>
              <a:t>i1</a:t>
            </a:r>
            <a:endParaRPr b="1" sz="1200" u="sng">
              <a:latin typeface="Courier New"/>
              <a:ea typeface="Courier New"/>
              <a:cs typeface="Courier New"/>
              <a:sym typeface="Courier New"/>
            </a:endParaRPr>
          </a:p>
          <a:p>
            <a:pPr indent="0" lvl="0" marL="0" rtl="0" algn="ctr">
              <a:spcBef>
                <a:spcPts val="0"/>
              </a:spcBef>
              <a:spcAft>
                <a:spcPts val="0"/>
              </a:spcAft>
              <a:buNone/>
            </a:pPr>
            <a:r>
              <a:t/>
            </a:r>
            <a:endParaRPr b="1" sz="1200" u="sng">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OP: 2</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Rx: 1</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Result: 7</a:t>
            </a:r>
            <a:endParaRPr sz="1000">
              <a:latin typeface="Courier New"/>
              <a:ea typeface="Courier New"/>
              <a:cs typeface="Courier New"/>
              <a:sym typeface="Courier New"/>
            </a:endParaRPr>
          </a:p>
        </p:txBody>
      </p:sp>
      <p:cxnSp>
        <p:nvCxnSpPr>
          <p:cNvPr id="540" name="Google Shape;540;p68"/>
          <p:cNvCxnSpPr/>
          <p:nvPr/>
        </p:nvCxnSpPr>
        <p:spPr>
          <a:xfrm rot="-5400000">
            <a:off x="3677600" y="1915050"/>
            <a:ext cx="783900" cy="589800"/>
          </a:xfrm>
          <a:prstGeom prst="curvedConnector3">
            <a:avLst>
              <a:gd fmla="val 19952" name="adj1"/>
            </a:avLst>
          </a:prstGeom>
          <a:noFill/>
          <a:ln cap="flat" cmpd="sng" w="9525">
            <a:solidFill>
              <a:schemeClr val="accent5"/>
            </a:solidFill>
            <a:prstDash val="solid"/>
            <a:round/>
            <a:headEnd len="med" w="med" type="none"/>
            <a:tailEnd len="med" w="med" type="stealth"/>
          </a:ln>
        </p:spPr>
      </p:cxnSp>
      <p:sp>
        <p:nvSpPr>
          <p:cNvPr id="541" name="Google Shape;541;p68"/>
          <p:cNvSpPr txBox="1"/>
          <p:nvPr/>
        </p:nvSpPr>
        <p:spPr>
          <a:xfrm>
            <a:off x="3424575" y="1344800"/>
            <a:ext cx="688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Proxima Nova"/>
                <a:ea typeface="Proxima Nova"/>
                <a:cs typeface="Proxima Nova"/>
                <a:sym typeface="Proxima Nova"/>
              </a:rPr>
              <a:t>A:4, imm:3</a:t>
            </a:r>
            <a:endParaRPr sz="800">
              <a:latin typeface="Proxima Nova"/>
              <a:ea typeface="Proxima Nova"/>
              <a:cs typeface="Proxima Nova"/>
              <a:sym typeface="Proxima Nova"/>
            </a:endParaRPr>
          </a:p>
          <a:p>
            <a:pPr indent="0" lvl="0" marL="0" rtl="0" algn="l">
              <a:spcBef>
                <a:spcPts val="0"/>
              </a:spcBef>
              <a:spcAft>
                <a:spcPts val="0"/>
              </a:spcAft>
              <a:buNone/>
            </a:pPr>
            <a:r>
              <a:rPr lang="en" sz="800">
                <a:latin typeface="Proxima Nova"/>
                <a:ea typeface="Proxima Nova"/>
                <a:cs typeface="Proxima Nova"/>
                <a:sym typeface="Proxima Nova"/>
              </a:rPr>
              <a:t>A+imm</a:t>
            </a:r>
            <a:endParaRPr sz="800">
              <a:latin typeface="Proxima Nova"/>
              <a:ea typeface="Proxima Nova"/>
              <a:cs typeface="Proxima Nova"/>
              <a:sym typeface="Proxima Nova"/>
            </a:endParaRPr>
          </a:p>
          <a:p>
            <a:pPr indent="0" lvl="0" marL="0" rtl="0" algn="l">
              <a:spcBef>
                <a:spcPts val="0"/>
              </a:spcBef>
              <a:spcAft>
                <a:spcPts val="0"/>
              </a:spcAft>
              <a:buNone/>
            </a:pPr>
            <a:r>
              <a:rPr b="1" lang="en" sz="800">
                <a:latin typeface="Proxima Nova"/>
                <a:ea typeface="Proxima Nova"/>
                <a:cs typeface="Proxima Nova"/>
                <a:sym typeface="Proxima Nova"/>
              </a:rPr>
              <a:t>4+3=7</a:t>
            </a:r>
            <a:endParaRPr b="1" sz="800">
              <a:latin typeface="Proxima Nova"/>
              <a:ea typeface="Proxima Nova"/>
              <a:cs typeface="Proxima Nova"/>
              <a:sym typeface="Proxima Nova"/>
            </a:endParaRPr>
          </a:p>
        </p:txBody>
      </p:sp>
      <p:cxnSp>
        <p:nvCxnSpPr>
          <p:cNvPr id="542" name="Google Shape;542;p68"/>
          <p:cNvCxnSpPr/>
          <p:nvPr/>
        </p:nvCxnSpPr>
        <p:spPr>
          <a:xfrm flipH="1">
            <a:off x="2417550" y="1031600"/>
            <a:ext cx="5107500" cy="2416800"/>
          </a:xfrm>
          <a:prstGeom prst="curvedConnector3">
            <a:avLst>
              <a:gd fmla="val 8616" name="adj1"/>
            </a:avLst>
          </a:prstGeom>
          <a:noFill/>
          <a:ln cap="flat" cmpd="sng" w="38100">
            <a:solidFill>
              <a:srgbClr val="FF0000"/>
            </a:solidFill>
            <a:prstDash val="solid"/>
            <a:round/>
            <a:headEnd len="med" w="med" type="none"/>
            <a:tailEnd len="med" w="med" type="stealth"/>
          </a:ln>
        </p:spPr>
      </p:cxnSp>
      <p:cxnSp>
        <p:nvCxnSpPr>
          <p:cNvPr id="543" name="Google Shape;543;p68"/>
          <p:cNvCxnSpPr/>
          <p:nvPr/>
        </p:nvCxnSpPr>
        <p:spPr>
          <a:xfrm flipH="1" rot="10800000">
            <a:off x="3513150" y="3513225"/>
            <a:ext cx="519600" cy="807900"/>
          </a:xfrm>
          <a:prstGeom prst="straightConnector1">
            <a:avLst/>
          </a:prstGeom>
          <a:noFill/>
          <a:ln cap="flat" cmpd="sng" w="9525">
            <a:solidFill>
              <a:schemeClr val="dk2"/>
            </a:solidFill>
            <a:prstDash val="solid"/>
            <a:round/>
            <a:headEnd len="med" w="med" type="none"/>
            <a:tailEnd len="med" w="med" type="triangle"/>
          </a:ln>
        </p:spPr>
      </p:cxnSp>
      <p:sp>
        <p:nvSpPr>
          <p:cNvPr id="544" name="Google Shape;544;p68"/>
          <p:cNvSpPr txBox="1"/>
          <p:nvPr/>
        </p:nvSpPr>
        <p:spPr>
          <a:xfrm>
            <a:off x="6984299" y="3185975"/>
            <a:ext cx="21597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Courier New"/>
                <a:ea typeface="Courier New"/>
                <a:cs typeface="Courier New"/>
                <a:sym typeface="Courier New"/>
              </a:rPr>
              <a:t>i1:</a:t>
            </a:r>
            <a:r>
              <a:rPr lang="en">
                <a:solidFill>
                  <a:schemeClr val="dk1"/>
                </a:solidFill>
                <a:latin typeface="Courier New"/>
                <a:ea typeface="Courier New"/>
                <a:cs typeface="Courier New"/>
                <a:sym typeface="Courier New"/>
              </a:rPr>
              <a:t> addi</a:t>
            </a:r>
            <a:r>
              <a:rPr lang="en">
                <a:solidFill>
                  <a:schemeClr val="accent3"/>
                </a:solidFill>
                <a:latin typeface="Courier New"/>
                <a:ea typeface="Courier New"/>
                <a:cs typeface="Courier New"/>
                <a:sym typeface="Courier New"/>
              </a:rPr>
              <a:t> </a:t>
            </a:r>
            <a:r>
              <a:rPr b="1" lang="en">
                <a:solidFill>
                  <a:srgbClr val="FF0000"/>
                </a:solidFill>
                <a:latin typeface="Courier New"/>
                <a:ea typeface="Courier New"/>
                <a:cs typeface="Courier New"/>
                <a:sym typeface="Courier New"/>
              </a:rPr>
              <a:t>r1</a:t>
            </a:r>
            <a:r>
              <a:rPr lang="en">
                <a:solidFill>
                  <a:schemeClr val="dk1"/>
                </a:solidFill>
                <a:latin typeface="Courier New"/>
                <a:ea typeface="Courier New"/>
                <a:cs typeface="Courier New"/>
                <a:sym typeface="Courier New"/>
              </a:rPr>
              <a:t>,</a:t>
            </a:r>
            <a:r>
              <a:rPr lang="en">
                <a:solidFill>
                  <a:schemeClr val="accent3"/>
                </a:solidFill>
                <a:latin typeface="Courier New"/>
                <a:ea typeface="Courier New"/>
                <a:cs typeface="Courier New"/>
                <a:sym typeface="Courier New"/>
              </a:rPr>
              <a:t> </a:t>
            </a:r>
            <a:r>
              <a:rPr b="1" lang="en">
                <a:solidFill>
                  <a:srgbClr val="0000FF"/>
                </a:solidFill>
                <a:latin typeface="Courier New"/>
                <a:ea typeface="Courier New"/>
                <a:cs typeface="Courier New"/>
                <a:sym typeface="Courier New"/>
              </a:rPr>
              <a:t>r2</a:t>
            </a:r>
            <a:r>
              <a:rPr lang="en">
                <a:solidFill>
                  <a:schemeClr val="dk1"/>
                </a:solidFill>
                <a:latin typeface="Courier New"/>
                <a:ea typeface="Courier New"/>
                <a:cs typeface="Courier New"/>
                <a:sym typeface="Courier New"/>
              </a:rPr>
              <a:t>,</a:t>
            </a:r>
            <a:r>
              <a:rPr lang="en">
                <a:solidFill>
                  <a:schemeClr val="accent3"/>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3</a:t>
            </a:r>
            <a:endParaRPr>
              <a:solidFill>
                <a:schemeClr val="dk1"/>
              </a:solidFill>
              <a:latin typeface="Courier New"/>
              <a:ea typeface="Courier New"/>
              <a:cs typeface="Courier New"/>
              <a:sym typeface="Courier New"/>
            </a:endParaRPr>
          </a:p>
          <a:p>
            <a:pPr indent="0" lvl="0" marL="0" rtl="0" algn="l">
              <a:spcBef>
                <a:spcPts val="1200"/>
              </a:spcBef>
              <a:spcAft>
                <a:spcPts val="1200"/>
              </a:spcAft>
              <a:buNone/>
            </a:pPr>
            <a:r>
              <a:rPr b="1" lang="en">
                <a:solidFill>
                  <a:schemeClr val="dk1"/>
                </a:solidFill>
                <a:latin typeface="Courier New"/>
                <a:ea typeface="Courier New"/>
                <a:cs typeface="Courier New"/>
                <a:sym typeface="Courier New"/>
              </a:rPr>
              <a:t>i2:</a:t>
            </a:r>
            <a:r>
              <a:rPr lang="en">
                <a:solidFill>
                  <a:schemeClr val="dk1"/>
                </a:solidFill>
                <a:latin typeface="Courier New"/>
                <a:ea typeface="Courier New"/>
                <a:cs typeface="Courier New"/>
                <a:sym typeface="Courier New"/>
              </a:rPr>
              <a:t> addi</a:t>
            </a:r>
            <a:r>
              <a:rPr lang="en">
                <a:solidFill>
                  <a:schemeClr val="accent3"/>
                </a:solidFill>
                <a:latin typeface="Courier New"/>
                <a:ea typeface="Courier New"/>
                <a:cs typeface="Courier New"/>
                <a:sym typeface="Courier New"/>
              </a:rPr>
              <a:t> </a:t>
            </a:r>
            <a:r>
              <a:rPr b="1" lang="en">
                <a:solidFill>
                  <a:srgbClr val="9900FF"/>
                </a:solidFill>
                <a:latin typeface="Courier New"/>
                <a:ea typeface="Courier New"/>
                <a:cs typeface="Courier New"/>
                <a:sym typeface="Courier New"/>
              </a:rPr>
              <a:t>r3</a:t>
            </a:r>
            <a:r>
              <a:rPr lang="en">
                <a:solidFill>
                  <a:schemeClr val="dk1"/>
                </a:solidFill>
                <a:latin typeface="Courier New"/>
                <a:ea typeface="Courier New"/>
                <a:cs typeface="Courier New"/>
                <a:sym typeface="Courier New"/>
              </a:rPr>
              <a:t>,</a:t>
            </a:r>
            <a:r>
              <a:rPr lang="en">
                <a:solidFill>
                  <a:schemeClr val="accent3"/>
                </a:solidFill>
                <a:latin typeface="Courier New"/>
                <a:ea typeface="Courier New"/>
                <a:cs typeface="Courier New"/>
                <a:sym typeface="Courier New"/>
              </a:rPr>
              <a:t> </a:t>
            </a:r>
            <a:r>
              <a:rPr b="1" lang="en">
                <a:solidFill>
                  <a:srgbClr val="FF0000"/>
                </a:solidFill>
                <a:latin typeface="Courier New"/>
                <a:ea typeface="Courier New"/>
                <a:cs typeface="Courier New"/>
                <a:sym typeface="Courier New"/>
              </a:rPr>
              <a:t>r1</a:t>
            </a:r>
            <a:r>
              <a:rPr lang="en">
                <a:solidFill>
                  <a:schemeClr val="dk1"/>
                </a:solidFill>
                <a:latin typeface="Courier New"/>
                <a:ea typeface="Courier New"/>
                <a:cs typeface="Courier New"/>
                <a:sym typeface="Courier New"/>
              </a:rPr>
              <a:t>,</a:t>
            </a:r>
            <a:r>
              <a:rPr lang="en">
                <a:solidFill>
                  <a:schemeClr val="accent3"/>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5</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48" name="Shape 548"/>
        <p:cNvGrpSpPr/>
        <p:nvPr/>
      </p:nvGrpSpPr>
      <p:grpSpPr>
        <a:xfrm>
          <a:off x="0" y="0"/>
          <a:ext cx="0" cy="0"/>
          <a:chOff x="0" y="0"/>
          <a:chExt cx="0" cy="0"/>
        </a:xfrm>
      </p:grpSpPr>
      <p:sp>
        <p:nvSpPr>
          <p:cNvPr id="549" name="Google Shape;549;p69"/>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HAZARD!</a:t>
            </a:r>
            <a:endParaRPr b="1"/>
          </a:p>
        </p:txBody>
      </p:sp>
      <p:sp>
        <p:nvSpPr>
          <p:cNvPr id="550" name="Google Shape;550;p69"/>
          <p:cNvSpPr txBox="1"/>
          <p:nvPr>
            <p:ph idx="1" type="body"/>
          </p:nvPr>
        </p:nvSpPr>
        <p:spPr>
          <a:xfrm>
            <a:off x="311700" y="2409450"/>
            <a:ext cx="8520600" cy="2733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This is a RAW data hazard! Where?</a:t>
            </a:r>
            <a:endParaRPr/>
          </a:p>
          <a:p>
            <a:pPr indent="0" lvl="0" marL="0" rtl="0" algn="l">
              <a:lnSpc>
                <a:spcPct val="100000"/>
              </a:lnSpc>
              <a:spcBef>
                <a:spcPts val="1200"/>
              </a:spcBef>
              <a:spcAft>
                <a:spcPts val="0"/>
              </a:spcAft>
              <a:buNone/>
            </a:pPr>
            <a:r>
              <a:rPr b="1" lang="en">
                <a:solidFill>
                  <a:schemeClr val="dk1"/>
                </a:solidFill>
                <a:latin typeface="Courier New"/>
                <a:ea typeface="Courier New"/>
                <a:cs typeface="Courier New"/>
                <a:sym typeface="Courier New"/>
              </a:rPr>
              <a:t>i1:</a:t>
            </a:r>
            <a:r>
              <a:rPr lang="en">
                <a:solidFill>
                  <a:schemeClr val="dk1"/>
                </a:solidFill>
                <a:latin typeface="Courier New"/>
                <a:ea typeface="Courier New"/>
                <a:cs typeface="Courier New"/>
                <a:sym typeface="Courier New"/>
              </a:rPr>
              <a:t> addi</a:t>
            </a:r>
            <a:r>
              <a:rPr lang="en">
                <a:latin typeface="Courier New"/>
                <a:ea typeface="Courier New"/>
                <a:cs typeface="Courier New"/>
                <a:sym typeface="Courier New"/>
              </a:rPr>
              <a:t> </a:t>
            </a:r>
            <a:r>
              <a:rPr b="1" lang="en">
                <a:solidFill>
                  <a:srgbClr val="FF0000"/>
                </a:solidFill>
                <a:latin typeface="Courier New"/>
                <a:ea typeface="Courier New"/>
                <a:cs typeface="Courier New"/>
                <a:sym typeface="Courier New"/>
              </a:rPr>
              <a:t>r1</a:t>
            </a:r>
            <a:r>
              <a:rPr lang="en">
                <a:solidFill>
                  <a:schemeClr val="dk1"/>
                </a:solidFill>
                <a:latin typeface="Courier New"/>
                <a:ea typeface="Courier New"/>
                <a:cs typeface="Courier New"/>
                <a:sym typeface="Courier New"/>
              </a:rPr>
              <a:t>,</a:t>
            </a:r>
            <a:r>
              <a:rPr lang="en">
                <a:latin typeface="Courier New"/>
                <a:ea typeface="Courier New"/>
                <a:cs typeface="Courier New"/>
                <a:sym typeface="Courier New"/>
              </a:rPr>
              <a:t> </a:t>
            </a:r>
            <a:r>
              <a:rPr b="1" lang="en">
                <a:solidFill>
                  <a:srgbClr val="0000FF"/>
                </a:solidFill>
                <a:latin typeface="Courier New"/>
                <a:ea typeface="Courier New"/>
                <a:cs typeface="Courier New"/>
                <a:sym typeface="Courier New"/>
              </a:rPr>
              <a:t>r2</a:t>
            </a:r>
            <a:r>
              <a:rPr lang="en">
                <a:solidFill>
                  <a:schemeClr val="dk1"/>
                </a:solidFill>
                <a:latin typeface="Courier New"/>
                <a:ea typeface="Courier New"/>
                <a:cs typeface="Courier New"/>
                <a:sym typeface="Courier New"/>
              </a:rPr>
              <a:t>,</a:t>
            </a:r>
            <a:r>
              <a:rPr lang="en">
                <a:latin typeface="Courier New"/>
                <a:ea typeface="Courier New"/>
                <a:cs typeface="Courier New"/>
                <a:sym typeface="Courier New"/>
              </a:rPr>
              <a:t> </a:t>
            </a:r>
            <a:r>
              <a:rPr lang="en">
                <a:solidFill>
                  <a:schemeClr val="dk1"/>
                </a:solidFill>
                <a:latin typeface="Courier New"/>
                <a:ea typeface="Courier New"/>
                <a:cs typeface="Courier New"/>
                <a:sym typeface="Courier New"/>
              </a:rPr>
              <a:t>3</a:t>
            </a:r>
            <a:endParaRPr>
              <a:solidFill>
                <a:schemeClr val="dk1"/>
              </a:solidFill>
              <a:latin typeface="Courier New"/>
              <a:ea typeface="Courier New"/>
              <a:cs typeface="Courier New"/>
              <a:sym typeface="Courier New"/>
            </a:endParaRPr>
          </a:p>
          <a:p>
            <a:pPr indent="0" lvl="0" marL="0" rtl="0" algn="l">
              <a:lnSpc>
                <a:spcPct val="100000"/>
              </a:lnSpc>
              <a:spcBef>
                <a:spcPts val="1200"/>
              </a:spcBef>
              <a:spcAft>
                <a:spcPts val="0"/>
              </a:spcAft>
              <a:buNone/>
            </a:pPr>
            <a:r>
              <a:t/>
            </a:r>
            <a:endParaRPr>
              <a:solidFill>
                <a:schemeClr val="dk1"/>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en">
                <a:solidFill>
                  <a:schemeClr val="dk1"/>
                </a:solidFill>
                <a:latin typeface="Courier New"/>
                <a:ea typeface="Courier New"/>
                <a:cs typeface="Courier New"/>
                <a:sym typeface="Courier New"/>
              </a:rPr>
              <a:t>i2:</a:t>
            </a:r>
            <a:r>
              <a:rPr lang="en">
                <a:solidFill>
                  <a:schemeClr val="dk1"/>
                </a:solidFill>
                <a:latin typeface="Courier New"/>
                <a:ea typeface="Courier New"/>
                <a:cs typeface="Courier New"/>
                <a:sym typeface="Courier New"/>
              </a:rPr>
              <a:t> addi</a:t>
            </a:r>
            <a:r>
              <a:rPr lang="en">
                <a:latin typeface="Courier New"/>
                <a:ea typeface="Courier New"/>
                <a:cs typeface="Courier New"/>
                <a:sym typeface="Courier New"/>
              </a:rPr>
              <a:t> </a:t>
            </a:r>
            <a:r>
              <a:rPr b="1" lang="en">
                <a:solidFill>
                  <a:srgbClr val="9900FF"/>
                </a:solidFill>
                <a:latin typeface="Courier New"/>
                <a:ea typeface="Courier New"/>
                <a:cs typeface="Courier New"/>
                <a:sym typeface="Courier New"/>
              </a:rPr>
              <a:t>r3</a:t>
            </a:r>
            <a:r>
              <a:rPr lang="en">
                <a:solidFill>
                  <a:schemeClr val="dk1"/>
                </a:solidFill>
                <a:latin typeface="Courier New"/>
                <a:ea typeface="Courier New"/>
                <a:cs typeface="Courier New"/>
                <a:sym typeface="Courier New"/>
              </a:rPr>
              <a:t>,</a:t>
            </a:r>
            <a:r>
              <a:rPr lang="en">
                <a:latin typeface="Courier New"/>
                <a:ea typeface="Courier New"/>
                <a:cs typeface="Courier New"/>
                <a:sym typeface="Courier New"/>
              </a:rPr>
              <a:t> </a:t>
            </a:r>
            <a:r>
              <a:rPr b="1" lang="en">
                <a:solidFill>
                  <a:srgbClr val="FF0000"/>
                </a:solidFill>
                <a:latin typeface="Courier New"/>
                <a:ea typeface="Courier New"/>
                <a:cs typeface="Courier New"/>
                <a:sym typeface="Courier New"/>
              </a:rPr>
              <a:t>r1</a:t>
            </a:r>
            <a:r>
              <a:rPr lang="en">
                <a:solidFill>
                  <a:schemeClr val="dk1"/>
                </a:solidFill>
                <a:latin typeface="Courier New"/>
                <a:ea typeface="Courier New"/>
                <a:cs typeface="Courier New"/>
                <a:sym typeface="Courier New"/>
              </a:rPr>
              <a:t>,</a:t>
            </a:r>
            <a:r>
              <a:rPr lang="en">
                <a:latin typeface="Courier New"/>
                <a:ea typeface="Courier New"/>
                <a:cs typeface="Courier New"/>
                <a:sym typeface="Courier New"/>
              </a:rPr>
              <a:t> </a:t>
            </a:r>
            <a:r>
              <a:rPr lang="en">
                <a:solidFill>
                  <a:schemeClr val="dk1"/>
                </a:solidFill>
                <a:latin typeface="Courier New"/>
                <a:ea typeface="Courier New"/>
                <a:cs typeface="Courier New"/>
                <a:sym typeface="Courier New"/>
              </a:rPr>
              <a:t>5</a:t>
            </a:r>
            <a:endParaRPr>
              <a:solidFill>
                <a:schemeClr val="dk1"/>
              </a:solidFill>
              <a:latin typeface="Courier New"/>
              <a:ea typeface="Courier New"/>
              <a:cs typeface="Courier New"/>
              <a:sym typeface="Courier New"/>
            </a:endParaRPr>
          </a:p>
          <a:p>
            <a:pPr indent="-342900" lvl="0" marL="457200" rtl="0" algn="l">
              <a:spcBef>
                <a:spcPts val="1200"/>
              </a:spcBef>
              <a:spcAft>
                <a:spcPts val="0"/>
              </a:spcAft>
              <a:buSzPts val="1800"/>
              <a:buChar char="●"/>
            </a:pPr>
            <a:r>
              <a:rPr lang="en"/>
              <a:t>We can fix this by making </a:t>
            </a:r>
            <a:r>
              <a:rPr b="1" lang="en">
                <a:solidFill>
                  <a:schemeClr val="dk1"/>
                </a:solidFill>
                <a:latin typeface="Courier New"/>
                <a:ea typeface="Courier New"/>
                <a:cs typeface="Courier New"/>
                <a:sym typeface="Courier New"/>
              </a:rPr>
              <a:t>i2</a:t>
            </a:r>
            <a:r>
              <a:rPr lang="en"/>
              <a:t> wait at ID/RR for </a:t>
            </a:r>
            <a:r>
              <a:rPr b="1" lang="en">
                <a:solidFill>
                  <a:schemeClr val="dk1"/>
                </a:solidFill>
                <a:latin typeface="Courier New"/>
                <a:ea typeface="Courier New"/>
                <a:cs typeface="Courier New"/>
                <a:sym typeface="Courier New"/>
              </a:rPr>
              <a:t>i1</a:t>
            </a:r>
            <a:r>
              <a:rPr lang="en"/>
              <a:t> to update </a:t>
            </a:r>
            <a:r>
              <a:rPr b="1" lang="en">
                <a:solidFill>
                  <a:srgbClr val="FF0000"/>
                </a:solidFill>
                <a:latin typeface="Courier New"/>
                <a:ea typeface="Courier New"/>
                <a:cs typeface="Courier New"/>
                <a:sym typeface="Courier New"/>
              </a:rPr>
              <a:t>r1</a:t>
            </a:r>
            <a:r>
              <a:rPr lang="en"/>
              <a:t> at WB</a:t>
            </a:r>
            <a:endParaRPr/>
          </a:p>
          <a:p>
            <a:pPr indent="-317500" lvl="1" marL="914400" rtl="0" algn="l">
              <a:spcBef>
                <a:spcPts val="0"/>
              </a:spcBef>
              <a:spcAft>
                <a:spcPts val="0"/>
              </a:spcAft>
              <a:buSzPts val="1400"/>
              <a:buChar char="○"/>
            </a:pPr>
            <a:r>
              <a:rPr b="1" lang="en"/>
              <a:t>Bubbles!</a:t>
            </a:r>
            <a:r>
              <a:rPr lang="en"/>
              <a:t> How many do you think?</a:t>
            </a:r>
            <a:endParaRPr/>
          </a:p>
          <a:p>
            <a:pPr indent="-317500" lvl="1" marL="914400" rtl="0" algn="l">
              <a:spcBef>
                <a:spcPts val="0"/>
              </a:spcBef>
              <a:spcAft>
                <a:spcPts val="0"/>
              </a:spcAft>
              <a:buSzPts val="1400"/>
              <a:buChar char="○"/>
            </a:pPr>
            <a:r>
              <a:rPr lang="en"/>
              <a:t>Let’s go back to cycle 3</a:t>
            </a:r>
            <a:endParaRPr/>
          </a:p>
        </p:txBody>
      </p:sp>
      <p:pic>
        <p:nvPicPr>
          <p:cNvPr id="551" name="Google Shape;551;p69"/>
          <p:cNvPicPr preferRelativeResize="0"/>
          <p:nvPr/>
        </p:nvPicPr>
        <p:blipFill>
          <a:blip r:embed="rId3">
            <a:alphaModFix/>
          </a:blip>
          <a:stretch>
            <a:fillRect/>
          </a:stretch>
        </p:blipFill>
        <p:spPr>
          <a:xfrm>
            <a:off x="1791050" y="753600"/>
            <a:ext cx="5561901" cy="1571150"/>
          </a:xfrm>
          <a:prstGeom prst="rect">
            <a:avLst/>
          </a:prstGeom>
          <a:noFill/>
          <a:ln>
            <a:noFill/>
          </a:ln>
        </p:spPr>
      </p:pic>
      <p:cxnSp>
        <p:nvCxnSpPr>
          <p:cNvPr id="552" name="Google Shape;552;p69"/>
          <p:cNvCxnSpPr/>
          <p:nvPr/>
        </p:nvCxnSpPr>
        <p:spPr>
          <a:xfrm rot="10800000">
            <a:off x="1791050" y="3246225"/>
            <a:ext cx="468900" cy="620400"/>
          </a:xfrm>
          <a:prstGeom prst="straightConnector1">
            <a:avLst/>
          </a:prstGeom>
          <a:noFill/>
          <a:ln cap="flat" cmpd="sng" w="19050">
            <a:solidFill>
              <a:srgbClr val="000000"/>
            </a:solidFill>
            <a:prstDash val="solid"/>
            <a:round/>
            <a:headEnd len="med" w="med" type="none"/>
            <a:tailEnd len="med" w="med" type="triangle"/>
          </a:ln>
        </p:spPr>
      </p:cxnSp>
      <p:sp>
        <p:nvSpPr>
          <p:cNvPr id="553" name="Google Shape;553;p69"/>
          <p:cNvSpPr txBox="1"/>
          <p:nvPr/>
        </p:nvSpPr>
        <p:spPr>
          <a:xfrm>
            <a:off x="2057950" y="3305825"/>
            <a:ext cx="529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r1</a:t>
            </a:r>
            <a:r>
              <a:rPr lang="en">
                <a:latin typeface="Proxima Nova"/>
                <a:ea typeface="Proxima Nova"/>
                <a:cs typeface="Proxima Nova"/>
                <a:sym typeface="Proxima Nova"/>
              </a:rPr>
              <a:t> won’t be updated by </a:t>
            </a:r>
            <a:r>
              <a:rPr b="1" lang="en">
                <a:solidFill>
                  <a:schemeClr val="dk1"/>
                </a:solidFill>
                <a:latin typeface="Courier New"/>
                <a:ea typeface="Courier New"/>
                <a:cs typeface="Courier New"/>
                <a:sym typeface="Courier New"/>
              </a:rPr>
              <a:t>i1</a:t>
            </a:r>
            <a:r>
              <a:rPr lang="en">
                <a:latin typeface="Proxima Nova"/>
                <a:ea typeface="Proxima Nova"/>
                <a:cs typeface="Proxima Nova"/>
                <a:sym typeface="Proxima Nova"/>
              </a:rPr>
              <a:t> in time for </a:t>
            </a:r>
            <a:r>
              <a:rPr b="1" lang="en">
                <a:solidFill>
                  <a:schemeClr val="dk1"/>
                </a:solidFill>
                <a:latin typeface="Courier New"/>
                <a:ea typeface="Courier New"/>
                <a:cs typeface="Courier New"/>
                <a:sym typeface="Courier New"/>
              </a:rPr>
              <a:t>i2</a:t>
            </a:r>
            <a:r>
              <a:rPr lang="en">
                <a:latin typeface="Proxima Nova"/>
                <a:ea typeface="Proxima Nova"/>
                <a:cs typeface="Proxima Nova"/>
                <a:sym typeface="Proxima Nova"/>
              </a:rPr>
              <a:t> to read the new value</a:t>
            </a:r>
            <a:endParaRPr>
              <a:latin typeface="Proxima Nova"/>
              <a:ea typeface="Proxima Nova"/>
              <a:cs typeface="Proxima Nova"/>
              <a:sym typeface="Proxima Nova"/>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57" name="Shape 557"/>
        <p:cNvGrpSpPr/>
        <p:nvPr/>
      </p:nvGrpSpPr>
      <p:grpSpPr>
        <a:xfrm>
          <a:off x="0" y="0"/>
          <a:ext cx="0" cy="0"/>
          <a:chOff x="0" y="0"/>
          <a:chExt cx="0" cy="0"/>
        </a:xfrm>
      </p:grpSpPr>
      <p:sp>
        <p:nvSpPr>
          <p:cNvPr id="558" name="Google Shape;558;p70"/>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Cycle 3</a:t>
            </a:r>
            <a:endParaRPr/>
          </a:p>
        </p:txBody>
      </p:sp>
      <p:graphicFrame>
        <p:nvGraphicFramePr>
          <p:cNvPr id="559" name="Google Shape;559;p70"/>
          <p:cNvGraphicFramePr/>
          <p:nvPr/>
        </p:nvGraphicFramePr>
        <p:xfrm>
          <a:off x="7437775" y="753600"/>
          <a:ext cx="3000000" cy="3000000"/>
        </p:xfrm>
        <a:graphic>
          <a:graphicData uri="http://schemas.openxmlformats.org/drawingml/2006/table">
            <a:tbl>
              <a:tblPr>
                <a:noFill/>
                <a:tableStyleId>{FC039D94-FFDD-4943-968C-63AE95C11A8B}</a:tableStyleId>
              </a:tblPr>
              <a:tblGrid>
                <a:gridCol w="441800"/>
                <a:gridCol w="521125"/>
              </a:tblGrid>
              <a:tr h="381000">
                <a:tc>
                  <a:txBody>
                    <a:bodyPr/>
                    <a:lstStyle/>
                    <a:p>
                      <a:pPr indent="0" lvl="0" marL="0" rtl="0" algn="ctr">
                        <a:spcBef>
                          <a:spcPts val="0"/>
                        </a:spcBef>
                        <a:spcAft>
                          <a:spcPts val="0"/>
                        </a:spcAft>
                        <a:buNone/>
                      </a:pPr>
                      <a:r>
                        <a:rPr b="1" lang="en">
                          <a:solidFill>
                            <a:srgbClr val="FF0000"/>
                          </a:solidFill>
                          <a:latin typeface="Courier New"/>
                          <a:ea typeface="Courier New"/>
                          <a:cs typeface="Courier New"/>
                          <a:sym typeface="Courier New"/>
                        </a:rPr>
                        <a:t>r1</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1</a:t>
                      </a:r>
                      <a:endParaRPr b="1">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b="1" lang="en">
                          <a:solidFill>
                            <a:srgbClr val="0000FF"/>
                          </a:solidFill>
                          <a:latin typeface="Courier New"/>
                          <a:ea typeface="Courier New"/>
                          <a:cs typeface="Courier New"/>
                          <a:sym typeface="Courier New"/>
                        </a:rPr>
                        <a:t>r2</a:t>
                      </a:r>
                      <a:endParaRPr b="1">
                        <a:solidFill>
                          <a:srgbClr val="0000FF"/>
                        </a:solidFill>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4</a:t>
                      </a:r>
                      <a:endParaRPr b="1">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b="1" lang="en">
                          <a:solidFill>
                            <a:srgbClr val="9900FF"/>
                          </a:solidFill>
                          <a:latin typeface="Courier New"/>
                          <a:ea typeface="Courier New"/>
                          <a:cs typeface="Courier New"/>
                          <a:sym typeface="Courier New"/>
                        </a:rPr>
                        <a:t>r3</a:t>
                      </a:r>
                      <a:endParaRPr b="1">
                        <a:solidFill>
                          <a:srgbClr val="9900FF"/>
                        </a:solidFill>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3</a:t>
                      </a:r>
                      <a:endParaRPr b="1">
                        <a:latin typeface="Courier New"/>
                        <a:ea typeface="Courier New"/>
                        <a:cs typeface="Courier New"/>
                        <a:sym typeface="Courier New"/>
                      </a:endParaRPr>
                    </a:p>
                  </a:txBody>
                  <a:tcPr marT="91425" marB="91425" marR="91425" marL="91425"/>
                </a:tc>
              </a:tr>
            </a:tbl>
          </a:graphicData>
        </a:graphic>
      </p:graphicFrame>
      <p:sp>
        <p:nvSpPr>
          <p:cNvPr id="560" name="Google Shape;560;p70"/>
          <p:cNvSpPr txBox="1"/>
          <p:nvPr/>
        </p:nvSpPr>
        <p:spPr>
          <a:xfrm>
            <a:off x="7579100" y="111000"/>
            <a:ext cx="1103700" cy="46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sz="1800">
                <a:solidFill>
                  <a:schemeClr val="dk2"/>
                </a:solidFill>
                <a:latin typeface="Proxima Nova"/>
                <a:ea typeface="Proxima Nova"/>
                <a:cs typeface="Proxima Nova"/>
                <a:sym typeface="Proxima Nova"/>
              </a:rPr>
              <a:t>DPRF</a:t>
            </a:r>
            <a:endParaRPr>
              <a:latin typeface="Proxima Nova"/>
              <a:ea typeface="Proxima Nova"/>
              <a:cs typeface="Proxima Nova"/>
              <a:sym typeface="Proxima Nova"/>
            </a:endParaRPr>
          </a:p>
        </p:txBody>
      </p:sp>
      <p:sp>
        <p:nvSpPr>
          <p:cNvPr id="561" name="Google Shape;561;p70"/>
          <p:cNvSpPr txBox="1"/>
          <p:nvPr/>
        </p:nvSpPr>
        <p:spPr>
          <a:xfrm>
            <a:off x="7861250" y="461700"/>
            <a:ext cx="5394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Proxima Nova"/>
                <a:ea typeface="Proxima Nova"/>
                <a:cs typeface="Proxima Nova"/>
                <a:sym typeface="Proxima Nova"/>
              </a:rPr>
              <a:t>Values</a:t>
            </a:r>
            <a:endParaRPr sz="800">
              <a:latin typeface="Proxima Nova"/>
              <a:ea typeface="Proxima Nova"/>
              <a:cs typeface="Proxima Nova"/>
              <a:sym typeface="Proxima Nova"/>
            </a:endParaRPr>
          </a:p>
        </p:txBody>
      </p:sp>
      <p:pic>
        <p:nvPicPr>
          <p:cNvPr id="562" name="Google Shape;562;p70"/>
          <p:cNvPicPr preferRelativeResize="0"/>
          <p:nvPr/>
        </p:nvPicPr>
        <p:blipFill>
          <a:blip r:embed="rId3">
            <a:alphaModFix/>
          </a:blip>
          <a:stretch>
            <a:fillRect/>
          </a:stretch>
        </p:blipFill>
        <p:spPr>
          <a:xfrm>
            <a:off x="678100" y="572700"/>
            <a:ext cx="6038001" cy="1832325"/>
          </a:xfrm>
          <a:prstGeom prst="rect">
            <a:avLst/>
          </a:prstGeom>
          <a:noFill/>
          <a:ln>
            <a:noFill/>
          </a:ln>
        </p:spPr>
      </p:pic>
      <p:sp>
        <p:nvSpPr>
          <p:cNvPr id="563" name="Google Shape;563;p70"/>
          <p:cNvSpPr txBox="1"/>
          <p:nvPr/>
        </p:nvSpPr>
        <p:spPr>
          <a:xfrm>
            <a:off x="391500" y="4039775"/>
            <a:ext cx="83610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Proxima Nova"/>
              <a:buChar char="●"/>
            </a:pPr>
            <a:r>
              <a:rPr b="1" lang="en">
                <a:latin typeface="Courier New"/>
                <a:ea typeface="Courier New"/>
                <a:cs typeface="Courier New"/>
                <a:sym typeface="Courier New"/>
              </a:rPr>
              <a:t>i1</a:t>
            </a:r>
            <a:r>
              <a:rPr lang="en">
                <a:latin typeface="Proxima Nova"/>
                <a:ea typeface="Proxima Nova"/>
                <a:cs typeface="Proxima Nova"/>
                <a:sym typeface="Proxima Nova"/>
              </a:rPr>
              <a:t> executed at EXEC phase: </a:t>
            </a:r>
            <a:r>
              <a:rPr lang="en">
                <a:latin typeface="Courier New"/>
                <a:ea typeface="Courier New"/>
                <a:cs typeface="Courier New"/>
                <a:sym typeface="Courier New"/>
              </a:rPr>
              <a:t>addi</a:t>
            </a:r>
            <a:r>
              <a:rPr lang="en">
                <a:latin typeface="Proxima Nova"/>
                <a:ea typeface="Proxima Nova"/>
                <a:cs typeface="Proxima Nova"/>
                <a:sym typeface="Proxima Nova"/>
              </a:rPr>
              <a:t> performed on ALU</a:t>
            </a:r>
            <a:endParaRPr>
              <a:latin typeface="Proxima Nova"/>
              <a:ea typeface="Proxima Nova"/>
              <a:cs typeface="Proxima Nova"/>
              <a:sym typeface="Proxima Nova"/>
            </a:endParaRPr>
          </a:p>
          <a:p>
            <a:pPr indent="-317500" lvl="1" marL="914400" rtl="0" algn="l">
              <a:spcBef>
                <a:spcPts val="0"/>
              </a:spcBef>
              <a:spcAft>
                <a:spcPts val="0"/>
              </a:spcAft>
              <a:buSzPts val="1400"/>
              <a:buFont typeface="Proxima Nova"/>
              <a:buChar char="○"/>
            </a:pPr>
            <a:r>
              <a:rPr lang="en">
                <a:latin typeface="Proxima Nova"/>
                <a:ea typeface="Proxima Nova"/>
                <a:cs typeface="Proxima Nova"/>
                <a:sym typeface="Proxima Nova"/>
              </a:rPr>
              <a:t>Result calculated: 	</a:t>
            </a:r>
            <a:r>
              <a:rPr lang="en">
                <a:latin typeface="Courier New"/>
                <a:ea typeface="Courier New"/>
                <a:cs typeface="Courier New"/>
                <a:sym typeface="Courier New"/>
              </a:rPr>
              <a:t>result=</a:t>
            </a:r>
            <a:r>
              <a:rPr b="1" lang="en">
                <a:solidFill>
                  <a:srgbClr val="0000FF"/>
                </a:solidFill>
                <a:latin typeface="Courier New"/>
                <a:ea typeface="Courier New"/>
                <a:cs typeface="Courier New"/>
                <a:sym typeface="Courier New"/>
              </a:rPr>
              <a:t>r2</a:t>
            </a:r>
            <a:r>
              <a:rPr lang="en">
                <a:latin typeface="Courier New"/>
                <a:ea typeface="Courier New"/>
                <a:cs typeface="Courier New"/>
                <a:sym typeface="Courier New"/>
              </a:rPr>
              <a:t>+</a:t>
            </a:r>
            <a:r>
              <a:rPr b="1" lang="en">
                <a:latin typeface="Courier New"/>
                <a:ea typeface="Courier New"/>
                <a:cs typeface="Courier New"/>
                <a:sym typeface="Courier New"/>
              </a:rPr>
              <a:t>imm</a:t>
            </a:r>
            <a:endParaRPr>
              <a:latin typeface="Courier New"/>
              <a:ea typeface="Courier New"/>
              <a:cs typeface="Courier New"/>
              <a:sym typeface="Courier New"/>
            </a:endParaRPr>
          </a:p>
          <a:p>
            <a:pPr indent="-317500" lvl="0" marL="457200" rtl="0" algn="l">
              <a:spcBef>
                <a:spcPts val="0"/>
              </a:spcBef>
              <a:spcAft>
                <a:spcPts val="0"/>
              </a:spcAft>
              <a:buSzPts val="1400"/>
              <a:buFont typeface="Proxima Nova"/>
              <a:buChar char="●"/>
            </a:pPr>
            <a:r>
              <a:rPr b="1" lang="en">
                <a:latin typeface="Courier New"/>
                <a:ea typeface="Courier New"/>
                <a:cs typeface="Courier New"/>
                <a:sym typeface="Courier New"/>
              </a:rPr>
              <a:t>i2</a:t>
            </a:r>
            <a:r>
              <a:rPr lang="en">
                <a:latin typeface="Proxima Nova"/>
                <a:ea typeface="Proxima Nova"/>
                <a:cs typeface="Proxima Nova"/>
                <a:sym typeface="Proxima Nova"/>
              </a:rPr>
              <a:t> needs to stall until </a:t>
            </a:r>
            <a:r>
              <a:rPr b="1" lang="en">
                <a:latin typeface="Courier New"/>
                <a:ea typeface="Courier New"/>
                <a:cs typeface="Courier New"/>
                <a:sym typeface="Courier New"/>
              </a:rPr>
              <a:t>i1</a:t>
            </a:r>
            <a:r>
              <a:rPr lang="en">
                <a:latin typeface="Proxima Nova"/>
                <a:ea typeface="Proxima Nova"/>
                <a:cs typeface="Proxima Nova"/>
                <a:sym typeface="Proxima Nova"/>
              </a:rPr>
              <a:t> has written back </a:t>
            </a:r>
            <a:r>
              <a:rPr b="1" lang="en">
                <a:solidFill>
                  <a:srgbClr val="FF0000"/>
                </a:solidFill>
                <a:latin typeface="Courier New"/>
                <a:ea typeface="Courier New"/>
                <a:cs typeface="Courier New"/>
                <a:sym typeface="Courier New"/>
              </a:rPr>
              <a:t>r1</a:t>
            </a:r>
            <a:endParaRPr>
              <a:latin typeface="Proxima Nova"/>
              <a:ea typeface="Proxima Nova"/>
              <a:cs typeface="Proxima Nova"/>
              <a:sym typeface="Proxima Nova"/>
            </a:endParaRPr>
          </a:p>
          <a:p>
            <a:pPr indent="-317500" lvl="1" marL="914400" rtl="0" algn="l">
              <a:spcBef>
                <a:spcPts val="0"/>
              </a:spcBef>
              <a:spcAft>
                <a:spcPts val="0"/>
              </a:spcAft>
              <a:buSzPts val="1400"/>
              <a:buFont typeface="Proxima Nova"/>
              <a:buChar char="○"/>
            </a:pPr>
            <a:r>
              <a:rPr lang="en">
                <a:latin typeface="Proxima Nova"/>
                <a:ea typeface="Proxima Nova"/>
                <a:cs typeface="Proxima Nova"/>
                <a:sym typeface="Proxima Nova"/>
              </a:rPr>
              <a:t>Send </a:t>
            </a:r>
            <a:r>
              <a:rPr b="1" lang="en">
                <a:latin typeface="Proxima Nova"/>
                <a:ea typeface="Proxima Nova"/>
                <a:cs typeface="Proxima Nova"/>
                <a:sym typeface="Proxima Nova"/>
              </a:rPr>
              <a:t>bubbles</a:t>
            </a:r>
            <a:r>
              <a:rPr lang="en">
                <a:latin typeface="Proxima Nova"/>
                <a:ea typeface="Proxima Nova"/>
                <a:cs typeface="Proxima Nova"/>
                <a:sym typeface="Proxima Nova"/>
              </a:rPr>
              <a:t> (NOPs) to stall pipeline</a:t>
            </a:r>
            <a:endParaRPr>
              <a:latin typeface="Proxima Nova"/>
              <a:ea typeface="Proxima Nova"/>
              <a:cs typeface="Proxima Nova"/>
              <a:sym typeface="Proxima Nova"/>
            </a:endParaRPr>
          </a:p>
        </p:txBody>
      </p:sp>
      <p:sp>
        <p:nvSpPr>
          <p:cNvPr id="564" name="Google Shape;564;p70"/>
          <p:cNvSpPr txBox="1"/>
          <p:nvPr/>
        </p:nvSpPr>
        <p:spPr>
          <a:xfrm>
            <a:off x="614675" y="2571750"/>
            <a:ext cx="880200" cy="708000"/>
          </a:xfrm>
          <a:prstGeom prst="rect">
            <a:avLst/>
          </a:prstGeom>
          <a:noFill/>
          <a:ln cap="flat" cmpd="sng" w="9525">
            <a:solidFill>
              <a:schemeClr val="accent5"/>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u="sng">
                <a:latin typeface="Courier New"/>
                <a:ea typeface="Courier New"/>
                <a:cs typeface="Courier New"/>
                <a:sym typeface="Courier New"/>
              </a:rPr>
              <a:t>i3</a:t>
            </a:r>
            <a:endParaRPr b="1" sz="1200" u="sng">
              <a:latin typeface="Courier New"/>
              <a:ea typeface="Courier New"/>
              <a:cs typeface="Courier New"/>
              <a:sym typeface="Courier New"/>
            </a:endParaRPr>
          </a:p>
          <a:p>
            <a:pPr indent="0" lvl="0" marL="0" rtl="0" algn="ctr">
              <a:spcBef>
                <a:spcPts val="0"/>
              </a:spcBef>
              <a:spcAft>
                <a:spcPts val="0"/>
              </a:spcAft>
              <a:buNone/>
            </a:pPr>
            <a:r>
              <a:t/>
            </a:r>
            <a:endParaRPr b="1" sz="1200" u="sng">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p:txBody>
      </p:sp>
      <p:cxnSp>
        <p:nvCxnSpPr>
          <p:cNvPr id="565" name="Google Shape;565;p70"/>
          <p:cNvCxnSpPr/>
          <p:nvPr/>
        </p:nvCxnSpPr>
        <p:spPr>
          <a:xfrm rot="-5400000">
            <a:off x="973900" y="1897200"/>
            <a:ext cx="764700" cy="591600"/>
          </a:xfrm>
          <a:prstGeom prst="curvedConnector3">
            <a:avLst>
              <a:gd fmla="val 25471" name="adj1"/>
            </a:avLst>
          </a:prstGeom>
          <a:noFill/>
          <a:ln cap="flat" cmpd="sng" w="9525">
            <a:solidFill>
              <a:schemeClr val="accent5"/>
            </a:solidFill>
            <a:prstDash val="solid"/>
            <a:round/>
            <a:headEnd len="med" w="med" type="none"/>
            <a:tailEnd len="med" w="med" type="stealth"/>
          </a:ln>
        </p:spPr>
      </p:cxnSp>
      <p:sp>
        <p:nvSpPr>
          <p:cNvPr id="566" name="Google Shape;566;p70"/>
          <p:cNvSpPr txBox="1"/>
          <p:nvPr/>
        </p:nvSpPr>
        <p:spPr>
          <a:xfrm>
            <a:off x="1971775" y="2598300"/>
            <a:ext cx="880200" cy="861900"/>
          </a:xfrm>
          <a:prstGeom prst="rect">
            <a:avLst/>
          </a:prstGeom>
          <a:noFill/>
          <a:ln cap="flat" cmpd="sng" w="9525">
            <a:solidFill>
              <a:schemeClr val="accent5"/>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u="sng">
                <a:latin typeface="Courier New"/>
                <a:ea typeface="Courier New"/>
                <a:cs typeface="Courier New"/>
                <a:sym typeface="Courier New"/>
              </a:rPr>
              <a:t>i2</a:t>
            </a:r>
            <a:endParaRPr b="1" sz="1200" u="sng">
              <a:latin typeface="Courier New"/>
              <a:ea typeface="Courier New"/>
              <a:cs typeface="Courier New"/>
              <a:sym typeface="Courier New"/>
            </a:endParaRPr>
          </a:p>
          <a:p>
            <a:pPr indent="0" lvl="0" marL="0" rtl="0" algn="ctr">
              <a:spcBef>
                <a:spcPts val="0"/>
              </a:spcBef>
              <a:spcAft>
                <a:spcPts val="0"/>
              </a:spcAft>
              <a:buNone/>
            </a:pPr>
            <a:r>
              <a:t/>
            </a:r>
            <a:endParaRPr b="1" sz="1200" u="sng">
              <a:latin typeface="Courier New"/>
              <a:ea typeface="Courier New"/>
              <a:cs typeface="Courier New"/>
              <a:sym typeface="Courier New"/>
            </a:endParaRPr>
          </a:p>
          <a:p>
            <a:pPr indent="0" lvl="0" marL="0" rtl="0" algn="l">
              <a:spcBef>
                <a:spcPts val="0"/>
              </a:spcBef>
              <a:spcAft>
                <a:spcPts val="0"/>
              </a:spcAft>
              <a:buNone/>
            </a:pPr>
            <a:br>
              <a:rPr lang="en" sz="1000">
                <a:latin typeface="Courier New"/>
                <a:ea typeface="Courier New"/>
                <a:cs typeface="Courier New"/>
                <a:sym typeface="Courier New"/>
              </a:rPr>
            </a:br>
            <a:r>
              <a:rPr lang="en" sz="1000">
                <a:latin typeface="Courier New"/>
                <a:ea typeface="Courier New"/>
                <a:cs typeface="Courier New"/>
                <a:sym typeface="Courier New"/>
              </a:rPr>
              <a:t>Waiting…</a:t>
            </a:r>
            <a:endParaRPr sz="1000">
              <a:latin typeface="Courier New"/>
              <a:ea typeface="Courier New"/>
              <a:cs typeface="Courier New"/>
              <a:sym typeface="Courier New"/>
            </a:endParaRPr>
          </a:p>
        </p:txBody>
      </p:sp>
      <p:sp>
        <p:nvSpPr>
          <p:cNvPr id="567" name="Google Shape;567;p70"/>
          <p:cNvSpPr txBox="1"/>
          <p:nvPr/>
        </p:nvSpPr>
        <p:spPr>
          <a:xfrm>
            <a:off x="3328875" y="2598300"/>
            <a:ext cx="880200" cy="1015800"/>
          </a:xfrm>
          <a:prstGeom prst="rect">
            <a:avLst/>
          </a:prstGeom>
          <a:noFill/>
          <a:ln cap="flat" cmpd="sng" w="9525">
            <a:solidFill>
              <a:schemeClr val="accent5"/>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u="sng">
                <a:latin typeface="Courier New"/>
                <a:ea typeface="Courier New"/>
                <a:cs typeface="Courier New"/>
                <a:sym typeface="Courier New"/>
              </a:rPr>
              <a:t>i1</a:t>
            </a:r>
            <a:endParaRPr b="1" sz="1200" u="sng">
              <a:latin typeface="Courier New"/>
              <a:ea typeface="Courier New"/>
              <a:cs typeface="Courier New"/>
              <a:sym typeface="Courier New"/>
            </a:endParaRPr>
          </a:p>
          <a:p>
            <a:pPr indent="0" lvl="0" marL="0" rtl="0" algn="ctr">
              <a:spcBef>
                <a:spcPts val="0"/>
              </a:spcBef>
              <a:spcAft>
                <a:spcPts val="0"/>
              </a:spcAft>
              <a:buNone/>
            </a:pPr>
            <a:r>
              <a:t/>
            </a:r>
            <a:endParaRPr b="1" sz="1200" u="sng">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OP: 2</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Rx: 1</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Result: 7</a:t>
            </a:r>
            <a:endParaRPr sz="1000">
              <a:latin typeface="Courier New"/>
              <a:ea typeface="Courier New"/>
              <a:cs typeface="Courier New"/>
              <a:sym typeface="Courier New"/>
            </a:endParaRPr>
          </a:p>
        </p:txBody>
      </p:sp>
      <p:cxnSp>
        <p:nvCxnSpPr>
          <p:cNvPr id="568" name="Google Shape;568;p70"/>
          <p:cNvCxnSpPr/>
          <p:nvPr/>
        </p:nvCxnSpPr>
        <p:spPr>
          <a:xfrm rot="-5400000">
            <a:off x="3677600" y="1915050"/>
            <a:ext cx="783900" cy="589800"/>
          </a:xfrm>
          <a:prstGeom prst="curvedConnector3">
            <a:avLst>
              <a:gd fmla="val 19952" name="adj1"/>
            </a:avLst>
          </a:prstGeom>
          <a:noFill/>
          <a:ln cap="flat" cmpd="sng" w="9525">
            <a:solidFill>
              <a:schemeClr val="accent5"/>
            </a:solidFill>
            <a:prstDash val="solid"/>
            <a:round/>
            <a:headEnd len="med" w="med" type="none"/>
            <a:tailEnd len="med" w="med" type="stealth"/>
          </a:ln>
        </p:spPr>
      </p:cxnSp>
      <p:sp>
        <p:nvSpPr>
          <p:cNvPr id="569" name="Google Shape;569;p70"/>
          <p:cNvSpPr txBox="1"/>
          <p:nvPr/>
        </p:nvSpPr>
        <p:spPr>
          <a:xfrm>
            <a:off x="3424575" y="1344800"/>
            <a:ext cx="688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Proxima Nova"/>
                <a:ea typeface="Proxima Nova"/>
                <a:cs typeface="Proxima Nova"/>
                <a:sym typeface="Proxima Nova"/>
              </a:rPr>
              <a:t>A:4, imm:3</a:t>
            </a:r>
            <a:endParaRPr sz="800">
              <a:latin typeface="Proxima Nova"/>
              <a:ea typeface="Proxima Nova"/>
              <a:cs typeface="Proxima Nova"/>
              <a:sym typeface="Proxima Nova"/>
            </a:endParaRPr>
          </a:p>
          <a:p>
            <a:pPr indent="0" lvl="0" marL="0" rtl="0" algn="l">
              <a:spcBef>
                <a:spcPts val="0"/>
              </a:spcBef>
              <a:spcAft>
                <a:spcPts val="0"/>
              </a:spcAft>
              <a:buNone/>
            </a:pPr>
            <a:r>
              <a:rPr lang="en" sz="800">
                <a:latin typeface="Proxima Nova"/>
                <a:ea typeface="Proxima Nova"/>
                <a:cs typeface="Proxima Nova"/>
                <a:sym typeface="Proxima Nova"/>
              </a:rPr>
              <a:t>A+imm</a:t>
            </a:r>
            <a:endParaRPr sz="800">
              <a:latin typeface="Proxima Nova"/>
              <a:ea typeface="Proxima Nova"/>
              <a:cs typeface="Proxima Nova"/>
              <a:sym typeface="Proxima Nova"/>
            </a:endParaRPr>
          </a:p>
          <a:p>
            <a:pPr indent="0" lvl="0" marL="0" rtl="0" algn="l">
              <a:spcBef>
                <a:spcPts val="0"/>
              </a:spcBef>
              <a:spcAft>
                <a:spcPts val="0"/>
              </a:spcAft>
              <a:buNone/>
            </a:pPr>
            <a:r>
              <a:rPr b="1" lang="en" sz="800">
                <a:latin typeface="Proxima Nova"/>
                <a:ea typeface="Proxima Nova"/>
                <a:cs typeface="Proxima Nova"/>
                <a:sym typeface="Proxima Nova"/>
              </a:rPr>
              <a:t>4+3=7</a:t>
            </a:r>
            <a:endParaRPr b="1" sz="800">
              <a:latin typeface="Proxima Nova"/>
              <a:ea typeface="Proxima Nova"/>
              <a:cs typeface="Proxima Nova"/>
              <a:sym typeface="Proxima Nova"/>
            </a:endParaRPr>
          </a:p>
        </p:txBody>
      </p:sp>
      <p:sp>
        <p:nvSpPr>
          <p:cNvPr id="570" name="Google Shape;570;p70"/>
          <p:cNvSpPr txBox="1"/>
          <p:nvPr/>
        </p:nvSpPr>
        <p:spPr>
          <a:xfrm>
            <a:off x="2047525" y="2294025"/>
            <a:ext cx="7287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chemeClr val="accent5"/>
                </a:solidFill>
                <a:latin typeface="Proxima Nova"/>
                <a:ea typeface="Proxima Nova"/>
                <a:cs typeface="Proxima Nova"/>
                <a:sym typeface="Proxima Nova"/>
              </a:rPr>
              <a:t>STALL</a:t>
            </a:r>
            <a:endParaRPr b="1" sz="1000">
              <a:solidFill>
                <a:schemeClr val="accent5"/>
              </a:solidFill>
              <a:latin typeface="Proxima Nova"/>
              <a:ea typeface="Proxima Nova"/>
              <a:cs typeface="Proxima Nova"/>
              <a:sym typeface="Proxima Nova"/>
            </a:endParaRPr>
          </a:p>
        </p:txBody>
      </p:sp>
      <p:sp>
        <p:nvSpPr>
          <p:cNvPr id="571" name="Google Shape;571;p70"/>
          <p:cNvSpPr txBox="1"/>
          <p:nvPr/>
        </p:nvSpPr>
        <p:spPr>
          <a:xfrm>
            <a:off x="6984299" y="3185975"/>
            <a:ext cx="21597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Courier New"/>
                <a:ea typeface="Courier New"/>
                <a:cs typeface="Courier New"/>
                <a:sym typeface="Courier New"/>
              </a:rPr>
              <a:t>i1:</a:t>
            </a:r>
            <a:r>
              <a:rPr lang="en">
                <a:solidFill>
                  <a:schemeClr val="dk1"/>
                </a:solidFill>
                <a:latin typeface="Courier New"/>
                <a:ea typeface="Courier New"/>
                <a:cs typeface="Courier New"/>
                <a:sym typeface="Courier New"/>
              </a:rPr>
              <a:t> addi</a:t>
            </a:r>
            <a:r>
              <a:rPr lang="en">
                <a:solidFill>
                  <a:schemeClr val="accent3"/>
                </a:solidFill>
                <a:latin typeface="Courier New"/>
                <a:ea typeface="Courier New"/>
                <a:cs typeface="Courier New"/>
                <a:sym typeface="Courier New"/>
              </a:rPr>
              <a:t> </a:t>
            </a:r>
            <a:r>
              <a:rPr b="1" lang="en">
                <a:solidFill>
                  <a:srgbClr val="FF0000"/>
                </a:solidFill>
                <a:latin typeface="Courier New"/>
                <a:ea typeface="Courier New"/>
                <a:cs typeface="Courier New"/>
                <a:sym typeface="Courier New"/>
              </a:rPr>
              <a:t>r1</a:t>
            </a:r>
            <a:r>
              <a:rPr lang="en">
                <a:solidFill>
                  <a:schemeClr val="dk1"/>
                </a:solidFill>
                <a:latin typeface="Courier New"/>
                <a:ea typeface="Courier New"/>
                <a:cs typeface="Courier New"/>
                <a:sym typeface="Courier New"/>
              </a:rPr>
              <a:t>,</a:t>
            </a:r>
            <a:r>
              <a:rPr lang="en">
                <a:solidFill>
                  <a:schemeClr val="accent3"/>
                </a:solidFill>
                <a:latin typeface="Courier New"/>
                <a:ea typeface="Courier New"/>
                <a:cs typeface="Courier New"/>
                <a:sym typeface="Courier New"/>
              </a:rPr>
              <a:t> </a:t>
            </a:r>
            <a:r>
              <a:rPr b="1" lang="en">
                <a:solidFill>
                  <a:srgbClr val="0000FF"/>
                </a:solidFill>
                <a:latin typeface="Courier New"/>
                <a:ea typeface="Courier New"/>
                <a:cs typeface="Courier New"/>
                <a:sym typeface="Courier New"/>
              </a:rPr>
              <a:t>r2</a:t>
            </a:r>
            <a:r>
              <a:rPr lang="en">
                <a:solidFill>
                  <a:schemeClr val="dk1"/>
                </a:solidFill>
                <a:latin typeface="Courier New"/>
                <a:ea typeface="Courier New"/>
                <a:cs typeface="Courier New"/>
                <a:sym typeface="Courier New"/>
              </a:rPr>
              <a:t>,</a:t>
            </a:r>
            <a:r>
              <a:rPr lang="en">
                <a:solidFill>
                  <a:schemeClr val="accent3"/>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3</a:t>
            </a:r>
            <a:endParaRPr>
              <a:solidFill>
                <a:schemeClr val="dk1"/>
              </a:solidFill>
              <a:latin typeface="Courier New"/>
              <a:ea typeface="Courier New"/>
              <a:cs typeface="Courier New"/>
              <a:sym typeface="Courier New"/>
            </a:endParaRPr>
          </a:p>
          <a:p>
            <a:pPr indent="0" lvl="0" marL="0" rtl="0" algn="l">
              <a:spcBef>
                <a:spcPts val="1200"/>
              </a:spcBef>
              <a:spcAft>
                <a:spcPts val="1200"/>
              </a:spcAft>
              <a:buNone/>
            </a:pPr>
            <a:r>
              <a:rPr b="1" lang="en">
                <a:solidFill>
                  <a:schemeClr val="dk1"/>
                </a:solidFill>
                <a:latin typeface="Courier New"/>
                <a:ea typeface="Courier New"/>
                <a:cs typeface="Courier New"/>
                <a:sym typeface="Courier New"/>
              </a:rPr>
              <a:t>i2:</a:t>
            </a:r>
            <a:r>
              <a:rPr lang="en">
                <a:solidFill>
                  <a:schemeClr val="dk1"/>
                </a:solidFill>
                <a:latin typeface="Courier New"/>
                <a:ea typeface="Courier New"/>
                <a:cs typeface="Courier New"/>
                <a:sym typeface="Courier New"/>
              </a:rPr>
              <a:t> addi</a:t>
            </a:r>
            <a:r>
              <a:rPr lang="en">
                <a:solidFill>
                  <a:schemeClr val="accent3"/>
                </a:solidFill>
                <a:latin typeface="Courier New"/>
                <a:ea typeface="Courier New"/>
                <a:cs typeface="Courier New"/>
                <a:sym typeface="Courier New"/>
              </a:rPr>
              <a:t> </a:t>
            </a:r>
            <a:r>
              <a:rPr b="1" lang="en">
                <a:solidFill>
                  <a:srgbClr val="9900FF"/>
                </a:solidFill>
                <a:latin typeface="Courier New"/>
                <a:ea typeface="Courier New"/>
                <a:cs typeface="Courier New"/>
                <a:sym typeface="Courier New"/>
              </a:rPr>
              <a:t>r3</a:t>
            </a:r>
            <a:r>
              <a:rPr lang="en">
                <a:solidFill>
                  <a:schemeClr val="dk1"/>
                </a:solidFill>
                <a:latin typeface="Courier New"/>
                <a:ea typeface="Courier New"/>
                <a:cs typeface="Courier New"/>
                <a:sym typeface="Courier New"/>
              </a:rPr>
              <a:t>,</a:t>
            </a:r>
            <a:r>
              <a:rPr lang="en">
                <a:solidFill>
                  <a:schemeClr val="accent3"/>
                </a:solidFill>
                <a:latin typeface="Courier New"/>
                <a:ea typeface="Courier New"/>
                <a:cs typeface="Courier New"/>
                <a:sym typeface="Courier New"/>
              </a:rPr>
              <a:t> </a:t>
            </a:r>
            <a:r>
              <a:rPr b="1" lang="en">
                <a:solidFill>
                  <a:srgbClr val="FF0000"/>
                </a:solidFill>
                <a:latin typeface="Courier New"/>
                <a:ea typeface="Courier New"/>
                <a:cs typeface="Courier New"/>
                <a:sym typeface="Courier New"/>
              </a:rPr>
              <a:t>r1</a:t>
            </a:r>
            <a:r>
              <a:rPr lang="en">
                <a:solidFill>
                  <a:schemeClr val="dk1"/>
                </a:solidFill>
                <a:latin typeface="Courier New"/>
                <a:ea typeface="Courier New"/>
                <a:cs typeface="Courier New"/>
                <a:sym typeface="Courier New"/>
              </a:rPr>
              <a:t>,</a:t>
            </a:r>
            <a:r>
              <a:rPr lang="en">
                <a:solidFill>
                  <a:schemeClr val="accent3"/>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5</a:t>
            </a:r>
            <a:endParaRPr/>
          </a:p>
        </p:txBody>
      </p:sp>
    </p:spTree>
  </p:cSld>
  <p:clrMapOvr>
    <a:masterClrMapping/>
  </p:clrMapOvr>
  <p:transition spd="med">
    <p:fade/>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75" name="Shape 575"/>
        <p:cNvGrpSpPr/>
        <p:nvPr/>
      </p:nvGrpSpPr>
      <p:grpSpPr>
        <a:xfrm>
          <a:off x="0" y="0"/>
          <a:ext cx="0" cy="0"/>
          <a:chOff x="0" y="0"/>
          <a:chExt cx="0" cy="0"/>
        </a:xfrm>
      </p:grpSpPr>
      <p:sp>
        <p:nvSpPr>
          <p:cNvPr id="576" name="Google Shape;576;p71"/>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Cycle 4</a:t>
            </a:r>
            <a:endParaRPr/>
          </a:p>
        </p:txBody>
      </p:sp>
      <p:graphicFrame>
        <p:nvGraphicFramePr>
          <p:cNvPr id="577" name="Google Shape;577;p71"/>
          <p:cNvGraphicFramePr/>
          <p:nvPr/>
        </p:nvGraphicFramePr>
        <p:xfrm>
          <a:off x="7437775" y="753600"/>
          <a:ext cx="3000000" cy="3000000"/>
        </p:xfrm>
        <a:graphic>
          <a:graphicData uri="http://schemas.openxmlformats.org/drawingml/2006/table">
            <a:tbl>
              <a:tblPr>
                <a:noFill/>
                <a:tableStyleId>{FC039D94-FFDD-4943-968C-63AE95C11A8B}</a:tableStyleId>
              </a:tblPr>
              <a:tblGrid>
                <a:gridCol w="441800"/>
                <a:gridCol w="521125"/>
              </a:tblGrid>
              <a:tr h="381000">
                <a:tc>
                  <a:txBody>
                    <a:bodyPr/>
                    <a:lstStyle/>
                    <a:p>
                      <a:pPr indent="0" lvl="0" marL="0" rtl="0" algn="ctr">
                        <a:spcBef>
                          <a:spcPts val="0"/>
                        </a:spcBef>
                        <a:spcAft>
                          <a:spcPts val="0"/>
                        </a:spcAft>
                        <a:buNone/>
                      </a:pPr>
                      <a:r>
                        <a:rPr b="1" lang="en">
                          <a:solidFill>
                            <a:srgbClr val="FF0000"/>
                          </a:solidFill>
                          <a:latin typeface="Courier New"/>
                          <a:ea typeface="Courier New"/>
                          <a:cs typeface="Courier New"/>
                          <a:sym typeface="Courier New"/>
                        </a:rPr>
                        <a:t>r1</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1</a:t>
                      </a:r>
                      <a:endParaRPr b="1">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b="1" lang="en">
                          <a:solidFill>
                            <a:srgbClr val="0000FF"/>
                          </a:solidFill>
                          <a:latin typeface="Courier New"/>
                          <a:ea typeface="Courier New"/>
                          <a:cs typeface="Courier New"/>
                          <a:sym typeface="Courier New"/>
                        </a:rPr>
                        <a:t>r2</a:t>
                      </a:r>
                      <a:endParaRPr b="1">
                        <a:solidFill>
                          <a:srgbClr val="0000FF"/>
                        </a:solidFill>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4</a:t>
                      </a:r>
                      <a:endParaRPr b="1">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b="1" lang="en">
                          <a:solidFill>
                            <a:srgbClr val="9900FF"/>
                          </a:solidFill>
                          <a:latin typeface="Courier New"/>
                          <a:ea typeface="Courier New"/>
                          <a:cs typeface="Courier New"/>
                          <a:sym typeface="Courier New"/>
                        </a:rPr>
                        <a:t>r3</a:t>
                      </a:r>
                      <a:endParaRPr b="1">
                        <a:solidFill>
                          <a:srgbClr val="9900FF"/>
                        </a:solidFill>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3</a:t>
                      </a:r>
                      <a:endParaRPr b="1">
                        <a:latin typeface="Courier New"/>
                        <a:ea typeface="Courier New"/>
                        <a:cs typeface="Courier New"/>
                        <a:sym typeface="Courier New"/>
                      </a:endParaRPr>
                    </a:p>
                  </a:txBody>
                  <a:tcPr marT="91425" marB="91425" marR="91425" marL="91425"/>
                </a:tc>
              </a:tr>
            </a:tbl>
          </a:graphicData>
        </a:graphic>
      </p:graphicFrame>
      <p:sp>
        <p:nvSpPr>
          <p:cNvPr id="578" name="Google Shape;578;p71"/>
          <p:cNvSpPr txBox="1"/>
          <p:nvPr/>
        </p:nvSpPr>
        <p:spPr>
          <a:xfrm>
            <a:off x="7579100" y="111000"/>
            <a:ext cx="1103700" cy="46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sz="1800">
                <a:solidFill>
                  <a:schemeClr val="dk2"/>
                </a:solidFill>
                <a:latin typeface="Proxima Nova"/>
                <a:ea typeface="Proxima Nova"/>
                <a:cs typeface="Proxima Nova"/>
                <a:sym typeface="Proxima Nova"/>
              </a:rPr>
              <a:t>DPRF</a:t>
            </a:r>
            <a:endParaRPr>
              <a:latin typeface="Proxima Nova"/>
              <a:ea typeface="Proxima Nova"/>
              <a:cs typeface="Proxima Nova"/>
              <a:sym typeface="Proxima Nova"/>
            </a:endParaRPr>
          </a:p>
        </p:txBody>
      </p:sp>
      <p:sp>
        <p:nvSpPr>
          <p:cNvPr id="579" name="Google Shape;579;p71"/>
          <p:cNvSpPr txBox="1"/>
          <p:nvPr/>
        </p:nvSpPr>
        <p:spPr>
          <a:xfrm>
            <a:off x="7861250" y="461700"/>
            <a:ext cx="5394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Proxima Nova"/>
                <a:ea typeface="Proxima Nova"/>
                <a:cs typeface="Proxima Nova"/>
                <a:sym typeface="Proxima Nova"/>
              </a:rPr>
              <a:t>Values</a:t>
            </a:r>
            <a:endParaRPr sz="800">
              <a:latin typeface="Proxima Nova"/>
              <a:ea typeface="Proxima Nova"/>
              <a:cs typeface="Proxima Nova"/>
              <a:sym typeface="Proxima Nova"/>
            </a:endParaRPr>
          </a:p>
        </p:txBody>
      </p:sp>
      <p:pic>
        <p:nvPicPr>
          <p:cNvPr id="580" name="Google Shape;580;p71"/>
          <p:cNvPicPr preferRelativeResize="0"/>
          <p:nvPr/>
        </p:nvPicPr>
        <p:blipFill>
          <a:blip r:embed="rId3">
            <a:alphaModFix/>
          </a:blip>
          <a:stretch>
            <a:fillRect/>
          </a:stretch>
        </p:blipFill>
        <p:spPr>
          <a:xfrm>
            <a:off x="678100" y="572700"/>
            <a:ext cx="6038001" cy="1832325"/>
          </a:xfrm>
          <a:prstGeom prst="rect">
            <a:avLst/>
          </a:prstGeom>
          <a:noFill/>
          <a:ln>
            <a:noFill/>
          </a:ln>
        </p:spPr>
      </p:pic>
      <p:sp>
        <p:nvSpPr>
          <p:cNvPr id="581" name="Google Shape;581;p71"/>
          <p:cNvSpPr txBox="1"/>
          <p:nvPr/>
        </p:nvSpPr>
        <p:spPr>
          <a:xfrm>
            <a:off x="391500" y="4039775"/>
            <a:ext cx="83610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Proxima Nova"/>
              <a:buChar char="●"/>
            </a:pPr>
            <a:r>
              <a:rPr b="1" lang="en">
                <a:latin typeface="Courier New"/>
                <a:ea typeface="Courier New"/>
                <a:cs typeface="Courier New"/>
                <a:sym typeface="Courier New"/>
              </a:rPr>
              <a:t>i1</a:t>
            </a:r>
            <a:r>
              <a:rPr lang="en">
                <a:latin typeface="Proxima Nova"/>
                <a:ea typeface="Proxima Nova"/>
                <a:cs typeface="Proxima Nova"/>
                <a:sym typeface="Proxima Nova"/>
              </a:rPr>
              <a:t> at MEM phase: nothing happens</a:t>
            </a:r>
            <a:endParaRPr>
              <a:latin typeface="Courier New"/>
              <a:ea typeface="Courier New"/>
              <a:cs typeface="Courier New"/>
              <a:sym typeface="Courier New"/>
            </a:endParaRPr>
          </a:p>
          <a:p>
            <a:pPr indent="-317500" lvl="0" marL="457200" rtl="0" algn="l">
              <a:spcBef>
                <a:spcPts val="0"/>
              </a:spcBef>
              <a:spcAft>
                <a:spcPts val="0"/>
              </a:spcAft>
              <a:buSzPts val="1400"/>
              <a:buFont typeface="Proxima Nova"/>
              <a:buChar char="●"/>
            </a:pPr>
            <a:r>
              <a:rPr b="1" lang="en">
                <a:latin typeface="Courier New"/>
                <a:ea typeface="Courier New"/>
                <a:cs typeface="Courier New"/>
                <a:sym typeface="Courier New"/>
              </a:rPr>
              <a:t>i2</a:t>
            </a:r>
            <a:r>
              <a:rPr lang="en">
                <a:latin typeface="Proxima Nova"/>
                <a:ea typeface="Proxima Nova"/>
                <a:cs typeface="Proxima Nova"/>
                <a:sym typeface="Proxima Nova"/>
              </a:rPr>
              <a:t> needs to stall until </a:t>
            </a:r>
            <a:r>
              <a:rPr b="1" lang="en">
                <a:latin typeface="Courier New"/>
                <a:ea typeface="Courier New"/>
                <a:cs typeface="Courier New"/>
                <a:sym typeface="Courier New"/>
              </a:rPr>
              <a:t>i1</a:t>
            </a:r>
            <a:r>
              <a:rPr lang="en">
                <a:latin typeface="Proxima Nova"/>
                <a:ea typeface="Proxima Nova"/>
                <a:cs typeface="Proxima Nova"/>
                <a:sym typeface="Proxima Nova"/>
              </a:rPr>
              <a:t> has written back </a:t>
            </a:r>
            <a:r>
              <a:rPr b="1" lang="en">
                <a:solidFill>
                  <a:srgbClr val="FF0000"/>
                </a:solidFill>
                <a:latin typeface="Courier New"/>
                <a:ea typeface="Courier New"/>
                <a:cs typeface="Courier New"/>
                <a:sym typeface="Courier New"/>
              </a:rPr>
              <a:t>r1</a:t>
            </a:r>
            <a:endParaRPr>
              <a:latin typeface="Proxima Nova"/>
              <a:ea typeface="Proxima Nova"/>
              <a:cs typeface="Proxima Nova"/>
              <a:sym typeface="Proxima Nova"/>
            </a:endParaRPr>
          </a:p>
          <a:p>
            <a:pPr indent="-317500" lvl="1" marL="914400" rtl="0" algn="l">
              <a:spcBef>
                <a:spcPts val="0"/>
              </a:spcBef>
              <a:spcAft>
                <a:spcPts val="0"/>
              </a:spcAft>
              <a:buSzPts val="1400"/>
              <a:buFont typeface="Proxima Nova"/>
              <a:buChar char="○"/>
            </a:pPr>
            <a:r>
              <a:rPr lang="en">
                <a:latin typeface="Proxima Nova"/>
                <a:ea typeface="Proxima Nova"/>
                <a:cs typeface="Proxima Nova"/>
                <a:sym typeface="Proxima Nova"/>
              </a:rPr>
              <a:t>Send </a:t>
            </a:r>
            <a:r>
              <a:rPr b="1" lang="en">
                <a:latin typeface="Proxima Nova"/>
                <a:ea typeface="Proxima Nova"/>
                <a:cs typeface="Proxima Nova"/>
                <a:sym typeface="Proxima Nova"/>
              </a:rPr>
              <a:t>bubbles</a:t>
            </a:r>
            <a:r>
              <a:rPr lang="en">
                <a:latin typeface="Proxima Nova"/>
                <a:ea typeface="Proxima Nova"/>
                <a:cs typeface="Proxima Nova"/>
                <a:sym typeface="Proxima Nova"/>
              </a:rPr>
              <a:t> (NOPs) to stall pipeline</a:t>
            </a:r>
            <a:endParaRPr b="1">
              <a:latin typeface="Courier New"/>
              <a:ea typeface="Courier New"/>
              <a:cs typeface="Courier New"/>
              <a:sym typeface="Courier New"/>
            </a:endParaRPr>
          </a:p>
        </p:txBody>
      </p:sp>
      <p:sp>
        <p:nvSpPr>
          <p:cNvPr id="582" name="Google Shape;582;p71"/>
          <p:cNvSpPr txBox="1"/>
          <p:nvPr/>
        </p:nvSpPr>
        <p:spPr>
          <a:xfrm>
            <a:off x="614675" y="2571750"/>
            <a:ext cx="880200" cy="708000"/>
          </a:xfrm>
          <a:prstGeom prst="rect">
            <a:avLst/>
          </a:prstGeom>
          <a:noFill/>
          <a:ln cap="flat" cmpd="sng" w="9525">
            <a:solidFill>
              <a:schemeClr val="accent5"/>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u="sng">
                <a:latin typeface="Courier New"/>
                <a:ea typeface="Courier New"/>
                <a:cs typeface="Courier New"/>
                <a:sym typeface="Courier New"/>
              </a:rPr>
              <a:t>i3</a:t>
            </a:r>
            <a:endParaRPr b="1" sz="1200" u="sng">
              <a:latin typeface="Courier New"/>
              <a:ea typeface="Courier New"/>
              <a:cs typeface="Courier New"/>
              <a:sym typeface="Courier New"/>
            </a:endParaRPr>
          </a:p>
          <a:p>
            <a:pPr indent="0" lvl="0" marL="0" rtl="0" algn="ctr">
              <a:spcBef>
                <a:spcPts val="0"/>
              </a:spcBef>
              <a:spcAft>
                <a:spcPts val="0"/>
              </a:spcAft>
              <a:buNone/>
            </a:pPr>
            <a:r>
              <a:t/>
            </a:r>
            <a:endParaRPr b="1" sz="1200" u="sng">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p:txBody>
      </p:sp>
      <p:cxnSp>
        <p:nvCxnSpPr>
          <p:cNvPr id="583" name="Google Shape;583;p71"/>
          <p:cNvCxnSpPr/>
          <p:nvPr/>
        </p:nvCxnSpPr>
        <p:spPr>
          <a:xfrm rot="-5400000">
            <a:off x="973900" y="1897200"/>
            <a:ext cx="764700" cy="591600"/>
          </a:xfrm>
          <a:prstGeom prst="curvedConnector3">
            <a:avLst>
              <a:gd fmla="val 25471" name="adj1"/>
            </a:avLst>
          </a:prstGeom>
          <a:noFill/>
          <a:ln cap="flat" cmpd="sng" w="9525">
            <a:solidFill>
              <a:schemeClr val="accent5"/>
            </a:solidFill>
            <a:prstDash val="solid"/>
            <a:round/>
            <a:headEnd len="med" w="med" type="none"/>
            <a:tailEnd len="med" w="med" type="stealth"/>
          </a:ln>
        </p:spPr>
      </p:cxnSp>
      <p:sp>
        <p:nvSpPr>
          <p:cNvPr id="584" name="Google Shape;584;p71"/>
          <p:cNvSpPr txBox="1"/>
          <p:nvPr/>
        </p:nvSpPr>
        <p:spPr>
          <a:xfrm>
            <a:off x="4491225" y="2598300"/>
            <a:ext cx="880200" cy="1015800"/>
          </a:xfrm>
          <a:prstGeom prst="rect">
            <a:avLst/>
          </a:prstGeom>
          <a:noFill/>
          <a:ln cap="flat" cmpd="sng" w="9525">
            <a:solidFill>
              <a:schemeClr val="accent5"/>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u="sng">
                <a:latin typeface="Courier New"/>
                <a:ea typeface="Courier New"/>
                <a:cs typeface="Courier New"/>
                <a:sym typeface="Courier New"/>
              </a:rPr>
              <a:t>i1</a:t>
            </a:r>
            <a:endParaRPr b="1" sz="1200" u="sng">
              <a:latin typeface="Courier New"/>
              <a:ea typeface="Courier New"/>
              <a:cs typeface="Courier New"/>
              <a:sym typeface="Courier New"/>
            </a:endParaRPr>
          </a:p>
          <a:p>
            <a:pPr indent="0" lvl="0" marL="0" rtl="0" algn="ctr">
              <a:spcBef>
                <a:spcPts val="0"/>
              </a:spcBef>
              <a:spcAft>
                <a:spcPts val="0"/>
              </a:spcAft>
              <a:buNone/>
            </a:pPr>
            <a:r>
              <a:t/>
            </a:r>
            <a:endParaRPr b="1" sz="1200" u="sng">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OP: 2</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Rx: 1</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Result: 7</a:t>
            </a:r>
            <a:endParaRPr sz="1000">
              <a:latin typeface="Courier New"/>
              <a:ea typeface="Courier New"/>
              <a:cs typeface="Courier New"/>
              <a:sym typeface="Courier New"/>
            </a:endParaRPr>
          </a:p>
        </p:txBody>
      </p:sp>
      <p:cxnSp>
        <p:nvCxnSpPr>
          <p:cNvPr id="585" name="Google Shape;585;p71"/>
          <p:cNvCxnSpPr/>
          <p:nvPr/>
        </p:nvCxnSpPr>
        <p:spPr>
          <a:xfrm rot="-5400000">
            <a:off x="4839950" y="1915050"/>
            <a:ext cx="783900" cy="589800"/>
          </a:xfrm>
          <a:prstGeom prst="curvedConnector3">
            <a:avLst>
              <a:gd fmla="val 19952" name="adj1"/>
            </a:avLst>
          </a:prstGeom>
          <a:noFill/>
          <a:ln cap="flat" cmpd="sng" w="9525">
            <a:solidFill>
              <a:schemeClr val="accent5"/>
            </a:solidFill>
            <a:prstDash val="solid"/>
            <a:round/>
            <a:headEnd len="med" w="med" type="none"/>
            <a:tailEnd len="med" w="med" type="stealth"/>
          </a:ln>
        </p:spPr>
      </p:cxnSp>
      <p:sp>
        <p:nvSpPr>
          <p:cNvPr id="586" name="Google Shape;586;p71"/>
          <p:cNvSpPr txBox="1"/>
          <p:nvPr/>
        </p:nvSpPr>
        <p:spPr>
          <a:xfrm>
            <a:off x="3215600" y="2571750"/>
            <a:ext cx="963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u="sng">
                <a:latin typeface="Courier New"/>
                <a:ea typeface="Courier New"/>
                <a:cs typeface="Courier New"/>
                <a:sym typeface="Courier New"/>
              </a:rPr>
              <a:t>NOP</a:t>
            </a:r>
            <a:endParaRPr/>
          </a:p>
        </p:txBody>
      </p:sp>
      <p:sp>
        <p:nvSpPr>
          <p:cNvPr id="587" name="Google Shape;587;p71"/>
          <p:cNvSpPr txBox="1"/>
          <p:nvPr/>
        </p:nvSpPr>
        <p:spPr>
          <a:xfrm>
            <a:off x="1971775" y="2598300"/>
            <a:ext cx="880200" cy="861900"/>
          </a:xfrm>
          <a:prstGeom prst="rect">
            <a:avLst/>
          </a:prstGeom>
          <a:noFill/>
          <a:ln cap="flat" cmpd="sng" w="9525">
            <a:solidFill>
              <a:schemeClr val="accent5"/>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u="sng">
                <a:latin typeface="Courier New"/>
                <a:ea typeface="Courier New"/>
                <a:cs typeface="Courier New"/>
                <a:sym typeface="Courier New"/>
              </a:rPr>
              <a:t>i2</a:t>
            </a:r>
            <a:endParaRPr b="1" sz="1200" u="sng">
              <a:latin typeface="Courier New"/>
              <a:ea typeface="Courier New"/>
              <a:cs typeface="Courier New"/>
              <a:sym typeface="Courier New"/>
            </a:endParaRPr>
          </a:p>
          <a:p>
            <a:pPr indent="0" lvl="0" marL="0" rtl="0" algn="ctr">
              <a:spcBef>
                <a:spcPts val="0"/>
              </a:spcBef>
              <a:spcAft>
                <a:spcPts val="0"/>
              </a:spcAft>
              <a:buNone/>
            </a:pPr>
            <a:r>
              <a:t/>
            </a:r>
            <a:endParaRPr b="1" sz="1200" u="sng">
              <a:latin typeface="Courier New"/>
              <a:ea typeface="Courier New"/>
              <a:cs typeface="Courier New"/>
              <a:sym typeface="Courier New"/>
            </a:endParaRPr>
          </a:p>
          <a:p>
            <a:pPr indent="0" lvl="0" marL="0" rtl="0" algn="l">
              <a:spcBef>
                <a:spcPts val="0"/>
              </a:spcBef>
              <a:spcAft>
                <a:spcPts val="0"/>
              </a:spcAft>
              <a:buNone/>
            </a:pPr>
            <a:br>
              <a:rPr lang="en" sz="1000">
                <a:latin typeface="Courier New"/>
                <a:ea typeface="Courier New"/>
                <a:cs typeface="Courier New"/>
                <a:sym typeface="Courier New"/>
              </a:rPr>
            </a:br>
            <a:r>
              <a:rPr lang="en" sz="1000">
                <a:latin typeface="Courier New"/>
                <a:ea typeface="Courier New"/>
                <a:cs typeface="Courier New"/>
                <a:sym typeface="Courier New"/>
              </a:rPr>
              <a:t>Waiting…</a:t>
            </a:r>
            <a:endParaRPr sz="1000">
              <a:latin typeface="Courier New"/>
              <a:ea typeface="Courier New"/>
              <a:cs typeface="Courier New"/>
              <a:sym typeface="Courier New"/>
            </a:endParaRPr>
          </a:p>
        </p:txBody>
      </p:sp>
      <p:sp>
        <p:nvSpPr>
          <p:cNvPr id="588" name="Google Shape;588;p71"/>
          <p:cNvSpPr txBox="1"/>
          <p:nvPr/>
        </p:nvSpPr>
        <p:spPr>
          <a:xfrm>
            <a:off x="2047525" y="2294025"/>
            <a:ext cx="7287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chemeClr val="accent5"/>
                </a:solidFill>
                <a:latin typeface="Proxima Nova"/>
                <a:ea typeface="Proxima Nova"/>
                <a:cs typeface="Proxima Nova"/>
                <a:sym typeface="Proxima Nova"/>
              </a:rPr>
              <a:t>STALL</a:t>
            </a:r>
            <a:endParaRPr b="1" sz="1000">
              <a:solidFill>
                <a:schemeClr val="accent5"/>
              </a:solidFill>
              <a:latin typeface="Proxima Nova"/>
              <a:ea typeface="Proxima Nova"/>
              <a:cs typeface="Proxima Nova"/>
              <a:sym typeface="Proxima Nova"/>
            </a:endParaRPr>
          </a:p>
        </p:txBody>
      </p:sp>
      <p:sp>
        <p:nvSpPr>
          <p:cNvPr id="589" name="Google Shape;589;p71"/>
          <p:cNvSpPr txBox="1"/>
          <p:nvPr/>
        </p:nvSpPr>
        <p:spPr>
          <a:xfrm>
            <a:off x="6984299" y="3185975"/>
            <a:ext cx="21597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Courier New"/>
                <a:ea typeface="Courier New"/>
                <a:cs typeface="Courier New"/>
                <a:sym typeface="Courier New"/>
              </a:rPr>
              <a:t>i1:</a:t>
            </a:r>
            <a:r>
              <a:rPr lang="en">
                <a:solidFill>
                  <a:schemeClr val="dk1"/>
                </a:solidFill>
                <a:latin typeface="Courier New"/>
                <a:ea typeface="Courier New"/>
                <a:cs typeface="Courier New"/>
                <a:sym typeface="Courier New"/>
              </a:rPr>
              <a:t> addi</a:t>
            </a:r>
            <a:r>
              <a:rPr lang="en">
                <a:solidFill>
                  <a:schemeClr val="accent3"/>
                </a:solidFill>
                <a:latin typeface="Courier New"/>
                <a:ea typeface="Courier New"/>
                <a:cs typeface="Courier New"/>
                <a:sym typeface="Courier New"/>
              </a:rPr>
              <a:t> </a:t>
            </a:r>
            <a:r>
              <a:rPr b="1" lang="en">
                <a:solidFill>
                  <a:srgbClr val="FF0000"/>
                </a:solidFill>
                <a:latin typeface="Courier New"/>
                <a:ea typeface="Courier New"/>
                <a:cs typeface="Courier New"/>
                <a:sym typeface="Courier New"/>
              </a:rPr>
              <a:t>r1</a:t>
            </a:r>
            <a:r>
              <a:rPr lang="en">
                <a:solidFill>
                  <a:schemeClr val="dk1"/>
                </a:solidFill>
                <a:latin typeface="Courier New"/>
                <a:ea typeface="Courier New"/>
                <a:cs typeface="Courier New"/>
                <a:sym typeface="Courier New"/>
              </a:rPr>
              <a:t>,</a:t>
            </a:r>
            <a:r>
              <a:rPr lang="en">
                <a:solidFill>
                  <a:schemeClr val="accent3"/>
                </a:solidFill>
                <a:latin typeface="Courier New"/>
                <a:ea typeface="Courier New"/>
                <a:cs typeface="Courier New"/>
                <a:sym typeface="Courier New"/>
              </a:rPr>
              <a:t> </a:t>
            </a:r>
            <a:r>
              <a:rPr b="1" lang="en">
                <a:solidFill>
                  <a:srgbClr val="0000FF"/>
                </a:solidFill>
                <a:latin typeface="Courier New"/>
                <a:ea typeface="Courier New"/>
                <a:cs typeface="Courier New"/>
                <a:sym typeface="Courier New"/>
              </a:rPr>
              <a:t>r2</a:t>
            </a:r>
            <a:r>
              <a:rPr lang="en">
                <a:solidFill>
                  <a:schemeClr val="dk1"/>
                </a:solidFill>
                <a:latin typeface="Courier New"/>
                <a:ea typeface="Courier New"/>
                <a:cs typeface="Courier New"/>
                <a:sym typeface="Courier New"/>
              </a:rPr>
              <a:t>,</a:t>
            </a:r>
            <a:r>
              <a:rPr lang="en">
                <a:solidFill>
                  <a:schemeClr val="accent3"/>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3</a:t>
            </a:r>
            <a:endParaRPr>
              <a:solidFill>
                <a:schemeClr val="dk1"/>
              </a:solidFill>
              <a:latin typeface="Courier New"/>
              <a:ea typeface="Courier New"/>
              <a:cs typeface="Courier New"/>
              <a:sym typeface="Courier New"/>
            </a:endParaRPr>
          </a:p>
          <a:p>
            <a:pPr indent="0" lvl="0" marL="0" rtl="0" algn="l">
              <a:spcBef>
                <a:spcPts val="1200"/>
              </a:spcBef>
              <a:spcAft>
                <a:spcPts val="1200"/>
              </a:spcAft>
              <a:buNone/>
            </a:pPr>
            <a:r>
              <a:rPr b="1" lang="en">
                <a:solidFill>
                  <a:schemeClr val="dk1"/>
                </a:solidFill>
                <a:latin typeface="Courier New"/>
                <a:ea typeface="Courier New"/>
                <a:cs typeface="Courier New"/>
                <a:sym typeface="Courier New"/>
              </a:rPr>
              <a:t>i2:</a:t>
            </a:r>
            <a:r>
              <a:rPr lang="en">
                <a:solidFill>
                  <a:schemeClr val="dk1"/>
                </a:solidFill>
                <a:latin typeface="Courier New"/>
                <a:ea typeface="Courier New"/>
                <a:cs typeface="Courier New"/>
                <a:sym typeface="Courier New"/>
              </a:rPr>
              <a:t> addi</a:t>
            </a:r>
            <a:r>
              <a:rPr lang="en">
                <a:solidFill>
                  <a:schemeClr val="accent3"/>
                </a:solidFill>
                <a:latin typeface="Courier New"/>
                <a:ea typeface="Courier New"/>
                <a:cs typeface="Courier New"/>
                <a:sym typeface="Courier New"/>
              </a:rPr>
              <a:t> </a:t>
            </a:r>
            <a:r>
              <a:rPr b="1" lang="en">
                <a:solidFill>
                  <a:srgbClr val="9900FF"/>
                </a:solidFill>
                <a:latin typeface="Courier New"/>
                <a:ea typeface="Courier New"/>
                <a:cs typeface="Courier New"/>
                <a:sym typeface="Courier New"/>
              </a:rPr>
              <a:t>r3</a:t>
            </a:r>
            <a:r>
              <a:rPr lang="en">
                <a:solidFill>
                  <a:schemeClr val="dk1"/>
                </a:solidFill>
                <a:latin typeface="Courier New"/>
                <a:ea typeface="Courier New"/>
                <a:cs typeface="Courier New"/>
                <a:sym typeface="Courier New"/>
              </a:rPr>
              <a:t>,</a:t>
            </a:r>
            <a:r>
              <a:rPr lang="en">
                <a:solidFill>
                  <a:schemeClr val="accent3"/>
                </a:solidFill>
                <a:latin typeface="Courier New"/>
                <a:ea typeface="Courier New"/>
                <a:cs typeface="Courier New"/>
                <a:sym typeface="Courier New"/>
              </a:rPr>
              <a:t> </a:t>
            </a:r>
            <a:r>
              <a:rPr b="1" lang="en">
                <a:solidFill>
                  <a:srgbClr val="FF0000"/>
                </a:solidFill>
                <a:latin typeface="Courier New"/>
                <a:ea typeface="Courier New"/>
                <a:cs typeface="Courier New"/>
                <a:sym typeface="Courier New"/>
              </a:rPr>
              <a:t>r1</a:t>
            </a:r>
            <a:r>
              <a:rPr lang="en">
                <a:solidFill>
                  <a:schemeClr val="dk1"/>
                </a:solidFill>
                <a:latin typeface="Courier New"/>
                <a:ea typeface="Courier New"/>
                <a:cs typeface="Courier New"/>
                <a:sym typeface="Courier New"/>
              </a:rPr>
              <a:t>,</a:t>
            </a:r>
            <a:r>
              <a:rPr lang="en">
                <a:solidFill>
                  <a:schemeClr val="accent3"/>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5</a:t>
            </a:r>
            <a:endParaRPr/>
          </a:p>
        </p:txBody>
      </p:sp>
    </p:spTree>
  </p:cSld>
  <p:clrMapOvr>
    <a:masterClrMapping/>
  </p:clrMapOvr>
  <p:transition spd="med">
    <p:fade/>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93" name="Shape 593"/>
        <p:cNvGrpSpPr/>
        <p:nvPr/>
      </p:nvGrpSpPr>
      <p:grpSpPr>
        <a:xfrm>
          <a:off x="0" y="0"/>
          <a:ext cx="0" cy="0"/>
          <a:chOff x="0" y="0"/>
          <a:chExt cx="0" cy="0"/>
        </a:xfrm>
      </p:grpSpPr>
      <p:sp>
        <p:nvSpPr>
          <p:cNvPr id="594" name="Google Shape;594;p72"/>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Cycle 5</a:t>
            </a:r>
            <a:endParaRPr/>
          </a:p>
        </p:txBody>
      </p:sp>
      <p:graphicFrame>
        <p:nvGraphicFramePr>
          <p:cNvPr id="595" name="Google Shape;595;p72"/>
          <p:cNvGraphicFramePr/>
          <p:nvPr/>
        </p:nvGraphicFramePr>
        <p:xfrm>
          <a:off x="7437775" y="753600"/>
          <a:ext cx="3000000" cy="3000000"/>
        </p:xfrm>
        <a:graphic>
          <a:graphicData uri="http://schemas.openxmlformats.org/drawingml/2006/table">
            <a:tbl>
              <a:tblPr>
                <a:noFill/>
                <a:tableStyleId>{FC039D94-FFDD-4943-968C-63AE95C11A8B}</a:tableStyleId>
              </a:tblPr>
              <a:tblGrid>
                <a:gridCol w="441800"/>
                <a:gridCol w="521125"/>
              </a:tblGrid>
              <a:tr h="381000">
                <a:tc>
                  <a:txBody>
                    <a:bodyPr/>
                    <a:lstStyle/>
                    <a:p>
                      <a:pPr indent="0" lvl="0" marL="0" rtl="0" algn="ctr">
                        <a:spcBef>
                          <a:spcPts val="0"/>
                        </a:spcBef>
                        <a:spcAft>
                          <a:spcPts val="0"/>
                        </a:spcAft>
                        <a:buNone/>
                      </a:pPr>
                      <a:r>
                        <a:rPr b="1" lang="en">
                          <a:solidFill>
                            <a:srgbClr val="FF0000"/>
                          </a:solidFill>
                          <a:latin typeface="Courier New"/>
                          <a:ea typeface="Courier New"/>
                          <a:cs typeface="Courier New"/>
                          <a:sym typeface="Courier New"/>
                        </a:rPr>
                        <a:t>r1</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7</a:t>
                      </a:r>
                      <a:endParaRPr b="1">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b="1" lang="en">
                          <a:solidFill>
                            <a:srgbClr val="0000FF"/>
                          </a:solidFill>
                          <a:latin typeface="Courier New"/>
                          <a:ea typeface="Courier New"/>
                          <a:cs typeface="Courier New"/>
                          <a:sym typeface="Courier New"/>
                        </a:rPr>
                        <a:t>r2</a:t>
                      </a:r>
                      <a:endParaRPr b="1">
                        <a:solidFill>
                          <a:srgbClr val="0000FF"/>
                        </a:solidFill>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4</a:t>
                      </a:r>
                      <a:endParaRPr b="1">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b="1" lang="en">
                          <a:solidFill>
                            <a:srgbClr val="9900FF"/>
                          </a:solidFill>
                          <a:latin typeface="Courier New"/>
                          <a:ea typeface="Courier New"/>
                          <a:cs typeface="Courier New"/>
                          <a:sym typeface="Courier New"/>
                        </a:rPr>
                        <a:t>r3</a:t>
                      </a:r>
                      <a:endParaRPr b="1">
                        <a:solidFill>
                          <a:srgbClr val="9900FF"/>
                        </a:solidFill>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3</a:t>
                      </a:r>
                      <a:endParaRPr b="1">
                        <a:latin typeface="Courier New"/>
                        <a:ea typeface="Courier New"/>
                        <a:cs typeface="Courier New"/>
                        <a:sym typeface="Courier New"/>
                      </a:endParaRPr>
                    </a:p>
                  </a:txBody>
                  <a:tcPr marT="91425" marB="91425" marR="91425" marL="91425"/>
                </a:tc>
              </a:tr>
            </a:tbl>
          </a:graphicData>
        </a:graphic>
      </p:graphicFrame>
      <p:sp>
        <p:nvSpPr>
          <p:cNvPr id="596" name="Google Shape;596;p72"/>
          <p:cNvSpPr txBox="1"/>
          <p:nvPr/>
        </p:nvSpPr>
        <p:spPr>
          <a:xfrm>
            <a:off x="7579100" y="111000"/>
            <a:ext cx="1103700" cy="46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sz="1800">
                <a:solidFill>
                  <a:schemeClr val="dk2"/>
                </a:solidFill>
                <a:latin typeface="Proxima Nova"/>
                <a:ea typeface="Proxima Nova"/>
                <a:cs typeface="Proxima Nova"/>
                <a:sym typeface="Proxima Nova"/>
              </a:rPr>
              <a:t>DPRF</a:t>
            </a:r>
            <a:endParaRPr>
              <a:latin typeface="Proxima Nova"/>
              <a:ea typeface="Proxima Nova"/>
              <a:cs typeface="Proxima Nova"/>
              <a:sym typeface="Proxima Nova"/>
            </a:endParaRPr>
          </a:p>
        </p:txBody>
      </p:sp>
      <p:sp>
        <p:nvSpPr>
          <p:cNvPr id="597" name="Google Shape;597;p72"/>
          <p:cNvSpPr txBox="1"/>
          <p:nvPr/>
        </p:nvSpPr>
        <p:spPr>
          <a:xfrm>
            <a:off x="7861250" y="461700"/>
            <a:ext cx="5394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Proxima Nova"/>
                <a:ea typeface="Proxima Nova"/>
                <a:cs typeface="Proxima Nova"/>
                <a:sym typeface="Proxima Nova"/>
              </a:rPr>
              <a:t>Values</a:t>
            </a:r>
            <a:endParaRPr sz="800">
              <a:latin typeface="Proxima Nova"/>
              <a:ea typeface="Proxima Nova"/>
              <a:cs typeface="Proxima Nova"/>
              <a:sym typeface="Proxima Nova"/>
            </a:endParaRPr>
          </a:p>
        </p:txBody>
      </p:sp>
      <p:pic>
        <p:nvPicPr>
          <p:cNvPr id="598" name="Google Shape;598;p72"/>
          <p:cNvPicPr preferRelativeResize="0"/>
          <p:nvPr/>
        </p:nvPicPr>
        <p:blipFill>
          <a:blip r:embed="rId3">
            <a:alphaModFix/>
          </a:blip>
          <a:stretch>
            <a:fillRect/>
          </a:stretch>
        </p:blipFill>
        <p:spPr>
          <a:xfrm>
            <a:off x="678100" y="572700"/>
            <a:ext cx="6038001" cy="1832325"/>
          </a:xfrm>
          <a:prstGeom prst="rect">
            <a:avLst/>
          </a:prstGeom>
          <a:noFill/>
          <a:ln>
            <a:noFill/>
          </a:ln>
        </p:spPr>
      </p:pic>
      <p:sp>
        <p:nvSpPr>
          <p:cNvPr id="599" name="Google Shape;599;p72"/>
          <p:cNvSpPr txBox="1"/>
          <p:nvPr/>
        </p:nvSpPr>
        <p:spPr>
          <a:xfrm>
            <a:off x="391500" y="4039775"/>
            <a:ext cx="83610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Proxima Nova"/>
              <a:buChar char="●"/>
            </a:pPr>
            <a:r>
              <a:rPr b="1" lang="en">
                <a:latin typeface="Courier New"/>
                <a:ea typeface="Courier New"/>
                <a:cs typeface="Courier New"/>
                <a:sym typeface="Courier New"/>
              </a:rPr>
              <a:t>i1</a:t>
            </a:r>
            <a:r>
              <a:rPr lang="en">
                <a:latin typeface="Proxima Nova"/>
                <a:ea typeface="Proxima Nova"/>
                <a:cs typeface="Proxima Nova"/>
                <a:sym typeface="Proxima Nova"/>
              </a:rPr>
              <a:t> at WB phase: store result into register</a:t>
            </a:r>
            <a:endParaRPr>
              <a:latin typeface="Proxima Nova"/>
              <a:ea typeface="Proxima Nova"/>
              <a:cs typeface="Proxima Nova"/>
              <a:sym typeface="Proxima Nova"/>
            </a:endParaRPr>
          </a:p>
          <a:p>
            <a:pPr indent="-317500" lvl="1" marL="914400" rtl="0" algn="l">
              <a:spcBef>
                <a:spcPts val="0"/>
              </a:spcBef>
              <a:spcAft>
                <a:spcPts val="0"/>
              </a:spcAft>
              <a:buSzPts val="1400"/>
              <a:buFont typeface="Proxima Nova"/>
              <a:buChar char="○"/>
            </a:pPr>
            <a:r>
              <a:rPr lang="en">
                <a:solidFill>
                  <a:schemeClr val="dk2"/>
                </a:solidFill>
                <a:latin typeface="Proxima Nova"/>
                <a:ea typeface="Proxima Nova"/>
                <a:cs typeface="Proxima Nova"/>
                <a:sym typeface="Proxima Nova"/>
              </a:rPr>
              <a:t>DPRF</a:t>
            </a:r>
            <a:r>
              <a:rPr lang="en">
                <a:latin typeface="Proxima Nova"/>
                <a:ea typeface="Proxima Nova"/>
                <a:cs typeface="Proxima Nova"/>
                <a:sym typeface="Proxima Nova"/>
              </a:rPr>
              <a:t> update:	</a:t>
            </a:r>
            <a:r>
              <a:rPr b="1" lang="en">
                <a:solidFill>
                  <a:srgbClr val="FF0000"/>
                </a:solidFill>
                <a:latin typeface="Courier New"/>
                <a:ea typeface="Courier New"/>
                <a:cs typeface="Courier New"/>
                <a:sym typeface="Courier New"/>
              </a:rPr>
              <a:t>r1</a:t>
            </a:r>
            <a:r>
              <a:rPr lang="en">
                <a:latin typeface="Courier New"/>
                <a:ea typeface="Courier New"/>
                <a:cs typeface="Courier New"/>
                <a:sym typeface="Courier New"/>
              </a:rPr>
              <a:t>=Result</a:t>
            </a:r>
            <a:endParaRPr>
              <a:latin typeface="Courier New"/>
              <a:ea typeface="Courier New"/>
              <a:cs typeface="Courier New"/>
              <a:sym typeface="Courier New"/>
            </a:endParaRPr>
          </a:p>
          <a:p>
            <a:pPr indent="-317500" lvl="0" marL="457200" rtl="0" algn="l">
              <a:spcBef>
                <a:spcPts val="0"/>
              </a:spcBef>
              <a:spcAft>
                <a:spcPts val="0"/>
              </a:spcAft>
              <a:buSzPts val="1400"/>
              <a:buFont typeface="Proxima Nova"/>
              <a:buChar char="●"/>
            </a:pPr>
            <a:r>
              <a:rPr b="1" lang="en">
                <a:latin typeface="Courier New"/>
                <a:ea typeface="Courier New"/>
                <a:cs typeface="Courier New"/>
                <a:sym typeface="Courier New"/>
              </a:rPr>
              <a:t>i2</a:t>
            </a:r>
            <a:r>
              <a:rPr lang="en">
                <a:latin typeface="Proxima Nova"/>
                <a:ea typeface="Proxima Nova"/>
                <a:cs typeface="Proxima Nova"/>
                <a:sym typeface="Proxima Nova"/>
              </a:rPr>
              <a:t> needs to stall until </a:t>
            </a:r>
            <a:r>
              <a:rPr b="1" lang="en">
                <a:latin typeface="Courier New"/>
                <a:ea typeface="Courier New"/>
                <a:cs typeface="Courier New"/>
                <a:sym typeface="Courier New"/>
              </a:rPr>
              <a:t>i1</a:t>
            </a:r>
            <a:r>
              <a:rPr lang="en">
                <a:latin typeface="Proxima Nova"/>
                <a:ea typeface="Proxima Nova"/>
                <a:cs typeface="Proxima Nova"/>
                <a:sym typeface="Proxima Nova"/>
              </a:rPr>
              <a:t> has written back </a:t>
            </a:r>
            <a:r>
              <a:rPr b="1" lang="en">
                <a:solidFill>
                  <a:srgbClr val="FF0000"/>
                </a:solidFill>
                <a:latin typeface="Courier New"/>
                <a:ea typeface="Courier New"/>
                <a:cs typeface="Courier New"/>
                <a:sym typeface="Courier New"/>
              </a:rPr>
              <a:t>r1</a:t>
            </a:r>
            <a:endParaRPr>
              <a:latin typeface="Proxima Nova"/>
              <a:ea typeface="Proxima Nova"/>
              <a:cs typeface="Proxima Nova"/>
              <a:sym typeface="Proxima Nova"/>
            </a:endParaRPr>
          </a:p>
          <a:p>
            <a:pPr indent="-317500" lvl="1" marL="914400" rtl="0" algn="l">
              <a:spcBef>
                <a:spcPts val="0"/>
              </a:spcBef>
              <a:spcAft>
                <a:spcPts val="0"/>
              </a:spcAft>
              <a:buSzPts val="1400"/>
              <a:buFont typeface="Proxima Nova"/>
              <a:buChar char="○"/>
            </a:pPr>
            <a:r>
              <a:rPr lang="en">
                <a:latin typeface="Proxima Nova"/>
                <a:ea typeface="Proxima Nova"/>
                <a:cs typeface="Proxima Nova"/>
                <a:sym typeface="Proxima Nova"/>
              </a:rPr>
              <a:t>Send </a:t>
            </a:r>
            <a:r>
              <a:rPr b="1" lang="en">
                <a:latin typeface="Proxima Nova"/>
                <a:ea typeface="Proxima Nova"/>
                <a:cs typeface="Proxima Nova"/>
                <a:sym typeface="Proxima Nova"/>
              </a:rPr>
              <a:t>bubbles</a:t>
            </a:r>
            <a:r>
              <a:rPr lang="en">
                <a:latin typeface="Proxima Nova"/>
                <a:ea typeface="Proxima Nova"/>
                <a:cs typeface="Proxima Nova"/>
                <a:sym typeface="Proxima Nova"/>
              </a:rPr>
              <a:t> (NOPs) to stall pipeline</a:t>
            </a:r>
            <a:endParaRPr b="1">
              <a:latin typeface="Courier New"/>
              <a:ea typeface="Courier New"/>
              <a:cs typeface="Courier New"/>
              <a:sym typeface="Courier New"/>
            </a:endParaRPr>
          </a:p>
        </p:txBody>
      </p:sp>
      <p:sp>
        <p:nvSpPr>
          <p:cNvPr id="600" name="Google Shape;600;p72"/>
          <p:cNvSpPr txBox="1"/>
          <p:nvPr/>
        </p:nvSpPr>
        <p:spPr>
          <a:xfrm>
            <a:off x="614675" y="2571750"/>
            <a:ext cx="880200" cy="708000"/>
          </a:xfrm>
          <a:prstGeom prst="rect">
            <a:avLst/>
          </a:prstGeom>
          <a:noFill/>
          <a:ln cap="flat" cmpd="sng" w="9525">
            <a:solidFill>
              <a:schemeClr val="accent5"/>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u="sng">
                <a:latin typeface="Courier New"/>
                <a:ea typeface="Courier New"/>
                <a:cs typeface="Courier New"/>
                <a:sym typeface="Courier New"/>
              </a:rPr>
              <a:t>i3</a:t>
            </a:r>
            <a:endParaRPr b="1" sz="1200" u="sng">
              <a:latin typeface="Courier New"/>
              <a:ea typeface="Courier New"/>
              <a:cs typeface="Courier New"/>
              <a:sym typeface="Courier New"/>
            </a:endParaRPr>
          </a:p>
          <a:p>
            <a:pPr indent="0" lvl="0" marL="0" rtl="0" algn="ctr">
              <a:spcBef>
                <a:spcPts val="0"/>
              </a:spcBef>
              <a:spcAft>
                <a:spcPts val="0"/>
              </a:spcAft>
              <a:buNone/>
            </a:pPr>
            <a:r>
              <a:t/>
            </a:r>
            <a:endParaRPr b="1" sz="1200" u="sng">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p:txBody>
      </p:sp>
      <p:cxnSp>
        <p:nvCxnSpPr>
          <p:cNvPr id="601" name="Google Shape;601;p72"/>
          <p:cNvCxnSpPr/>
          <p:nvPr/>
        </p:nvCxnSpPr>
        <p:spPr>
          <a:xfrm rot="-5400000">
            <a:off x="973900" y="1897200"/>
            <a:ext cx="764700" cy="591600"/>
          </a:xfrm>
          <a:prstGeom prst="curvedConnector3">
            <a:avLst>
              <a:gd fmla="val 25471" name="adj1"/>
            </a:avLst>
          </a:prstGeom>
          <a:noFill/>
          <a:ln cap="flat" cmpd="sng" w="9525">
            <a:solidFill>
              <a:schemeClr val="accent5"/>
            </a:solidFill>
            <a:prstDash val="solid"/>
            <a:round/>
            <a:headEnd len="med" w="med" type="none"/>
            <a:tailEnd len="med" w="med" type="stealth"/>
          </a:ln>
        </p:spPr>
      </p:cxnSp>
      <p:sp>
        <p:nvSpPr>
          <p:cNvPr id="602" name="Google Shape;602;p72"/>
          <p:cNvSpPr txBox="1"/>
          <p:nvPr/>
        </p:nvSpPr>
        <p:spPr>
          <a:xfrm>
            <a:off x="5769000" y="2598300"/>
            <a:ext cx="880200" cy="1015800"/>
          </a:xfrm>
          <a:prstGeom prst="rect">
            <a:avLst/>
          </a:prstGeom>
          <a:noFill/>
          <a:ln cap="flat" cmpd="sng" w="9525">
            <a:solidFill>
              <a:schemeClr val="accent5"/>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u="sng">
                <a:latin typeface="Courier New"/>
                <a:ea typeface="Courier New"/>
                <a:cs typeface="Courier New"/>
                <a:sym typeface="Courier New"/>
              </a:rPr>
              <a:t>i1</a:t>
            </a:r>
            <a:endParaRPr b="1" sz="1200" u="sng">
              <a:latin typeface="Courier New"/>
              <a:ea typeface="Courier New"/>
              <a:cs typeface="Courier New"/>
              <a:sym typeface="Courier New"/>
            </a:endParaRPr>
          </a:p>
          <a:p>
            <a:pPr indent="0" lvl="0" marL="0" rtl="0" algn="ctr">
              <a:spcBef>
                <a:spcPts val="0"/>
              </a:spcBef>
              <a:spcAft>
                <a:spcPts val="0"/>
              </a:spcAft>
              <a:buNone/>
            </a:pPr>
            <a:r>
              <a:t/>
            </a:r>
            <a:endParaRPr b="1" sz="1200" u="sng">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OP: 2</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Rx: 1</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Result: 7</a:t>
            </a:r>
            <a:endParaRPr sz="1000">
              <a:latin typeface="Courier New"/>
              <a:ea typeface="Courier New"/>
              <a:cs typeface="Courier New"/>
              <a:sym typeface="Courier New"/>
            </a:endParaRPr>
          </a:p>
        </p:txBody>
      </p:sp>
      <p:sp>
        <p:nvSpPr>
          <p:cNvPr id="603" name="Google Shape;603;p72"/>
          <p:cNvSpPr txBox="1"/>
          <p:nvPr/>
        </p:nvSpPr>
        <p:spPr>
          <a:xfrm>
            <a:off x="5864700" y="2140638"/>
            <a:ext cx="688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rgbClr val="FF0000"/>
                </a:solidFill>
                <a:latin typeface="Proxima Nova"/>
                <a:ea typeface="Proxima Nova"/>
                <a:cs typeface="Proxima Nova"/>
                <a:sym typeface="Proxima Nova"/>
              </a:rPr>
              <a:t>r1</a:t>
            </a:r>
            <a:r>
              <a:rPr lang="en" sz="800">
                <a:latin typeface="Proxima Nova"/>
                <a:ea typeface="Proxima Nova"/>
                <a:cs typeface="Proxima Nova"/>
                <a:sym typeface="Proxima Nova"/>
              </a:rPr>
              <a:t>=Result</a:t>
            </a:r>
            <a:endParaRPr sz="800">
              <a:latin typeface="Proxima Nova"/>
              <a:ea typeface="Proxima Nova"/>
              <a:cs typeface="Proxima Nova"/>
              <a:sym typeface="Proxima Nova"/>
            </a:endParaRPr>
          </a:p>
          <a:p>
            <a:pPr indent="0" lvl="0" marL="0" rtl="0" algn="l">
              <a:spcBef>
                <a:spcPts val="0"/>
              </a:spcBef>
              <a:spcAft>
                <a:spcPts val="0"/>
              </a:spcAft>
              <a:buNone/>
            </a:pPr>
            <a:r>
              <a:rPr b="1" lang="en" sz="800">
                <a:solidFill>
                  <a:srgbClr val="FF0000"/>
                </a:solidFill>
                <a:latin typeface="Proxima Nova"/>
                <a:ea typeface="Proxima Nova"/>
                <a:cs typeface="Proxima Nova"/>
                <a:sym typeface="Proxima Nova"/>
              </a:rPr>
              <a:t>r1</a:t>
            </a:r>
            <a:r>
              <a:rPr lang="en" sz="800">
                <a:latin typeface="Proxima Nova"/>
                <a:ea typeface="Proxima Nova"/>
                <a:cs typeface="Proxima Nova"/>
                <a:sym typeface="Proxima Nova"/>
              </a:rPr>
              <a:t>=7</a:t>
            </a:r>
            <a:endParaRPr sz="800">
              <a:latin typeface="Proxima Nova"/>
              <a:ea typeface="Proxima Nova"/>
              <a:cs typeface="Proxima Nova"/>
              <a:sym typeface="Proxima Nova"/>
            </a:endParaRPr>
          </a:p>
        </p:txBody>
      </p:sp>
      <p:sp>
        <p:nvSpPr>
          <p:cNvPr id="604" name="Google Shape;604;p72"/>
          <p:cNvSpPr txBox="1"/>
          <p:nvPr/>
        </p:nvSpPr>
        <p:spPr>
          <a:xfrm>
            <a:off x="3215600" y="2571750"/>
            <a:ext cx="963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u="sng">
                <a:latin typeface="Courier New"/>
                <a:ea typeface="Courier New"/>
                <a:cs typeface="Courier New"/>
                <a:sym typeface="Courier New"/>
              </a:rPr>
              <a:t>NOP</a:t>
            </a:r>
            <a:endParaRPr/>
          </a:p>
        </p:txBody>
      </p:sp>
      <p:sp>
        <p:nvSpPr>
          <p:cNvPr id="605" name="Google Shape;605;p72"/>
          <p:cNvSpPr txBox="1"/>
          <p:nvPr/>
        </p:nvSpPr>
        <p:spPr>
          <a:xfrm>
            <a:off x="4492300" y="2571750"/>
            <a:ext cx="963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u="sng">
                <a:latin typeface="Courier New"/>
                <a:ea typeface="Courier New"/>
                <a:cs typeface="Courier New"/>
                <a:sym typeface="Courier New"/>
              </a:rPr>
              <a:t>NOP</a:t>
            </a:r>
            <a:endParaRPr/>
          </a:p>
        </p:txBody>
      </p:sp>
      <p:sp>
        <p:nvSpPr>
          <p:cNvPr id="606" name="Google Shape;606;p72"/>
          <p:cNvSpPr txBox="1"/>
          <p:nvPr/>
        </p:nvSpPr>
        <p:spPr>
          <a:xfrm>
            <a:off x="1971775" y="2598300"/>
            <a:ext cx="880200" cy="861900"/>
          </a:xfrm>
          <a:prstGeom prst="rect">
            <a:avLst/>
          </a:prstGeom>
          <a:noFill/>
          <a:ln cap="flat" cmpd="sng" w="9525">
            <a:solidFill>
              <a:schemeClr val="accent5"/>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u="sng">
                <a:latin typeface="Courier New"/>
                <a:ea typeface="Courier New"/>
                <a:cs typeface="Courier New"/>
                <a:sym typeface="Courier New"/>
              </a:rPr>
              <a:t>i2</a:t>
            </a:r>
            <a:endParaRPr b="1" sz="1200" u="sng">
              <a:latin typeface="Courier New"/>
              <a:ea typeface="Courier New"/>
              <a:cs typeface="Courier New"/>
              <a:sym typeface="Courier New"/>
            </a:endParaRPr>
          </a:p>
          <a:p>
            <a:pPr indent="0" lvl="0" marL="0" rtl="0" algn="ctr">
              <a:spcBef>
                <a:spcPts val="0"/>
              </a:spcBef>
              <a:spcAft>
                <a:spcPts val="0"/>
              </a:spcAft>
              <a:buNone/>
            </a:pPr>
            <a:r>
              <a:t/>
            </a:r>
            <a:endParaRPr b="1" sz="1200" u="sng">
              <a:latin typeface="Courier New"/>
              <a:ea typeface="Courier New"/>
              <a:cs typeface="Courier New"/>
              <a:sym typeface="Courier New"/>
            </a:endParaRPr>
          </a:p>
          <a:p>
            <a:pPr indent="0" lvl="0" marL="0" rtl="0" algn="l">
              <a:spcBef>
                <a:spcPts val="0"/>
              </a:spcBef>
              <a:spcAft>
                <a:spcPts val="0"/>
              </a:spcAft>
              <a:buNone/>
            </a:pPr>
            <a:br>
              <a:rPr lang="en" sz="1000">
                <a:latin typeface="Courier New"/>
                <a:ea typeface="Courier New"/>
                <a:cs typeface="Courier New"/>
                <a:sym typeface="Courier New"/>
              </a:rPr>
            </a:br>
            <a:r>
              <a:rPr lang="en" sz="1000">
                <a:latin typeface="Courier New"/>
                <a:ea typeface="Courier New"/>
                <a:cs typeface="Courier New"/>
                <a:sym typeface="Courier New"/>
              </a:rPr>
              <a:t>Waiting…</a:t>
            </a:r>
            <a:endParaRPr sz="1000">
              <a:latin typeface="Courier New"/>
              <a:ea typeface="Courier New"/>
              <a:cs typeface="Courier New"/>
              <a:sym typeface="Courier New"/>
            </a:endParaRPr>
          </a:p>
        </p:txBody>
      </p:sp>
      <p:sp>
        <p:nvSpPr>
          <p:cNvPr id="607" name="Google Shape;607;p72"/>
          <p:cNvSpPr txBox="1"/>
          <p:nvPr/>
        </p:nvSpPr>
        <p:spPr>
          <a:xfrm>
            <a:off x="2047525" y="2294025"/>
            <a:ext cx="7287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chemeClr val="accent5"/>
                </a:solidFill>
                <a:latin typeface="Proxima Nova"/>
                <a:ea typeface="Proxima Nova"/>
                <a:cs typeface="Proxima Nova"/>
                <a:sym typeface="Proxima Nova"/>
              </a:rPr>
              <a:t>STALL</a:t>
            </a:r>
            <a:endParaRPr b="1" sz="1000">
              <a:solidFill>
                <a:schemeClr val="accent5"/>
              </a:solidFill>
              <a:latin typeface="Proxima Nova"/>
              <a:ea typeface="Proxima Nova"/>
              <a:cs typeface="Proxima Nova"/>
              <a:sym typeface="Proxima Nova"/>
            </a:endParaRPr>
          </a:p>
        </p:txBody>
      </p:sp>
      <p:sp>
        <p:nvSpPr>
          <p:cNvPr id="608" name="Google Shape;608;p72"/>
          <p:cNvSpPr txBox="1"/>
          <p:nvPr/>
        </p:nvSpPr>
        <p:spPr>
          <a:xfrm>
            <a:off x="6984299" y="3185975"/>
            <a:ext cx="21597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Courier New"/>
                <a:ea typeface="Courier New"/>
                <a:cs typeface="Courier New"/>
                <a:sym typeface="Courier New"/>
              </a:rPr>
              <a:t>i1:</a:t>
            </a:r>
            <a:r>
              <a:rPr lang="en">
                <a:solidFill>
                  <a:schemeClr val="dk1"/>
                </a:solidFill>
                <a:latin typeface="Courier New"/>
                <a:ea typeface="Courier New"/>
                <a:cs typeface="Courier New"/>
                <a:sym typeface="Courier New"/>
              </a:rPr>
              <a:t> addi</a:t>
            </a:r>
            <a:r>
              <a:rPr lang="en">
                <a:solidFill>
                  <a:schemeClr val="accent3"/>
                </a:solidFill>
                <a:latin typeface="Courier New"/>
                <a:ea typeface="Courier New"/>
                <a:cs typeface="Courier New"/>
                <a:sym typeface="Courier New"/>
              </a:rPr>
              <a:t> </a:t>
            </a:r>
            <a:r>
              <a:rPr b="1" lang="en">
                <a:solidFill>
                  <a:srgbClr val="FF0000"/>
                </a:solidFill>
                <a:latin typeface="Courier New"/>
                <a:ea typeface="Courier New"/>
                <a:cs typeface="Courier New"/>
                <a:sym typeface="Courier New"/>
              </a:rPr>
              <a:t>r1</a:t>
            </a:r>
            <a:r>
              <a:rPr lang="en">
                <a:solidFill>
                  <a:schemeClr val="dk1"/>
                </a:solidFill>
                <a:latin typeface="Courier New"/>
                <a:ea typeface="Courier New"/>
                <a:cs typeface="Courier New"/>
                <a:sym typeface="Courier New"/>
              </a:rPr>
              <a:t>,</a:t>
            </a:r>
            <a:r>
              <a:rPr lang="en">
                <a:solidFill>
                  <a:schemeClr val="accent3"/>
                </a:solidFill>
                <a:latin typeface="Courier New"/>
                <a:ea typeface="Courier New"/>
                <a:cs typeface="Courier New"/>
                <a:sym typeface="Courier New"/>
              </a:rPr>
              <a:t> </a:t>
            </a:r>
            <a:r>
              <a:rPr b="1" lang="en">
                <a:solidFill>
                  <a:srgbClr val="0000FF"/>
                </a:solidFill>
                <a:latin typeface="Courier New"/>
                <a:ea typeface="Courier New"/>
                <a:cs typeface="Courier New"/>
                <a:sym typeface="Courier New"/>
              </a:rPr>
              <a:t>r2</a:t>
            </a:r>
            <a:r>
              <a:rPr lang="en">
                <a:solidFill>
                  <a:schemeClr val="dk1"/>
                </a:solidFill>
                <a:latin typeface="Courier New"/>
                <a:ea typeface="Courier New"/>
                <a:cs typeface="Courier New"/>
                <a:sym typeface="Courier New"/>
              </a:rPr>
              <a:t>,</a:t>
            </a:r>
            <a:r>
              <a:rPr lang="en">
                <a:solidFill>
                  <a:schemeClr val="accent3"/>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3</a:t>
            </a:r>
            <a:endParaRPr>
              <a:solidFill>
                <a:schemeClr val="dk1"/>
              </a:solidFill>
              <a:latin typeface="Courier New"/>
              <a:ea typeface="Courier New"/>
              <a:cs typeface="Courier New"/>
              <a:sym typeface="Courier New"/>
            </a:endParaRPr>
          </a:p>
          <a:p>
            <a:pPr indent="0" lvl="0" marL="0" rtl="0" algn="l">
              <a:spcBef>
                <a:spcPts val="1200"/>
              </a:spcBef>
              <a:spcAft>
                <a:spcPts val="1200"/>
              </a:spcAft>
              <a:buNone/>
            </a:pPr>
            <a:r>
              <a:rPr b="1" lang="en">
                <a:solidFill>
                  <a:schemeClr val="dk1"/>
                </a:solidFill>
                <a:latin typeface="Courier New"/>
                <a:ea typeface="Courier New"/>
                <a:cs typeface="Courier New"/>
                <a:sym typeface="Courier New"/>
              </a:rPr>
              <a:t>i2:</a:t>
            </a:r>
            <a:r>
              <a:rPr lang="en">
                <a:solidFill>
                  <a:schemeClr val="dk1"/>
                </a:solidFill>
                <a:latin typeface="Courier New"/>
                <a:ea typeface="Courier New"/>
                <a:cs typeface="Courier New"/>
                <a:sym typeface="Courier New"/>
              </a:rPr>
              <a:t> addi</a:t>
            </a:r>
            <a:r>
              <a:rPr lang="en">
                <a:solidFill>
                  <a:schemeClr val="accent3"/>
                </a:solidFill>
                <a:latin typeface="Courier New"/>
                <a:ea typeface="Courier New"/>
                <a:cs typeface="Courier New"/>
                <a:sym typeface="Courier New"/>
              </a:rPr>
              <a:t> </a:t>
            </a:r>
            <a:r>
              <a:rPr b="1" lang="en">
                <a:solidFill>
                  <a:srgbClr val="9900FF"/>
                </a:solidFill>
                <a:latin typeface="Courier New"/>
                <a:ea typeface="Courier New"/>
                <a:cs typeface="Courier New"/>
                <a:sym typeface="Courier New"/>
              </a:rPr>
              <a:t>r3</a:t>
            </a:r>
            <a:r>
              <a:rPr lang="en">
                <a:solidFill>
                  <a:schemeClr val="dk1"/>
                </a:solidFill>
                <a:latin typeface="Courier New"/>
                <a:ea typeface="Courier New"/>
                <a:cs typeface="Courier New"/>
                <a:sym typeface="Courier New"/>
              </a:rPr>
              <a:t>,</a:t>
            </a:r>
            <a:r>
              <a:rPr lang="en">
                <a:solidFill>
                  <a:schemeClr val="accent3"/>
                </a:solidFill>
                <a:latin typeface="Courier New"/>
                <a:ea typeface="Courier New"/>
                <a:cs typeface="Courier New"/>
                <a:sym typeface="Courier New"/>
              </a:rPr>
              <a:t> </a:t>
            </a:r>
            <a:r>
              <a:rPr b="1" lang="en">
                <a:solidFill>
                  <a:srgbClr val="FF0000"/>
                </a:solidFill>
                <a:latin typeface="Courier New"/>
                <a:ea typeface="Courier New"/>
                <a:cs typeface="Courier New"/>
                <a:sym typeface="Courier New"/>
              </a:rPr>
              <a:t>r1</a:t>
            </a:r>
            <a:r>
              <a:rPr lang="en">
                <a:solidFill>
                  <a:schemeClr val="dk1"/>
                </a:solidFill>
                <a:latin typeface="Courier New"/>
                <a:ea typeface="Courier New"/>
                <a:cs typeface="Courier New"/>
                <a:sym typeface="Courier New"/>
              </a:rPr>
              <a:t>,</a:t>
            </a:r>
            <a:r>
              <a:rPr lang="en">
                <a:solidFill>
                  <a:schemeClr val="accent3"/>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5</a:t>
            </a:r>
            <a:endParaRPr/>
          </a:p>
        </p:txBody>
      </p:sp>
    </p:spTree>
  </p:cSld>
  <p:clrMapOvr>
    <a:masterClrMapping/>
  </p:clrMapOvr>
  <p:transition spd="med">
    <p:fade/>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12" name="Shape 612"/>
        <p:cNvGrpSpPr/>
        <p:nvPr/>
      </p:nvGrpSpPr>
      <p:grpSpPr>
        <a:xfrm>
          <a:off x="0" y="0"/>
          <a:ext cx="0" cy="0"/>
          <a:chOff x="0" y="0"/>
          <a:chExt cx="0" cy="0"/>
        </a:xfrm>
      </p:grpSpPr>
      <p:sp>
        <p:nvSpPr>
          <p:cNvPr id="613" name="Google Shape;613;p73"/>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Cycle 6</a:t>
            </a:r>
            <a:endParaRPr/>
          </a:p>
        </p:txBody>
      </p:sp>
      <p:graphicFrame>
        <p:nvGraphicFramePr>
          <p:cNvPr id="614" name="Google Shape;614;p73"/>
          <p:cNvGraphicFramePr/>
          <p:nvPr/>
        </p:nvGraphicFramePr>
        <p:xfrm>
          <a:off x="7437775" y="753600"/>
          <a:ext cx="3000000" cy="3000000"/>
        </p:xfrm>
        <a:graphic>
          <a:graphicData uri="http://schemas.openxmlformats.org/drawingml/2006/table">
            <a:tbl>
              <a:tblPr>
                <a:noFill/>
                <a:tableStyleId>{FC039D94-FFDD-4943-968C-63AE95C11A8B}</a:tableStyleId>
              </a:tblPr>
              <a:tblGrid>
                <a:gridCol w="441800"/>
                <a:gridCol w="521125"/>
              </a:tblGrid>
              <a:tr h="381000">
                <a:tc>
                  <a:txBody>
                    <a:bodyPr/>
                    <a:lstStyle/>
                    <a:p>
                      <a:pPr indent="0" lvl="0" marL="0" rtl="0" algn="ctr">
                        <a:spcBef>
                          <a:spcPts val="0"/>
                        </a:spcBef>
                        <a:spcAft>
                          <a:spcPts val="0"/>
                        </a:spcAft>
                        <a:buNone/>
                      </a:pPr>
                      <a:r>
                        <a:rPr b="1" lang="en">
                          <a:solidFill>
                            <a:srgbClr val="FF0000"/>
                          </a:solidFill>
                          <a:latin typeface="Courier New"/>
                          <a:ea typeface="Courier New"/>
                          <a:cs typeface="Courier New"/>
                          <a:sym typeface="Courier New"/>
                        </a:rPr>
                        <a:t>r1</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7</a:t>
                      </a:r>
                      <a:endParaRPr b="1">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b="1" lang="en">
                          <a:solidFill>
                            <a:srgbClr val="0000FF"/>
                          </a:solidFill>
                          <a:latin typeface="Courier New"/>
                          <a:ea typeface="Courier New"/>
                          <a:cs typeface="Courier New"/>
                          <a:sym typeface="Courier New"/>
                        </a:rPr>
                        <a:t>r2</a:t>
                      </a:r>
                      <a:endParaRPr b="1">
                        <a:solidFill>
                          <a:srgbClr val="0000FF"/>
                        </a:solidFill>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4</a:t>
                      </a:r>
                      <a:endParaRPr b="1">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b="1" lang="en">
                          <a:solidFill>
                            <a:srgbClr val="9900FF"/>
                          </a:solidFill>
                          <a:latin typeface="Courier New"/>
                          <a:ea typeface="Courier New"/>
                          <a:cs typeface="Courier New"/>
                          <a:sym typeface="Courier New"/>
                        </a:rPr>
                        <a:t>r3</a:t>
                      </a:r>
                      <a:endParaRPr b="1">
                        <a:solidFill>
                          <a:srgbClr val="9900FF"/>
                        </a:solidFill>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3</a:t>
                      </a:r>
                      <a:endParaRPr b="1">
                        <a:latin typeface="Courier New"/>
                        <a:ea typeface="Courier New"/>
                        <a:cs typeface="Courier New"/>
                        <a:sym typeface="Courier New"/>
                      </a:endParaRPr>
                    </a:p>
                  </a:txBody>
                  <a:tcPr marT="91425" marB="91425" marR="91425" marL="91425"/>
                </a:tc>
              </a:tr>
            </a:tbl>
          </a:graphicData>
        </a:graphic>
      </p:graphicFrame>
      <p:sp>
        <p:nvSpPr>
          <p:cNvPr id="615" name="Google Shape;615;p73"/>
          <p:cNvSpPr txBox="1"/>
          <p:nvPr/>
        </p:nvSpPr>
        <p:spPr>
          <a:xfrm>
            <a:off x="7579100" y="111000"/>
            <a:ext cx="1103700" cy="46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sz="1800">
                <a:solidFill>
                  <a:schemeClr val="dk2"/>
                </a:solidFill>
                <a:latin typeface="Proxima Nova"/>
                <a:ea typeface="Proxima Nova"/>
                <a:cs typeface="Proxima Nova"/>
                <a:sym typeface="Proxima Nova"/>
              </a:rPr>
              <a:t>DPRF</a:t>
            </a:r>
            <a:endParaRPr>
              <a:latin typeface="Proxima Nova"/>
              <a:ea typeface="Proxima Nova"/>
              <a:cs typeface="Proxima Nova"/>
              <a:sym typeface="Proxima Nova"/>
            </a:endParaRPr>
          </a:p>
        </p:txBody>
      </p:sp>
      <p:sp>
        <p:nvSpPr>
          <p:cNvPr id="616" name="Google Shape;616;p73"/>
          <p:cNvSpPr txBox="1"/>
          <p:nvPr/>
        </p:nvSpPr>
        <p:spPr>
          <a:xfrm>
            <a:off x="7861250" y="461700"/>
            <a:ext cx="5394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Proxima Nova"/>
                <a:ea typeface="Proxima Nova"/>
                <a:cs typeface="Proxima Nova"/>
                <a:sym typeface="Proxima Nova"/>
              </a:rPr>
              <a:t>Values</a:t>
            </a:r>
            <a:endParaRPr sz="800">
              <a:latin typeface="Proxima Nova"/>
              <a:ea typeface="Proxima Nova"/>
              <a:cs typeface="Proxima Nova"/>
              <a:sym typeface="Proxima Nova"/>
            </a:endParaRPr>
          </a:p>
        </p:txBody>
      </p:sp>
      <p:pic>
        <p:nvPicPr>
          <p:cNvPr id="617" name="Google Shape;617;p73"/>
          <p:cNvPicPr preferRelativeResize="0"/>
          <p:nvPr/>
        </p:nvPicPr>
        <p:blipFill>
          <a:blip r:embed="rId3">
            <a:alphaModFix/>
          </a:blip>
          <a:stretch>
            <a:fillRect/>
          </a:stretch>
        </p:blipFill>
        <p:spPr>
          <a:xfrm>
            <a:off x="678100" y="572700"/>
            <a:ext cx="6038001" cy="1832325"/>
          </a:xfrm>
          <a:prstGeom prst="rect">
            <a:avLst/>
          </a:prstGeom>
          <a:noFill/>
          <a:ln>
            <a:noFill/>
          </a:ln>
        </p:spPr>
      </p:pic>
      <p:sp>
        <p:nvSpPr>
          <p:cNvPr id="618" name="Google Shape;618;p73"/>
          <p:cNvSpPr txBox="1"/>
          <p:nvPr/>
        </p:nvSpPr>
        <p:spPr>
          <a:xfrm>
            <a:off x="391500" y="4039775"/>
            <a:ext cx="83610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Proxima Nova"/>
              <a:buChar char="●"/>
            </a:pPr>
            <a:r>
              <a:rPr b="1" lang="en">
                <a:latin typeface="Courier New"/>
                <a:ea typeface="Courier New"/>
                <a:cs typeface="Courier New"/>
                <a:sym typeface="Courier New"/>
              </a:rPr>
              <a:t>i1</a:t>
            </a:r>
            <a:r>
              <a:rPr lang="en">
                <a:latin typeface="Proxima Nova"/>
                <a:ea typeface="Proxima Nova"/>
                <a:cs typeface="Proxima Nova"/>
                <a:sym typeface="Proxima Nova"/>
              </a:rPr>
              <a:t> is done: exits pipeline</a:t>
            </a:r>
            <a:endParaRPr>
              <a:latin typeface="Courier New"/>
              <a:ea typeface="Courier New"/>
              <a:cs typeface="Courier New"/>
              <a:sym typeface="Courier New"/>
            </a:endParaRPr>
          </a:p>
          <a:p>
            <a:pPr indent="-317500" lvl="0" marL="457200" rtl="0" algn="l">
              <a:spcBef>
                <a:spcPts val="0"/>
              </a:spcBef>
              <a:spcAft>
                <a:spcPts val="0"/>
              </a:spcAft>
              <a:buSzPts val="1400"/>
              <a:buFont typeface="Proxima Nova"/>
              <a:buChar char="●"/>
            </a:pPr>
            <a:r>
              <a:rPr b="1" lang="en">
                <a:latin typeface="Courier New"/>
                <a:ea typeface="Courier New"/>
                <a:cs typeface="Courier New"/>
                <a:sym typeface="Courier New"/>
              </a:rPr>
              <a:t>i2</a:t>
            </a:r>
            <a:r>
              <a:rPr lang="en">
                <a:latin typeface="Proxima Nova"/>
                <a:ea typeface="Proxima Nova"/>
                <a:cs typeface="Proxima Nova"/>
                <a:sym typeface="Proxima Nova"/>
              </a:rPr>
              <a:t> can now read the correct value of </a:t>
            </a:r>
            <a:r>
              <a:rPr b="1" lang="en">
                <a:solidFill>
                  <a:srgbClr val="FF0000"/>
                </a:solidFill>
                <a:latin typeface="Courier New"/>
                <a:ea typeface="Courier New"/>
                <a:cs typeface="Courier New"/>
                <a:sym typeface="Courier New"/>
              </a:rPr>
              <a:t>r1</a:t>
            </a:r>
            <a:r>
              <a:rPr lang="en">
                <a:latin typeface="Courier New"/>
                <a:ea typeface="Courier New"/>
                <a:cs typeface="Courier New"/>
                <a:sym typeface="Courier New"/>
              </a:rPr>
              <a:t>=7</a:t>
            </a:r>
            <a:endParaRPr>
              <a:latin typeface="Proxima Nova"/>
              <a:ea typeface="Proxima Nova"/>
              <a:cs typeface="Proxima Nova"/>
              <a:sym typeface="Proxima Nova"/>
            </a:endParaRPr>
          </a:p>
        </p:txBody>
      </p:sp>
      <p:sp>
        <p:nvSpPr>
          <p:cNvPr id="619" name="Google Shape;619;p73"/>
          <p:cNvSpPr txBox="1"/>
          <p:nvPr/>
        </p:nvSpPr>
        <p:spPr>
          <a:xfrm>
            <a:off x="614675" y="2571750"/>
            <a:ext cx="880200" cy="708000"/>
          </a:xfrm>
          <a:prstGeom prst="rect">
            <a:avLst/>
          </a:prstGeom>
          <a:noFill/>
          <a:ln cap="flat" cmpd="sng" w="9525">
            <a:solidFill>
              <a:schemeClr val="accent5"/>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u="sng">
                <a:latin typeface="Courier New"/>
                <a:ea typeface="Courier New"/>
                <a:cs typeface="Courier New"/>
                <a:sym typeface="Courier New"/>
              </a:rPr>
              <a:t>i3</a:t>
            </a:r>
            <a:endParaRPr b="1" sz="1200" u="sng">
              <a:latin typeface="Courier New"/>
              <a:ea typeface="Courier New"/>
              <a:cs typeface="Courier New"/>
              <a:sym typeface="Courier New"/>
            </a:endParaRPr>
          </a:p>
          <a:p>
            <a:pPr indent="0" lvl="0" marL="0" rtl="0" algn="ctr">
              <a:spcBef>
                <a:spcPts val="0"/>
              </a:spcBef>
              <a:spcAft>
                <a:spcPts val="0"/>
              </a:spcAft>
              <a:buNone/>
            </a:pPr>
            <a:r>
              <a:t/>
            </a:r>
            <a:endParaRPr b="1" sz="1200" u="sng">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p:txBody>
      </p:sp>
      <p:cxnSp>
        <p:nvCxnSpPr>
          <p:cNvPr id="620" name="Google Shape;620;p73"/>
          <p:cNvCxnSpPr/>
          <p:nvPr/>
        </p:nvCxnSpPr>
        <p:spPr>
          <a:xfrm rot="-5400000">
            <a:off x="973900" y="1897200"/>
            <a:ext cx="764700" cy="591600"/>
          </a:xfrm>
          <a:prstGeom prst="curvedConnector3">
            <a:avLst>
              <a:gd fmla="val 25471" name="adj1"/>
            </a:avLst>
          </a:prstGeom>
          <a:noFill/>
          <a:ln cap="flat" cmpd="sng" w="9525">
            <a:solidFill>
              <a:schemeClr val="accent5"/>
            </a:solidFill>
            <a:prstDash val="solid"/>
            <a:round/>
            <a:headEnd len="med" w="med" type="none"/>
            <a:tailEnd len="med" w="med" type="stealth"/>
          </a:ln>
        </p:spPr>
      </p:cxnSp>
      <p:sp>
        <p:nvSpPr>
          <p:cNvPr id="621" name="Google Shape;621;p73"/>
          <p:cNvSpPr txBox="1"/>
          <p:nvPr/>
        </p:nvSpPr>
        <p:spPr>
          <a:xfrm>
            <a:off x="3215600" y="2571750"/>
            <a:ext cx="963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u="sng">
                <a:latin typeface="Courier New"/>
                <a:ea typeface="Courier New"/>
                <a:cs typeface="Courier New"/>
                <a:sym typeface="Courier New"/>
              </a:rPr>
              <a:t>NOP</a:t>
            </a:r>
            <a:endParaRPr/>
          </a:p>
        </p:txBody>
      </p:sp>
      <p:sp>
        <p:nvSpPr>
          <p:cNvPr id="622" name="Google Shape;622;p73"/>
          <p:cNvSpPr txBox="1"/>
          <p:nvPr/>
        </p:nvSpPr>
        <p:spPr>
          <a:xfrm>
            <a:off x="4492300" y="2571750"/>
            <a:ext cx="963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u="sng">
                <a:latin typeface="Courier New"/>
                <a:ea typeface="Courier New"/>
                <a:cs typeface="Courier New"/>
                <a:sym typeface="Courier New"/>
              </a:rPr>
              <a:t>NOP</a:t>
            </a:r>
            <a:endParaRPr/>
          </a:p>
        </p:txBody>
      </p:sp>
      <p:sp>
        <p:nvSpPr>
          <p:cNvPr id="623" name="Google Shape;623;p73"/>
          <p:cNvSpPr txBox="1"/>
          <p:nvPr/>
        </p:nvSpPr>
        <p:spPr>
          <a:xfrm>
            <a:off x="5719575" y="2571750"/>
            <a:ext cx="963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u="sng">
                <a:latin typeface="Courier New"/>
                <a:ea typeface="Courier New"/>
                <a:cs typeface="Courier New"/>
                <a:sym typeface="Courier New"/>
              </a:rPr>
              <a:t>NOP</a:t>
            </a:r>
            <a:endParaRPr/>
          </a:p>
        </p:txBody>
      </p:sp>
      <p:sp>
        <p:nvSpPr>
          <p:cNvPr id="624" name="Google Shape;624;p73"/>
          <p:cNvSpPr txBox="1"/>
          <p:nvPr/>
        </p:nvSpPr>
        <p:spPr>
          <a:xfrm>
            <a:off x="1971775" y="2598300"/>
            <a:ext cx="880200" cy="1169700"/>
          </a:xfrm>
          <a:prstGeom prst="rect">
            <a:avLst/>
          </a:prstGeom>
          <a:noFill/>
          <a:ln cap="flat" cmpd="sng" w="9525">
            <a:solidFill>
              <a:schemeClr val="accent5"/>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u="sng">
                <a:latin typeface="Courier New"/>
                <a:ea typeface="Courier New"/>
                <a:cs typeface="Courier New"/>
                <a:sym typeface="Courier New"/>
              </a:rPr>
              <a:t>i2</a:t>
            </a:r>
            <a:endParaRPr b="1" sz="1200" u="sng">
              <a:latin typeface="Courier New"/>
              <a:ea typeface="Courier New"/>
              <a:cs typeface="Courier New"/>
              <a:sym typeface="Courier New"/>
            </a:endParaRPr>
          </a:p>
          <a:p>
            <a:pPr indent="0" lvl="0" marL="0" rtl="0" algn="ctr">
              <a:spcBef>
                <a:spcPts val="0"/>
              </a:spcBef>
              <a:spcAft>
                <a:spcPts val="0"/>
              </a:spcAft>
              <a:buNone/>
            </a:pPr>
            <a:r>
              <a:t/>
            </a:r>
            <a:endParaRPr b="1" sz="1200" u="sng">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OP: 2</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Rx: 3</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A: 7</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imm: 5</a:t>
            </a:r>
            <a:endParaRPr sz="1000">
              <a:latin typeface="Courier New"/>
              <a:ea typeface="Courier New"/>
              <a:cs typeface="Courier New"/>
              <a:sym typeface="Courier New"/>
            </a:endParaRPr>
          </a:p>
        </p:txBody>
      </p:sp>
      <p:cxnSp>
        <p:nvCxnSpPr>
          <p:cNvPr id="625" name="Google Shape;625;p73"/>
          <p:cNvCxnSpPr/>
          <p:nvPr/>
        </p:nvCxnSpPr>
        <p:spPr>
          <a:xfrm rot="-5400000">
            <a:off x="2385900" y="1849650"/>
            <a:ext cx="783900" cy="720600"/>
          </a:xfrm>
          <a:prstGeom prst="curvedConnector3">
            <a:avLst>
              <a:gd fmla="val 13509" name="adj1"/>
            </a:avLst>
          </a:prstGeom>
          <a:noFill/>
          <a:ln cap="flat" cmpd="sng" w="9525">
            <a:solidFill>
              <a:schemeClr val="accent5"/>
            </a:solidFill>
            <a:prstDash val="solid"/>
            <a:round/>
            <a:headEnd len="med" w="med" type="none"/>
            <a:tailEnd len="med" w="med" type="stealth"/>
          </a:ln>
        </p:spPr>
      </p:cxnSp>
      <p:sp>
        <p:nvSpPr>
          <p:cNvPr id="626" name="Google Shape;626;p73"/>
          <p:cNvSpPr txBox="1"/>
          <p:nvPr/>
        </p:nvSpPr>
        <p:spPr>
          <a:xfrm>
            <a:off x="6984299" y="3185975"/>
            <a:ext cx="21597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Courier New"/>
                <a:ea typeface="Courier New"/>
                <a:cs typeface="Courier New"/>
                <a:sym typeface="Courier New"/>
              </a:rPr>
              <a:t>i1:</a:t>
            </a:r>
            <a:r>
              <a:rPr lang="en">
                <a:solidFill>
                  <a:schemeClr val="dk1"/>
                </a:solidFill>
                <a:latin typeface="Courier New"/>
                <a:ea typeface="Courier New"/>
                <a:cs typeface="Courier New"/>
                <a:sym typeface="Courier New"/>
              </a:rPr>
              <a:t> addi</a:t>
            </a:r>
            <a:r>
              <a:rPr lang="en">
                <a:solidFill>
                  <a:schemeClr val="accent3"/>
                </a:solidFill>
                <a:latin typeface="Courier New"/>
                <a:ea typeface="Courier New"/>
                <a:cs typeface="Courier New"/>
                <a:sym typeface="Courier New"/>
              </a:rPr>
              <a:t> </a:t>
            </a:r>
            <a:r>
              <a:rPr b="1" lang="en">
                <a:solidFill>
                  <a:srgbClr val="FF0000"/>
                </a:solidFill>
                <a:latin typeface="Courier New"/>
                <a:ea typeface="Courier New"/>
                <a:cs typeface="Courier New"/>
                <a:sym typeface="Courier New"/>
              </a:rPr>
              <a:t>r1</a:t>
            </a:r>
            <a:r>
              <a:rPr lang="en">
                <a:solidFill>
                  <a:schemeClr val="dk1"/>
                </a:solidFill>
                <a:latin typeface="Courier New"/>
                <a:ea typeface="Courier New"/>
                <a:cs typeface="Courier New"/>
                <a:sym typeface="Courier New"/>
              </a:rPr>
              <a:t>,</a:t>
            </a:r>
            <a:r>
              <a:rPr lang="en">
                <a:solidFill>
                  <a:schemeClr val="accent3"/>
                </a:solidFill>
                <a:latin typeface="Courier New"/>
                <a:ea typeface="Courier New"/>
                <a:cs typeface="Courier New"/>
                <a:sym typeface="Courier New"/>
              </a:rPr>
              <a:t> </a:t>
            </a:r>
            <a:r>
              <a:rPr b="1" lang="en">
                <a:solidFill>
                  <a:srgbClr val="0000FF"/>
                </a:solidFill>
                <a:latin typeface="Courier New"/>
                <a:ea typeface="Courier New"/>
                <a:cs typeface="Courier New"/>
                <a:sym typeface="Courier New"/>
              </a:rPr>
              <a:t>r2</a:t>
            </a:r>
            <a:r>
              <a:rPr lang="en">
                <a:solidFill>
                  <a:schemeClr val="dk1"/>
                </a:solidFill>
                <a:latin typeface="Courier New"/>
                <a:ea typeface="Courier New"/>
                <a:cs typeface="Courier New"/>
                <a:sym typeface="Courier New"/>
              </a:rPr>
              <a:t>,</a:t>
            </a:r>
            <a:r>
              <a:rPr lang="en">
                <a:solidFill>
                  <a:schemeClr val="accent3"/>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3</a:t>
            </a:r>
            <a:endParaRPr>
              <a:solidFill>
                <a:schemeClr val="dk1"/>
              </a:solidFill>
              <a:latin typeface="Courier New"/>
              <a:ea typeface="Courier New"/>
              <a:cs typeface="Courier New"/>
              <a:sym typeface="Courier New"/>
            </a:endParaRPr>
          </a:p>
          <a:p>
            <a:pPr indent="0" lvl="0" marL="0" rtl="0" algn="l">
              <a:spcBef>
                <a:spcPts val="1200"/>
              </a:spcBef>
              <a:spcAft>
                <a:spcPts val="1200"/>
              </a:spcAft>
              <a:buNone/>
            </a:pPr>
            <a:r>
              <a:rPr b="1" lang="en">
                <a:solidFill>
                  <a:schemeClr val="dk1"/>
                </a:solidFill>
                <a:latin typeface="Courier New"/>
                <a:ea typeface="Courier New"/>
                <a:cs typeface="Courier New"/>
                <a:sym typeface="Courier New"/>
              </a:rPr>
              <a:t>i2:</a:t>
            </a:r>
            <a:r>
              <a:rPr lang="en">
                <a:solidFill>
                  <a:schemeClr val="dk1"/>
                </a:solidFill>
                <a:latin typeface="Courier New"/>
                <a:ea typeface="Courier New"/>
                <a:cs typeface="Courier New"/>
                <a:sym typeface="Courier New"/>
              </a:rPr>
              <a:t> addi</a:t>
            </a:r>
            <a:r>
              <a:rPr lang="en">
                <a:solidFill>
                  <a:schemeClr val="accent3"/>
                </a:solidFill>
                <a:latin typeface="Courier New"/>
                <a:ea typeface="Courier New"/>
                <a:cs typeface="Courier New"/>
                <a:sym typeface="Courier New"/>
              </a:rPr>
              <a:t> </a:t>
            </a:r>
            <a:r>
              <a:rPr b="1" lang="en">
                <a:solidFill>
                  <a:srgbClr val="9900FF"/>
                </a:solidFill>
                <a:latin typeface="Courier New"/>
                <a:ea typeface="Courier New"/>
                <a:cs typeface="Courier New"/>
                <a:sym typeface="Courier New"/>
              </a:rPr>
              <a:t>r3</a:t>
            </a:r>
            <a:r>
              <a:rPr lang="en">
                <a:solidFill>
                  <a:schemeClr val="dk1"/>
                </a:solidFill>
                <a:latin typeface="Courier New"/>
                <a:ea typeface="Courier New"/>
                <a:cs typeface="Courier New"/>
                <a:sym typeface="Courier New"/>
              </a:rPr>
              <a:t>,</a:t>
            </a:r>
            <a:r>
              <a:rPr lang="en">
                <a:solidFill>
                  <a:schemeClr val="accent3"/>
                </a:solidFill>
                <a:latin typeface="Courier New"/>
                <a:ea typeface="Courier New"/>
                <a:cs typeface="Courier New"/>
                <a:sym typeface="Courier New"/>
              </a:rPr>
              <a:t> </a:t>
            </a:r>
            <a:r>
              <a:rPr b="1" lang="en">
                <a:solidFill>
                  <a:srgbClr val="FF0000"/>
                </a:solidFill>
                <a:latin typeface="Courier New"/>
                <a:ea typeface="Courier New"/>
                <a:cs typeface="Courier New"/>
                <a:sym typeface="Courier New"/>
              </a:rPr>
              <a:t>r1</a:t>
            </a:r>
            <a:r>
              <a:rPr lang="en">
                <a:solidFill>
                  <a:schemeClr val="dk1"/>
                </a:solidFill>
                <a:latin typeface="Courier New"/>
                <a:ea typeface="Courier New"/>
                <a:cs typeface="Courier New"/>
                <a:sym typeface="Courier New"/>
              </a:rPr>
              <a:t>,</a:t>
            </a:r>
            <a:r>
              <a:rPr lang="en">
                <a:solidFill>
                  <a:schemeClr val="accent3"/>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5</a:t>
            </a:r>
            <a:endParaRP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9"/>
          <p:cNvSpPr txBox="1"/>
          <p:nvPr>
            <p:ph type="title"/>
          </p:nvPr>
        </p:nvSpPr>
        <p:spPr>
          <a:xfrm>
            <a:off x="311700" y="271475"/>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Pipelines are not scary!</a:t>
            </a:r>
            <a:endParaRPr/>
          </a:p>
        </p:txBody>
      </p:sp>
      <p:pic>
        <p:nvPicPr>
          <p:cNvPr id="126" name="Google Shape;126;p29"/>
          <p:cNvPicPr preferRelativeResize="0"/>
          <p:nvPr/>
        </p:nvPicPr>
        <p:blipFill>
          <a:blip r:embed="rId3">
            <a:alphaModFix/>
          </a:blip>
          <a:stretch>
            <a:fillRect/>
          </a:stretch>
        </p:blipFill>
        <p:spPr>
          <a:xfrm>
            <a:off x="1030729" y="3044522"/>
            <a:ext cx="2770725" cy="1694641"/>
          </a:xfrm>
          <a:prstGeom prst="rect">
            <a:avLst/>
          </a:prstGeom>
          <a:noFill/>
          <a:ln>
            <a:noFill/>
          </a:ln>
        </p:spPr>
      </p:pic>
      <p:pic>
        <p:nvPicPr>
          <p:cNvPr id="127" name="Google Shape;127;p29"/>
          <p:cNvPicPr preferRelativeResize="0"/>
          <p:nvPr/>
        </p:nvPicPr>
        <p:blipFill>
          <a:blip r:embed="rId4">
            <a:alphaModFix/>
          </a:blip>
          <a:stretch>
            <a:fillRect/>
          </a:stretch>
        </p:blipFill>
        <p:spPr>
          <a:xfrm>
            <a:off x="969700" y="912050"/>
            <a:ext cx="3408895" cy="2013594"/>
          </a:xfrm>
          <a:prstGeom prst="rect">
            <a:avLst/>
          </a:prstGeom>
          <a:noFill/>
          <a:ln>
            <a:noFill/>
          </a:ln>
        </p:spPr>
      </p:pic>
      <p:pic>
        <p:nvPicPr>
          <p:cNvPr id="128" name="Google Shape;128;p29"/>
          <p:cNvPicPr preferRelativeResize="0"/>
          <p:nvPr/>
        </p:nvPicPr>
        <p:blipFill>
          <a:blip r:embed="rId5">
            <a:alphaModFix/>
          </a:blip>
          <a:stretch>
            <a:fillRect/>
          </a:stretch>
        </p:blipFill>
        <p:spPr>
          <a:xfrm>
            <a:off x="4611954" y="2759751"/>
            <a:ext cx="3408896" cy="1979423"/>
          </a:xfrm>
          <a:prstGeom prst="rect">
            <a:avLst/>
          </a:prstGeom>
          <a:noFill/>
          <a:ln>
            <a:noFill/>
          </a:ln>
        </p:spPr>
      </p:pic>
      <p:pic>
        <p:nvPicPr>
          <p:cNvPr id="129" name="Google Shape;129;p29"/>
          <p:cNvPicPr preferRelativeResize="0"/>
          <p:nvPr/>
        </p:nvPicPr>
        <p:blipFill>
          <a:blip r:embed="rId6">
            <a:alphaModFix/>
          </a:blip>
          <a:stretch>
            <a:fillRect/>
          </a:stretch>
        </p:blipFill>
        <p:spPr>
          <a:xfrm>
            <a:off x="5101803" y="968476"/>
            <a:ext cx="2919044" cy="1735841"/>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30" name="Shape 630"/>
        <p:cNvGrpSpPr/>
        <p:nvPr/>
      </p:nvGrpSpPr>
      <p:grpSpPr>
        <a:xfrm>
          <a:off x="0" y="0"/>
          <a:ext cx="0" cy="0"/>
          <a:chOff x="0" y="0"/>
          <a:chExt cx="0" cy="0"/>
        </a:xfrm>
      </p:grpSpPr>
      <p:sp>
        <p:nvSpPr>
          <p:cNvPr id="631" name="Google Shape;631;p74"/>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Fast forward…</a:t>
            </a:r>
            <a:endParaRPr/>
          </a:p>
        </p:txBody>
      </p:sp>
      <p:graphicFrame>
        <p:nvGraphicFramePr>
          <p:cNvPr id="632" name="Google Shape;632;p74"/>
          <p:cNvGraphicFramePr/>
          <p:nvPr/>
        </p:nvGraphicFramePr>
        <p:xfrm>
          <a:off x="7437775" y="753600"/>
          <a:ext cx="3000000" cy="3000000"/>
        </p:xfrm>
        <a:graphic>
          <a:graphicData uri="http://schemas.openxmlformats.org/drawingml/2006/table">
            <a:tbl>
              <a:tblPr>
                <a:noFill/>
                <a:tableStyleId>{FC039D94-FFDD-4943-968C-63AE95C11A8B}</a:tableStyleId>
              </a:tblPr>
              <a:tblGrid>
                <a:gridCol w="441800"/>
                <a:gridCol w="521125"/>
              </a:tblGrid>
              <a:tr h="381000">
                <a:tc>
                  <a:txBody>
                    <a:bodyPr/>
                    <a:lstStyle/>
                    <a:p>
                      <a:pPr indent="0" lvl="0" marL="0" rtl="0" algn="ctr">
                        <a:spcBef>
                          <a:spcPts val="0"/>
                        </a:spcBef>
                        <a:spcAft>
                          <a:spcPts val="0"/>
                        </a:spcAft>
                        <a:buNone/>
                      </a:pPr>
                      <a:r>
                        <a:rPr b="1" lang="en">
                          <a:solidFill>
                            <a:srgbClr val="FF0000"/>
                          </a:solidFill>
                          <a:latin typeface="Courier New"/>
                          <a:ea typeface="Courier New"/>
                          <a:cs typeface="Courier New"/>
                          <a:sym typeface="Courier New"/>
                        </a:rPr>
                        <a:t>r1</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7</a:t>
                      </a:r>
                      <a:endParaRPr b="1">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b="1" lang="en">
                          <a:solidFill>
                            <a:srgbClr val="0000FF"/>
                          </a:solidFill>
                          <a:latin typeface="Courier New"/>
                          <a:ea typeface="Courier New"/>
                          <a:cs typeface="Courier New"/>
                          <a:sym typeface="Courier New"/>
                        </a:rPr>
                        <a:t>r2</a:t>
                      </a:r>
                      <a:endParaRPr b="1">
                        <a:solidFill>
                          <a:srgbClr val="0000FF"/>
                        </a:solidFill>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4</a:t>
                      </a:r>
                      <a:endParaRPr b="1">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b="1" lang="en">
                          <a:solidFill>
                            <a:srgbClr val="9900FF"/>
                          </a:solidFill>
                          <a:latin typeface="Courier New"/>
                          <a:ea typeface="Courier New"/>
                          <a:cs typeface="Courier New"/>
                          <a:sym typeface="Courier New"/>
                        </a:rPr>
                        <a:t>r3</a:t>
                      </a:r>
                      <a:endParaRPr b="1">
                        <a:solidFill>
                          <a:srgbClr val="9900FF"/>
                        </a:solidFill>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12</a:t>
                      </a:r>
                      <a:endParaRPr b="1">
                        <a:latin typeface="Courier New"/>
                        <a:ea typeface="Courier New"/>
                        <a:cs typeface="Courier New"/>
                        <a:sym typeface="Courier New"/>
                      </a:endParaRPr>
                    </a:p>
                  </a:txBody>
                  <a:tcPr marT="91425" marB="91425" marR="91425" marL="91425"/>
                </a:tc>
              </a:tr>
            </a:tbl>
          </a:graphicData>
        </a:graphic>
      </p:graphicFrame>
      <p:sp>
        <p:nvSpPr>
          <p:cNvPr id="633" name="Google Shape;633;p74"/>
          <p:cNvSpPr txBox="1"/>
          <p:nvPr/>
        </p:nvSpPr>
        <p:spPr>
          <a:xfrm>
            <a:off x="7579100" y="111000"/>
            <a:ext cx="1103700" cy="46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sz="1800">
                <a:solidFill>
                  <a:schemeClr val="dk2"/>
                </a:solidFill>
                <a:latin typeface="Proxima Nova"/>
                <a:ea typeface="Proxima Nova"/>
                <a:cs typeface="Proxima Nova"/>
                <a:sym typeface="Proxima Nova"/>
              </a:rPr>
              <a:t>DPRF</a:t>
            </a:r>
            <a:endParaRPr>
              <a:latin typeface="Proxima Nova"/>
              <a:ea typeface="Proxima Nova"/>
              <a:cs typeface="Proxima Nova"/>
              <a:sym typeface="Proxima Nova"/>
            </a:endParaRPr>
          </a:p>
        </p:txBody>
      </p:sp>
      <p:sp>
        <p:nvSpPr>
          <p:cNvPr id="634" name="Google Shape;634;p74"/>
          <p:cNvSpPr txBox="1"/>
          <p:nvPr/>
        </p:nvSpPr>
        <p:spPr>
          <a:xfrm>
            <a:off x="7861250" y="461700"/>
            <a:ext cx="5394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Proxima Nova"/>
                <a:ea typeface="Proxima Nova"/>
                <a:cs typeface="Proxima Nova"/>
                <a:sym typeface="Proxima Nova"/>
              </a:rPr>
              <a:t>Values</a:t>
            </a:r>
            <a:endParaRPr sz="800">
              <a:latin typeface="Proxima Nova"/>
              <a:ea typeface="Proxima Nova"/>
              <a:cs typeface="Proxima Nova"/>
              <a:sym typeface="Proxima Nova"/>
            </a:endParaRPr>
          </a:p>
        </p:txBody>
      </p:sp>
      <p:pic>
        <p:nvPicPr>
          <p:cNvPr id="635" name="Google Shape;635;p74"/>
          <p:cNvPicPr preferRelativeResize="0"/>
          <p:nvPr/>
        </p:nvPicPr>
        <p:blipFill>
          <a:blip r:embed="rId3">
            <a:alphaModFix/>
          </a:blip>
          <a:stretch>
            <a:fillRect/>
          </a:stretch>
        </p:blipFill>
        <p:spPr>
          <a:xfrm>
            <a:off x="678100" y="572700"/>
            <a:ext cx="6038001" cy="1832325"/>
          </a:xfrm>
          <a:prstGeom prst="rect">
            <a:avLst/>
          </a:prstGeom>
          <a:noFill/>
          <a:ln>
            <a:noFill/>
          </a:ln>
        </p:spPr>
      </p:pic>
      <p:sp>
        <p:nvSpPr>
          <p:cNvPr id="636" name="Google Shape;636;p74"/>
          <p:cNvSpPr txBox="1"/>
          <p:nvPr/>
        </p:nvSpPr>
        <p:spPr>
          <a:xfrm>
            <a:off x="391500" y="4039775"/>
            <a:ext cx="83610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Proxima Nova"/>
              <a:buChar char="●"/>
            </a:pPr>
            <a:r>
              <a:rPr b="1" lang="en">
                <a:latin typeface="Courier New"/>
                <a:ea typeface="Courier New"/>
                <a:cs typeface="Courier New"/>
                <a:sym typeface="Courier New"/>
              </a:rPr>
              <a:t>i1</a:t>
            </a:r>
            <a:r>
              <a:rPr lang="en">
                <a:latin typeface="Proxima Nova"/>
                <a:ea typeface="Proxima Nova"/>
                <a:cs typeface="Proxima Nova"/>
                <a:sym typeface="Proxima Nova"/>
              </a:rPr>
              <a:t> is done: exits pipeline</a:t>
            </a:r>
            <a:endParaRPr>
              <a:latin typeface="Courier New"/>
              <a:ea typeface="Courier New"/>
              <a:cs typeface="Courier New"/>
              <a:sym typeface="Courier New"/>
            </a:endParaRPr>
          </a:p>
          <a:p>
            <a:pPr indent="-317500" lvl="0" marL="457200" rtl="0" algn="l">
              <a:spcBef>
                <a:spcPts val="0"/>
              </a:spcBef>
              <a:spcAft>
                <a:spcPts val="0"/>
              </a:spcAft>
              <a:buSzPts val="1400"/>
              <a:buFont typeface="Proxima Nova"/>
              <a:buChar char="●"/>
            </a:pPr>
            <a:r>
              <a:rPr b="1" lang="en">
                <a:latin typeface="Courier New"/>
                <a:ea typeface="Courier New"/>
                <a:cs typeface="Courier New"/>
                <a:sym typeface="Courier New"/>
              </a:rPr>
              <a:t>i2</a:t>
            </a:r>
            <a:r>
              <a:rPr lang="en">
                <a:latin typeface="Proxima Nova"/>
                <a:ea typeface="Proxima Nova"/>
                <a:cs typeface="Proxima Nova"/>
                <a:sym typeface="Proxima Nova"/>
              </a:rPr>
              <a:t> at WB phase: store result into register</a:t>
            </a:r>
            <a:endParaRPr>
              <a:latin typeface="Proxima Nova"/>
              <a:ea typeface="Proxima Nova"/>
              <a:cs typeface="Proxima Nova"/>
              <a:sym typeface="Proxima Nova"/>
            </a:endParaRPr>
          </a:p>
          <a:p>
            <a:pPr indent="-317500" lvl="1" marL="914400" rtl="0" algn="l">
              <a:spcBef>
                <a:spcPts val="0"/>
              </a:spcBef>
              <a:spcAft>
                <a:spcPts val="0"/>
              </a:spcAft>
              <a:buSzPts val="1400"/>
              <a:buFont typeface="Proxima Nova"/>
              <a:buChar char="○"/>
            </a:pPr>
            <a:r>
              <a:rPr lang="en">
                <a:solidFill>
                  <a:schemeClr val="dk2"/>
                </a:solidFill>
                <a:latin typeface="Proxima Nova"/>
                <a:ea typeface="Proxima Nova"/>
                <a:cs typeface="Proxima Nova"/>
                <a:sym typeface="Proxima Nova"/>
              </a:rPr>
              <a:t>DPRF</a:t>
            </a:r>
            <a:r>
              <a:rPr lang="en">
                <a:latin typeface="Proxima Nova"/>
                <a:ea typeface="Proxima Nova"/>
                <a:cs typeface="Proxima Nova"/>
                <a:sym typeface="Proxima Nova"/>
              </a:rPr>
              <a:t> update:	</a:t>
            </a:r>
            <a:r>
              <a:rPr b="1" lang="en">
                <a:solidFill>
                  <a:srgbClr val="9900FF"/>
                </a:solidFill>
                <a:latin typeface="Courier New"/>
                <a:ea typeface="Courier New"/>
                <a:cs typeface="Courier New"/>
                <a:sym typeface="Courier New"/>
              </a:rPr>
              <a:t>r3</a:t>
            </a:r>
            <a:r>
              <a:rPr lang="en">
                <a:latin typeface="Courier New"/>
                <a:ea typeface="Courier New"/>
                <a:cs typeface="Courier New"/>
                <a:sym typeface="Courier New"/>
              </a:rPr>
              <a:t>=Result</a:t>
            </a:r>
            <a:endParaRPr>
              <a:latin typeface="Proxima Nova"/>
              <a:ea typeface="Proxima Nova"/>
              <a:cs typeface="Proxima Nova"/>
              <a:sym typeface="Proxima Nova"/>
            </a:endParaRPr>
          </a:p>
        </p:txBody>
      </p:sp>
      <p:sp>
        <p:nvSpPr>
          <p:cNvPr id="637" name="Google Shape;637;p74"/>
          <p:cNvSpPr txBox="1"/>
          <p:nvPr/>
        </p:nvSpPr>
        <p:spPr>
          <a:xfrm>
            <a:off x="614675" y="2571750"/>
            <a:ext cx="880200" cy="708000"/>
          </a:xfrm>
          <a:prstGeom prst="rect">
            <a:avLst/>
          </a:prstGeom>
          <a:noFill/>
          <a:ln cap="flat" cmpd="sng" w="9525">
            <a:solidFill>
              <a:schemeClr val="accent5"/>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u="sng">
                <a:latin typeface="Courier New"/>
                <a:ea typeface="Courier New"/>
                <a:cs typeface="Courier New"/>
                <a:sym typeface="Courier New"/>
              </a:rPr>
              <a:t>i6</a:t>
            </a:r>
            <a:endParaRPr b="1" sz="1200" u="sng">
              <a:latin typeface="Courier New"/>
              <a:ea typeface="Courier New"/>
              <a:cs typeface="Courier New"/>
              <a:sym typeface="Courier New"/>
            </a:endParaRPr>
          </a:p>
          <a:p>
            <a:pPr indent="0" lvl="0" marL="0" rtl="0" algn="ctr">
              <a:spcBef>
                <a:spcPts val="0"/>
              </a:spcBef>
              <a:spcAft>
                <a:spcPts val="0"/>
              </a:spcAft>
              <a:buNone/>
            </a:pPr>
            <a:r>
              <a:t/>
            </a:r>
            <a:endParaRPr b="1" sz="1200" u="sng">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p:txBody>
      </p:sp>
      <p:cxnSp>
        <p:nvCxnSpPr>
          <p:cNvPr id="638" name="Google Shape;638;p74"/>
          <p:cNvCxnSpPr/>
          <p:nvPr/>
        </p:nvCxnSpPr>
        <p:spPr>
          <a:xfrm rot="-5400000">
            <a:off x="973900" y="1897200"/>
            <a:ext cx="764700" cy="591600"/>
          </a:xfrm>
          <a:prstGeom prst="curvedConnector3">
            <a:avLst>
              <a:gd fmla="val 25471" name="adj1"/>
            </a:avLst>
          </a:prstGeom>
          <a:noFill/>
          <a:ln cap="flat" cmpd="sng" w="9525">
            <a:solidFill>
              <a:schemeClr val="accent5"/>
            </a:solidFill>
            <a:prstDash val="solid"/>
            <a:round/>
            <a:headEnd len="med" w="med" type="none"/>
            <a:tailEnd len="med" w="med" type="stealth"/>
          </a:ln>
        </p:spPr>
      </p:cxnSp>
      <p:sp>
        <p:nvSpPr>
          <p:cNvPr id="639" name="Google Shape;639;p74"/>
          <p:cNvSpPr txBox="1"/>
          <p:nvPr/>
        </p:nvSpPr>
        <p:spPr>
          <a:xfrm>
            <a:off x="1971775" y="2598300"/>
            <a:ext cx="880200" cy="708000"/>
          </a:xfrm>
          <a:prstGeom prst="rect">
            <a:avLst/>
          </a:prstGeom>
          <a:noFill/>
          <a:ln cap="flat" cmpd="sng" w="9525">
            <a:solidFill>
              <a:schemeClr val="accent5"/>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u="sng">
                <a:latin typeface="Courier New"/>
                <a:ea typeface="Courier New"/>
                <a:cs typeface="Courier New"/>
                <a:sym typeface="Courier New"/>
              </a:rPr>
              <a:t>i5</a:t>
            </a:r>
            <a:endParaRPr b="1" sz="1200" u="sng">
              <a:latin typeface="Courier New"/>
              <a:ea typeface="Courier New"/>
              <a:cs typeface="Courier New"/>
              <a:sym typeface="Courier New"/>
            </a:endParaRPr>
          </a:p>
          <a:p>
            <a:pPr indent="0" lvl="0" marL="0" rtl="0" algn="ctr">
              <a:spcBef>
                <a:spcPts val="0"/>
              </a:spcBef>
              <a:spcAft>
                <a:spcPts val="0"/>
              </a:spcAft>
              <a:buNone/>
            </a:pPr>
            <a:r>
              <a:t/>
            </a:r>
            <a:endParaRPr b="1" sz="1200" u="sng">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p:txBody>
      </p:sp>
      <p:cxnSp>
        <p:nvCxnSpPr>
          <p:cNvPr id="640" name="Google Shape;640;p74"/>
          <p:cNvCxnSpPr/>
          <p:nvPr/>
        </p:nvCxnSpPr>
        <p:spPr>
          <a:xfrm rot="-5400000">
            <a:off x="2385900" y="1849650"/>
            <a:ext cx="783900" cy="720600"/>
          </a:xfrm>
          <a:prstGeom prst="curvedConnector3">
            <a:avLst>
              <a:gd fmla="val 13509" name="adj1"/>
            </a:avLst>
          </a:prstGeom>
          <a:noFill/>
          <a:ln cap="flat" cmpd="sng" w="9525">
            <a:solidFill>
              <a:schemeClr val="accent5"/>
            </a:solidFill>
            <a:prstDash val="solid"/>
            <a:round/>
            <a:headEnd len="med" w="med" type="none"/>
            <a:tailEnd len="med" w="med" type="stealth"/>
          </a:ln>
        </p:spPr>
      </p:cxnSp>
      <p:sp>
        <p:nvSpPr>
          <p:cNvPr id="641" name="Google Shape;641;p74"/>
          <p:cNvSpPr txBox="1"/>
          <p:nvPr/>
        </p:nvSpPr>
        <p:spPr>
          <a:xfrm>
            <a:off x="3328875" y="2598300"/>
            <a:ext cx="880200" cy="708000"/>
          </a:xfrm>
          <a:prstGeom prst="rect">
            <a:avLst/>
          </a:prstGeom>
          <a:noFill/>
          <a:ln cap="flat" cmpd="sng" w="9525">
            <a:solidFill>
              <a:schemeClr val="accent5"/>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u="sng">
                <a:latin typeface="Courier New"/>
                <a:ea typeface="Courier New"/>
                <a:cs typeface="Courier New"/>
                <a:sym typeface="Courier New"/>
              </a:rPr>
              <a:t>i4</a:t>
            </a:r>
            <a:endParaRPr b="1" sz="1200" u="sng">
              <a:latin typeface="Courier New"/>
              <a:ea typeface="Courier New"/>
              <a:cs typeface="Courier New"/>
              <a:sym typeface="Courier New"/>
            </a:endParaRPr>
          </a:p>
          <a:p>
            <a:pPr indent="0" lvl="0" marL="0" rtl="0" algn="ctr">
              <a:spcBef>
                <a:spcPts val="0"/>
              </a:spcBef>
              <a:spcAft>
                <a:spcPts val="0"/>
              </a:spcAft>
              <a:buNone/>
            </a:pPr>
            <a:r>
              <a:t/>
            </a:r>
            <a:endParaRPr b="1" sz="1200" u="sng">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p:txBody>
      </p:sp>
      <p:cxnSp>
        <p:nvCxnSpPr>
          <p:cNvPr id="642" name="Google Shape;642;p74"/>
          <p:cNvCxnSpPr/>
          <p:nvPr/>
        </p:nvCxnSpPr>
        <p:spPr>
          <a:xfrm rot="-5400000">
            <a:off x="3677600" y="1915050"/>
            <a:ext cx="783900" cy="589800"/>
          </a:xfrm>
          <a:prstGeom prst="curvedConnector3">
            <a:avLst>
              <a:gd fmla="val 19952" name="adj1"/>
            </a:avLst>
          </a:prstGeom>
          <a:noFill/>
          <a:ln cap="flat" cmpd="sng" w="9525">
            <a:solidFill>
              <a:schemeClr val="accent5"/>
            </a:solidFill>
            <a:prstDash val="solid"/>
            <a:round/>
            <a:headEnd len="med" w="med" type="none"/>
            <a:tailEnd len="med" w="med" type="stealth"/>
          </a:ln>
        </p:spPr>
      </p:cxnSp>
      <p:sp>
        <p:nvSpPr>
          <p:cNvPr id="643" name="Google Shape;643;p74"/>
          <p:cNvSpPr txBox="1"/>
          <p:nvPr/>
        </p:nvSpPr>
        <p:spPr>
          <a:xfrm>
            <a:off x="4491225" y="2598300"/>
            <a:ext cx="880200" cy="708000"/>
          </a:xfrm>
          <a:prstGeom prst="rect">
            <a:avLst/>
          </a:prstGeom>
          <a:noFill/>
          <a:ln cap="flat" cmpd="sng" w="9525">
            <a:solidFill>
              <a:schemeClr val="accent5"/>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u="sng">
                <a:latin typeface="Courier New"/>
                <a:ea typeface="Courier New"/>
                <a:cs typeface="Courier New"/>
                <a:sym typeface="Courier New"/>
              </a:rPr>
              <a:t>i3</a:t>
            </a:r>
            <a:endParaRPr b="1" sz="1200" u="sng">
              <a:latin typeface="Courier New"/>
              <a:ea typeface="Courier New"/>
              <a:cs typeface="Courier New"/>
              <a:sym typeface="Courier New"/>
            </a:endParaRPr>
          </a:p>
          <a:p>
            <a:pPr indent="0" lvl="0" marL="0" rtl="0" algn="ctr">
              <a:spcBef>
                <a:spcPts val="0"/>
              </a:spcBef>
              <a:spcAft>
                <a:spcPts val="0"/>
              </a:spcAft>
              <a:buNone/>
            </a:pPr>
            <a:r>
              <a:t/>
            </a:r>
            <a:endParaRPr b="1" sz="1200" u="sng">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p:txBody>
      </p:sp>
      <p:cxnSp>
        <p:nvCxnSpPr>
          <p:cNvPr id="644" name="Google Shape;644;p74"/>
          <p:cNvCxnSpPr/>
          <p:nvPr/>
        </p:nvCxnSpPr>
        <p:spPr>
          <a:xfrm rot="-5400000">
            <a:off x="4839950" y="1915050"/>
            <a:ext cx="783900" cy="589800"/>
          </a:xfrm>
          <a:prstGeom prst="curvedConnector3">
            <a:avLst>
              <a:gd fmla="val 19952" name="adj1"/>
            </a:avLst>
          </a:prstGeom>
          <a:noFill/>
          <a:ln cap="flat" cmpd="sng" w="9525">
            <a:solidFill>
              <a:schemeClr val="accent5"/>
            </a:solidFill>
            <a:prstDash val="solid"/>
            <a:round/>
            <a:headEnd len="med" w="med" type="none"/>
            <a:tailEnd len="med" w="med" type="stealth"/>
          </a:ln>
        </p:spPr>
      </p:cxnSp>
      <p:sp>
        <p:nvSpPr>
          <p:cNvPr id="645" name="Google Shape;645;p74"/>
          <p:cNvSpPr txBox="1"/>
          <p:nvPr/>
        </p:nvSpPr>
        <p:spPr>
          <a:xfrm>
            <a:off x="5769000" y="2598300"/>
            <a:ext cx="947100" cy="1015800"/>
          </a:xfrm>
          <a:prstGeom prst="rect">
            <a:avLst/>
          </a:prstGeom>
          <a:noFill/>
          <a:ln cap="flat" cmpd="sng" w="9525">
            <a:solidFill>
              <a:schemeClr val="accent5"/>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u="sng">
                <a:latin typeface="Courier New"/>
                <a:ea typeface="Courier New"/>
                <a:cs typeface="Courier New"/>
                <a:sym typeface="Courier New"/>
              </a:rPr>
              <a:t>i2</a:t>
            </a:r>
            <a:endParaRPr b="1" sz="1200" u="sng">
              <a:latin typeface="Courier New"/>
              <a:ea typeface="Courier New"/>
              <a:cs typeface="Courier New"/>
              <a:sym typeface="Courier New"/>
            </a:endParaRPr>
          </a:p>
          <a:p>
            <a:pPr indent="0" lvl="0" marL="0" rtl="0" algn="ctr">
              <a:spcBef>
                <a:spcPts val="0"/>
              </a:spcBef>
              <a:spcAft>
                <a:spcPts val="0"/>
              </a:spcAft>
              <a:buNone/>
            </a:pPr>
            <a:r>
              <a:t/>
            </a:r>
            <a:endParaRPr b="1" sz="1200" u="sng">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OP: 2</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Rx: 3</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Result: 12</a:t>
            </a:r>
            <a:endParaRPr sz="1000">
              <a:latin typeface="Courier New"/>
              <a:ea typeface="Courier New"/>
              <a:cs typeface="Courier New"/>
              <a:sym typeface="Courier New"/>
            </a:endParaRPr>
          </a:p>
        </p:txBody>
      </p:sp>
      <p:sp>
        <p:nvSpPr>
          <p:cNvPr id="646" name="Google Shape;646;p74"/>
          <p:cNvSpPr txBox="1"/>
          <p:nvPr/>
        </p:nvSpPr>
        <p:spPr>
          <a:xfrm>
            <a:off x="5864700" y="2140638"/>
            <a:ext cx="688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rgbClr val="9900FF"/>
                </a:solidFill>
                <a:latin typeface="Proxima Nova"/>
                <a:ea typeface="Proxima Nova"/>
                <a:cs typeface="Proxima Nova"/>
                <a:sym typeface="Proxima Nova"/>
              </a:rPr>
              <a:t>r3</a:t>
            </a:r>
            <a:r>
              <a:rPr lang="en" sz="800">
                <a:latin typeface="Proxima Nova"/>
                <a:ea typeface="Proxima Nova"/>
                <a:cs typeface="Proxima Nova"/>
                <a:sym typeface="Proxima Nova"/>
              </a:rPr>
              <a:t>=Result</a:t>
            </a:r>
            <a:endParaRPr sz="800">
              <a:latin typeface="Proxima Nova"/>
              <a:ea typeface="Proxima Nova"/>
              <a:cs typeface="Proxima Nova"/>
              <a:sym typeface="Proxima Nova"/>
            </a:endParaRPr>
          </a:p>
          <a:p>
            <a:pPr indent="0" lvl="0" marL="0" rtl="0" algn="l">
              <a:spcBef>
                <a:spcPts val="0"/>
              </a:spcBef>
              <a:spcAft>
                <a:spcPts val="0"/>
              </a:spcAft>
              <a:buNone/>
            </a:pPr>
            <a:r>
              <a:rPr b="1" lang="en" sz="800">
                <a:solidFill>
                  <a:srgbClr val="9900FF"/>
                </a:solidFill>
                <a:latin typeface="Proxima Nova"/>
                <a:ea typeface="Proxima Nova"/>
                <a:cs typeface="Proxima Nova"/>
                <a:sym typeface="Proxima Nova"/>
              </a:rPr>
              <a:t>r3</a:t>
            </a:r>
            <a:r>
              <a:rPr lang="en" sz="800">
                <a:latin typeface="Proxima Nova"/>
                <a:ea typeface="Proxima Nova"/>
                <a:cs typeface="Proxima Nova"/>
                <a:sym typeface="Proxima Nova"/>
              </a:rPr>
              <a:t>=12</a:t>
            </a:r>
            <a:endParaRPr sz="800">
              <a:latin typeface="Proxima Nova"/>
              <a:ea typeface="Proxima Nova"/>
              <a:cs typeface="Proxima Nova"/>
              <a:sym typeface="Proxima Nova"/>
            </a:endParaRPr>
          </a:p>
        </p:txBody>
      </p:sp>
      <p:sp>
        <p:nvSpPr>
          <p:cNvPr id="647" name="Google Shape;647;p74"/>
          <p:cNvSpPr txBox="1"/>
          <p:nvPr/>
        </p:nvSpPr>
        <p:spPr>
          <a:xfrm>
            <a:off x="7445150" y="2405013"/>
            <a:ext cx="1377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2"/>
                </a:solidFill>
                <a:latin typeface="Proxima Nova"/>
                <a:ea typeface="Proxima Nova"/>
                <a:cs typeface="Proxima Nova"/>
                <a:sym typeface="Proxima Nova"/>
              </a:rPr>
              <a:t>Correct!</a:t>
            </a:r>
            <a:endParaRPr b="1">
              <a:solidFill>
                <a:schemeClr val="dk2"/>
              </a:solidFill>
              <a:latin typeface="Proxima Nova"/>
              <a:ea typeface="Proxima Nova"/>
              <a:cs typeface="Proxima Nova"/>
              <a:sym typeface="Proxima Nova"/>
            </a:endParaRPr>
          </a:p>
        </p:txBody>
      </p:sp>
      <p:cxnSp>
        <p:nvCxnSpPr>
          <p:cNvPr id="648" name="Google Shape;648;p74"/>
          <p:cNvCxnSpPr>
            <a:stCxn id="647" idx="0"/>
          </p:cNvCxnSpPr>
          <p:nvPr/>
        </p:nvCxnSpPr>
        <p:spPr>
          <a:xfrm flipH="1" rot="10800000">
            <a:off x="8134100" y="1875513"/>
            <a:ext cx="3300" cy="529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ransition spd="med">
    <p:fade/>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52" name="Shape 652"/>
        <p:cNvGrpSpPr/>
        <p:nvPr/>
      </p:nvGrpSpPr>
      <p:grpSpPr>
        <a:xfrm>
          <a:off x="0" y="0"/>
          <a:ext cx="0" cy="0"/>
          <a:chOff x="0" y="0"/>
          <a:chExt cx="0" cy="0"/>
        </a:xfrm>
      </p:grpSpPr>
      <p:sp>
        <p:nvSpPr>
          <p:cNvPr id="653" name="Google Shape;653;p75"/>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What happened?</a:t>
            </a:r>
            <a:endParaRPr/>
          </a:p>
        </p:txBody>
      </p:sp>
      <p:graphicFrame>
        <p:nvGraphicFramePr>
          <p:cNvPr id="654" name="Google Shape;654;p75"/>
          <p:cNvGraphicFramePr/>
          <p:nvPr/>
        </p:nvGraphicFramePr>
        <p:xfrm>
          <a:off x="7437775" y="753600"/>
          <a:ext cx="3000000" cy="3000000"/>
        </p:xfrm>
        <a:graphic>
          <a:graphicData uri="http://schemas.openxmlformats.org/drawingml/2006/table">
            <a:tbl>
              <a:tblPr>
                <a:noFill/>
                <a:tableStyleId>{FC039D94-FFDD-4943-968C-63AE95C11A8B}</a:tableStyleId>
              </a:tblPr>
              <a:tblGrid>
                <a:gridCol w="441800"/>
                <a:gridCol w="521125"/>
              </a:tblGrid>
              <a:tr h="381000">
                <a:tc>
                  <a:txBody>
                    <a:bodyPr/>
                    <a:lstStyle/>
                    <a:p>
                      <a:pPr indent="0" lvl="0" marL="0" rtl="0" algn="ctr">
                        <a:spcBef>
                          <a:spcPts val="0"/>
                        </a:spcBef>
                        <a:spcAft>
                          <a:spcPts val="0"/>
                        </a:spcAft>
                        <a:buNone/>
                      </a:pPr>
                      <a:r>
                        <a:rPr b="1" lang="en">
                          <a:solidFill>
                            <a:srgbClr val="FF0000"/>
                          </a:solidFill>
                          <a:latin typeface="Courier New"/>
                          <a:ea typeface="Courier New"/>
                          <a:cs typeface="Courier New"/>
                          <a:sym typeface="Courier New"/>
                        </a:rPr>
                        <a:t>r1</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7</a:t>
                      </a:r>
                      <a:endParaRPr b="1">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b="1" lang="en">
                          <a:solidFill>
                            <a:srgbClr val="0000FF"/>
                          </a:solidFill>
                          <a:latin typeface="Courier New"/>
                          <a:ea typeface="Courier New"/>
                          <a:cs typeface="Courier New"/>
                          <a:sym typeface="Courier New"/>
                        </a:rPr>
                        <a:t>r2</a:t>
                      </a:r>
                      <a:endParaRPr b="1">
                        <a:solidFill>
                          <a:srgbClr val="0000FF"/>
                        </a:solidFill>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4</a:t>
                      </a:r>
                      <a:endParaRPr b="1">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b="1" lang="en">
                          <a:solidFill>
                            <a:srgbClr val="9900FF"/>
                          </a:solidFill>
                          <a:latin typeface="Courier New"/>
                          <a:ea typeface="Courier New"/>
                          <a:cs typeface="Courier New"/>
                          <a:sym typeface="Courier New"/>
                        </a:rPr>
                        <a:t>r3</a:t>
                      </a:r>
                      <a:endParaRPr b="1">
                        <a:solidFill>
                          <a:srgbClr val="9900FF"/>
                        </a:solidFill>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urier New"/>
                          <a:ea typeface="Courier New"/>
                          <a:cs typeface="Courier New"/>
                          <a:sym typeface="Courier New"/>
                        </a:rPr>
                        <a:t>12</a:t>
                      </a:r>
                      <a:endParaRPr b="1">
                        <a:latin typeface="Courier New"/>
                        <a:ea typeface="Courier New"/>
                        <a:cs typeface="Courier New"/>
                        <a:sym typeface="Courier New"/>
                      </a:endParaRPr>
                    </a:p>
                  </a:txBody>
                  <a:tcPr marT="91425" marB="91425" marR="91425" marL="91425"/>
                </a:tc>
              </a:tr>
            </a:tbl>
          </a:graphicData>
        </a:graphic>
      </p:graphicFrame>
      <p:sp>
        <p:nvSpPr>
          <p:cNvPr id="655" name="Google Shape;655;p75"/>
          <p:cNvSpPr txBox="1"/>
          <p:nvPr/>
        </p:nvSpPr>
        <p:spPr>
          <a:xfrm>
            <a:off x="7579100" y="111000"/>
            <a:ext cx="1103700" cy="46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sz="1800">
                <a:solidFill>
                  <a:schemeClr val="dk2"/>
                </a:solidFill>
                <a:latin typeface="Proxima Nova"/>
                <a:ea typeface="Proxima Nova"/>
                <a:cs typeface="Proxima Nova"/>
                <a:sym typeface="Proxima Nova"/>
              </a:rPr>
              <a:t>DPRF</a:t>
            </a:r>
            <a:endParaRPr>
              <a:latin typeface="Proxima Nova"/>
              <a:ea typeface="Proxima Nova"/>
              <a:cs typeface="Proxima Nova"/>
              <a:sym typeface="Proxima Nova"/>
            </a:endParaRPr>
          </a:p>
        </p:txBody>
      </p:sp>
      <p:sp>
        <p:nvSpPr>
          <p:cNvPr id="656" name="Google Shape;656;p75"/>
          <p:cNvSpPr txBox="1"/>
          <p:nvPr/>
        </p:nvSpPr>
        <p:spPr>
          <a:xfrm>
            <a:off x="7861250" y="461700"/>
            <a:ext cx="5394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Proxima Nova"/>
                <a:ea typeface="Proxima Nova"/>
                <a:cs typeface="Proxima Nova"/>
                <a:sym typeface="Proxima Nova"/>
              </a:rPr>
              <a:t>Values</a:t>
            </a:r>
            <a:endParaRPr sz="800">
              <a:latin typeface="Proxima Nova"/>
              <a:ea typeface="Proxima Nova"/>
              <a:cs typeface="Proxima Nova"/>
              <a:sym typeface="Proxima Nova"/>
            </a:endParaRPr>
          </a:p>
        </p:txBody>
      </p:sp>
      <p:pic>
        <p:nvPicPr>
          <p:cNvPr id="657" name="Google Shape;657;p75"/>
          <p:cNvPicPr preferRelativeResize="0"/>
          <p:nvPr/>
        </p:nvPicPr>
        <p:blipFill>
          <a:blip r:embed="rId3">
            <a:alphaModFix/>
          </a:blip>
          <a:stretch>
            <a:fillRect/>
          </a:stretch>
        </p:blipFill>
        <p:spPr>
          <a:xfrm>
            <a:off x="678100" y="572700"/>
            <a:ext cx="6038001" cy="1832325"/>
          </a:xfrm>
          <a:prstGeom prst="rect">
            <a:avLst/>
          </a:prstGeom>
          <a:noFill/>
          <a:ln>
            <a:noFill/>
          </a:ln>
        </p:spPr>
      </p:pic>
      <p:sp>
        <p:nvSpPr>
          <p:cNvPr id="658" name="Google Shape;658;p75"/>
          <p:cNvSpPr txBox="1"/>
          <p:nvPr/>
        </p:nvSpPr>
        <p:spPr>
          <a:xfrm>
            <a:off x="7445150" y="2405013"/>
            <a:ext cx="1377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2"/>
                </a:solidFill>
                <a:latin typeface="Proxima Nova"/>
                <a:ea typeface="Proxima Nova"/>
                <a:cs typeface="Proxima Nova"/>
                <a:sym typeface="Proxima Nova"/>
              </a:rPr>
              <a:t>Correct!</a:t>
            </a:r>
            <a:endParaRPr b="1">
              <a:solidFill>
                <a:schemeClr val="dk2"/>
              </a:solidFill>
              <a:latin typeface="Proxima Nova"/>
              <a:ea typeface="Proxima Nova"/>
              <a:cs typeface="Proxima Nova"/>
              <a:sym typeface="Proxima Nova"/>
            </a:endParaRPr>
          </a:p>
        </p:txBody>
      </p:sp>
      <p:cxnSp>
        <p:nvCxnSpPr>
          <p:cNvPr id="659" name="Google Shape;659;p75"/>
          <p:cNvCxnSpPr>
            <a:stCxn id="658" idx="0"/>
          </p:cNvCxnSpPr>
          <p:nvPr/>
        </p:nvCxnSpPr>
        <p:spPr>
          <a:xfrm flipH="1" rot="10800000">
            <a:off x="8134100" y="1875513"/>
            <a:ext cx="3300" cy="529500"/>
          </a:xfrm>
          <a:prstGeom prst="straightConnector1">
            <a:avLst/>
          </a:prstGeom>
          <a:noFill/>
          <a:ln cap="flat" cmpd="sng" w="9525">
            <a:solidFill>
              <a:schemeClr val="dk2"/>
            </a:solidFill>
            <a:prstDash val="solid"/>
            <a:round/>
            <a:headEnd len="med" w="med" type="none"/>
            <a:tailEnd len="med" w="med" type="triangle"/>
          </a:ln>
        </p:spPr>
      </p:cxnSp>
      <p:sp>
        <p:nvSpPr>
          <p:cNvPr id="660" name="Google Shape;660;p75"/>
          <p:cNvSpPr txBox="1"/>
          <p:nvPr>
            <p:ph idx="1" type="body"/>
          </p:nvPr>
        </p:nvSpPr>
        <p:spPr>
          <a:xfrm>
            <a:off x="311700" y="2409450"/>
            <a:ext cx="8520600" cy="2481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solidFill>
                  <a:srgbClr val="000000"/>
                </a:solidFill>
                <a:latin typeface="Courier New"/>
                <a:ea typeface="Courier New"/>
                <a:cs typeface="Courier New"/>
                <a:sym typeface="Courier New"/>
              </a:rPr>
              <a:t>i2</a:t>
            </a:r>
            <a:r>
              <a:rPr lang="en"/>
              <a:t> was able to read </a:t>
            </a:r>
            <a:r>
              <a:rPr b="1" lang="en">
                <a:solidFill>
                  <a:srgbClr val="FF0000"/>
                </a:solidFill>
                <a:latin typeface="Courier New"/>
                <a:ea typeface="Courier New"/>
                <a:cs typeface="Courier New"/>
                <a:sym typeface="Courier New"/>
              </a:rPr>
              <a:t>r1</a:t>
            </a:r>
            <a:r>
              <a:rPr lang="en">
                <a:solidFill>
                  <a:srgbClr val="000000"/>
                </a:solidFill>
                <a:latin typeface="Courier New"/>
                <a:ea typeface="Courier New"/>
                <a:cs typeface="Courier New"/>
                <a:sym typeface="Courier New"/>
              </a:rPr>
              <a:t>=7</a:t>
            </a:r>
            <a:r>
              <a:rPr lang="en"/>
              <a:t> correctly</a:t>
            </a:r>
            <a:endParaRPr/>
          </a:p>
          <a:p>
            <a:pPr indent="-342900" lvl="1" marL="914400" rtl="0" algn="l">
              <a:spcBef>
                <a:spcPts val="0"/>
              </a:spcBef>
              <a:spcAft>
                <a:spcPts val="0"/>
              </a:spcAft>
              <a:buSzPts val="1800"/>
              <a:buChar char="○"/>
            </a:pPr>
            <a:r>
              <a:rPr lang="en" sz="1800"/>
              <a:t>So it did </a:t>
            </a:r>
            <a:r>
              <a:rPr lang="en" sz="1800">
                <a:latin typeface="Courier New"/>
                <a:ea typeface="Courier New"/>
                <a:cs typeface="Courier New"/>
                <a:sym typeface="Courier New"/>
              </a:rPr>
              <a:t>7+5=12</a:t>
            </a:r>
            <a:r>
              <a:rPr lang="en" sz="1800"/>
              <a:t> and stored </a:t>
            </a:r>
            <a:r>
              <a:rPr b="1" lang="en" sz="1800">
                <a:solidFill>
                  <a:srgbClr val="9900FF"/>
                </a:solidFill>
                <a:latin typeface="Courier New"/>
                <a:ea typeface="Courier New"/>
                <a:cs typeface="Courier New"/>
                <a:sym typeface="Courier New"/>
              </a:rPr>
              <a:t>r3</a:t>
            </a:r>
            <a:r>
              <a:rPr lang="en" sz="1800">
                <a:latin typeface="Courier New"/>
                <a:ea typeface="Courier New"/>
                <a:cs typeface="Courier New"/>
                <a:sym typeface="Courier New"/>
              </a:rPr>
              <a:t>=12</a:t>
            </a:r>
            <a:endParaRPr sz="1800"/>
          </a:p>
          <a:p>
            <a:pPr indent="-342900" lvl="0" marL="457200" rtl="0" algn="l">
              <a:spcBef>
                <a:spcPts val="0"/>
              </a:spcBef>
              <a:spcAft>
                <a:spcPts val="0"/>
              </a:spcAft>
              <a:buSzPts val="1800"/>
              <a:buChar char="●"/>
            </a:pPr>
            <a:r>
              <a:rPr lang="en"/>
              <a:t>Got </a:t>
            </a:r>
            <a:r>
              <a:rPr b="1" lang="en"/>
              <a:t>3 bubbles! </a:t>
            </a:r>
            <a:r>
              <a:rPr lang="en"/>
              <a:t>10 cycles total compared to 7 with data forwarding</a:t>
            </a:r>
            <a:endParaRPr/>
          </a:p>
          <a:p>
            <a:pPr indent="-342900" lvl="0" marL="457200" rtl="0" algn="l">
              <a:spcBef>
                <a:spcPts val="0"/>
              </a:spcBef>
              <a:spcAft>
                <a:spcPts val="0"/>
              </a:spcAft>
              <a:buSzPts val="1800"/>
              <a:buChar char="●"/>
            </a:pPr>
            <a:r>
              <a:rPr lang="en"/>
              <a:t>Used bubbles to resolve RAW data hazard!</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76"/>
          <p:cNvSpPr txBox="1"/>
          <p:nvPr>
            <p:ph type="title"/>
          </p:nvPr>
        </p:nvSpPr>
        <p:spPr>
          <a:xfrm>
            <a:off x="311700" y="1059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How do I not get bubbles?</a:t>
            </a:r>
            <a:endParaRPr/>
          </a:p>
          <a:p>
            <a:pPr indent="0" lvl="0" marL="0" rtl="0" algn="ctr">
              <a:spcBef>
                <a:spcPts val="0"/>
              </a:spcBef>
              <a:spcAft>
                <a:spcPts val="0"/>
              </a:spcAft>
              <a:buNone/>
            </a:pPr>
            <a:r>
              <a:rPr b="1" lang="en"/>
              <a:t>Data forwarding :)</a:t>
            </a:r>
            <a:endParaRPr b="1"/>
          </a:p>
        </p:txBody>
      </p:sp>
      <p:pic>
        <p:nvPicPr>
          <p:cNvPr id="666" name="Google Shape;666;p76"/>
          <p:cNvPicPr preferRelativeResize="0"/>
          <p:nvPr/>
        </p:nvPicPr>
        <p:blipFill>
          <a:blip r:embed="rId3">
            <a:alphaModFix/>
          </a:blip>
          <a:stretch>
            <a:fillRect/>
          </a:stretch>
        </p:blipFill>
        <p:spPr>
          <a:xfrm>
            <a:off x="1183700" y="1074875"/>
            <a:ext cx="6776601" cy="380802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77"/>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Post-lab:</a:t>
            </a:r>
            <a:endParaRPr/>
          </a:p>
        </p:txBody>
      </p:sp>
      <p:sp>
        <p:nvSpPr>
          <p:cNvPr id="672" name="Google Shape;672;p77"/>
          <p:cNvSpPr txBox="1"/>
          <p:nvPr>
            <p:ph idx="1" type="body"/>
          </p:nvPr>
        </p:nvSpPr>
        <p:spPr>
          <a:xfrm>
            <a:off x="519750" y="1028900"/>
            <a:ext cx="8104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Check out the following link for more info:</a:t>
            </a:r>
            <a:endParaRPr/>
          </a:p>
          <a:p>
            <a:pPr indent="457200" lvl="0" marL="0" rtl="0" algn="l">
              <a:spcBef>
                <a:spcPts val="1200"/>
              </a:spcBef>
              <a:spcAft>
                <a:spcPts val="1200"/>
              </a:spcAft>
              <a:buNone/>
            </a:pPr>
            <a:r>
              <a:rPr lang="en" u="sng">
                <a:solidFill>
                  <a:schemeClr val="hlink"/>
                </a:solidFill>
                <a:hlinkClick r:id="rId3"/>
              </a:rPr>
              <a:t>Data hazards and tracing</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78"/>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Data Forwarding</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79"/>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Solutions to Data Hazard</a:t>
            </a:r>
            <a:endParaRPr/>
          </a:p>
        </p:txBody>
      </p:sp>
      <p:sp>
        <p:nvSpPr>
          <p:cNvPr id="683" name="Google Shape;683;p79"/>
          <p:cNvSpPr txBox="1"/>
          <p:nvPr>
            <p:ph idx="1" type="body"/>
          </p:nvPr>
        </p:nvSpPr>
        <p:spPr>
          <a:xfrm>
            <a:off x="519750" y="1028900"/>
            <a:ext cx="8104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Having dedicated forwarding paths between every stage and the decode / register read stage allows data to be forwarded for use before it is written back.</a:t>
            </a:r>
            <a:endParaRPr/>
          </a:p>
        </p:txBody>
      </p:sp>
      <p:pic>
        <p:nvPicPr>
          <p:cNvPr id="684" name="Google Shape;684;p79"/>
          <p:cNvPicPr preferRelativeResize="0"/>
          <p:nvPr/>
        </p:nvPicPr>
        <p:blipFill>
          <a:blip r:embed="rId3">
            <a:alphaModFix/>
          </a:blip>
          <a:stretch>
            <a:fillRect/>
          </a:stretch>
        </p:blipFill>
        <p:spPr>
          <a:xfrm>
            <a:off x="2262400" y="2098725"/>
            <a:ext cx="4605026" cy="271125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80"/>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Visualizing Hazards</a:t>
            </a:r>
            <a:endParaRPr/>
          </a:p>
        </p:txBody>
      </p:sp>
      <p:pic>
        <p:nvPicPr>
          <p:cNvPr id="690" name="Google Shape;690;p80"/>
          <p:cNvPicPr preferRelativeResize="0"/>
          <p:nvPr/>
        </p:nvPicPr>
        <p:blipFill>
          <a:blip r:embed="rId3">
            <a:alphaModFix/>
          </a:blip>
          <a:stretch>
            <a:fillRect/>
          </a:stretch>
        </p:blipFill>
        <p:spPr>
          <a:xfrm>
            <a:off x="297150" y="1648225"/>
            <a:ext cx="4127681" cy="2079686"/>
          </a:xfrm>
          <a:prstGeom prst="rect">
            <a:avLst/>
          </a:prstGeom>
          <a:noFill/>
          <a:ln>
            <a:noFill/>
          </a:ln>
        </p:spPr>
      </p:pic>
      <p:pic>
        <p:nvPicPr>
          <p:cNvPr id="691" name="Google Shape;691;p80"/>
          <p:cNvPicPr preferRelativeResize="0"/>
          <p:nvPr/>
        </p:nvPicPr>
        <p:blipFill>
          <a:blip r:embed="rId4">
            <a:alphaModFix/>
          </a:blip>
          <a:stretch>
            <a:fillRect/>
          </a:stretch>
        </p:blipFill>
        <p:spPr>
          <a:xfrm>
            <a:off x="4719168" y="1746288"/>
            <a:ext cx="4127681" cy="207968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81"/>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Unresolveable Data Hazard</a:t>
            </a:r>
            <a:endParaRPr/>
          </a:p>
        </p:txBody>
      </p:sp>
      <p:sp>
        <p:nvSpPr>
          <p:cNvPr id="697" name="Google Shape;697;p81"/>
          <p:cNvSpPr txBox="1"/>
          <p:nvPr>
            <p:ph idx="1" type="body"/>
          </p:nvPr>
        </p:nvSpPr>
        <p:spPr>
          <a:xfrm>
            <a:off x="484525" y="1028900"/>
            <a:ext cx="81045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Question: </a:t>
            </a:r>
            <a:r>
              <a:rPr lang="en"/>
              <a:t>Which instruction from the LC-2200 cannot be fully resolved even using data forwarding?</a:t>
            </a:r>
            <a:endParaRPr/>
          </a:p>
          <a:p>
            <a:pPr indent="-342900" lvl="0" marL="457200" rtl="0" algn="l">
              <a:spcBef>
                <a:spcPts val="0"/>
              </a:spcBef>
              <a:spcAft>
                <a:spcPts val="0"/>
              </a:spcAft>
              <a:buSzPts val="1800"/>
              <a:buChar char="●"/>
            </a:pPr>
            <a:r>
              <a:rPr lang="en"/>
              <a:t>For this instruction, we would need to stall the pipeline to ensure correctness</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82"/>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Unresolvable Data Hazard</a:t>
            </a:r>
            <a:endParaRPr/>
          </a:p>
        </p:txBody>
      </p:sp>
      <p:sp>
        <p:nvSpPr>
          <p:cNvPr id="703" name="Google Shape;703;p82"/>
          <p:cNvSpPr txBox="1"/>
          <p:nvPr>
            <p:ph idx="1" type="body"/>
          </p:nvPr>
        </p:nvSpPr>
        <p:spPr>
          <a:xfrm>
            <a:off x="519750" y="1028900"/>
            <a:ext cx="8104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Loads </a:t>
            </a:r>
            <a:r>
              <a:rPr b="1" lang="en"/>
              <a:t>LW</a:t>
            </a:r>
            <a:r>
              <a:rPr lang="en"/>
              <a:t> create an inevitable data hazard that cannot be forwarded. This is because data is not ready from the load when the next instruction is decoding. </a:t>
            </a:r>
            <a:endParaRPr/>
          </a:p>
        </p:txBody>
      </p:sp>
      <p:pic>
        <p:nvPicPr>
          <p:cNvPr id="704" name="Google Shape;704;p82"/>
          <p:cNvPicPr preferRelativeResize="0"/>
          <p:nvPr/>
        </p:nvPicPr>
        <p:blipFill>
          <a:blip r:embed="rId3">
            <a:alphaModFix/>
          </a:blip>
          <a:stretch>
            <a:fillRect/>
          </a:stretch>
        </p:blipFill>
        <p:spPr>
          <a:xfrm>
            <a:off x="1194813" y="1850175"/>
            <a:ext cx="6754374" cy="290392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83"/>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Pipeline Hazards Cheat Sheet</a:t>
            </a:r>
            <a:endParaRPr/>
          </a:p>
        </p:txBody>
      </p:sp>
      <p:pic>
        <p:nvPicPr>
          <p:cNvPr id="710" name="Google Shape;710;p83"/>
          <p:cNvPicPr preferRelativeResize="0"/>
          <p:nvPr/>
        </p:nvPicPr>
        <p:blipFill>
          <a:blip r:embed="rId3">
            <a:alphaModFix/>
          </a:blip>
          <a:stretch>
            <a:fillRect/>
          </a:stretch>
        </p:blipFill>
        <p:spPr>
          <a:xfrm>
            <a:off x="1704975" y="1041650"/>
            <a:ext cx="5734050" cy="3390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30"/>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Pipeline Analogy</a:t>
            </a:r>
            <a:endParaRPr/>
          </a:p>
        </p:txBody>
      </p:sp>
      <p:sp>
        <p:nvSpPr>
          <p:cNvPr id="135" name="Google Shape;135;p30"/>
          <p:cNvSpPr txBox="1"/>
          <p:nvPr>
            <p:ph idx="1" type="body"/>
          </p:nvPr>
        </p:nvSpPr>
        <p:spPr>
          <a:xfrm>
            <a:off x="519750" y="1028900"/>
            <a:ext cx="81045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Suppose you </a:t>
            </a:r>
            <a:r>
              <a:rPr lang="en"/>
              <a:t>have</a:t>
            </a:r>
            <a:r>
              <a:rPr lang="en"/>
              <a:t> 4 loads of laundry that you want to wash, but you </a:t>
            </a:r>
            <a:r>
              <a:rPr lang="en"/>
              <a:t>only have one washer and one dryer with the following durations:</a:t>
            </a:r>
            <a:endParaRPr/>
          </a:p>
          <a:p>
            <a:pPr indent="-342900" lvl="0" marL="457200" rtl="0" algn="l">
              <a:spcBef>
                <a:spcPts val="1200"/>
              </a:spcBef>
              <a:spcAft>
                <a:spcPts val="0"/>
              </a:spcAft>
              <a:buSzPts val="1800"/>
              <a:buChar char="●"/>
            </a:pPr>
            <a:r>
              <a:rPr lang="en"/>
              <a:t>Washing - 30 min</a:t>
            </a:r>
            <a:endParaRPr/>
          </a:p>
          <a:p>
            <a:pPr indent="-342900" lvl="0" marL="457200" rtl="0" algn="l">
              <a:spcBef>
                <a:spcPts val="0"/>
              </a:spcBef>
              <a:spcAft>
                <a:spcPts val="0"/>
              </a:spcAft>
              <a:buSzPts val="1800"/>
              <a:buChar char="●"/>
            </a:pPr>
            <a:r>
              <a:rPr lang="en"/>
              <a:t>Drying - 40 min</a:t>
            </a:r>
            <a:endParaRPr/>
          </a:p>
          <a:p>
            <a:pPr indent="-342900" lvl="0" marL="457200" rtl="0" algn="l">
              <a:spcBef>
                <a:spcPts val="0"/>
              </a:spcBef>
              <a:spcAft>
                <a:spcPts val="0"/>
              </a:spcAft>
              <a:buSzPts val="1800"/>
              <a:buChar char="●"/>
            </a:pPr>
            <a:r>
              <a:rPr lang="en"/>
              <a:t>Folding - 20 min</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Approach A runtime:</a:t>
            </a:r>
            <a:endParaRPr/>
          </a:p>
          <a:p>
            <a:pPr indent="457200" lvl="0" marL="457200" rtl="0" algn="l">
              <a:spcBef>
                <a:spcPts val="1200"/>
              </a:spcBef>
              <a:spcAft>
                <a:spcPts val="1200"/>
              </a:spcAft>
              <a:buNone/>
            </a:pPr>
            <a:r>
              <a:rPr lang="en"/>
              <a:t>?</a:t>
            </a:r>
            <a:endParaRPr/>
          </a:p>
        </p:txBody>
      </p:sp>
      <p:pic>
        <p:nvPicPr>
          <p:cNvPr id="136" name="Google Shape;136;p30"/>
          <p:cNvPicPr preferRelativeResize="0"/>
          <p:nvPr/>
        </p:nvPicPr>
        <p:blipFill>
          <a:blip r:embed="rId3">
            <a:alphaModFix/>
          </a:blip>
          <a:stretch>
            <a:fillRect/>
          </a:stretch>
        </p:blipFill>
        <p:spPr>
          <a:xfrm>
            <a:off x="3805825" y="2057975"/>
            <a:ext cx="5101901" cy="268710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8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Control</a:t>
            </a:r>
            <a:r>
              <a:rPr lang="en"/>
              <a:t> Hazards</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85"/>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Control Dependency</a:t>
            </a:r>
            <a:endParaRPr/>
          </a:p>
        </p:txBody>
      </p:sp>
      <p:sp>
        <p:nvSpPr>
          <p:cNvPr id="721" name="Google Shape;721;p85"/>
          <p:cNvSpPr txBox="1"/>
          <p:nvPr>
            <p:ph idx="1" type="body"/>
          </p:nvPr>
        </p:nvSpPr>
        <p:spPr>
          <a:xfrm>
            <a:off x="519750" y="1028900"/>
            <a:ext cx="81045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Question:  </a:t>
            </a:r>
            <a:r>
              <a:rPr b="1" lang="en"/>
              <a:t>What should the fetch PC be in the next cycle?</a:t>
            </a:r>
            <a:endParaRPr b="1"/>
          </a:p>
          <a:p>
            <a:pPr indent="-342900" lvl="0" marL="457200" rtl="0" algn="l">
              <a:spcBef>
                <a:spcPts val="0"/>
              </a:spcBef>
              <a:spcAft>
                <a:spcPts val="0"/>
              </a:spcAft>
              <a:buSzPts val="1800"/>
              <a:buChar char="●"/>
            </a:pPr>
            <a:r>
              <a:rPr lang="en"/>
              <a:t>Answer: The address of the next instruction</a:t>
            </a:r>
            <a:endParaRPr/>
          </a:p>
          <a:p>
            <a:pPr indent="0" lvl="0" marL="0" rtl="0" algn="l">
              <a:spcBef>
                <a:spcPts val="1200"/>
              </a:spcBef>
              <a:spcAft>
                <a:spcPts val="0"/>
              </a:spcAft>
              <a:buNone/>
            </a:pPr>
            <a:r>
              <a:rPr lang="en"/>
              <a:t>The is very straightforward if the instruction we are considering is not a control-flow instruction. In this case, we just fetch the next address in memory.</a:t>
            </a:r>
            <a:endParaRPr/>
          </a:p>
          <a:p>
            <a:pPr indent="0" lvl="0" marL="0" rtl="0" algn="l">
              <a:spcBef>
                <a:spcPts val="1200"/>
              </a:spcBef>
              <a:spcAft>
                <a:spcPts val="1200"/>
              </a:spcAft>
              <a:buNone/>
            </a:pPr>
            <a:r>
              <a:rPr lang="en"/>
              <a:t>How do we determine the next PC if we have a control-flow instruction?</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86"/>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Different types of BRANCH</a:t>
            </a:r>
            <a:endParaRPr/>
          </a:p>
        </p:txBody>
      </p:sp>
      <p:graphicFrame>
        <p:nvGraphicFramePr>
          <p:cNvPr id="727" name="Google Shape;727;p86"/>
          <p:cNvGraphicFramePr/>
          <p:nvPr/>
        </p:nvGraphicFramePr>
        <p:xfrm>
          <a:off x="910100" y="1257700"/>
          <a:ext cx="3000000" cy="3000000"/>
        </p:xfrm>
        <a:graphic>
          <a:graphicData uri="http://schemas.openxmlformats.org/drawingml/2006/table">
            <a:tbl>
              <a:tblPr>
                <a:noFill/>
                <a:tableStyleId>{FC039D94-FFDD-4943-968C-63AE95C11A8B}</a:tableStyleId>
              </a:tblPr>
              <a:tblGrid>
                <a:gridCol w="1738025"/>
                <a:gridCol w="1843175"/>
                <a:gridCol w="1951800"/>
                <a:gridCol w="1790800"/>
              </a:tblGrid>
              <a:tr h="1036300">
                <a:tc>
                  <a:txBody>
                    <a:bodyPr/>
                    <a:lstStyle/>
                    <a:p>
                      <a:pPr indent="0" lvl="0" marL="0" rtl="0" algn="l">
                        <a:spcBef>
                          <a:spcPts val="0"/>
                        </a:spcBef>
                        <a:spcAft>
                          <a:spcPts val="0"/>
                        </a:spcAft>
                        <a:buNone/>
                      </a:pPr>
                      <a:r>
                        <a:rPr lang="en" sz="1500">
                          <a:latin typeface="Courier New"/>
                          <a:ea typeface="Courier New"/>
                          <a:cs typeface="Courier New"/>
                          <a:sym typeface="Courier New"/>
                        </a:rPr>
                        <a:t>type</a:t>
                      </a:r>
                      <a:endParaRPr sz="15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500">
                          <a:latin typeface="Courier New"/>
                          <a:ea typeface="Courier New"/>
                          <a:cs typeface="Courier New"/>
                          <a:sym typeface="Courier New"/>
                        </a:rPr>
                        <a:t>direction at fetch time</a:t>
                      </a:r>
                      <a:endParaRPr sz="15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500">
                          <a:latin typeface="Courier New"/>
                          <a:ea typeface="Courier New"/>
                          <a:cs typeface="Courier New"/>
                          <a:sym typeface="Courier New"/>
                        </a:rPr>
                        <a:t>potential next addresses</a:t>
                      </a:r>
                      <a:endParaRPr sz="15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500">
                          <a:latin typeface="Courier New"/>
                          <a:ea typeface="Courier New"/>
                          <a:cs typeface="Courier New"/>
                          <a:sym typeface="Courier New"/>
                        </a:rPr>
                        <a:t>branch resolution</a:t>
                      </a:r>
                      <a:endParaRPr sz="1500">
                        <a:latin typeface="Courier New"/>
                        <a:ea typeface="Courier New"/>
                        <a:cs typeface="Courier New"/>
                        <a:sym typeface="Courier New"/>
                      </a:endParaRPr>
                    </a:p>
                  </a:txBody>
                  <a:tcPr marT="91425" marB="91425" marR="91425" marL="91425"/>
                </a:tc>
              </a:tr>
              <a:tr h="396200">
                <a:tc>
                  <a:txBody>
                    <a:bodyPr/>
                    <a:lstStyle/>
                    <a:p>
                      <a:pPr indent="0" lvl="0" marL="0" rtl="0" algn="l">
                        <a:spcBef>
                          <a:spcPts val="0"/>
                        </a:spcBef>
                        <a:spcAft>
                          <a:spcPts val="0"/>
                        </a:spcAft>
                        <a:buNone/>
                      </a:pPr>
                      <a:r>
                        <a:rPr lang="en" sz="1500">
                          <a:latin typeface="Courier New"/>
                          <a:ea typeface="Courier New"/>
                          <a:cs typeface="Courier New"/>
                          <a:sym typeface="Courier New"/>
                        </a:rPr>
                        <a:t>conditional</a:t>
                      </a:r>
                      <a:endParaRPr sz="15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500">
                          <a:latin typeface="Courier New"/>
                          <a:ea typeface="Courier New"/>
                          <a:cs typeface="Courier New"/>
                          <a:sym typeface="Courier New"/>
                        </a:rPr>
                        <a:t>unknown</a:t>
                      </a:r>
                      <a:endParaRPr sz="15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500">
                          <a:latin typeface="Courier New"/>
                          <a:ea typeface="Courier New"/>
                          <a:cs typeface="Courier New"/>
                          <a:sym typeface="Courier New"/>
                        </a:rPr>
                        <a:t>2</a:t>
                      </a:r>
                      <a:endParaRPr sz="15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500">
                          <a:latin typeface="Courier New"/>
                          <a:ea typeface="Courier New"/>
                          <a:cs typeface="Courier New"/>
                          <a:sym typeface="Courier New"/>
                        </a:rPr>
                        <a:t>execute</a:t>
                      </a:r>
                      <a:endParaRPr sz="1500">
                        <a:latin typeface="Courier New"/>
                        <a:ea typeface="Courier New"/>
                        <a:cs typeface="Courier New"/>
                        <a:sym typeface="Courier New"/>
                      </a:endParaRPr>
                    </a:p>
                  </a:txBody>
                  <a:tcPr marT="91425" marB="91425" marR="91425" marL="91425"/>
                </a:tc>
              </a:tr>
              <a:tr h="396200">
                <a:tc>
                  <a:txBody>
                    <a:bodyPr/>
                    <a:lstStyle/>
                    <a:p>
                      <a:pPr indent="0" lvl="0" marL="0" rtl="0" algn="l">
                        <a:spcBef>
                          <a:spcPts val="0"/>
                        </a:spcBef>
                        <a:spcAft>
                          <a:spcPts val="0"/>
                        </a:spcAft>
                        <a:buNone/>
                      </a:pPr>
                      <a:r>
                        <a:rPr lang="en" sz="1500">
                          <a:latin typeface="Courier New"/>
                          <a:ea typeface="Courier New"/>
                          <a:cs typeface="Courier New"/>
                          <a:sym typeface="Courier New"/>
                        </a:rPr>
                        <a:t>unconditional</a:t>
                      </a:r>
                      <a:endParaRPr sz="15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500">
                          <a:latin typeface="Courier New"/>
                          <a:ea typeface="Courier New"/>
                          <a:cs typeface="Courier New"/>
                          <a:sym typeface="Courier New"/>
                        </a:rPr>
                        <a:t>always taken</a:t>
                      </a:r>
                      <a:endParaRPr sz="15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500">
                          <a:latin typeface="Courier New"/>
                          <a:ea typeface="Courier New"/>
                          <a:cs typeface="Courier New"/>
                          <a:sym typeface="Courier New"/>
                        </a:rPr>
                        <a:t>1</a:t>
                      </a:r>
                      <a:endParaRPr sz="15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500">
                          <a:latin typeface="Courier New"/>
                          <a:ea typeface="Courier New"/>
                          <a:cs typeface="Courier New"/>
                          <a:sym typeface="Courier New"/>
                        </a:rPr>
                        <a:t>decode</a:t>
                      </a:r>
                      <a:endParaRPr sz="1500">
                        <a:latin typeface="Courier New"/>
                        <a:ea typeface="Courier New"/>
                        <a:cs typeface="Courier New"/>
                        <a:sym typeface="Courier New"/>
                      </a:endParaRPr>
                    </a:p>
                  </a:txBody>
                  <a:tcPr marT="91425" marB="91425" marR="91425" marL="91425"/>
                </a:tc>
              </a:tr>
              <a:tr h="396200">
                <a:tc>
                  <a:txBody>
                    <a:bodyPr/>
                    <a:lstStyle/>
                    <a:p>
                      <a:pPr indent="0" lvl="0" marL="0" rtl="0" algn="l">
                        <a:spcBef>
                          <a:spcPts val="0"/>
                        </a:spcBef>
                        <a:spcAft>
                          <a:spcPts val="0"/>
                        </a:spcAft>
                        <a:buNone/>
                      </a:pPr>
                      <a:r>
                        <a:rPr lang="en" sz="1500">
                          <a:latin typeface="Courier New"/>
                          <a:ea typeface="Courier New"/>
                          <a:cs typeface="Courier New"/>
                          <a:sym typeface="Courier New"/>
                        </a:rPr>
                        <a:t>call</a:t>
                      </a:r>
                      <a:endParaRPr sz="15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500">
                          <a:solidFill>
                            <a:schemeClr val="dk1"/>
                          </a:solidFill>
                          <a:latin typeface="Courier New"/>
                          <a:ea typeface="Courier New"/>
                          <a:cs typeface="Courier New"/>
                          <a:sym typeface="Courier New"/>
                        </a:rPr>
                        <a:t>always taken</a:t>
                      </a:r>
                      <a:endParaRPr sz="15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500">
                          <a:latin typeface="Courier New"/>
                          <a:ea typeface="Courier New"/>
                          <a:cs typeface="Courier New"/>
                          <a:sym typeface="Courier New"/>
                        </a:rPr>
                        <a:t>1</a:t>
                      </a:r>
                      <a:endParaRPr sz="15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500">
                          <a:latin typeface="Courier New"/>
                          <a:ea typeface="Courier New"/>
                          <a:cs typeface="Courier New"/>
                          <a:sym typeface="Courier New"/>
                        </a:rPr>
                        <a:t>decode</a:t>
                      </a:r>
                      <a:endParaRPr sz="1500">
                        <a:latin typeface="Courier New"/>
                        <a:ea typeface="Courier New"/>
                        <a:cs typeface="Courier New"/>
                        <a:sym typeface="Courier New"/>
                      </a:endParaRPr>
                    </a:p>
                  </a:txBody>
                  <a:tcPr marT="91425" marB="91425" marR="91425" marL="91425"/>
                </a:tc>
              </a:tr>
              <a:tr h="396200">
                <a:tc>
                  <a:txBody>
                    <a:bodyPr/>
                    <a:lstStyle/>
                    <a:p>
                      <a:pPr indent="0" lvl="0" marL="0" rtl="0" algn="l">
                        <a:spcBef>
                          <a:spcPts val="0"/>
                        </a:spcBef>
                        <a:spcAft>
                          <a:spcPts val="0"/>
                        </a:spcAft>
                        <a:buNone/>
                      </a:pPr>
                      <a:r>
                        <a:rPr lang="en" sz="1500">
                          <a:latin typeface="Courier New"/>
                          <a:ea typeface="Courier New"/>
                          <a:cs typeface="Courier New"/>
                          <a:sym typeface="Courier New"/>
                        </a:rPr>
                        <a:t>return</a:t>
                      </a:r>
                      <a:endParaRPr sz="15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500">
                          <a:solidFill>
                            <a:schemeClr val="dk1"/>
                          </a:solidFill>
                          <a:latin typeface="Courier New"/>
                          <a:ea typeface="Courier New"/>
                          <a:cs typeface="Courier New"/>
                          <a:sym typeface="Courier New"/>
                        </a:rPr>
                        <a:t>always taken</a:t>
                      </a:r>
                      <a:endParaRPr sz="15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500">
                          <a:latin typeface="Courier New"/>
                          <a:ea typeface="Courier New"/>
                          <a:cs typeface="Courier New"/>
                          <a:sym typeface="Courier New"/>
                        </a:rPr>
                        <a:t>many</a:t>
                      </a:r>
                      <a:endParaRPr sz="15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500">
                          <a:latin typeface="Courier New"/>
                          <a:ea typeface="Courier New"/>
                          <a:cs typeface="Courier New"/>
                          <a:sym typeface="Courier New"/>
                        </a:rPr>
                        <a:t>execute</a:t>
                      </a:r>
                      <a:endParaRPr sz="1500">
                        <a:latin typeface="Courier New"/>
                        <a:ea typeface="Courier New"/>
                        <a:cs typeface="Courier New"/>
                        <a:sym typeface="Courier New"/>
                      </a:endParaRPr>
                    </a:p>
                  </a:txBody>
                  <a:tcPr marT="91425" marB="91425" marR="91425" marL="91425"/>
                </a:tc>
              </a:tr>
              <a:tr h="396200">
                <a:tc>
                  <a:txBody>
                    <a:bodyPr/>
                    <a:lstStyle/>
                    <a:p>
                      <a:pPr indent="0" lvl="0" marL="0" rtl="0" algn="l">
                        <a:spcBef>
                          <a:spcPts val="0"/>
                        </a:spcBef>
                        <a:spcAft>
                          <a:spcPts val="0"/>
                        </a:spcAft>
                        <a:buNone/>
                      </a:pPr>
                      <a:r>
                        <a:rPr lang="en" sz="1500">
                          <a:latin typeface="Courier New"/>
                          <a:ea typeface="Courier New"/>
                          <a:cs typeface="Courier New"/>
                          <a:sym typeface="Courier New"/>
                        </a:rPr>
                        <a:t>indirect</a:t>
                      </a:r>
                      <a:endParaRPr sz="15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500">
                          <a:solidFill>
                            <a:schemeClr val="dk1"/>
                          </a:solidFill>
                          <a:latin typeface="Courier New"/>
                          <a:ea typeface="Courier New"/>
                          <a:cs typeface="Courier New"/>
                          <a:sym typeface="Courier New"/>
                        </a:rPr>
                        <a:t>always taken</a:t>
                      </a:r>
                      <a:endParaRPr sz="15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500">
                          <a:latin typeface="Courier New"/>
                          <a:ea typeface="Courier New"/>
                          <a:cs typeface="Courier New"/>
                          <a:sym typeface="Courier New"/>
                        </a:rPr>
                        <a:t>many</a:t>
                      </a:r>
                      <a:endParaRPr sz="15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500">
                          <a:latin typeface="Courier New"/>
                          <a:ea typeface="Courier New"/>
                          <a:cs typeface="Courier New"/>
                          <a:sym typeface="Courier New"/>
                        </a:rPr>
                        <a:t>execute</a:t>
                      </a:r>
                      <a:endParaRPr sz="1500">
                        <a:latin typeface="Courier New"/>
                        <a:ea typeface="Courier New"/>
                        <a:cs typeface="Courier New"/>
                        <a:sym typeface="Courier New"/>
                      </a:endParaRPr>
                    </a:p>
                  </a:txBody>
                  <a:tcPr marT="91425" marB="91425" marR="91425" marL="91425"/>
                </a:tc>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87"/>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Static Branch Prediction</a:t>
            </a:r>
            <a:endParaRPr/>
          </a:p>
        </p:txBody>
      </p:sp>
      <p:sp>
        <p:nvSpPr>
          <p:cNvPr id="733" name="Google Shape;733;p87"/>
          <p:cNvSpPr txBox="1"/>
          <p:nvPr>
            <p:ph idx="1" type="body"/>
          </p:nvPr>
        </p:nvSpPr>
        <p:spPr>
          <a:xfrm>
            <a:off x="519750" y="1028900"/>
            <a:ext cx="8104500" cy="3416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Predict </a:t>
            </a:r>
            <a:r>
              <a:rPr b="1" lang="en"/>
              <a:t>Always Not Taken </a:t>
            </a:r>
            <a:r>
              <a:rPr lang="en"/>
              <a:t>~</a:t>
            </a:r>
            <a:r>
              <a:rPr b="1" lang="en"/>
              <a:t> </a:t>
            </a:r>
            <a:r>
              <a:rPr lang="en"/>
              <a:t>not that good 30-40% accuracy</a:t>
            </a:r>
            <a:endParaRPr/>
          </a:p>
          <a:p>
            <a:pPr indent="-325755" lvl="0" marL="457200" rtl="0" algn="l">
              <a:spcBef>
                <a:spcPts val="0"/>
              </a:spcBef>
              <a:spcAft>
                <a:spcPts val="0"/>
              </a:spcAft>
              <a:buSzPct val="100000"/>
              <a:buChar char="●"/>
            </a:pPr>
            <a:r>
              <a:rPr lang="en"/>
              <a:t>Predict </a:t>
            </a:r>
            <a:r>
              <a:rPr b="1" lang="en"/>
              <a:t>Always Taken </a:t>
            </a:r>
            <a:r>
              <a:rPr lang="en"/>
              <a:t>~ 60-70% accuracy but we still need the address</a:t>
            </a:r>
            <a:endParaRPr/>
          </a:p>
          <a:p>
            <a:pPr indent="-325755" lvl="0" marL="457200" rtl="0" algn="l">
              <a:spcBef>
                <a:spcPts val="0"/>
              </a:spcBef>
              <a:spcAft>
                <a:spcPts val="0"/>
              </a:spcAft>
              <a:buSzPct val="100000"/>
              <a:buChar char="●"/>
            </a:pPr>
            <a:r>
              <a:rPr lang="en"/>
              <a:t>Predict based off the target</a:t>
            </a:r>
            <a:endParaRPr/>
          </a:p>
          <a:p>
            <a:pPr indent="-304165" lvl="1" marL="914400" rtl="0" algn="l">
              <a:spcBef>
                <a:spcPts val="0"/>
              </a:spcBef>
              <a:spcAft>
                <a:spcPts val="0"/>
              </a:spcAft>
              <a:buSzPct val="100000"/>
              <a:buChar char="○"/>
            </a:pPr>
            <a:r>
              <a:rPr b="1" lang="en"/>
              <a:t>targetPC &gt; PC</a:t>
            </a:r>
            <a:r>
              <a:rPr lang="en"/>
              <a:t> - if we are branching forwards, assume not taken (if statements)</a:t>
            </a:r>
            <a:endParaRPr/>
          </a:p>
          <a:p>
            <a:pPr indent="-304165" lvl="1" marL="914400" rtl="0" algn="l">
              <a:spcBef>
                <a:spcPts val="0"/>
              </a:spcBef>
              <a:spcAft>
                <a:spcPts val="0"/>
              </a:spcAft>
              <a:buSzPct val="100000"/>
              <a:buChar char="○"/>
            </a:pPr>
            <a:r>
              <a:rPr b="1" lang="en"/>
              <a:t>targetPC &lt; PC</a:t>
            </a:r>
            <a:r>
              <a:rPr lang="en"/>
              <a:t> - if we are branching backwards, assume taken (loops)</a:t>
            </a:r>
            <a:endParaRPr/>
          </a:p>
          <a:p>
            <a:pPr indent="-304165" lvl="1" marL="914400" rtl="0" algn="l">
              <a:spcBef>
                <a:spcPts val="0"/>
              </a:spcBef>
              <a:spcAft>
                <a:spcPts val="0"/>
              </a:spcAft>
              <a:buSzPct val="100000"/>
              <a:buChar char="○"/>
            </a:pPr>
            <a:r>
              <a:rPr b="1" lang="en"/>
              <a:t>BTFNT</a:t>
            </a:r>
            <a:r>
              <a:rPr lang="en"/>
              <a:t> Backward Taken Forward Not Taken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These predictions work in tandem with the compiler, since if the compiler knows that a given branch will always be taken, it can place it before other branches.</a:t>
            </a:r>
            <a:endParaRPr/>
          </a:p>
          <a:p>
            <a:pPr indent="0" lvl="0" marL="0" rtl="0" algn="l">
              <a:spcBef>
                <a:spcPts val="1200"/>
              </a:spcBef>
              <a:spcAft>
                <a:spcPts val="0"/>
              </a:spcAft>
              <a:buNone/>
            </a:pPr>
            <a:r>
              <a:rPr lang="en"/>
              <a:t>If we are correct, we have saved clock cycles! What do we do if our prediction is wrong?</a:t>
            </a:r>
            <a:endParaRPr/>
          </a:p>
          <a:p>
            <a:pPr indent="0" lvl="0" marL="0" rtl="0" algn="l">
              <a:spcBef>
                <a:spcPts val="1200"/>
              </a:spcBef>
              <a:spcAft>
                <a:spcPts val="1200"/>
              </a:spcAft>
              <a:buNone/>
            </a:pPr>
            <a:r>
              <a:rPr b="1" lang="en"/>
              <a:t>Answer: </a:t>
            </a:r>
            <a:r>
              <a:rPr lang="en"/>
              <a:t>The pipeline now contains incorrect instructions that we need to use </a:t>
            </a:r>
            <a:r>
              <a:rPr b="1" lang="en"/>
              <a:t>flushing </a:t>
            </a:r>
            <a:r>
              <a:rPr lang="en"/>
              <a:t>to resolve</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88"/>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Exercise:</a:t>
            </a:r>
            <a:r>
              <a:rPr lang="en"/>
              <a:t> Flushing the Pipeline</a:t>
            </a:r>
            <a:endParaRPr/>
          </a:p>
        </p:txBody>
      </p:sp>
      <p:sp>
        <p:nvSpPr>
          <p:cNvPr id="739" name="Google Shape;739;p88"/>
          <p:cNvSpPr txBox="1"/>
          <p:nvPr>
            <p:ph idx="1" type="body"/>
          </p:nvPr>
        </p:nvSpPr>
        <p:spPr>
          <a:xfrm>
            <a:off x="519750" y="1028900"/>
            <a:ext cx="81045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Question: Suppose that a BEQ instruction enters the pipeline and </a:t>
            </a:r>
            <a:r>
              <a:rPr b="1" lang="en"/>
              <a:t>branch </a:t>
            </a:r>
            <a:r>
              <a:rPr b="1" lang="en"/>
              <a:t>prediction</a:t>
            </a:r>
            <a:r>
              <a:rPr lang="en"/>
              <a:t> is used to predict the path of the branch. If the prediction is wrong, which stages should we flush from the pipeline?</a:t>
            </a:r>
            <a:endParaRPr/>
          </a:p>
        </p:txBody>
      </p:sp>
      <p:pic>
        <p:nvPicPr>
          <p:cNvPr id="740" name="Google Shape;740;p88"/>
          <p:cNvPicPr preferRelativeResize="0"/>
          <p:nvPr/>
        </p:nvPicPr>
        <p:blipFill>
          <a:blip r:embed="rId3">
            <a:alphaModFix/>
          </a:blip>
          <a:stretch>
            <a:fillRect/>
          </a:stretch>
        </p:blipFill>
        <p:spPr>
          <a:xfrm>
            <a:off x="1673100" y="2971725"/>
            <a:ext cx="5797801" cy="1842775"/>
          </a:xfrm>
          <a:prstGeom prst="rect">
            <a:avLst/>
          </a:prstGeom>
          <a:noFill/>
          <a:ln>
            <a:noFill/>
          </a:ln>
        </p:spPr>
      </p:pic>
      <p:sp>
        <p:nvSpPr>
          <p:cNvPr id="741" name="Google Shape;741;p88"/>
          <p:cNvSpPr txBox="1"/>
          <p:nvPr/>
        </p:nvSpPr>
        <p:spPr>
          <a:xfrm>
            <a:off x="4323900" y="4525125"/>
            <a:ext cx="612900" cy="26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4A86E8"/>
                </a:solidFill>
                <a:latin typeface="Ubuntu Mono"/>
                <a:ea typeface="Ubuntu Mono"/>
                <a:cs typeface="Ubuntu Mono"/>
                <a:sym typeface="Ubuntu Mono"/>
              </a:rPr>
              <a:t>BEQ</a:t>
            </a:r>
            <a:endParaRPr>
              <a:solidFill>
                <a:srgbClr val="4A86E8"/>
              </a:solidFill>
              <a:latin typeface="Ubuntu Mono"/>
              <a:ea typeface="Ubuntu Mono"/>
              <a:cs typeface="Ubuntu Mono"/>
              <a:sym typeface="Ubuntu Mono"/>
            </a:endParaRPr>
          </a:p>
        </p:txBody>
      </p:sp>
      <p:sp>
        <p:nvSpPr>
          <p:cNvPr id="742" name="Google Shape;742;p88"/>
          <p:cNvSpPr txBox="1"/>
          <p:nvPr/>
        </p:nvSpPr>
        <p:spPr>
          <a:xfrm>
            <a:off x="3082800" y="4525125"/>
            <a:ext cx="612900" cy="26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4A86E8"/>
                </a:solidFill>
                <a:latin typeface="Ubuntu Mono"/>
                <a:ea typeface="Ubuntu Mono"/>
                <a:cs typeface="Ubuntu Mono"/>
                <a:sym typeface="Ubuntu Mono"/>
              </a:rPr>
              <a:t>I3</a:t>
            </a:r>
            <a:endParaRPr>
              <a:solidFill>
                <a:srgbClr val="4A86E8"/>
              </a:solidFill>
              <a:latin typeface="Ubuntu Mono"/>
              <a:ea typeface="Ubuntu Mono"/>
              <a:cs typeface="Ubuntu Mono"/>
              <a:sym typeface="Ubuntu Mono"/>
            </a:endParaRPr>
          </a:p>
        </p:txBody>
      </p:sp>
      <p:sp>
        <p:nvSpPr>
          <p:cNvPr id="743" name="Google Shape;743;p88"/>
          <p:cNvSpPr txBox="1"/>
          <p:nvPr/>
        </p:nvSpPr>
        <p:spPr>
          <a:xfrm>
            <a:off x="1761450" y="4525125"/>
            <a:ext cx="612900" cy="26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4A86E8"/>
                </a:solidFill>
                <a:latin typeface="Ubuntu Mono"/>
                <a:ea typeface="Ubuntu Mono"/>
                <a:cs typeface="Ubuntu Mono"/>
                <a:sym typeface="Ubuntu Mono"/>
              </a:rPr>
              <a:t>I4</a:t>
            </a:r>
            <a:endParaRPr>
              <a:solidFill>
                <a:srgbClr val="4A86E8"/>
              </a:solidFill>
              <a:latin typeface="Ubuntu Mono"/>
              <a:ea typeface="Ubuntu Mono"/>
              <a:cs typeface="Ubuntu Mono"/>
              <a:sym typeface="Ubuntu Mono"/>
            </a:endParaRPr>
          </a:p>
        </p:txBody>
      </p:sp>
      <p:sp>
        <p:nvSpPr>
          <p:cNvPr id="744" name="Google Shape;744;p88"/>
          <p:cNvSpPr txBox="1"/>
          <p:nvPr/>
        </p:nvSpPr>
        <p:spPr>
          <a:xfrm>
            <a:off x="5445825" y="4525125"/>
            <a:ext cx="612900" cy="26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4A86E8"/>
                </a:solidFill>
                <a:latin typeface="Ubuntu Mono"/>
                <a:ea typeface="Ubuntu Mono"/>
                <a:cs typeface="Ubuntu Mono"/>
                <a:sym typeface="Ubuntu Mono"/>
              </a:rPr>
              <a:t>I2</a:t>
            </a:r>
            <a:endParaRPr>
              <a:solidFill>
                <a:srgbClr val="4A86E8"/>
              </a:solidFill>
              <a:latin typeface="Ubuntu Mono"/>
              <a:ea typeface="Ubuntu Mono"/>
              <a:cs typeface="Ubuntu Mono"/>
              <a:sym typeface="Ubuntu Mono"/>
            </a:endParaRPr>
          </a:p>
        </p:txBody>
      </p:sp>
      <p:sp>
        <p:nvSpPr>
          <p:cNvPr id="745" name="Google Shape;745;p88"/>
          <p:cNvSpPr txBox="1"/>
          <p:nvPr/>
        </p:nvSpPr>
        <p:spPr>
          <a:xfrm>
            <a:off x="6605025" y="4525125"/>
            <a:ext cx="612900" cy="26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4A86E8"/>
                </a:solidFill>
                <a:latin typeface="Ubuntu Mono"/>
                <a:ea typeface="Ubuntu Mono"/>
                <a:cs typeface="Ubuntu Mono"/>
                <a:sym typeface="Ubuntu Mono"/>
              </a:rPr>
              <a:t>I1</a:t>
            </a:r>
            <a:endParaRPr>
              <a:solidFill>
                <a:srgbClr val="4A86E8"/>
              </a:solidFill>
              <a:latin typeface="Ubuntu Mono"/>
              <a:ea typeface="Ubuntu Mono"/>
              <a:cs typeface="Ubuntu Mono"/>
              <a:sym typeface="Ubuntu Mono"/>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89"/>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Solution:</a:t>
            </a:r>
            <a:r>
              <a:rPr lang="en"/>
              <a:t> Flushing the Pipeline</a:t>
            </a:r>
            <a:endParaRPr/>
          </a:p>
        </p:txBody>
      </p:sp>
      <p:sp>
        <p:nvSpPr>
          <p:cNvPr id="751" name="Google Shape;751;p89"/>
          <p:cNvSpPr txBox="1"/>
          <p:nvPr>
            <p:ph idx="1" type="body"/>
          </p:nvPr>
        </p:nvSpPr>
        <p:spPr>
          <a:xfrm>
            <a:off x="519750" y="1028900"/>
            <a:ext cx="81045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result of the prediction is discovered once BEQ enters the EX stage</a:t>
            </a:r>
            <a:endParaRPr/>
          </a:p>
          <a:p>
            <a:pPr indent="-342900" lvl="0" marL="457200" rtl="0" algn="l">
              <a:spcBef>
                <a:spcPts val="0"/>
              </a:spcBef>
              <a:spcAft>
                <a:spcPts val="0"/>
              </a:spcAft>
              <a:buSzPts val="1800"/>
              <a:buChar char="●"/>
            </a:pPr>
            <a:r>
              <a:rPr lang="en"/>
              <a:t>Therefore, all instructions before that stage (IF and ID/RR) need to be flushed so that the correct instructions can execute following the BEQ</a:t>
            </a:r>
            <a:endParaRPr/>
          </a:p>
          <a:p>
            <a:pPr indent="-342900" lvl="0" marL="457200" rtl="0" algn="l">
              <a:spcBef>
                <a:spcPts val="0"/>
              </a:spcBef>
              <a:spcAft>
                <a:spcPts val="0"/>
              </a:spcAft>
              <a:buSzPts val="1800"/>
              <a:buChar char="●"/>
            </a:pPr>
            <a:r>
              <a:rPr lang="en"/>
              <a:t>The instructions in MEM and WB occur before BEQ, and thus should not be flushed</a:t>
            </a:r>
            <a:endParaRPr/>
          </a:p>
        </p:txBody>
      </p:sp>
      <p:pic>
        <p:nvPicPr>
          <p:cNvPr id="752" name="Google Shape;752;p89"/>
          <p:cNvPicPr preferRelativeResize="0"/>
          <p:nvPr/>
        </p:nvPicPr>
        <p:blipFill>
          <a:blip r:embed="rId3">
            <a:alphaModFix/>
          </a:blip>
          <a:stretch>
            <a:fillRect/>
          </a:stretch>
        </p:blipFill>
        <p:spPr>
          <a:xfrm>
            <a:off x="1673100" y="2971725"/>
            <a:ext cx="5797801" cy="1842775"/>
          </a:xfrm>
          <a:prstGeom prst="rect">
            <a:avLst/>
          </a:prstGeom>
          <a:noFill/>
          <a:ln>
            <a:noFill/>
          </a:ln>
        </p:spPr>
      </p:pic>
      <p:sp>
        <p:nvSpPr>
          <p:cNvPr id="753" name="Google Shape;753;p89"/>
          <p:cNvSpPr txBox="1"/>
          <p:nvPr/>
        </p:nvSpPr>
        <p:spPr>
          <a:xfrm>
            <a:off x="4323900" y="4525125"/>
            <a:ext cx="612900" cy="26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4A86E8"/>
                </a:solidFill>
                <a:latin typeface="Ubuntu Mono"/>
                <a:ea typeface="Ubuntu Mono"/>
                <a:cs typeface="Ubuntu Mono"/>
                <a:sym typeface="Ubuntu Mono"/>
              </a:rPr>
              <a:t>BEQ</a:t>
            </a:r>
            <a:endParaRPr>
              <a:solidFill>
                <a:srgbClr val="4A86E8"/>
              </a:solidFill>
              <a:latin typeface="Ubuntu Mono"/>
              <a:ea typeface="Ubuntu Mono"/>
              <a:cs typeface="Ubuntu Mono"/>
              <a:sym typeface="Ubuntu Mono"/>
            </a:endParaRPr>
          </a:p>
        </p:txBody>
      </p:sp>
      <p:sp>
        <p:nvSpPr>
          <p:cNvPr id="754" name="Google Shape;754;p89"/>
          <p:cNvSpPr txBox="1"/>
          <p:nvPr/>
        </p:nvSpPr>
        <p:spPr>
          <a:xfrm>
            <a:off x="3082800" y="4525125"/>
            <a:ext cx="612900" cy="26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4A86E8"/>
                </a:solidFill>
                <a:latin typeface="Ubuntu Mono"/>
                <a:ea typeface="Ubuntu Mono"/>
                <a:cs typeface="Ubuntu Mono"/>
                <a:sym typeface="Ubuntu Mono"/>
              </a:rPr>
              <a:t>I3</a:t>
            </a:r>
            <a:endParaRPr>
              <a:solidFill>
                <a:srgbClr val="4A86E8"/>
              </a:solidFill>
              <a:latin typeface="Ubuntu Mono"/>
              <a:ea typeface="Ubuntu Mono"/>
              <a:cs typeface="Ubuntu Mono"/>
              <a:sym typeface="Ubuntu Mono"/>
            </a:endParaRPr>
          </a:p>
        </p:txBody>
      </p:sp>
      <p:sp>
        <p:nvSpPr>
          <p:cNvPr id="755" name="Google Shape;755;p89"/>
          <p:cNvSpPr txBox="1"/>
          <p:nvPr/>
        </p:nvSpPr>
        <p:spPr>
          <a:xfrm>
            <a:off x="1761450" y="4525125"/>
            <a:ext cx="612900" cy="26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4A86E8"/>
                </a:solidFill>
                <a:latin typeface="Ubuntu Mono"/>
                <a:ea typeface="Ubuntu Mono"/>
                <a:cs typeface="Ubuntu Mono"/>
                <a:sym typeface="Ubuntu Mono"/>
              </a:rPr>
              <a:t>I4</a:t>
            </a:r>
            <a:endParaRPr>
              <a:solidFill>
                <a:srgbClr val="4A86E8"/>
              </a:solidFill>
              <a:latin typeface="Ubuntu Mono"/>
              <a:ea typeface="Ubuntu Mono"/>
              <a:cs typeface="Ubuntu Mono"/>
              <a:sym typeface="Ubuntu Mono"/>
            </a:endParaRPr>
          </a:p>
        </p:txBody>
      </p:sp>
      <p:sp>
        <p:nvSpPr>
          <p:cNvPr id="756" name="Google Shape;756;p89"/>
          <p:cNvSpPr txBox="1"/>
          <p:nvPr/>
        </p:nvSpPr>
        <p:spPr>
          <a:xfrm>
            <a:off x="5445825" y="4525125"/>
            <a:ext cx="612900" cy="26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4A86E8"/>
                </a:solidFill>
                <a:latin typeface="Ubuntu Mono"/>
                <a:ea typeface="Ubuntu Mono"/>
                <a:cs typeface="Ubuntu Mono"/>
                <a:sym typeface="Ubuntu Mono"/>
              </a:rPr>
              <a:t>I2</a:t>
            </a:r>
            <a:endParaRPr>
              <a:solidFill>
                <a:srgbClr val="4A86E8"/>
              </a:solidFill>
              <a:latin typeface="Ubuntu Mono"/>
              <a:ea typeface="Ubuntu Mono"/>
              <a:cs typeface="Ubuntu Mono"/>
              <a:sym typeface="Ubuntu Mono"/>
            </a:endParaRPr>
          </a:p>
        </p:txBody>
      </p:sp>
      <p:sp>
        <p:nvSpPr>
          <p:cNvPr id="757" name="Google Shape;757;p89"/>
          <p:cNvSpPr txBox="1"/>
          <p:nvPr/>
        </p:nvSpPr>
        <p:spPr>
          <a:xfrm>
            <a:off x="6605025" y="4525125"/>
            <a:ext cx="612900" cy="26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4A86E8"/>
                </a:solidFill>
                <a:latin typeface="Ubuntu Mono"/>
                <a:ea typeface="Ubuntu Mono"/>
                <a:cs typeface="Ubuntu Mono"/>
                <a:sym typeface="Ubuntu Mono"/>
              </a:rPr>
              <a:t>I1</a:t>
            </a:r>
            <a:endParaRPr>
              <a:solidFill>
                <a:srgbClr val="4A86E8"/>
              </a:solidFill>
              <a:latin typeface="Ubuntu Mono"/>
              <a:ea typeface="Ubuntu Mono"/>
              <a:cs typeface="Ubuntu Mono"/>
              <a:sym typeface="Ubuntu Mono"/>
            </a:endParaRPr>
          </a:p>
        </p:txBody>
      </p:sp>
      <p:cxnSp>
        <p:nvCxnSpPr>
          <p:cNvPr id="758" name="Google Shape;758;p89"/>
          <p:cNvCxnSpPr/>
          <p:nvPr/>
        </p:nvCxnSpPr>
        <p:spPr>
          <a:xfrm flipH="1" rot="10800000">
            <a:off x="3224725" y="4552425"/>
            <a:ext cx="335700" cy="219000"/>
          </a:xfrm>
          <a:prstGeom prst="straightConnector1">
            <a:avLst/>
          </a:prstGeom>
          <a:noFill/>
          <a:ln cap="flat" cmpd="sng" w="9525">
            <a:solidFill>
              <a:srgbClr val="FF0000"/>
            </a:solidFill>
            <a:prstDash val="solid"/>
            <a:round/>
            <a:headEnd len="med" w="med" type="none"/>
            <a:tailEnd len="med" w="med" type="none"/>
          </a:ln>
        </p:spPr>
      </p:cxnSp>
      <p:cxnSp>
        <p:nvCxnSpPr>
          <p:cNvPr id="759" name="Google Shape;759;p89"/>
          <p:cNvCxnSpPr/>
          <p:nvPr/>
        </p:nvCxnSpPr>
        <p:spPr>
          <a:xfrm rot="10800000">
            <a:off x="3179850" y="4556625"/>
            <a:ext cx="418800" cy="199800"/>
          </a:xfrm>
          <a:prstGeom prst="straightConnector1">
            <a:avLst/>
          </a:prstGeom>
          <a:noFill/>
          <a:ln cap="flat" cmpd="sng" w="9525">
            <a:solidFill>
              <a:srgbClr val="FF0000"/>
            </a:solidFill>
            <a:prstDash val="solid"/>
            <a:round/>
            <a:headEnd len="med" w="med" type="none"/>
            <a:tailEnd len="med" w="med" type="none"/>
          </a:ln>
        </p:spPr>
      </p:cxnSp>
      <p:cxnSp>
        <p:nvCxnSpPr>
          <p:cNvPr id="760" name="Google Shape;760;p89"/>
          <p:cNvCxnSpPr/>
          <p:nvPr/>
        </p:nvCxnSpPr>
        <p:spPr>
          <a:xfrm flipH="1" rot="10800000">
            <a:off x="1903375" y="4552425"/>
            <a:ext cx="335700" cy="219000"/>
          </a:xfrm>
          <a:prstGeom prst="straightConnector1">
            <a:avLst/>
          </a:prstGeom>
          <a:noFill/>
          <a:ln cap="flat" cmpd="sng" w="9525">
            <a:solidFill>
              <a:srgbClr val="FF0000"/>
            </a:solidFill>
            <a:prstDash val="solid"/>
            <a:round/>
            <a:headEnd len="med" w="med" type="none"/>
            <a:tailEnd len="med" w="med" type="none"/>
          </a:ln>
        </p:spPr>
      </p:cxnSp>
      <p:cxnSp>
        <p:nvCxnSpPr>
          <p:cNvPr id="761" name="Google Shape;761;p89"/>
          <p:cNvCxnSpPr/>
          <p:nvPr/>
        </p:nvCxnSpPr>
        <p:spPr>
          <a:xfrm rot="10800000">
            <a:off x="1858500" y="4556625"/>
            <a:ext cx="418800" cy="199800"/>
          </a:xfrm>
          <a:prstGeom prst="straightConnector1">
            <a:avLst/>
          </a:prstGeom>
          <a:noFill/>
          <a:ln cap="flat" cmpd="sng" w="9525">
            <a:solidFill>
              <a:srgbClr val="FF0000"/>
            </a:solidFill>
            <a:prstDash val="solid"/>
            <a:round/>
            <a:headEnd len="med" w="med" type="none"/>
            <a:tailEnd len="med" w="med" type="none"/>
          </a:ln>
        </p:spPr>
      </p:cxn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90"/>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Branch Target Buffer</a:t>
            </a:r>
            <a:endParaRPr/>
          </a:p>
        </p:txBody>
      </p:sp>
      <p:sp>
        <p:nvSpPr>
          <p:cNvPr id="767" name="Google Shape;767;p90"/>
          <p:cNvSpPr txBox="1"/>
          <p:nvPr>
            <p:ph idx="1" type="body"/>
          </p:nvPr>
        </p:nvSpPr>
        <p:spPr>
          <a:xfrm>
            <a:off x="519750" y="1028900"/>
            <a:ext cx="35517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For each PC that is a branch, keep track of where we branched to last time the branch occurred.</a:t>
            </a:r>
            <a:endParaRPr/>
          </a:p>
          <a:p>
            <a:pPr indent="-334327" lvl="0" marL="457200" rtl="0" algn="l">
              <a:spcBef>
                <a:spcPts val="0"/>
              </a:spcBef>
              <a:spcAft>
                <a:spcPts val="0"/>
              </a:spcAft>
              <a:buSzPct val="100000"/>
              <a:buChar char="●"/>
            </a:pPr>
            <a:r>
              <a:rPr lang="en"/>
              <a:t>Idea is that if a conditional resulted in a branch/no branch before, maybe it will result in the same way again</a:t>
            </a:r>
            <a:endParaRPr/>
          </a:p>
          <a:p>
            <a:pPr indent="-334327" lvl="0" marL="457200" rtl="0" algn="l">
              <a:spcBef>
                <a:spcPts val="0"/>
              </a:spcBef>
              <a:spcAft>
                <a:spcPts val="0"/>
              </a:spcAft>
              <a:buSzPct val="100000"/>
              <a:buChar char="●"/>
            </a:pPr>
            <a:r>
              <a:rPr lang="en"/>
              <a:t>This is very useful for unconditional branches, such as jumps which will only ever branch to one address, and the branch is guaranteed. </a:t>
            </a:r>
            <a:endParaRPr/>
          </a:p>
        </p:txBody>
      </p:sp>
      <p:pic>
        <p:nvPicPr>
          <p:cNvPr id="768" name="Google Shape;768;p90"/>
          <p:cNvPicPr preferRelativeResize="0"/>
          <p:nvPr/>
        </p:nvPicPr>
        <p:blipFill>
          <a:blip r:embed="rId3">
            <a:alphaModFix/>
          </a:blip>
          <a:stretch>
            <a:fillRect/>
          </a:stretch>
        </p:blipFill>
        <p:spPr>
          <a:xfrm>
            <a:off x="4223850" y="1101475"/>
            <a:ext cx="4767750" cy="3256235"/>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72" name="Shape 772"/>
        <p:cNvGrpSpPr/>
        <p:nvPr/>
      </p:nvGrpSpPr>
      <p:grpSpPr>
        <a:xfrm>
          <a:off x="0" y="0"/>
          <a:ext cx="0" cy="0"/>
          <a:chOff x="0" y="0"/>
          <a:chExt cx="0" cy="0"/>
        </a:xfrm>
      </p:grpSpPr>
      <p:sp>
        <p:nvSpPr>
          <p:cNvPr id="773" name="Google Shape;773;p91"/>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Additional: </a:t>
            </a:r>
            <a:r>
              <a:rPr lang="en"/>
              <a:t>Branch History Table (Won’t Appear in Test)</a:t>
            </a:r>
            <a:endParaRPr/>
          </a:p>
        </p:txBody>
      </p:sp>
      <p:sp>
        <p:nvSpPr>
          <p:cNvPr id="774" name="Google Shape;774;p91"/>
          <p:cNvSpPr txBox="1"/>
          <p:nvPr>
            <p:ph idx="1" type="body"/>
          </p:nvPr>
        </p:nvSpPr>
        <p:spPr>
          <a:xfrm>
            <a:off x="519750" y="1028900"/>
            <a:ext cx="35517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Keep track of what happened to that branch the last time it occured in hardware, that can be indexed by the PC or by the branch history.</a:t>
            </a:r>
            <a:endParaRPr/>
          </a:p>
          <a:p>
            <a:pPr indent="-342900" lvl="0" marL="457200" rtl="0" algn="l">
              <a:spcBef>
                <a:spcPts val="0"/>
              </a:spcBef>
              <a:spcAft>
                <a:spcPts val="0"/>
              </a:spcAft>
              <a:buSzPts val="1800"/>
              <a:buChar char="●"/>
            </a:pPr>
            <a:r>
              <a:rPr lang="en"/>
              <a:t>The table has 2^n entries if we index the first n bits of the PC. </a:t>
            </a:r>
            <a:endParaRPr/>
          </a:p>
        </p:txBody>
      </p:sp>
      <p:pic>
        <p:nvPicPr>
          <p:cNvPr id="775" name="Google Shape;775;p91"/>
          <p:cNvPicPr preferRelativeResize="0"/>
          <p:nvPr/>
        </p:nvPicPr>
        <p:blipFill rotWithShape="1">
          <a:blip r:embed="rId3">
            <a:alphaModFix/>
          </a:blip>
          <a:srcRect b="20660" l="9797" r="15064" t="27970"/>
          <a:stretch/>
        </p:blipFill>
        <p:spPr>
          <a:xfrm>
            <a:off x="4306525" y="1415950"/>
            <a:ext cx="4560525" cy="2642275"/>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92"/>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BTB </a:t>
            </a:r>
            <a:r>
              <a:rPr lang="en"/>
              <a:t>Saturation Counters </a:t>
            </a:r>
            <a:endParaRPr/>
          </a:p>
        </p:txBody>
      </p:sp>
      <p:sp>
        <p:nvSpPr>
          <p:cNvPr id="781" name="Google Shape;781;p92"/>
          <p:cNvSpPr txBox="1"/>
          <p:nvPr>
            <p:ph idx="1" type="body"/>
          </p:nvPr>
        </p:nvSpPr>
        <p:spPr>
          <a:xfrm>
            <a:off x="519750" y="1028900"/>
            <a:ext cx="35517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Consider if we use two bits in BTB for keeping states.</a:t>
            </a:r>
            <a:endParaRPr/>
          </a:p>
          <a:p>
            <a:pPr indent="-342900" lvl="0" marL="457200" rtl="0" algn="l">
              <a:spcBef>
                <a:spcPts val="0"/>
              </a:spcBef>
              <a:spcAft>
                <a:spcPts val="0"/>
              </a:spcAft>
              <a:buSzPts val="1800"/>
              <a:buChar char="●"/>
            </a:pPr>
            <a:r>
              <a:rPr lang="en"/>
              <a:t>When keeping track of the branches history, we can keep multiple bits of information, to say whether the branch is strongly or weakly taken / not taken.</a:t>
            </a:r>
            <a:endParaRPr/>
          </a:p>
          <a:p>
            <a:pPr indent="-342900" lvl="0" marL="457200" rtl="0" algn="l">
              <a:spcBef>
                <a:spcPts val="0"/>
              </a:spcBef>
              <a:spcAft>
                <a:spcPts val="0"/>
              </a:spcAft>
              <a:buSzPts val="1800"/>
              <a:buChar char="●"/>
            </a:pPr>
            <a:r>
              <a:rPr lang="en"/>
              <a:t>This is important for branches that are only taken some of the time.</a:t>
            </a:r>
            <a:endParaRPr/>
          </a:p>
        </p:txBody>
      </p:sp>
      <p:pic>
        <p:nvPicPr>
          <p:cNvPr id="782" name="Google Shape;782;p92"/>
          <p:cNvPicPr preferRelativeResize="0"/>
          <p:nvPr/>
        </p:nvPicPr>
        <p:blipFill>
          <a:blip r:embed="rId3">
            <a:alphaModFix/>
          </a:blip>
          <a:stretch>
            <a:fillRect/>
          </a:stretch>
        </p:blipFill>
        <p:spPr>
          <a:xfrm>
            <a:off x="4233250" y="1434263"/>
            <a:ext cx="4767751" cy="2274967"/>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sp>
        <p:nvSpPr>
          <p:cNvPr id="787" name="Google Shape;787;p93"/>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Branch Prediction Example</a:t>
            </a:r>
            <a:endParaRPr/>
          </a:p>
        </p:txBody>
      </p:sp>
      <p:graphicFrame>
        <p:nvGraphicFramePr>
          <p:cNvPr id="788" name="Google Shape;788;p93"/>
          <p:cNvGraphicFramePr/>
          <p:nvPr/>
        </p:nvGraphicFramePr>
        <p:xfrm>
          <a:off x="5551700" y="776417"/>
          <a:ext cx="3000000" cy="3000000"/>
        </p:xfrm>
        <a:graphic>
          <a:graphicData uri="http://schemas.openxmlformats.org/drawingml/2006/table">
            <a:tbl>
              <a:tblPr>
                <a:noFill/>
                <a:tableStyleId>{FC039D94-FFDD-4943-968C-63AE95C11A8B}</a:tableStyleId>
              </a:tblPr>
              <a:tblGrid>
                <a:gridCol w="1172500"/>
                <a:gridCol w="2032400"/>
              </a:tblGrid>
              <a:tr h="448000">
                <a:tc>
                  <a:txBody>
                    <a:bodyPr/>
                    <a:lstStyle/>
                    <a:p>
                      <a:pPr indent="0" lvl="0" marL="0" rtl="0" algn="ctr">
                        <a:spcBef>
                          <a:spcPts val="0"/>
                        </a:spcBef>
                        <a:spcAft>
                          <a:spcPts val="0"/>
                        </a:spcAft>
                        <a:buNone/>
                      </a:pPr>
                      <a:r>
                        <a:rPr lang="en" sz="1200">
                          <a:latin typeface="Courier New"/>
                          <a:ea typeface="Courier New"/>
                          <a:cs typeface="Courier New"/>
                          <a:sym typeface="Courier New"/>
                        </a:rPr>
                        <a:t>State</a:t>
                      </a:r>
                      <a:endParaRPr sz="12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sz="1200">
                          <a:latin typeface="Courier New"/>
                          <a:ea typeface="Courier New"/>
                          <a:cs typeface="Courier New"/>
                          <a:sym typeface="Courier New"/>
                        </a:rPr>
                        <a:t>Prediction</a:t>
                      </a:r>
                      <a:endParaRPr sz="1200">
                        <a:latin typeface="Courier New"/>
                        <a:ea typeface="Courier New"/>
                        <a:cs typeface="Courier New"/>
                        <a:sym typeface="Courier New"/>
                      </a:endParaRPr>
                    </a:p>
                  </a:txBody>
                  <a:tcPr marT="91425" marB="91425" marR="91425" marL="91425"/>
                </a:tc>
              </a:tr>
              <a:tr h="331500">
                <a:tc>
                  <a:txBody>
                    <a:bodyPr/>
                    <a:lstStyle/>
                    <a:p>
                      <a:pPr indent="0" lvl="0" marL="0" rtl="0" algn="ctr">
                        <a:spcBef>
                          <a:spcPts val="0"/>
                        </a:spcBef>
                        <a:spcAft>
                          <a:spcPts val="0"/>
                        </a:spcAft>
                        <a:buNone/>
                      </a:pPr>
                      <a:r>
                        <a:rPr lang="en" sz="1200">
                          <a:latin typeface="Courier New"/>
                          <a:ea typeface="Courier New"/>
                          <a:cs typeface="Courier New"/>
                          <a:sym typeface="Courier New"/>
                        </a:rPr>
                        <a:t>00</a:t>
                      </a:r>
                      <a:endParaRPr sz="12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sz="1200">
                          <a:latin typeface="Courier New"/>
                          <a:ea typeface="Courier New"/>
                          <a:cs typeface="Courier New"/>
                          <a:sym typeface="Courier New"/>
                        </a:rPr>
                        <a:t>0 (Strongly NT)</a:t>
                      </a:r>
                      <a:endParaRPr sz="1200">
                        <a:latin typeface="Courier New"/>
                        <a:ea typeface="Courier New"/>
                        <a:cs typeface="Courier New"/>
                        <a:sym typeface="Courier New"/>
                      </a:endParaRPr>
                    </a:p>
                  </a:txBody>
                  <a:tcPr marT="91425" marB="91425" marR="91425" marL="91425"/>
                </a:tc>
              </a:tr>
              <a:tr h="331500">
                <a:tc>
                  <a:txBody>
                    <a:bodyPr/>
                    <a:lstStyle/>
                    <a:p>
                      <a:pPr indent="0" lvl="0" marL="0" rtl="0" algn="ctr">
                        <a:spcBef>
                          <a:spcPts val="0"/>
                        </a:spcBef>
                        <a:spcAft>
                          <a:spcPts val="0"/>
                        </a:spcAft>
                        <a:buNone/>
                      </a:pPr>
                      <a:r>
                        <a:rPr lang="en" sz="1200">
                          <a:latin typeface="Courier New"/>
                          <a:ea typeface="Courier New"/>
                          <a:cs typeface="Courier New"/>
                          <a:sym typeface="Courier New"/>
                        </a:rPr>
                        <a:t>01</a:t>
                      </a:r>
                      <a:endParaRPr sz="1200">
                        <a:latin typeface="Courier New"/>
                        <a:ea typeface="Courier New"/>
                        <a:cs typeface="Courier New"/>
                        <a:sym typeface="Courier New"/>
                      </a:endParaRPr>
                    </a:p>
                  </a:txBody>
                  <a:tcPr marT="91425" marB="91425" marR="91425" marL="91425">
                    <a:solidFill>
                      <a:schemeClr val="lt2"/>
                    </a:solidFill>
                  </a:tcPr>
                </a:tc>
                <a:tc>
                  <a:txBody>
                    <a:bodyPr/>
                    <a:lstStyle/>
                    <a:p>
                      <a:pPr indent="0" lvl="0" marL="0" rtl="0" algn="ctr">
                        <a:spcBef>
                          <a:spcPts val="0"/>
                        </a:spcBef>
                        <a:spcAft>
                          <a:spcPts val="0"/>
                        </a:spcAft>
                        <a:buNone/>
                      </a:pPr>
                      <a:r>
                        <a:rPr lang="en" sz="1200">
                          <a:solidFill>
                            <a:schemeClr val="dk1"/>
                          </a:solidFill>
                          <a:latin typeface="Courier New"/>
                          <a:ea typeface="Courier New"/>
                          <a:cs typeface="Courier New"/>
                          <a:sym typeface="Courier New"/>
                        </a:rPr>
                        <a:t>0 (Weakly NT)</a:t>
                      </a:r>
                      <a:endParaRPr sz="1200">
                        <a:solidFill>
                          <a:schemeClr val="dk1"/>
                        </a:solidFill>
                        <a:latin typeface="Courier New"/>
                        <a:ea typeface="Courier New"/>
                        <a:cs typeface="Courier New"/>
                        <a:sym typeface="Courier New"/>
                      </a:endParaRPr>
                    </a:p>
                  </a:txBody>
                  <a:tcPr marT="91425" marB="91425" marR="91425" marL="91425">
                    <a:solidFill>
                      <a:schemeClr val="lt2"/>
                    </a:solidFill>
                  </a:tcPr>
                </a:tc>
              </a:tr>
              <a:tr h="331500">
                <a:tc>
                  <a:txBody>
                    <a:bodyPr/>
                    <a:lstStyle/>
                    <a:p>
                      <a:pPr indent="0" lvl="0" marL="0" rtl="0" algn="ctr">
                        <a:spcBef>
                          <a:spcPts val="0"/>
                        </a:spcBef>
                        <a:spcAft>
                          <a:spcPts val="0"/>
                        </a:spcAft>
                        <a:buNone/>
                      </a:pPr>
                      <a:r>
                        <a:rPr lang="en" sz="1200">
                          <a:latin typeface="Courier New"/>
                          <a:ea typeface="Courier New"/>
                          <a:cs typeface="Courier New"/>
                          <a:sym typeface="Courier New"/>
                        </a:rPr>
                        <a:t>10</a:t>
                      </a:r>
                      <a:endParaRPr sz="12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sz="1200">
                          <a:solidFill>
                            <a:schemeClr val="dk1"/>
                          </a:solidFill>
                          <a:latin typeface="Courier New"/>
                          <a:ea typeface="Courier New"/>
                          <a:cs typeface="Courier New"/>
                          <a:sym typeface="Courier New"/>
                        </a:rPr>
                        <a:t>1</a:t>
                      </a:r>
                      <a:r>
                        <a:rPr lang="en" sz="1200">
                          <a:solidFill>
                            <a:schemeClr val="dk1"/>
                          </a:solidFill>
                          <a:latin typeface="Courier New"/>
                          <a:ea typeface="Courier New"/>
                          <a:cs typeface="Courier New"/>
                          <a:sym typeface="Courier New"/>
                        </a:rPr>
                        <a:t> (Weakly T)</a:t>
                      </a:r>
                      <a:endParaRPr sz="1200">
                        <a:solidFill>
                          <a:schemeClr val="dk1"/>
                        </a:solidFill>
                        <a:latin typeface="Courier New"/>
                        <a:ea typeface="Courier New"/>
                        <a:cs typeface="Courier New"/>
                        <a:sym typeface="Courier New"/>
                      </a:endParaRPr>
                    </a:p>
                  </a:txBody>
                  <a:tcPr marT="91425" marB="91425" marR="91425" marL="91425"/>
                </a:tc>
              </a:tr>
              <a:tr h="331500">
                <a:tc>
                  <a:txBody>
                    <a:bodyPr/>
                    <a:lstStyle/>
                    <a:p>
                      <a:pPr indent="0" lvl="0" marL="0" rtl="0" algn="ctr">
                        <a:spcBef>
                          <a:spcPts val="0"/>
                        </a:spcBef>
                        <a:spcAft>
                          <a:spcPts val="0"/>
                        </a:spcAft>
                        <a:buNone/>
                      </a:pPr>
                      <a:r>
                        <a:rPr lang="en" sz="1200">
                          <a:latin typeface="Courier New"/>
                          <a:ea typeface="Courier New"/>
                          <a:cs typeface="Courier New"/>
                          <a:sym typeface="Courier New"/>
                        </a:rPr>
                        <a:t>11</a:t>
                      </a:r>
                      <a:endParaRPr sz="12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sz="1200">
                          <a:solidFill>
                            <a:schemeClr val="dk1"/>
                          </a:solidFill>
                          <a:latin typeface="Courier New"/>
                          <a:ea typeface="Courier New"/>
                          <a:cs typeface="Courier New"/>
                          <a:sym typeface="Courier New"/>
                        </a:rPr>
                        <a:t>1</a:t>
                      </a:r>
                      <a:r>
                        <a:rPr lang="en" sz="1200">
                          <a:solidFill>
                            <a:schemeClr val="dk1"/>
                          </a:solidFill>
                          <a:latin typeface="Courier New"/>
                          <a:ea typeface="Courier New"/>
                          <a:cs typeface="Courier New"/>
                          <a:sym typeface="Courier New"/>
                        </a:rPr>
                        <a:t> (Strongly T)</a:t>
                      </a:r>
                      <a:endParaRPr sz="1200">
                        <a:solidFill>
                          <a:schemeClr val="dk1"/>
                        </a:solidFill>
                        <a:latin typeface="Courier New"/>
                        <a:ea typeface="Courier New"/>
                        <a:cs typeface="Courier New"/>
                        <a:sym typeface="Courier New"/>
                      </a:endParaRPr>
                    </a:p>
                  </a:txBody>
                  <a:tcPr marT="91425" marB="91425" marR="91425" marL="91425"/>
                </a:tc>
              </a:tr>
            </a:tbl>
          </a:graphicData>
        </a:graphic>
      </p:graphicFrame>
      <p:sp>
        <p:nvSpPr>
          <p:cNvPr id="789" name="Google Shape;789;p93"/>
          <p:cNvSpPr txBox="1"/>
          <p:nvPr/>
        </p:nvSpPr>
        <p:spPr>
          <a:xfrm>
            <a:off x="5551750" y="376363"/>
            <a:ext cx="3204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Proxima Nova"/>
                <a:ea typeface="Proxima Nova"/>
                <a:cs typeface="Proxima Nova"/>
                <a:sym typeface="Proxima Nova"/>
              </a:rPr>
              <a:t>Branch Target Buffer</a:t>
            </a:r>
            <a:endParaRPr>
              <a:latin typeface="Proxima Nova"/>
              <a:ea typeface="Proxima Nova"/>
              <a:cs typeface="Proxima Nova"/>
              <a:sym typeface="Proxima Nova"/>
            </a:endParaRPr>
          </a:p>
        </p:txBody>
      </p:sp>
      <p:sp>
        <p:nvSpPr>
          <p:cNvPr id="790" name="Google Shape;790;p93"/>
          <p:cNvSpPr txBox="1"/>
          <p:nvPr/>
        </p:nvSpPr>
        <p:spPr>
          <a:xfrm>
            <a:off x="790575" y="1144172"/>
            <a:ext cx="34479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0x00: addi, $t0, $zero, 0</a:t>
            </a:r>
            <a:endParaRPr>
              <a:latin typeface="Courier New"/>
              <a:ea typeface="Courier New"/>
              <a:cs typeface="Courier New"/>
              <a:sym typeface="Courier New"/>
            </a:endParaRPr>
          </a:p>
          <a:p>
            <a:pPr indent="0" lvl="0" marL="0" rtl="0" algn="l">
              <a:spcBef>
                <a:spcPts val="0"/>
              </a:spcBef>
              <a:spcAft>
                <a:spcPts val="0"/>
              </a:spcAft>
              <a:buNone/>
            </a:pPr>
            <a:r>
              <a:rPr lang="en">
                <a:solidFill>
                  <a:schemeClr val="dk1"/>
                </a:solidFill>
                <a:latin typeface="Courier New"/>
                <a:ea typeface="Courier New"/>
                <a:cs typeface="Courier New"/>
                <a:sym typeface="Courier New"/>
              </a:rPr>
              <a:t>0x01: addi, $t1, $zero, 10</a:t>
            </a:r>
            <a:endParaRPr>
              <a:latin typeface="Courier New"/>
              <a:ea typeface="Courier New"/>
              <a:cs typeface="Courier New"/>
              <a:sym typeface="Courier New"/>
            </a:endParaRPr>
          </a:p>
          <a:p>
            <a:pPr indent="0" lvl="0" marL="0" rtl="0" algn="l">
              <a:spcBef>
                <a:spcPts val="0"/>
              </a:spcBef>
              <a:spcAft>
                <a:spcPts val="0"/>
              </a:spcAft>
              <a:buNone/>
            </a:pPr>
            <a:r>
              <a:rPr lang="en">
                <a:solidFill>
                  <a:schemeClr val="dk1"/>
                </a:solidFill>
                <a:latin typeface="Courier New"/>
                <a:ea typeface="Courier New"/>
                <a:cs typeface="Courier New"/>
                <a:sym typeface="Courier New"/>
              </a:rPr>
              <a:t>loop_label: </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0x02: nop</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0x10: addi $t0, $t0, 1</a:t>
            </a:r>
            <a:endParaRPr>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0x11: blt $t0, $t1, loop_label </a:t>
            </a:r>
            <a:endParaRPr b="1">
              <a:latin typeface="Courier New"/>
              <a:ea typeface="Courier New"/>
              <a:cs typeface="Courier New"/>
              <a:sym typeface="Courier New"/>
            </a:endParaRPr>
          </a:p>
        </p:txBody>
      </p:sp>
      <p:graphicFrame>
        <p:nvGraphicFramePr>
          <p:cNvPr id="791" name="Google Shape;791;p93"/>
          <p:cNvGraphicFramePr/>
          <p:nvPr/>
        </p:nvGraphicFramePr>
        <p:xfrm>
          <a:off x="1393000" y="3032468"/>
          <a:ext cx="3000000" cy="3000000"/>
        </p:xfrm>
        <a:graphic>
          <a:graphicData uri="http://schemas.openxmlformats.org/drawingml/2006/table">
            <a:tbl>
              <a:tblPr>
                <a:noFill/>
                <a:tableStyleId>{FC039D94-FFDD-4943-968C-63AE95C11A8B}</a:tableStyleId>
              </a:tblPr>
              <a:tblGrid>
                <a:gridCol w="1192750"/>
                <a:gridCol w="863150"/>
                <a:gridCol w="863150"/>
                <a:gridCol w="863150"/>
                <a:gridCol w="863150"/>
                <a:gridCol w="863150"/>
                <a:gridCol w="863150"/>
              </a:tblGrid>
              <a:tr h="246625">
                <a:tc>
                  <a:txBody>
                    <a:bodyPr/>
                    <a:lstStyle/>
                    <a:p>
                      <a:pPr indent="0" lvl="0" marL="0" rtl="0" algn="ctr">
                        <a:spcBef>
                          <a:spcPts val="0"/>
                        </a:spcBef>
                        <a:spcAft>
                          <a:spcPts val="0"/>
                        </a:spcAft>
                        <a:buNone/>
                      </a:pPr>
                      <a:r>
                        <a:rPr b="1" lang="en" sz="1200">
                          <a:latin typeface="Courier New"/>
                          <a:ea typeface="Courier New"/>
                          <a:cs typeface="Courier New"/>
                          <a:sym typeface="Courier New"/>
                        </a:rPr>
                        <a:t>Iteration</a:t>
                      </a:r>
                      <a:endParaRPr b="1" sz="12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b="1" lang="en" sz="1200">
                          <a:latin typeface="Courier New"/>
                          <a:ea typeface="Courier New"/>
                          <a:cs typeface="Courier New"/>
                          <a:sym typeface="Courier New"/>
                        </a:rPr>
                        <a:t>0</a:t>
                      </a:r>
                      <a:endParaRPr b="1" sz="12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b="1" lang="en" sz="1200">
                          <a:latin typeface="Courier New"/>
                          <a:ea typeface="Courier New"/>
                          <a:cs typeface="Courier New"/>
                          <a:sym typeface="Courier New"/>
                        </a:rPr>
                        <a:t>1</a:t>
                      </a:r>
                      <a:endParaRPr b="1" sz="12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b="1" lang="en" sz="1200">
                          <a:latin typeface="Courier New"/>
                          <a:ea typeface="Courier New"/>
                          <a:cs typeface="Courier New"/>
                          <a:sym typeface="Courier New"/>
                        </a:rPr>
                        <a:t>2</a:t>
                      </a:r>
                      <a:endParaRPr b="1" sz="12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b="1" lang="en" sz="1200">
                          <a:latin typeface="Courier New"/>
                          <a:ea typeface="Courier New"/>
                          <a:cs typeface="Courier New"/>
                          <a:sym typeface="Courier New"/>
                        </a:rPr>
                        <a:t>...</a:t>
                      </a:r>
                      <a:endParaRPr b="1" sz="12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b="1" lang="en" sz="1200">
                          <a:latin typeface="Courier New"/>
                          <a:ea typeface="Courier New"/>
                          <a:cs typeface="Courier New"/>
                          <a:sym typeface="Courier New"/>
                        </a:rPr>
                        <a:t>9</a:t>
                      </a:r>
                      <a:endParaRPr b="1" sz="12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b="1" lang="en" sz="1200">
                          <a:latin typeface="Courier New"/>
                          <a:ea typeface="Courier New"/>
                          <a:cs typeface="Courier New"/>
                          <a:sym typeface="Courier New"/>
                        </a:rPr>
                        <a:t>10</a:t>
                      </a:r>
                      <a:endParaRPr b="1" sz="1200">
                        <a:latin typeface="Courier New"/>
                        <a:ea typeface="Courier New"/>
                        <a:cs typeface="Courier New"/>
                        <a:sym typeface="Courier New"/>
                      </a:endParaRPr>
                    </a:p>
                  </a:txBody>
                  <a:tcPr marT="91425" marB="91425" marR="91425" marL="91425"/>
                </a:tc>
              </a:tr>
              <a:tr h="302325">
                <a:tc>
                  <a:txBody>
                    <a:bodyPr/>
                    <a:lstStyle/>
                    <a:p>
                      <a:pPr indent="0" lvl="0" marL="0" rtl="0" algn="l">
                        <a:spcBef>
                          <a:spcPts val="0"/>
                        </a:spcBef>
                        <a:spcAft>
                          <a:spcPts val="0"/>
                        </a:spcAft>
                        <a:buNone/>
                      </a:pPr>
                      <a:r>
                        <a:rPr lang="en">
                          <a:latin typeface="Courier New"/>
                          <a:ea typeface="Courier New"/>
                          <a:cs typeface="Courier New"/>
                          <a:sym typeface="Courier New"/>
                        </a:rPr>
                        <a:t>State</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sz="1200">
                          <a:latin typeface="Courier New"/>
                          <a:ea typeface="Courier New"/>
                          <a:cs typeface="Courier New"/>
                          <a:sym typeface="Courier New"/>
                        </a:rPr>
                        <a:t>01</a:t>
                      </a:r>
                      <a:endParaRPr sz="12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59075">
                <a:tc>
                  <a:txBody>
                    <a:bodyPr/>
                    <a:lstStyle/>
                    <a:p>
                      <a:pPr indent="0" lvl="0" marL="0" rtl="0" algn="l">
                        <a:spcBef>
                          <a:spcPts val="0"/>
                        </a:spcBef>
                        <a:spcAft>
                          <a:spcPts val="0"/>
                        </a:spcAft>
                        <a:buNone/>
                      </a:pPr>
                      <a:r>
                        <a:rPr lang="en">
                          <a:latin typeface="Courier New"/>
                          <a:ea typeface="Courier New"/>
                          <a:cs typeface="Courier New"/>
                          <a:sym typeface="Courier New"/>
                        </a:rPr>
                        <a:t>Predict</a:t>
                      </a:r>
                      <a:endParaRPr>
                        <a:latin typeface="Courier New"/>
                        <a:ea typeface="Courier New"/>
                        <a:cs typeface="Courier New"/>
                        <a:sym typeface="Courier New"/>
                      </a:endParaRPr>
                    </a:p>
                  </a:txBody>
                  <a:tcPr marT="91425" marB="91425" marR="91425" marL="91425">
                    <a:solidFill>
                      <a:schemeClr val="lt1"/>
                    </a:solidFill>
                  </a:tcPr>
                </a:tc>
                <a:tc>
                  <a:txBody>
                    <a:bodyPr/>
                    <a:lstStyle/>
                    <a:p>
                      <a:pPr indent="0" lvl="0" marL="0" rtl="0" algn="ctr">
                        <a:spcBef>
                          <a:spcPts val="0"/>
                        </a:spcBef>
                        <a:spcAft>
                          <a:spcPts val="0"/>
                        </a:spcAft>
                        <a:buNone/>
                      </a:pPr>
                      <a:r>
                        <a:rPr lang="en" sz="1200">
                          <a:latin typeface="Courier New"/>
                          <a:ea typeface="Courier New"/>
                          <a:cs typeface="Courier New"/>
                          <a:sym typeface="Courier New"/>
                        </a:rPr>
                        <a:t>Guess</a:t>
                      </a:r>
                      <a:endParaRPr sz="1200">
                        <a:latin typeface="Courier New"/>
                        <a:ea typeface="Courier New"/>
                        <a:cs typeface="Courier New"/>
                        <a:sym typeface="Courier New"/>
                      </a:endParaRPr>
                    </a:p>
                    <a:p>
                      <a:pPr indent="0" lvl="0" marL="0" rtl="0" algn="ctr">
                        <a:spcBef>
                          <a:spcPts val="0"/>
                        </a:spcBef>
                        <a:spcAft>
                          <a:spcPts val="0"/>
                        </a:spcAft>
                        <a:buNone/>
                      </a:pPr>
                      <a:r>
                        <a:rPr lang="en" sz="1200">
                          <a:latin typeface="Courier New"/>
                          <a:ea typeface="Courier New"/>
                          <a:cs typeface="Courier New"/>
                          <a:sym typeface="Courier New"/>
                        </a:rPr>
                        <a:t>NT</a:t>
                      </a:r>
                      <a:endParaRPr sz="1200">
                        <a:latin typeface="Courier New"/>
                        <a:ea typeface="Courier New"/>
                        <a:cs typeface="Courier New"/>
                        <a:sym typeface="Courier New"/>
                      </a:endParaRPr>
                    </a:p>
                  </a:txBody>
                  <a:tcPr marT="91425" marB="91425" marR="91425" marL="91425">
                    <a:solidFill>
                      <a:srgbClr val="EA9999"/>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r>
              <a:tr h="459075">
                <a:tc>
                  <a:txBody>
                    <a:bodyPr/>
                    <a:lstStyle/>
                    <a:p>
                      <a:pPr indent="0" lvl="0" marL="0" rtl="0" algn="l">
                        <a:spcBef>
                          <a:spcPts val="0"/>
                        </a:spcBef>
                        <a:spcAft>
                          <a:spcPts val="0"/>
                        </a:spcAft>
                        <a:buNone/>
                      </a:pPr>
                      <a:r>
                        <a:rPr lang="en">
                          <a:latin typeface="Courier New"/>
                          <a:ea typeface="Courier New"/>
                          <a:cs typeface="Courier New"/>
                          <a:sym typeface="Courier New"/>
                        </a:rPr>
                        <a:t>Actual</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sz="1200">
                          <a:latin typeface="Courier New"/>
                          <a:ea typeface="Courier New"/>
                          <a:cs typeface="Courier New"/>
                          <a:sym typeface="Courier New"/>
                        </a:rPr>
                        <a:t>T</a:t>
                      </a:r>
                      <a:endParaRPr sz="12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792" name="Google Shape;792;p93"/>
          <p:cNvSpPr txBox="1"/>
          <p:nvPr/>
        </p:nvSpPr>
        <p:spPr>
          <a:xfrm>
            <a:off x="3084225" y="2687325"/>
            <a:ext cx="33189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BTB Entry for Inst 0x11 Target 0x02</a:t>
            </a:r>
            <a:endParaRPr>
              <a:latin typeface="Proxima Nova"/>
              <a:ea typeface="Proxima Nova"/>
              <a:cs typeface="Proxima Nova"/>
              <a:sym typeface="Proxima Nova"/>
            </a:endParaRPr>
          </a:p>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31"/>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a:t>
            </a:r>
            <a:r>
              <a:rPr lang="en"/>
              <a:t>: </a:t>
            </a:r>
            <a:r>
              <a:rPr lang="en"/>
              <a:t>Pipeline Analogy</a:t>
            </a:r>
            <a:endParaRPr/>
          </a:p>
        </p:txBody>
      </p:sp>
      <p:sp>
        <p:nvSpPr>
          <p:cNvPr id="142" name="Google Shape;142;p31"/>
          <p:cNvSpPr txBox="1"/>
          <p:nvPr>
            <p:ph idx="1" type="body"/>
          </p:nvPr>
        </p:nvSpPr>
        <p:spPr>
          <a:xfrm>
            <a:off x="519750" y="1028900"/>
            <a:ext cx="81045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Suppose you have 4 loads of laundry that you want to wash, but you only have one washer and one dryer with the following durations:</a:t>
            </a:r>
            <a:endParaRPr/>
          </a:p>
          <a:p>
            <a:pPr indent="-342900" lvl="0" marL="457200" rtl="0" algn="l">
              <a:spcBef>
                <a:spcPts val="1200"/>
              </a:spcBef>
              <a:spcAft>
                <a:spcPts val="0"/>
              </a:spcAft>
              <a:buSzPts val="1800"/>
              <a:buChar char="●"/>
            </a:pPr>
            <a:r>
              <a:rPr lang="en"/>
              <a:t>Washing - 30 min</a:t>
            </a:r>
            <a:endParaRPr/>
          </a:p>
          <a:p>
            <a:pPr indent="-342900" lvl="0" marL="457200" rtl="0" algn="l">
              <a:spcBef>
                <a:spcPts val="0"/>
              </a:spcBef>
              <a:spcAft>
                <a:spcPts val="0"/>
              </a:spcAft>
              <a:buSzPts val="1800"/>
              <a:buChar char="●"/>
            </a:pPr>
            <a:r>
              <a:rPr lang="en"/>
              <a:t>Drying - 40 min</a:t>
            </a:r>
            <a:endParaRPr/>
          </a:p>
          <a:p>
            <a:pPr indent="-342900" lvl="0" marL="457200" rtl="0" algn="l">
              <a:spcBef>
                <a:spcPts val="0"/>
              </a:spcBef>
              <a:spcAft>
                <a:spcPts val="0"/>
              </a:spcAft>
              <a:buSzPts val="1800"/>
              <a:buChar char="●"/>
            </a:pPr>
            <a:r>
              <a:rPr lang="en"/>
              <a:t>Folding - 20 min</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Approach A runtime:</a:t>
            </a:r>
            <a:endParaRPr/>
          </a:p>
          <a:p>
            <a:pPr indent="0" lvl="0" marL="0" rtl="0" algn="l">
              <a:spcBef>
                <a:spcPts val="1200"/>
              </a:spcBef>
              <a:spcAft>
                <a:spcPts val="1200"/>
              </a:spcAft>
              <a:buNone/>
            </a:pPr>
            <a:r>
              <a:rPr lang="en"/>
              <a:t>(30 + 40 + 20) * 4 = 360 min</a:t>
            </a:r>
            <a:endParaRPr/>
          </a:p>
        </p:txBody>
      </p:sp>
      <p:pic>
        <p:nvPicPr>
          <p:cNvPr id="143" name="Google Shape;143;p31"/>
          <p:cNvPicPr preferRelativeResize="0"/>
          <p:nvPr/>
        </p:nvPicPr>
        <p:blipFill>
          <a:blip r:embed="rId3">
            <a:alphaModFix/>
          </a:blip>
          <a:stretch>
            <a:fillRect/>
          </a:stretch>
        </p:blipFill>
        <p:spPr>
          <a:xfrm>
            <a:off x="3805825" y="2057975"/>
            <a:ext cx="5101901" cy="268710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6" name="Shape 796"/>
        <p:cNvGrpSpPr/>
        <p:nvPr/>
      </p:nvGrpSpPr>
      <p:grpSpPr>
        <a:xfrm>
          <a:off x="0" y="0"/>
          <a:ext cx="0" cy="0"/>
          <a:chOff x="0" y="0"/>
          <a:chExt cx="0" cy="0"/>
        </a:xfrm>
      </p:grpSpPr>
      <p:sp>
        <p:nvSpPr>
          <p:cNvPr id="797" name="Google Shape;797;p94"/>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Branch Prediction Example</a:t>
            </a:r>
            <a:endParaRPr/>
          </a:p>
        </p:txBody>
      </p:sp>
      <p:graphicFrame>
        <p:nvGraphicFramePr>
          <p:cNvPr id="798" name="Google Shape;798;p94"/>
          <p:cNvGraphicFramePr/>
          <p:nvPr/>
        </p:nvGraphicFramePr>
        <p:xfrm>
          <a:off x="5551700" y="776417"/>
          <a:ext cx="3000000" cy="3000000"/>
        </p:xfrm>
        <a:graphic>
          <a:graphicData uri="http://schemas.openxmlformats.org/drawingml/2006/table">
            <a:tbl>
              <a:tblPr>
                <a:noFill/>
                <a:tableStyleId>{FC039D94-FFDD-4943-968C-63AE95C11A8B}</a:tableStyleId>
              </a:tblPr>
              <a:tblGrid>
                <a:gridCol w="1172500"/>
                <a:gridCol w="2032400"/>
              </a:tblGrid>
              <a:tr h="448000">
                <a:tc>
                  <a:txBody>
                    <a:bodyPr/>
                    <a:lstStyle/>
                    <a:p>
                      <a:pPr indent="0" lvl="0" marL="0" rtl="0" algn="ctr">
                        <a:spcBef>
                          <a:spcPts val="0"/>
                        </a:spcBef>
                        <a:spcAft>
                          <a:spcPts val="0"/>
                        </a:spcAft>
                        <a:buNone/>
                      </a:pPr>
                      <a:r>
                        <a:rPr lang="en" sz="1200">
                          <a:latin typeface="Courier New"/>
                          <a:ea typeface="Courier New"/>
                          <a:cs typeface="Courier New"/>
                          <a:sym typeface="Courier New"/>
                        </a:rPr>
                        <a:t>State</a:t>
                      </a:r>
                      <a:endParaRPr sz="12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sz="1200">
                          <a:latin typeface="Courier New"/>
                          <a:ea typeface="Courier New"/>
                          <a:cs typeface="Courier New"/>
                          <a:sym typeface="Courier New"/>
                        </a:rPr>
                        <a:t>Prediction</a:t>
                      </a:r>
                      <a:endParaRPr sz="1200">
                        <a:latin typeface="Courier New"/>
                        <a:ea typeface="Courier New"/>
                        <a:cs typeface="Courier New"/>
                        <a:sym typeface="Courier New"/>
                      </a:endParaRPr>
                    </a:p>
                  </a:txBody>
                  <a:tcPr marT="91425" marB="91425" marR="91425" marL="91425"/>
                </a:tc>
              </a:tr>
              <a:tr h="331500">
                <a:tc>
                  <a:txBody>
                    <a:bodyPr/>
                    <a:lstStyle/>
                    <a:p>
                      <a:pPr indent="0" lvl="0" marL="0" rtl="0" algn="ctr">
                        <a:spcBef>
                          <a:spcPts val="0"/>
                        </a:spcBef>
                        <a:spcAft>
                          <a:spcPts val="0"/>
                        </a:spcAft>
                        <a:buNone/>
                      </a:pPr>
                      <a:r>
                        <a:rPr lang="en" sz="1200">
                          <a:latin typeface="Courier New"/>
                          <a:ea typeface="Courier New"/>
                          <a:cs typeface="Courier New"/>
                          <a:sym typeface="Courier New"/>
                        </a:rPr>
                        <a:t>00</a:t>
                      </a:r>
                      <a:endParaRPr sz="12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sz="1200">
                          <a:latin typeface="Courier New"/>
                          <a:ea typeface="Courier New"/>
                          <a:cs typeface="Courier New"/>
                          <a:sym typeface="Courier New"/>
                        </a:rPr>
                        <a:t>0 (Strongly NT)</a:t>
                      </a:r>
                      <a:endParaRPr sz="1200">
                        <a:latin typeface="Courier New"/>
                        <a:ea typeface="Courier New"/>
                        <a:cs typeface="Courier New"/>
                        <a:sym typeface="Courier New"/>
                      </a:endParaRPr>
                    </a:p>
                  </a:txBody>
                  <a:tcPr marT="91425" marB="91425" marR="91425" marL="91425"/>
                </a:tc>
              </a:tr>
              <a:tr h="331500">
                <a:tc>
                  <a:txBody>
                    <a:bodyPr/>
                    <a:lstStyle/>
                    <a:p>
                      <a:pPr indent="0" lvl="0" marL="0" rtl="0" algn="ctr">
                        <a:spcBef>
                          <a:spcPts val="0"/>
                        </a:spcBef>
                        <a:spcAft>
                          <a:spcPts val="0"/>
                        </a:spcAft>
                        <a:buNone/>
                      </a:pPr>
                      <a:r>
                        <a:rPr lang="en" sz="1200">
                          <a:latin typeface="Courier New"/>
                          <a:ea typeface="Courier New"/>
                          <a:cs typeface="Courier New"/>
                          <a:sym typeface="Courier New"/>
                        </a:rPr>
                        <a:t>01</a:t>
                      </a:r>
                      <a:endParaRPr sz="1200">
                        <a:latin typeface="Courier New"/>
                        <a:ea typeface="Courier New"/>
                        <a:cs typeface="Courier New"/>
                        <a:sym typeface="Courier New"/>
                      </a:endParaRPr>
                    </a:p>
                  </a:txBody>
                  <a:tcPr marT="91425" marB="91425" marR="91425" marL="91425">
                    <a:solidFill>
                      <a:schemeClr val="lt2"/>
                    </a:solidFill>
                  </a:tcPr>
                </a:tc>
                <a:tc>
                  <a:txBody>
                    <a:bodyPr/>
                    <a:lstStyle/>
                    <a:p>
                      <a:pPr indent="0" lvl="0" marL="0" rtl="0" algn="ctr">
                        <a:spcBef>
                          <a:spcPts val="0"/>
                        </a:spcBef>
                        <a:spcAft>
                          <a:spcPts val="0"/>
                        </a:spcAft>
                        <a:buNone/>
                      </a:pPr>
                      <a:r>
                        <a:rPr lang="en" sz="1200">
                          <a:solidFill>
                            <a:schemeClr val="dk1"/>
                          </a:solidFill>
                          <a:latin typeface="Courier New"/>
                          <a:ea typeface="Courier New"/>
                          <a:cs typeface="Courier New"/>
                          <a:sym typeface="Courier New"/>
                        </a:rPr>
                        <a:t>0 (Weakly NT)</a:t>
                      </a:r>
                      <a:endParaRPr sz="1200">
                        <a:solidFill>
                          <a:schemeClr val="dk1"/>
                        </a:solidFill>
                        <a:latin typeface="Courier New"/>
                        <a:ea typeface="Courier New"/>
                        <a:cs typeface="Courier New"/>
                        <a:sym typeface="Courier New"/>
                      </a:endParaRPr>
                    </a:p>
                  </a:txBody>
                  <a:tcPr marT="91425" marB="91425" marR="91425" marL="91425">
                    <a:solidFill>
                      <a:schemeClr val="lt2"/>
                    </a:solidFill>
                  </a:tcPr>
                </a:tc>
              </a:tr>
              <a:tr h="331500">
                <a:tc>
                  <a:txBody>
                    <a:bodyPr/>
                    <a:lstStyle/>
                    <a:p>
                      <a:pPr indent="0" lvl="0" marL="0" rtl="0" algn="ctr">
                        <a:spcBef>
                          <a:spcPts val="0"/>
                        </a:spcBef>
                        <a:spcAft>
                          <a:spcPts val="0"/>
                        </a:spcAft>
                        <a:buNone/>
                      </a:pPr>
                      <a:r>
                        <a:rPr lang="en" sz="1200">
                          <a:latin typeface="Courier New"/>
                          <a:ea typeface="Courier New"/>
                          <a:cs typeface="Courier New"/>
                          <a:sym typeface="Courier New"/>
                        </a:rPr>
                        <a:t>10</a:t>
                      </a:r>
                      <a:endParaRPr sz="12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sz="1200">
                          <a:solidFill>
                            <a:schemeClr val="dk1"/>
                          </a:solidFill>
                          <a:latin typeface="Courier New"/>
                          <a:ea typeface="Courier New"/>
                          <a:cs typeface="Courier New"/>
                          <a:sym typeface="Courier New"/>
                        </a:rPr>
                        <a:t>1 (Weakly T)</a:t>
                      </a:r>
                      <a:endParaRPr sz="1200">
                        <a:solidFill>
                          <a:schemeClr val="dk1"/>
                        </a:solidFill>
                        <a:latin typeface="Courier New"/>
                        <a:ea typeface="Courier New"/>
                        <a:cs typeface="Courier New"/>
                        <a:sym typeface="Courier New"/>
                      </a:endParaRPr>
                    </a:p>
                  </a:txBody>
                  <a:tcPr marT="91425" marB="91425" marR="91425" marL="91425"/>
                </a:tc>
              </a:tr>
              <a:tr h="331500">
                <a:tc>
                  <a:txBody>
                    <a:bodyPr/>
                    <a:lstStyle/>
                    <a:p>
                      <a:pPr indent="0" lvl="0" marL="0" rtl="0" algn="ctr">
                        <a:spcBef>
                          <a:spcPts val="0"/>
                        </a:spcBef>
                        <a:spcAft>
                          <a:spcPts val="0"/>
                        </a:spcAft>
                        <a:buNone/>
                      </a:pPr>
                      <a:r>
                        <a:rPr lang="en" sz="1200">
                          <a:latin typeface="Courier New"/>
                          <a:ea typeface="Courier New"/>
                          <a:cs typeface="Courier New"/>
                          <a:sym typeface="Courier New"/>
                        </a:rPr>
                        <a:t>11</a:t>
                      </a:r>
                      <a:endParaRPr sz="12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sz="1200">
                          <a:solidFill>
                            <a:schemeClr val="dk1"/>
                          </a:solidFill>
                          <a:latin typeface="Courier New"/>
                          <a:ea typeface="Courier New"/>
                          <a:cs typeface="Courier New"/>
                          <a:sym typeface="Courier New"/>
                        </a:rPr>
                        <a:t>1 (Strongly T)</a:t>
                      </a:r>
                      <a:endParaRPr sz="1200">
                        <a:solidFill>
                          <a:schemeClr val="dk1"/>
                        </a:solidFill>
                        <a:latin typeface="Courier New"/>
                        <a:ea typeface="Courier New"/>
                        <a:cs typeface="Courier New"/>
                        <a:sym typeface="Courier New"/>
                      </a:endParaRPr>
                    </a:p>
                  </a:txBody>
                  <a:tcPr marT="91425" marB="91425" marR="91425" marL="91425"/>
                </a:tc>
              </a:tr>
            </a:tbl>
          </a:graphicData>
        </a:graphic>
      </p:graphicFrame>
      <p:sp>
        <p:nvSpPr>
          <p:cNvPr id="799" name="Google Shape;799;p94"/>
          <p:cNvSpPr txBox="1"/>
          <p:nvPr/>
        </p:nvSpPr>
        <p:spPr>
          <a:xfrm>
            <a:off x="5551750" y="376363"/>
            <a:ext cx="3204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Proxima Nova"/>
                <a:ea typeface="Proxima Nova"/>
                <a:cs typeface="Proxima Nova"/>
                <a:sym typeface="Proxima Nova"/>
              </a:rPr>
              <a:t>Branch Target Buffer</a:t>
            </a:r>
            <a:endParaRPr>
              <a:latin typeface="Proxima Nova"/>
              <a:ea typeface="Proxima Nova"/>
              <a:cs typeface="Proxima Nova"/>
              <a:sym typeface="Proxima Nova"/>
            </a:endParaRPr>
          </a:p>
        </p:txBody>
      </p:sp>
      <p:sp>
        <p:nvSpPr>
          <p:cNvPr id="800" name="Google Shape;800;p94"/>
          <p:cNvSpPr txBox="1"/>
          <p:nvPr/>
        </p:nvSpPr>
        <p:spPr>
          <a:xfrm>
            <a:off x="790575" y="1144172"/>
            <a:ext cx="34479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0x00: addi, $t0, $zero, 0</a:t>
            </a:r>
            <a:endParaRPr>
              <a:latin typeface="Courier New"/>
              <a:ea typeface="Courier New"/>
              <a:cs typeface="Courier New"/>
              <a:sym typeface="Courier New"/>
            </a:endParaRPr>
          </a:p>
          <a:p>
            <a:pPr indent="0" lvl="0" marL="0" rtl="0" algn="l">
              <a:spcBef>
                <a:spcPts val="0"/>
              </a:spcBef>
              <a:spcAft>
                <a:spcPts val="0"/>
              </a:spcAft>
              <a:buNone/>
            </a:pPr>
            <a:r>
              <a:rPr lang="en">
                <a:solidFill>
                  <a:schemeClr val="dk1"/>
                </a:solidFill>
                <a:latin typeface="Courier New"/>
                <a:ea typeface="Courier New"/>
                <a:cs typeface="Courier New"/>
                <a:sym typeface="Courier New"/>
              </a:rPr>
              <a:t>0x01: addi, $t1, $zero, 10</a:t>
            </a:r>
            <a:endParaRPr>
              <a:latin typeface="Courier New"/>
              <a:ea typeface="Courier New"/>
              <a:cs typeface="Courier New"/>
              <a:sym typeface="Courier New"/>
            </a:endParaRPr>
          </a:p>
          <a:p>
            <a:pPr indent="0" lvl="0" marL="0" rtl="0" algn="l">
              <a:spcBef>
                <a:spcPts val="0"/>
              </a:spcBef>
              <a:spcAft>
                <a:spcPts val="0"/>
              </a:spcAft>
              <a:buNone/>
            </a:pPr>
            <a:r>
              <a:rPr lang="en">
                <a:solidFill>
                  <a:schemeClr val="dk1"/>
                </a:solidFill>
                <a:latin typeface="Courier New"/>
                <a:ea typeface="Courier New"/>
                <a:cs typeface="Courier New"/>
                <a:sym typeface="Courier New"/>
              </a:rPr>
              <a:t>loop_label: </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0x02: nop</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0x10: addi $t0, $t0, 1</a:t>
            </a:r>
            <a:endParaRPr>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0x11: blt $t0, $t1, loop_label </a:t>
            </a:r>
            <a:endParaRPr b="1">
              <a:latin typeface="Courier New"/>
              <a:ea typeface="Courier New"/>
              <a:cs typeface="Courier New"/>
              <a:sym typeface="Courier New"/>
            </a:endParaRPr>
          </a:p>
        </p:txBody>
      </p:sp>
      <p:graphicFrame>
        <p:nvGraphicFramePr>
          <p:cNvPr id="801" name="Google Shape;801;p94"/>
          <p:cNvGraphicFramePr/>
          <p:nvPr/>
        </p:nvGraphicFramePr>
        <p:xfrm>
          <a:off x="1393000" y="3032468"/>
          <a:ext cx="3000000" cy="3000000"/>
        </p:xfrm>
        <a:graphic>
          <a:graphicData uri="http://schemas.openxmlformats.org/drawingml/2006/table">
            <a:tbl>
              <a:tblPr>
                <a:noFill/>
                <a:tableStyleId>{FC039D94-FFDD-4943-968C-63AE95C11A8B}</a:tableStyleId>
              </a:tblPr>
              <a:tblGrid>
                <a:gridCol w="1192750"/>
                <a:gridCol w="863150"/>
                <a:gridCol w="863150"/>
                <a:gridCol w="863150"/>
                <a:gridCol w="863150"/>
                <a:gridCol w="863150"/>
                <a:gridCol w="863150"/>
              </a:tblGrid>
              <a:tr h="246625">
                <a:tc>
                  <a:txBody>
                    <a:bodyPr/>
                    <a:lstStyle/>
                    <a:p>
                      <a:pPr indent="0" lvl="0" marL="0" rtl="0" algn="ctr">
                        <a:spcBef>
                          <a:spcPts val="0"/>
                        </a:spcBef>
                        <a:spcAft>
                          <a:spcPts val="0"/>
                        </a:spcAft>
                        <a:buNone/>
                      </a:pPr>
                      <a:r>
                        <a:rPr b="1" lang="en" sz="1200">
                          <a:latin typeface="Courier New"/>
                          <a:ea typeface="Courier New"/>
                          <a:cs typeface="Courier New"/>
                          <a:sym typeface="Courier New"/>
                        </a:rPr>
                        <a:t>Iteration</a:t>
                      </a:r>
                      <a:endParaRPr b="1" sz="12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b="1" lang="en" sz="1200">
                          <a:latin typeface="Courier New"/>
                          <a:ea typeface="Courier New"/>
                          <a:cs typeface="Courier New"/>
                          <a:sym typeface="Courier New"/>
                        </a:rPr>
                        <a:t>0</a:t>
                      </a:r>
                      <a:endParaRPr b="1" sz="12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b="1" lang="en" sz="1200">
                          <a:latin typeface="Courier New"/>
                          <a:ea typeface="Courier New"/>
                          <a:cs typeface="Courier New"/>
                          <a:sym typeface="Courier New"/>
                        </a:rPr>
                        <a:t>1</a:t>
                      </a:r>
                      <a:endParaRPr b="1" sz="12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b="1" lang="en" sz="1200">
                          <a:latin typeface="Courier New"/>
                          <a:ea typeface="Courier New"/>
                          <a:cs typeface="Courier New"/>
                          <a:sym typeface="Courier New"/>
                        </a:rPr>
                        <a:t>2</a:t>
                      </a:r>
                      <a:endParaRPr b="1" sz="12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b="1" lang="en" sz="1200">
                          <a:latin typeface="Courier New"/>
                          <a:ea typeface="Courier New"/>
                          <a:cs typeface="Courier New"/>
                          <a:sym typeface="Courier New"/>
                        </a:rPr>
                        <a:t>...</a:t>
                      </a:r>
                      <a:endParaRPr b="1" sz="12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b="1" lang="en" sz="1200">
                          <a:latin typeface="Courier New"/>
                          <a:ea typeface="Courier New"/>
                          <a:cs typeface="Courier New"/>
                          <a:sym typeface="Courier New"/>
                        </a:rPr>
                        <a:t>9</a:t>
                      </a:r>
                      <a:endParaRPr b="1" sz="12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b="1" lang="en" sz="1200">
                          <a:latin typeface="Courier New"/>
                          <a:ea typeface="Courier New"/>
                          <a:cs typeface="Courier New"/>
                          <a:sym typeface="Courier New"/>
                        </a:rPr>
                        <a:t>10</a:t>
                      </a:r>
                      <a:endParaRPr b="1" sz="1200">
                        <a:latin typeface="Courier New"/>
                        <a:ea typeface="Courier New"/>
                        <a:cs typeface="Courier New"/>
                        <a:sym typeface="Courier New"/>
                      </a:endParaRPr>
                    </a:p>
                  </a:txBody>
                  <a:tcPr marT="91425" marB="91425" marR="91425" marL="91425"/>
                </a:tc>
              </a:tr>
              <a:tr h="302325">
                <a:tc>
                  <a:txBody>
                    <a:bodyPr/>
                    <a:lstStyle/>
                    <a:p>
                      <a:pPr indent="0" lvl="0" marL="0" rtl="0" algn="l">
                        <a:spcBef>
                          <a:spcPts val="0"/>
                        </a:spcBef>
                        <a:spcAft>
                          <a:spcPts val="0"/>
                        </a:spcAft>
                        <a:buNone/>
                      </a:pPr>
                      <a:r>
                        <a:rPr lang="en">
                          <a:latin typeface="Courier New"/>
                          <a:ea typeface="Courier New"/>
                          <a:cs typeface="Courier New"/>
                          <a:sym typeface="Courier New"/>
                        </a:rPr>
                        <a:t>State</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sz="1200">
                          <a:latin typeface="Courier New"/>
                          <a:ea typeface="Courier New"/>
                          <a:cs typeface="Courier New"/>
                          <a:sym typeface="Courier New"/>
                        </a:rPr>
                        <a:t>01</a:t>
                      </a:r>
                      <a:endParaRPr sz="12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sz="1200">
                          <a:latin typeface="Courier New"/>
                          <a:ea typeface="Courier New"/>
                          <a:cs typeface="Courier New"/>
                          <a:sym typeface="Courier New"/>
                        </a:rPr>
                        <a:t>10</a:t>
                      </a:r>
                      <a:endParaRPr sz="12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sz="1200">
                          <a:latin typeface="Courier New"/>
                          <a:ea typeface="Courier New"/>
                          <a:cs typeface="Courier New"/>
                          <a:sym typeface="Courier New"/>
                        </a:rPr>
                        <a:t>11</a:t>
                      </a:r>
                      <a:endParaRPr sz="12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sz="1200">
                          <a:latin typeface="Courier New"/>
                          <a:ea typeface="Courier New"/>
                          <a:cs typeface="Courier New"/>
                          <a:sym typeface="Courier New"/>
                        </a:rPr>
                        <a:t>11</a:t>
                      </a:r>
                      <a:endParaRPr sz="12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sz="1200">
                          <a:latin typeface="Courier New"/>
                          <a:ea typeface="Courier New"/>
                          <a:cs typeface="Courier New"/>
                          <a:sym typeface="Courier New"/>
                        </a:rPr>
                        <a:t>11</a:t>
                      </a:r>
                      <a:endParaRPr sz="12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sz="1200">
                          <a:latin typeface="Courier New"/>
                          <a:ea typeface="Courier New"/>
                          <a:cs typeface="Courier New"/>
                          <a:sym typeface="Courier New"/>
                        </a:rPr>
                        <a:t>11</a:t>
                      </a:r>
                      <a:endParaRPr sz="1200">
                        <a:latin typeface="Courier New"/>
                        <a:ea typeface="Courier New"/>
                        <a:cs typeface="Courier New"/>
                        <a:sym typeface="Courier New"/>
                      </a:endParaRPr>
                    </a:p>
                  </a:txBody>
                  <a:tcPr marT="91425" marB="91425" marR="91425" marL="91425"/>
                </a:tc>
              </a:tr>
              <a:tr h="459075">
                <a:tc>
                  <a:txBody>
                    <a:bodyPr/>
                    <a:lstStyle/>
                    <a:p>
                      <a:pPr indent="0" lvl="0" marL="0" rtl="0" algn="l">
                        <a:spcBef>
                          <a:spcPts val="0"/>
                        </a:spcBef>
                        <a:spcAft>
                          <a:spcPts val="0"/>
                        </a:spcAft>
                        <a:buNone/>
                      </a:pPr>
                      <a:r>
                        <a:rPr lang="en">
                          <a:latin typeface="Courier New"/>
                          <a:ea typeface="Courier New"/>
                          <a:cs typeface="Courier New"/>
                          <a:sym typeface="Courier New"/>
                        </a:rPr>
                        <a:t>Predict</a:t>
                      </a:r>
                      <a:endParaRPr>
                        <a:latin typeface="Courier New"/>
                        <a:ea typeface="Courier New"/>
                        <a:cs typeface="Courier New"/>
                        <a:sym typeface="Courier New"/>
                      </a:endParaRPr>
                    </a:p>
                  </a:txBody>
                  <a:tcPr marT="91425" marB="91425" marR="91425" marL="91425">
                    <a:solidFill>
                      <a:schemeClr val="lt1"/>
                    </a:solidFill>
                  </a:tcPr>
                </a:tc>
                <a:tc>
                  <a:txBody>
                    <a:bodyPr/>
                    <a:lstStyle/>
                    <a:p>
                      <a:pPr indent="0" lvl="0" marL="0" rtl="0" algn="ctr">
                        <a:spcBef>
                          <a:spcPts val="0"/>
                        </a:spcBef>
                        <a:spcAft>
                          <a:spcPts val="0"/>
                        </a:spcAft>
                        <a:buNone/>
                      </a:pPr>
                      <a:r>
                        <a:rPr lang="en" sz="1200">
                          <a:latin typeface="Courier New"/>
                          <a:ea typeface="Courier New"/>
                          <a:cs typeface="Courier New"/>
                          <a:sym typeface="Courier New"/>
                        </a:rPr>
                        <a:t>Guess</a:t>
                      </a:r>
                      <a:endParaRPr sz="1200">
                        <a:latin typeface="Courier New"/>
                        <a:ea typeface="Courier New"/>
                        <a:cs typeface="Courier New"/>
                        <a:sym typeface="Courier New"/>
                      </a:endParaRPr>
                    </a:p>
                    <a:p>
                      <a:pPr indent="0" lvl="0" marL="0" rtl="0" algn="ctr">
                        <a:spcBef>
                          <a:spcPts val="0"/>
                        </a:spcBef>
                        <a:spcAft>
                          <a:spcPts val="0"/>
                        </a:spcAft>
                        <a:buNone/>
                      </a:pPr>
                      <a:r>
                        <a:rPr lang="en" sz="1200">
                          <a:latin typeface="Courier New"/>
                          <a:ea typeface="Courier New"/>
                          <a:cs typeface="Courier New"/>
                          <a:sym typeface="Courier New"/>
                        </a:rPr>
                        <a:t>NT</a:t>
                      </a:r>
                      <a:endParaRPr sz="1200">
                        <a:latin typeface="Courier New"/>
                        <a:ea typeface="Courier New"/>
                        <a:cs typeface="Courier New"/>
                        <a:sym typeface="Courier New"/>
                      </a:endParaRPr>
                    </a:p>
                  </a:txBody>
                  <a:tcPr marT="91425" marB="91425" marR="91425" marL="91425">
                    <a:solidFill>
                      <a:srgbClr val="EA9999"/>
                    </a:solidFill>
                  </a:tcPr>
                </a:tc>
                <a:tc>
                  <a:txBody>
                    <a:bodyPr/>
                    <a:lstStyle/>
                    <a:p>
                      <a:pPr indent="0" lvl="0" marL="0" rtl="0" algn="ctr">
                        <a:spcBef>
                          <a:spcPts val="0"/>
                        </a:spcBef>
                        <a:spcAft>
                          <a:spcPts val="0"/>
                        </a:spcAft>
                        <a:buNone/>
                      </a:pPr>
                      <a:r>
                        <a:rPr lang="en" sz="1200">
                          <a:solidFill>
                            <a:schemeClr val="dk1"/>
                          </a:solidFill>
                          <a:latin typeface="Courier New"/>
                          <a:ea typeface="Courier New"/>
                          <a:cs typeface="Courier New"/>
                          <a:sym typeface="Courier New"/>
                        </a:rPr>
                        <a:t>T</a:t>
                      </a:r>
                      <a:endParaRPr sz="1200">
                        <a:solidFill>
                          <a:schemeClr val="dk1"/>
                        </a:solidFill>
                        <a:latin typeface="Courier New"/>
                        <a:ea typeface="Courier New"/>
                        <a:cs typeface="Courier New"/>
                        <a:sym typeface="Courier New"/>
                      </a:endParaRPr>
                    </a:p>
                  </a:txBody>
                  <a:tcPr marT="91425" marB="91425" marR="91425" marL="91425">
                    <a:solidFill>
                      <a:srgbClr val="D9EAD3"/>
                    </a:solidFill>
                  </a:tcPr>
                </a:tc>
                <a:tc>
                  <a:txBody>
                    <a:bodyPr/>
                    <a:lstStyle/>
                    <a:p>
                      <a:pPr indent="0" lvl="0" marL="0" rtl="0" algn="ctr">
                        <a:spcBef>
                          <a:spcPts val="0"/>
                        </a:spcBef>
                        <a:spcAft>
                          <a:spcPts val="0"/>
                        </a:spcAft>
                        <a:buNone/>
                      </a:pPr>
                      <a:r>
                        <a:rPr lang="en" sz="1200">
                          <a:solidFill>
                            <a:schemeClr val="dk1"/>
                          </a:solidFill>
                          <a:latin typeface="Courier New"/>
                          <a:ea typeface="Courier New"/>
                          <a:cs typeface="Courier New"/>
                          <a:sym typeface="Courier New"/>
                        </a:rPr>
                        <a:t>T</a:t>
                      </a:r>
                      <a:endParaRPr sz="1200">
                        <a:solidFill>
                          <a:schemeClr val="dk1"/>
                        </a:solidFill>
                        <a:latin typeface="Courier New"/>
                        <a:ea typeface="Courier New"/>
                        <a:cs typeface="Courier New"/>
                        <a:sym typeface="Courier New"/>
                      </a:endParaRPr>
                    </a:p>
                  </a:txBody>
                  <a:tcPr marT="91425" marB="91425" marR="91425" marL="91425">
                    <a:solidFill>
                      <a:srgbClr val="D9EAD3"/>
                    </a:solidFill>
                  </a:tcPr>
                </a:tc>
                <a:tc>
                  <a:txBody>
                    <a:bodyPr/>
                    <a:lstStyle/>
                    <a:p>
                      <a:pPr indent="0" lvl="0" marL="0" rtl="0" algn="ctr">
                        <a:spcBef>
                          <a:spcPts val="0"/>
                        </a:spcBef>
                        <a:spcAft>
                          <a:spcPts val="0"/>
                        </a:spcAft>
                        <a:buNone/>
                      </a:pPr>
                      <a:r>
                        <a:rPr lang="en" sz="1200">
                          <a:solidFill>
                            <a:schemeClr val="dk1"/>
                          </a:solidFill>
                          <a:latin typeface="Courier New"/>
                          <a:ea typeface="Courier New"/>
                          <a:cs typeface="Courier New"/>
                          <a:sym typeface="Courier New"/>
                        </a:rPr>
                        <a:t>T</a:t>
                      </a:r>
                      <a:endParaRPr sz="1200">
                        <a:solidFill>
                          <a:schemeClr val="dk1"/>
                        </a:solidFill>
                        <a:latin typeface="Courier New"/>
                        <a:ea typeface="Courier New"/>
                        <a:cs typeface="Courier New"/>
                        <a:sym typeface="Courier New"/>
                      </a:endParaRPr>
                    </a:p>
                  </a:txBody>
                  <a:tcPr marT="91425" marB="91425" marR="91425" marL="91425">
                    <a:solidFill>
                      <a:srgbClr val="D9EAD3"/>
                    </a:solidFill>
                  </a:tcPr>
                </a:tc>
                <a:tc>
                  <a:txBody>
                    <a:bodyPr/>
                    <a:lstStyle/>
                    <a:p>
                      <a:pPr indent="0" lvl="0" marL="0" rtl="0" algn="ctr">
                        <a:spcBef>
                          <a:spcPts val="0"/>
                        </a:spcBef>
                        <a:spcAft>
                          <a:spcPts val="0"/>
                        </a:spcAft>
                        <a:buNone/>
                      </a:pPr>
                      <a:r>
                        <a:rPr lang="en" sz="1200">
                          <a:solidFill>
                            <a:schemeClr val="dk1"/>
                          </a:solidFill>
                          <a:latin typeface="Courier New"/>
                          <a:ea typeface="Courier New"/>
                          <a:cs typeface="Courier New"/>
                          <a:sym typeface="Courier New"/>
                        </a:rPr>
                        <a:t>T</a:t>
                      </a:r>
                      <a:endParaRPr sz="1200">
                        <a:solidFill>
                          <a:schemeClr val="dk1"/>
                        </a:solidFill>
                        <a:latin typeface="Courier New"/>
                        <a:ea typeface="Courier New"/>
                        <a:cs typeface="Courier New"/>
                        <a:sym typeface="Courier New"/>
                      </a:endParaRPr>
                    </a:p>
                  </a:txBody>
                  <a:tcPr marT="91425" marB="91425" marR="91425" marL="91425">
                    <a:solidFill>
                      <a:srgbClr val="D9EAD3"/>
                    </a:solidFill>
                  </a:tcPr>
                </a:tc>
                <a:tc>
                  <a:txBody>
                    <a:bodyPr/>
                    <a:lstStyle/>
                    <a:p>
                      <a:pPr indent="0" lvl="0" marL="0" rtl="0" algn="ctr">
                        <a:spcBef>
                          <a:spcPts val="0"/>
                        </a:spcBef>
                        <a:spcAft>
                          <a:spcPts val="0"/>
                        </a:spcAft>
                        <a:buNone/>
                      </a:pPr>
                      <a:r>
                        <a:rPr lang="en" sz="1200">
                          <a:solidFill>
                            <a:schemeClr val="dk1"/>
                          </a:solidFill>
                          <a:latin typeface="Courier New"/>
                          <a:ea typeface="Courier New"/>
                          <a:cs typeface="Courier New"/>
                          <a:sym typeface="Courier New"/>
                        </a:rPr>
                        <a:t>T</a:t>
                      </a:r>
                      <a:endParaRPr sz="1200">
                        <a:solidFill>
                          <a:schemeClr val="dk1"/>
                        </a:solidFill>
                        <a:latin typeface="Courier New"/>
                        <a:ea typeface="Courier New"/>
                        <a:cs typeface="Courier New"/>
                        <a:sym typeface="Courier New"/>
                      </a:endParaRPr>
                    </a:p>
                  </a:txBody>
                  <a:tcPr marT="91425" marB="91425" marR="91425" marL="91425">
                    <a:solidFill>
                      <a:srgbClr val="EA9999"/>
                    </a:solidFill>
                  </a:tcPr>
                </a:tc>
              </a:tr>
              <a:tr h="459075">
                <a:tc>
                  <a:txBody>
                    <a:bodyPr/>
                    <a:lstStyle/>
                    <a:p>
                      <a:pPr indent="0" lvl="0" marL="0" rtl="0" algn="l">
                        <a:spcBef>
                          <a:spcPts val="0"/>
                        </a:spcBef>
                        <a:spcAft>
                          <a:spcPts val="0"/>
                        </a:spcAft>
                        <a:buNone/>
                      </a:pPr>
                      <a:r>
                        <a:rPr lang="en">
                          <a:latin typeface="Courier New"/>
                          <a:ea typeface="Courier New"/>
                          <a:cs typeface="Courier New"/>
                          <a:sym typeface="Courier New"/>
                        </a:rPr>
                        <a:t>Actual</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sz="1200">
                          <a:latin typeface="Courier New"/>
                          <a:ea typeface="Courier New"/>
                          <a:cs typeface="Courier New"/>
                          <a:sym typeface="Courier New"/>
                        </a:rPr>
                        <a:t>T</a:t>
                      </a:r>
                      <a:endParaRPr sz="12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sz="1200">
                          <a:solidFill>
                            <a:schemeClr val="dk1"/>
                          </a:solidFill>
                          <a:latin typeface="Courier New"/>
                          <a:ea typeface="Courier New"/>
                          <a:cs typeface="Courier New"/>
                          <a:sym typeface="Courier New"/>
                        </a:rPr>
                        <a:t>T</a:t>
                      </a:r>
                      <a:endParaRPr sz="1200">
                        <a:solidFill>
                          <a:schemeClr val="dk1"/>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sz="1200">
                          <a:solidFill>
                            <a:schemeClr val="dk1"/>
                          </a:solidFill>
                          <a:latin typeface="Courier New"/>
                          <a:ea typeface="Courier New"/>
                          <a:cs typeface="Courier New"/>
                          <a:sym typeface="Courier New"/>
                        </a:rPr>
                        <a:t>T</a:t>
                      </a:r>
                      <a:endParaRPr sz="1200">
                        <a:solidFill>
                          <a:schemeClr val="dk1"/>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sz="1200">
                          <a:solidFill>
                            <a:schemeClr val="dk1"/>
                          </a:solidFill>
                          <a:latin typeface="Courier New"/>
                          <a:ea typeface="Courier New"/>
                          <a:cs typeface="Courier New"/>
                          <a:sym typeface="Courier New"/>
                        </a:rPr>
                        <a:t>T</a:t>
                      </a:r>
                      <a:endParaRPr sz="1200">
                        <a:solidFill>
                          <a:schemeClr val="dk1"/>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sz="1200">
                          <a:solidFill>
                            <a:schemeClr val="dk1"/>
                          </a:solidFill>
                          <a:latin typeface="Courier New"/>
                          <a:ea typeface="Courier New"/>
                          <a:cs typeface="Courier New"/>
                          <a:sym typeface="Courier New"/>
                        </a:rPr>
                        <a:t>T</a:t>
                      </a:r>
                      <a:endParaRPr sz="1200">
                        <a:solidFill>
                          <a:schemeClr val="dk1"/>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sz="1200">
                          <a:solidFill>
                            <a:schemeClr val="dk1"/>
                          </a:solidFill>
                          <a:latin typeface="Courier New"/>
                          <a:ea typeface="Courier New"/>
                          <a:cs typeface="Courier New"/>
                          <a:sym typeface="Courier New"/>
                        </a:rPr>
                        <a:t>NT</a:t>
                      </a:r>
                      <a:endParaRPr sz="1200">
                        <a:solidFill>
                          <a:schemeClr val="dk1"/>
                        </a:solidFill>
                        <a:latin typeface="Courier New"/>
                        <a:ea typeface="Courier New"/>
                        <a:cs typeface="Courier New"/>
                        <a:sym typeface="Courier New"/>
                      </a:endParaRPr>
                    </a:p>
                  </a:txBody>
                  <a:tcPr marT="91425" marB="91425" marR="91425" marL="91425"/>
                </a:tc>
              </a:tr>
            </a:tbl>
          </a:graphicData>
        </a:graphic>
      </p:graphicFrame>
      <p:sp>
        <p:nvSpPr>
          <p:cNvPr id="802" name="Google Shape;802;p94"/>
          <p:cNvSpPr txBox="1"/>
          <p:nvPr/>
        </p:nvSpPr>
        <p:spPr>
          <a:xfrm>
            <a:off x="3084225" y="2687325"/>
            <a:ext cx="33189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BTB Entry for Inst 0x11 Target 0x02</a:t>
            </a:r>
            <a:endParaRPr>
              <a:latin typeface="Proxima Nova"/>
              <a:ea typeface="Proxima Nova"/>
              <a:cs typeface="Proxima Nova"/>
              <a:sym typeface="Proxima Nova"/>
            </a:endParaRPr>
          </a:p>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803" name="Google Shape;803;p94"/>
          <p:cNvSpPr txBox="1"/>
          <p:nvPr/>
        </p:nvSpPr>
        <p:spPr>
          <a:xfrm>
            <a:off x="7800950" y="3399725"/>
            <a:ext cx="1266900" cy="102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We guess it wrong twice but we get it right 9 times!!</a:t>
            </a:r>
            <a:endParaRPr>
              <a:latin typeface="Proxima Nova"/>
              <a:ea typeface="Proxima Nova"/>
              <a:cs typeface="Proxima Nova"/>
              <a:sym typeface="Proxima Nova"/>
            </a:endParaRPr>
          </a:p>
        </p:txBody>
      </p:sp>
      <p:sp>
        <p:nvSpPr>
          <p:cNvPr id="804" name="Google Shape;804;p94"/>
          <p:cNvSpPr/>
          <p:nvPr/>
        </p:nvSpPr>
        <p:spPr>
          <a:xfrm>
            <a:off x="6046978" y="3398200"/>
            <a:ext cx="851700" cy="140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805" name="Google Shape;805;p94"/>
          <p:cNvSpPr/>
          <p:nvPr/>
        </p:nvSpPr>
        <p:spPr>
          <a:xfrm>
            <a:off x="5180985" y="3398200"/>
            <a:ext cx="851700" cy="140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806" name="Google Shape;806;p94"/>
          <p:cNvSpPr/>
          <p:nvPr/>
        </p:nvSpPr>
        <p:spPr>
          <a:xfrm>
            <a:off x="4314993" y="3398200"/>
            <a:ext cx="851700" cy="140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807" name="Google Shape;807;p94"/>
          <p:cNvSpPr/>
          <p:nvPr/>
        </p:nvSpPr>
        <p:spPr>
          <a:xfrm>
            <a:off x="3449025" y="3398200"/>
            <a:ext cx="851700" cy="140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808" name="Google Shape;808;p94"/>
          <p:cNvSpPr/>
          <p:nvPr/>
        </p:nvSpPr>
        <p:spPr>
          <a:xfrm>
            <a:off x="6898671" y="3398200"/>
            <a:ext cx="851700" cy="140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80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80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80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80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80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9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Project 2 Questions???</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7" name="Shape 817"/>
        <p:cNvGrpSpPr/>
        <p:nvPr/>
      </p:nvGrpSpPr>
      <p:grpSpPr>
        <a:xfrm>
          <a:off x="0" y="0"/>
          <a:ext cx="0" cy="0"/>
          <a:chOff x="0" y="0"/>
          <a:chExt cx="0" cy="0"/>
        </a:xfrm>
      </p:grpSpPr>
      <p:pic>
        <p:nvPicPr>
          <p:cNvPr id="818" name="Google Shape;818;p96"/>
          <p:cNvPicPr preferRelativeResize="0"/>
          <p:nvPr/>
        </p:nvPicPr>
        <p:blipFill>
          <a:blip r:embed="rId3">
            <a:alphaModFix/>
          </a:blip>
          <a:stretch>
            <a:fillRect/>
          </a:stretch>
        </p:blipFill>
        <p:spPr>
          <a:xfrm>
            <a:off x="1395463" y="216250"/>
            <a:ext cx="6353076" cy="4527600"/>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2" name="Shape 822"/>
        <p:cNvGrpSpPr/>
        <p:nvPr/>
      </p:nvGrpSpPr>
      <p:grpSpPr>
        <a:xfrm>
          <a:off x="0" y="0"/>
          <a:ext cx="0" cy="0"/>
          <a:chOff x="0" y="0"/>
          <a:chExt cx="0" cy="0"/>
        </a:xfrm>
      </p:grpSpPr>
      <p:pic>
        <p:nvPicPr>
          <p:cNvPr id="823" name="Google Shape;823;p97"/>
          <p:cNvPicPr preferRelativeResize="0"/>
          <p:nvPr/>
        </p:nvPicPr>
        <p:blipFill>
          <a:blip r:embed="rId3">
            <a:alphaModFix/>
          </a:blip>
          <a:stretch>
            <a:fillRect/>
          </a:stretch>
        </p:blipFill>
        <p:spPr>
          <a:xfrm>
            <a:off x="816438" y="319313"/>
            <a:ext cx="7511125" cy="4504875"/>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7" name="Shape 827"/>
        <p:cNvGrpSpPr/>
        <p:nvPr/>
      </p:nvGrpSpPr>
      <p:grpSpPr>
        <a:xfrm>
          <a:off x="0" y="0"/>
          <a:ext cx="0" cy="0"/>
          <a:chOff x="0" y="0"/>
          <a:chExt cx="0" cy="0"/>
        </a:xfrm>
      </p:grpSpPr>
      <p:sp>
        <p:nvSpPr>
          <p:cNvPr id="828" name="Google Shape;828;p9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000"/>
              <a:t>Thanks for Attending :)</a:t>
            </a:r>
            <a:endParaRPr sz="4000"/>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sp>
        <p:nvSpPr>
          <p:cNvPr id="833" name="Google Shape;833;p99"/>
          <p:cNvSpPr txBox="1"/>
          <p:nvPr>
            <p:ph type="title"/>
          </p:nvPr>
        </p:nvSpPr>
        <p:spPr>
          <a:xfrm>
            <a:off x="416325" y="3951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Revision Notes</a:t>
            </a:r>
            <a:endParaRPr/>
          </a:p>
        </p:txBody>
      </p:sp>
      <p:pic>
        <p:nvPicPr>
          <p:cNvPr id="834" name="Google Shape;834;p99"/>
          <p:cNvPicPr preferRelativeResize="0"/>
          <p:nvPr/>
        </p:nvPicPr>
        <p:blipFill>
          <a:blip r:embed="rId3">
            <a:alphaModFix/>
          </a:blip>
          <a:stretch>
            <a:fillRect/>
          </a:stretch>
        </p:blipFill>
        <p:spPr>
          <a:xfrm>
            <a:off x="360325" y="1041650"/>
            <a:ext cx="5734050" cy="3390900"/>
          </a:xfrm>
          <a:prstGeom prst="rect">
            <a:avLst/>
          </a:prstGeom>
          <a:noFill/>
          <a:ln>
            <a:noFill/>
          </a:ln>
        </p:spPr>
      </p:pic>
      <p:pic>
        <p:nvPicPr>
          <p:cNvPr id="835" name="Google Shape;835;p99"/>
          <p:cNvPicPr preferRelativeResize="0"/>
          <p:nvPr/>
        </p:nvPicPr>
        <p:blipFill>
          <a:blip r:embed="rId4">
            <a:alphaModFix/>
          </a:blip>
          <a:stretch>
            <a:fillRect/>
          </a:stretch>
        </p:blipFill>
        <p:spPr>
          <a:xfrm>
            <a:off x="6167199" y="438399"/>
            <a:ext cx="2882776" cy="21333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32"/>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Pipeline Analogy</a:t>
            </a:r>
            <a:endParaRPr/>
          </a:p>
        </p:txBody>
      </p:sp>
      <p:sp>
        <p:nvSpPr>
          <p:cNvPr id="149" name="Google Shape;149;p32"/>
          <p:cNvSpPr txBox="1"/>
          <p:nvPr>
            <p:ph idx="1" type="body"/>
          </p:nvPr>
        </p:nvSpPr>
        <p:spPr>
          <a:xfrm>
            <a:off x="519750" y="1028900"/>
            <a:ext cx="81045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Suppose you have 4 loads of laundry that you want to wash, but you only have one washer and one dryer with the following durations:</a:t>
            </a:r>
            <a:endParaRPr/>
          </a:p>
          <a:p>
            <a:pPr indent="-342900" lvl="0" marL="457200" rtl="0" algn="l">
              <a:spcBef>
                <a:spcPts val="1200"/>
              </a:spcBef>
              <a:spcAft>
                <a:spcPts val="0"/>
              </a:spcAft>
              <a:buSzPts val="1800"/>
              <a:buChar char="●"/>
            </a:pPr>
            <a:r>
              <a:rPr lang="en"/>
              <a:t>Washing - 30 min</a:t>
            </a:r>
            <a:endParaRPr/>
          </a:p>
          <a:p>
            <a:pPr indent="-342900" lvl="0" marL="457200" rtl="0" algn="l">
              <a:spcBef>
                <a:spcPts val="0"/>
              </a:spcBef>
              <a:spcAft>
                <a:spcPts val="0"/>
              </a:spcAft>
              <a:buSzPts val="1800"/>
              <a:buChar char="●"/>
            </a:pPr>
            <a:r>
              <a:rPr lang="en"/>
              <a:t>Drying - 40 min</a:t>
            </a:r>
            <a:endParaRPr/>
          </a:p>
          <a:p>
            <a:pPr indent="-342900" lvl="0" marL="457200" rtl="0" algn="l">
              <a:spcBef>
                <a:spcPts val="0"/>
              </a:spcBef>
              <a:spcAft>
                <a:spcPts val="0"/>
              </a:spcAft>
              <a:buSzPts val="1800"/>
              <a:buChar char="●"/>
            </a:pPr>
            <a:r>
              <a:rPr lang="en"/>
              <a:t>Folding - 20 min</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Approach B runtime:</a:t>
            </a:r>
            <a:endParaRPr/>
          </a:p>
          <a:p>
            <a:pPr indent="0" lvl="0" marL="0" rtl="0" algn="l">
              <a:spcBef>
                <a:spcPts val="1200"/>
              </a:spcBef>
              <a:spcAft>
                <a:spcPts val="1200"/>
              </a:spcAft>
              <a:buNone/>
            </a:pPr>
            <a:r>
              <a:rPr lang="en"/>
              <a:t>		?</a:t>
            </a:r>
            <a:endParaRPr/>
          </a:p>
        </p:txBody>
      </p:sp>
      <p:pic>
        <p:nvPicPr>
          <p:cNvPr id="150" name="Google Shape;150;p32"/>
          <p:cNvPicPr preferRelativeResize="0"/>
          <p:nvPr/>
        </p:nvPicPr>
        <p:blipFill rotWithShape="1">
          <a:blip r:embed="rId3">
            <a:alphaModFix/>
          </a:blip>
          <a:srcRect b="0" l="0" r="35971" t="0"/>
          <a:stretch/>
        </p:blipFill>
        <p:spPr>
          <a:xfrm>
            <a:off x="4686013" y="1938050"/>
            <a:ext cx="3194725" cy="2638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3"/>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Pipeline Analogy</a:t>
            </a:r>
            <a:endParaRPr/>
          </a:p>
        </p:txBody>
      </p:sp>
      <p:sp>
        <p:nvSpPr>
          <p:cNvPr id="156" name="Google Shape;156;p33"/>
          <p:cNvSpPr txBox="1"/>
          <p:nvPr>
            <p:ph idx="1" type="body"/>
          </p:nvPr>
        </p:nvSpPr>
        <p:spPr>
          <a:xfrm>
            <a:off x="519750" y="1028900"/>
            <a:ext cx="81045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Suppose you have 4 loads of laundry that you want to wash, but you only have one washer and one dryer with the following durations:</a:t>
            </a:r>
            <a:endParaRPr/>
          </a:p>
          <a:p>
            <a:pPr indent="-342900" lvl="0" marL="457200" rtl="0" algn="l">
              <a:spcBef>
                <a:spcPts val="1200"/>
              </a:spcBef>
              <a:spcAft>
                <a:spcPts val="0"/>
              </a:spcAft>
              <a:buSzPts val="1800"/>
              <a:buChar char="●"/>
            </a:pPr>
            <a:r>
              <a:rPr lang="en"/>
              <a:t>Washing - 30 min</a:t>
            </a:r>
            <a:endParaRPr/>
          </a:p>
          <a:p>
            <a:pPr indent="-342900" lvl="0" marL="457200" rtl="0" algn="l">
              <a:spcBef>
                <a:spcPts val="0"/>
              </a:spcBef>
              <a:spcAft>
                <a:spcPts val="0"/>
              </a:spcAft>
              <a:buSzPts val="1800"/>
              <a:buChar char="●"/>
            </a:pPr>
            <a:r>
              <a:rPr lang="en"/>
              <a:t>Drying - 40 min</a:t>
            </a:r>
            <a:endParaRPr/>
          </a:p>
          <a:p>
            <a:pPr indent="-342900" lvl="0" marL="457200" rtl="0" algn="l">
              <a:spcBef>
                <a:spcPts val="0"/>
              </a:spcBef>
              <a:spcAft>
                <a:spcPts val="0"/>
              </a:spcAft>
              <a:buSzPts val="1800"/>
              <a:buChar char="●"/>
            </a:pPr>
            <a:r>
              <a:rPr lang="en"/>
              <a:t>Folding - 20 min</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Approach B runtime:</a:t>
            </a:r>
            <a:endParaRPr/>
          </a:p>
          <a:p>
            <a:pPr indent="0" lvl="0" marL="0" rtl="0" algn="l">
              <a:spcBef>
                <a:spcPts val="1200"/>
              </a:spcBef>
              <a:spcAft>
                <a:spcPts val="1200"/>
              </a:spcAft>
              <a:buNone/>
            </a:pPr>
            <a:r>
              <a:rPr lang="en"/>
              <a:t>30 + 40 + 20 + (40 * 3) = 210 min</a:t>
            </a:r>
            <a:endParaRPr/>
          </a:p>
        </p:txBody>
      </p:sp>
      <p:pic>
        <p:nvPicPr>
          <p:cNvPr id="157" name="Google Shape;157;p33"/>
          <p:cNvPicPr preferRelativeResize="0"/>
          <p:nvPr/>
        </p:nvPicPr>
        <p:blipFill rotWithShape="1">
          <a:blip r:embed="rId3">
            <a:alphaModFix/>
          </a:blip>
          <a:srcRect b="0" l="0" r="35971" t="0"/>
          <a:stretch/>
        </p:blipFill>
        <p:spPr>
          <a:xfrm>
            <a:off x="4686013" y="1938050"/>
            <a:ext cx="3194725" cy="2638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