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9144000" cy="5143500"/>
  <p:embeddedFontLst>
    <p:embeddedFont>
      <p:font typeface="Noto Sans Mono"/>
      <p:regular r:id="rId69"/>
      <p:bold r:id="rId70"/>
    </p:embeddedFont>
    <p:embeddedFont>
      <p:font typeface="Proxima Nova"/>
      <p:regular r:id="rId71"/>
      <p:bold r:id="rId72"/>
      <p:italic r:id="rId73"/>
      <p:boldItalic r:id="rId74"/>
    </p:embeddedFont>
    <p:embeddedFont>
      <p:font typeface="Work Sans Medium"/>
      <p:regular r:id="rId75"/>
      <p:bold r:id="rId76"/>
      <p:italic r:id="rId77"/>
      <p:boldItalic r:id="rId78"/>
    </p:embeddedFont>
    <p:embeddedFont>
      <p:font typeface="Work Sans"/>
      <p:regular r:id="rId79"/>
      <p:bold r:id="rId80"/>
      <p:italic r:id="rId81"/>
      <p:boldItalic r:id="rId82"/>
    </p:embeddedFont>
    <p:embeddedFont>
      <p:font typeface="Ubuntu Mon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7461F2-0E8F-4589-A3A5-8A5472B0293D}">
  <a:tblStyle styleId="{657461F2-0E8F-4589-A3A5-8A5472B0293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UbuntuMono-bold.fntdata"/><Relationship Id="rId83" Type="http://schemas.openxmlformats.org/officeDocument/2006/relationships/font" Target="fonts/UbuntuMono-regular.fntdata"/><Relationship Id="rId42" Type="http://schemas.openxmlformats.org/officeDocument/2006/relationships/slide" Target="slides/slide35.xml"/><Relationship Id="rId86" Type="http://schemas.openxmlformats.org/officeDocument/2006/relationships/font" Target="fonts/UbuntuMono-boldItalic.fntdata"/><Relationship Id="rId41" Type="http://schemas.openxmlformats.org/officeDocument/2006/relationships/slide" Target="slides/slide34.xml"/><Relationship Id="rId85" Type="http://schemas.openxmlformats.org/officeDocument/2006/relationships/font" Target="fonts/UbuntuMono-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WorkSans-bold.fntdata"/><Relationship Id="rId82" Type="http://schemas.openxmlformats.org/officeDocument/2006/relationships/font" Target="fonts/WorkSans-boldItalic.fntdata"/><Relationship Id="rId81" Type="http://schemas.openxmlformats.org/officeDocument/2006/relationships/font" Target="fonts/Work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ProximaNova-italic.fntdata"/><Relationship Id="rId72" Type="http://schemas.openxmlformats.org/officeDocument/2006/relationships/font" Target="fonts/ProximaNova-bold.fntdata"/><Relationship Id="rId31" Type="http://schemas.openxmlformats.org/officeDocument/2006/relationships/slide" Target="slides/slide24.xml"/><Relationship Id="rId75" Type="http://schemas.openxmlformats.org/officeDocument/2006/relationships/font" Target="fonts/WorkSansMedium-regular.fntdata"/><Relationship Id="rId30" Type="http://schemas.openxmlformats.org/officeDocument/2006/relationships/slide" Target="slides/slide23.xml"/><Relationship Id="rId74" Type="http://schemas.openxmlformats.org/officeDocument/2006/relationships/font" Target="fonts/ProximaNova-boldItalic.fntdata"/><Relationship Id="rId33" Type="http://schemas.openxmlformats.org/officeDocument/2006/relationships/slide" Target="slides/slide26.xml"/><Relationship Id="rId77" Type="http://schemas.openxmlformats.org/officeDocument/2006/relationships/font" Target="fonts/WorkSansMedium-italic.fntdata"/><Relationship Id="rId32" Type="http://schemas.openxmlformats.org/officeDocument/2006/relationships/slide" Target="slides/slide25.xml"/><Relationship Id="rId76" Type="http://schemas.openxmlformats.org/officeDocument/2006/relationships/font" Target="fonts/WorkSansMedium-bold.fntdata"/><Relationship Id="rId35" Type="http://schemas.openxmlformats.org/officeDocument/2006/relationships/slide" Target="slides/slide28.xml"/><Relationship Id="rId79" Type="http://schemas.openxmlformats.org/officeDocument/2006/relationships/font" Target="fonts/WorkSans-regular.fntdata"/><Relationship Id="rId34" Type="http://schemas.openxmlformats.org/officeDocument/2006/relationships/slide" Target="slides/slide27.xml"/><Relationship Id="rId78" Type="http://schemas.openxmlformats.org/officeDocument/2006/relationships/font" Target="fonts/WorkSansMedium-boldItalic.fntdata"/><Relationship Id="rId71" Type="http://schemas.openxmlformats.org/officeDocument/2006/relationships/font" Target="fonts/ProximaNova-regular.fntdata"/><Relationship Id="rId70" Type="http://schemas.openxmlformats.org/officeDocument/2006/relationships/font" Target="fonts/NotoSansMono-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NotoSansMono-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716bf05c0_0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8716bf05c0_0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6ceba7e31_5_2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6ceba7e31_5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6ceba7e31_5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86ceba7e31_5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6ceba7e31_5_3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86ceba7e31_5_3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6ceba7e31_5_4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86ceba7e31_5_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6ceba7e31_5_5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86ceba7e31_5_5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6ceba7e31_5_5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86ceba7e31_5_5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6ceba7e31_5_6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86ceba7e31_5_6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6ceba7e31_5_7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86ceba7e31_5_7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6ceba7e31_5_7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86ceba7e31_5_7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6ceba7e31_5_9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86ceba7e31_5_9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6ceba7e31_5_10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86ceba7e31_5_10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64c23b2cd_1_8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864c23b2cd_1_8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64c23b2cd_1_8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864c23b2cd_1_8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64c23b2cd_1_9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864c23b2cd_1_9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6ceba7e31_8_8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86ceba7e31_8_8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c7db7772e_0_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bc7db7772e_0_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6b14e812b_1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86b14e812b_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66be08149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866be08149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6ceba7e31_8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86ceba7e31_8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6b14e812b_1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86b14e812b_1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716bf05c0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8716bf05c0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6ceba7e31_8_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86ceba7e31_8_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86b14e812b_1_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86b14e812b_1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866be08149_0_1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866be08149_0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6b14e812b_1_2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86b14e812b_1_2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866be08149_0_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2866be08149_0_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86b14e812b_1_2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86b14e812b_1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866be08149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866be08149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880495eefb_0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880495eefb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880495eefb_0_3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880495eefb_0_3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bdc4f1d04d_3_159:notes"/>
          <p:cNvSpPr/>
          <p:nvPr>
            <p:ph idx="2" type="sldImg"/>
          </p:nvPr>
        </p:nvSpPr>
        <p:spPr>
          <a:xfrm>
            <a:off x="508400" y="385763"/>
            <a:ext cx="8128000" cy="1928813"/>
          </a:xfrm>
          <a:custGeom>
            <a:rect b="b" l="l" r="r" t="t"/>
            <a:pathLst>
              <a:path extrusionOk="0" h="120000" w="120000">
                <a:moveTo>
                  <a:pt x="0" y="0"/>
                </a:moveTo>
                <a:lnTo>
                  <a:pt x="120000" y="0"/>
                </a:lnTo>
                <a:lnTo>
                  <a:pt x="120000" y="120000"/>
                </a:lnTo>
                <a:lnTo>
                  <a:pt x="0" y="120000"/>
                </a:lnTo>
                <a:close/>
              </a:path>
            </a:pathLst>
          </a:custGeom>
        </p:spPr>
      </p:sp>
      <p:sp>
        <p:nvSpPr>
          <p:cNvPr id="515" name="Google Shape;515;g2bdc4f1d04d_3_159:notes"/>
          <p:cNvSpPr txBox="1"/>
          <p:nvPr>
            <p:ph idx="1" type="body"/>
          </p:nvPr>
        </p:nvSpPr>
        <p:spPr>
          <a:xfrm>
            <a:off x="914400" y="2443163"/>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bdc4f1d04d_3_163:notes"/>
          <p:cNvSpPr/>
          <p:nvPr>
            <p:ph idx="2" type="sldImg"/>
          </p:nvPr>
        </p:nvSpPr>
        <p:spPr>
          <a:xfrm>
            <a:off x="508400" y="385763"/>
            <a:ext cx="8128000" cy="1928813"/>
          </a:xfrm>
          <a:custGeom>
            <a:rect b="b" l="l" r="r" t="t"/>
            <a:pathLst>
              <a:path extrusionOk="0" h="120000" w="120000">
                <a:moveTo>
                  <a:pt x="0" y="0"/>
                </a:moveTo>
                <a:lnTo>
                  <a:pt x="120000" y="0"/>
                </a:lnTo>
                <a:lnTo>
                  <a:pt x="120000" y="120000"/>
                </a:lnTo>
                <a:lnTo>
                  <a:pt x="0" y="120000"/>
                </a:lnTo>
                <a:close/>
              </a:path>
            </a:pathLst>
          </a:custGeom>
        </p:spPr>
      </p:sp>
      <p:sp>
        <p:nvSpPr>
          <p:cNvPr id="520" name="Google Shape;520;g2bdc4f1d04d_3_163:notes"/>
          <p:cNvSpPr txBox="1"/>
          <p:nvPr>
            <p:ph idx="1" type="body"/>
          </p:nvPr>
        </p:nvSpPr>
        <p:spPr>
          <a:xfrm>
            <a:off x="914400" y="2443163"/>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dc4f1d04d_3_168:notes"/>
          <p:cNvSpPr/>
          <p:nvPr>
            <p:ph idx="2" type="sldImg"/>
          </p:nvPr>
        </p:nvSpPr>
        <p:spPr>
          <a:xfrm>
            <a:off x="508400" y="385763"/>
            <a:ext cx="8128000" cy="1928813"/>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dc4f1d04d_3_168:notes"/>
          <p:cNvSpPr txBox="1"/>
          <p:nvPr>
            <p:ph idx="1" type="body"/>
          </p:nvPr>
        </p:nvSpPr>
        <p:spPr>
          <a:xfrm>
            <a:off x="914400" y="2443163"/>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bdc4f1d04d_1_215: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bdc4f1d04d_1_215: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bdc4f1d04d_3_180:notes"/>
          <p:cNvSpPr/>
          <p:nvPr>
            <p:ph idx="2" type="sldImg"/>
          </p:nvPr>
        </p:nvSpPr>
        <p:spPr>
          <a:xfrm>
            <a:off x="508400" y="385763"/>
            <a:ext cx="8128000" cy="1928813"/>
          </a:xfrm>
          <a:custGeom>
            <a:rect b="b" l="l" r="r" t="t"/>
            <a:pathLst>
              <a:path extrusionOk="0" h="120000" w="120000">
                <a:moveTo>
                  <a:pt x="0" y="0"/>
                </a:moveTo>
                <a:lnTo>
                  <a:pt x="120000" y="0"/>
                </a:lnTo>
                <a:lnTo>
                  <a:pt x="120000" y="120000"/>
                </a:lnTo>
                <a:lnTo>
                  <a:pt x="0" y="120000"/>
                </a:lnTo>
                <a:close/>
              </a:path>
            </a:pathLst>
          </a:custGeom>
        </p:spPr>
      </p:sp>
      <p:sp>
        <p:nvSpPr>
          <p:cNvPr id="540" name="Google Shape;540;g2bdc4f1d04d_3_180:notes"/>
          <p:cNvSpPr txBox="1"/>
          <p:nvPr>
            <p:ph idx="1" type="body"/>
          </p:nvPr>
        </p:nvSpPr>
        <p:spPr>
          <a:xfrm>
            <a:off x="914400" y="2443163"/>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bdc4f1d04d_1_221: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bdc4f1d04d_1_221: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dc4f1d04d_1_227: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bdc4f1d04d_1_227: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6ceba7e31_5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86ceba7e31_5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bdc4f1d04d_3_198:notes"/>
          <p:cNvSpPr/>
          <p:nvPr>
            <p:ph idx="2" type="sldImg"/>
          </p:nvPr>
        </p:nvSpPr>
        <p:spPr>
          <a:xfrm>
            <a:off x="508400" y="385763"/>
            <a:ext cx="8128000" cy="1928813"/>
          </a:xfrm>
          <a:custGeom>
            <a:rect b="b" l="l" r="r" t="t"/>
            <a:pathLst>
              <a:path extrusionOk="0" h="120000" w="120000">
                <a:moveTo>
                  <a:pt x="0" y="0"/>
                </a:moveTo>
                <a:lnTo>
                  <a:pt x="120000" y="0"/>
                </a:lnTo>
                <a:lnTo>
                  <a:pt x="120000" y="120000"/>
                </a:lnTo>
                <a:lnTo>
                  <a:pt x="0" y="120000"/>
                </a:lnTo>
                <a:close/>
              </a:path>
            </a:pathLst>
          </a:custGeom>
        </p:spPr>
      </p:sp>
      <p:sp>
        <p:nvSpPr>
          <p:cNvPr id="561" name="Google Shape;561;g2bdc4f1d04d_3_198:notes"/>
          <p:cNvSpPr txBox="1"/>
          <p:nvPr>
            <p:ph idx="1" type="body"/>
          </p:nvPr>
        </p:nvSpPr>
        <p:spPr>
          <a:xfrm>
            <a:off x="914400" y="2443163"/>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6ceba7e31_5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86ceba7e31_5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6ceba7e31_5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6ceba7e31_5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6ceba7e31_5_1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86ceba7e31_5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638016" y="2233925"/>
            <a:ext cx="5867966"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Noto Sans Mono"/>
                <a:ea typeface="Noto Sans Mono"/>
                <a:cs typeface="Noto Sans Mono"/>
                <a:sym typeface="Noto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2"/>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1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 name="Google Shape;65;p1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3" name="Google Shape;73;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78" name="Google Shape;7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 name="Google Shape;81;p1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2" name="Google Shape;8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638016" y="2233925"/>
            <a:ext cx="5867966"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Noto Sans Mono"/>
                <a:ea typeface="Noto Sans Mono"/>
                <a:cs typeface="Noto Sans Mono"/>
                <a:sym typeface="Noto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010170" y="1425534"/>
            <a:ext cx="5128895" cy="22929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673090" y="1443480"/>
            <a:ext cx="7797819" cy="1122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chemeClr val="dk1"/>
                </a:solidFill>
                <a:latin typeface="Noto Sans Mono"/>
                <a:ea typeface="Noto Sans Mono"/>
                <a:cs typeface="Noto Sans Mono"/>
                <a:sym typeface="Noto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959088" y="3089395"/>
            <a:ext cx="3225823"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chemeClr val="dk1"/>
                </a:solidFill>
                <a:latin typeface="Noto Sans Mono"/>
                <a:ea typeface="Noto Sans Mono"/>
                <a:cs typeface="Noto Sans Mono"/>
                <a:sym typeface="Noto Sans Mon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638016" y="2233925"/>
            <a:ext cx="5867966"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Noto Sans Mono"/>
                <a:ea typeface="Noto Sans Mono"/>
                <a:cs typeface="Noto Sans Mono"/>
                <a:sym typeface="Noto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Ubuntu Mono"/>
              <a:buNone/>
              <a:defRPr sz="5200">
                <a:latin typeface="Ubuntu Mono"/>
                <a:ea typeface="Ubuntu Mono"/>
                <a:cs typeface="Ubuntu Mono"/>
                <a:sym typeface="Ubuntu Mon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Font typeface="Ubuntu Mono"/>
              <a:buNone/>
              <a:defRPr sz="2800">
                <a:latin typeface="Ubuntu Mono"/>
                <a:ea typeface="Ubuntu Mono"/>
                <a:cs typeface="Ubuntu Mono"/>
                <a:sym typeface="Ubuntu Mon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Ubuntu Mono"/>
              <a:buNone/>
              <a:defRPr sz="3600">
                <a:latin typeface="Ubuntu Mono"/>
                <a:ea typeface="Ubuntu Mono"/>
                <a:cs typeface="Ubuntu Mono"/>
                <a:sym typeface="Ubuntu Mon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0"/>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1"/>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8" name="Google Shape;58;p1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87890"/>
            <a:ext cx="9144000" cy="255904"/>
          </a:xfrm>
          <a:custGeom>
            <a:rect b="b" l="l" r="r" t="t"/>
            <a:pathLst>
              <a:path extrusionOk="0" h="255904" w="9144000">
                <a:moveTo>
                  <a:pt x="9143981" y="255599"/>
                </a:moveTo>
                <a:lnTo>
                  <a:pt x="0" y="255599"/>
                </a:lnTo>
                <a:lnTo>
                  <a:pt x="0" y="0"/>
                </a:lnTo>
                <a:lnTo>
                  <a:pt x="9143981" y="0"/>
                </a:lnTo>
                <a:lnTo>
                  <a:pt x="9143981" y="255599"/>
                </a:lnTo>
                <a:close/>
              </a:path>
            </a:pathLst>
          </a:custGeom>
          <a:solidFill>
            <a:srgbClr val="674D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1638016" y="2233925"/>
            <a:ext cx="5867966" cy="635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chemeClr val="dk1"/>
                </a:solidFill>
                <a:latin typeface="Noto Sans Mono"/>
                <a:ea typeface="Noto Sans Mono"/>
                <a:cs typeface="Noto Sans Mono"/>
                <a:sym typeface="Noto Sans Mon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2010170" y="1425534"/>
            <a:ext cx="5128895" cy="22929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519750" y="376375"/>
            <a:ext cx="81045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42" name="Google Shape;42;p7"/>
          <p:cNvSpPr txBox="1"/>
          <p:nvPr>
            <p:ph idx="1" type="body"/>
          </p:nvPr>
        </p:nvSpPr>
        <p:spPr>
          <a:xfrm>
            <a:off x="519750" y="1152475"/>
            <a:ext cx="81045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43" name="Google Shape;43;p7"/>
          <p:cNvSpPr/>
          <p:nvPr/>
        </p:nvSpPr>
        <p:spPr>
          <a:xfrm>
            <a:off x="0" y="4887900"/>
            <a:ext cx="9144000" cy="255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jpg"/><Relationship Id="rId4" Type="http://schemas.openxmlformats.org/officeDocument/2006/relationships/image" Target="../media/image1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jpg"/><Relationship Id="rId4"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jpg"/><Relationship Id="rId4"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jpg"/><Relationship Id="rId4"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3.jpg"/><Relationship Id="rId4" Type="http://schemas.openxmlformats.org/officeDocument/2006/relationships/image" Target="../media/image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482352" y="1503300"/>
            <a:ext cx="4179300" cy="21369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6900">
                <a:latin typeface="Work Sans Medium"/>
                <a:ea typeface="Work Sans Medium"/>
                <a:cs typeface="Work Sans Medium"/>
                <a:sym typeface="Work Sans Medium"/>
              </a:rPr>
              <a:t>CS	2200</a:t>
            </a:r>
            <a:endParaRPr sz="6900">
              <a:latin typeface="Work Sans Medium"/>
              <a:ea typeface="Work Sans Medium"/>
              <a:cs typeface="Work Sans Medium"/>
              <a:sym typeface="Work Sans Medium"/>
            </a:endParaRPr>
          </a:p>
          <a:p>
            <a:pPr indent="0" lvl="0" marL="0" rtl="0" algn="ctr">
              <a:lnSpc>
                <a:spcPct val="100000"/>
              </a:lnSpc>
              <a:spcBef>
                <a:spcPts val="0"/>
              </a:spcBef>
              <a:spcAft>
                <a:spcPts val="0"/>
              </a:spcAft>
              <a:buNone/>
            </a:pPr>
            <a:r>
              <a:rPr lang="en-US" sz="6900">
                <a:latin typeface="Work Sans Medium"/>
                <a:ea typeface="Work Sans Medium"/>
                <a:cs typeface="Work Sans Medium"/>
                <a:sym typeface="Work Sans Medium"/>
              </a:rPr>
              <a:t>LAB	7</a:t>
            </a:r>
            <a:endParaRPr sz="6900">
              <a:latin typeface="Work Sans Medium"/>
              <a:ea typeface="Work Sans Medium"/>
              <a:cs typeface="Work Sans Medium"/>
              <a:sym typeface="Work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592773" y="2521875"/>
            <a:ext cx="7551600" cy="153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P2?</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FF0000"/>
                </a:solidFill>
                <a:latin typeface="Work Sans"/>
                <a:ea typeface="Work Sans"/>
                <a:cs typeface="Work Sans"/>
                <a:sym typeface="Work Sans"/>
              </a:rPr>
              <a:t>23</a:t>
            </a:r>
            <a:endParaRPr sz="1800">
              <a:solidFill>
                <a:srgbClr val="FF0000"/>
              </a:solidFill>
              <a:latin typeface="Work Sans"/>
              <a:ea typeface="Work Sans"/>
              <a:cs typeface="Work Sans"/>
              <a:sym typeface="Work Sans"/>
            </a:endParaRPr>
          </a:p>
        </p:txBody>
      </p:sp>
      <p:sp>
        <p:nvSpPr>
          <p:cNvPr id="146" name="Google Shape;146;p28"/>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28"/>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cxnSp>
        <p:nvCxnSpPr>
          <p:cNvPr id="148" name="Google Shape;148;p28"/>
          <p:cNvCxnSpPr/>
          <p:nvPr/>
        </p:nvCxnSpPr>
        <p:spPr>
          <a:xfrm flipH="1" rot="10800000">
            <a:off x="1392850" y="2240300"/>
            <a:ext cx="7098600" cy="8400"/>
          </a:xfrm>
          <a:prstGeom prst="straightConnector1">
            <a:avLst/>
          </a:prstGeom>
          <a:noFill/>
          <a:ln cap="flat" cmpd="sng" w="28575">
            <a:solidFill>
              <a:srgbClr val="FF0000"/>
            </a:solidFill>
            <a:prstDash val="solid"/>
            <a:round/>
            <a:headEnd len="med" w="med" type="none"/>
            <a:tailEnd len="med" w="med" type="triangle"/>
          </a:ln>
        </p:spPr>
      </p:cxnSp>
      <p:cxnSp>
        <p:nvCxnSpPr>
          <p:cNvPr id="149" name="Google Shape;149;p28"/>
          <p:cNvCxnSpPr/>
          <p:nvPr/>
        </p:nvCxnSpPr>
        <p:spPr>
          <a:xfrm flipH="1">
            <a:off x="8499775" y="1065625"/>
            <a:ext cx="8400" cy="1174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nvSpPr>
        <p:spPr>
          <a:xfrm>
            <a:off x="586623" y="2531350"/>
            <a:ext cx="7551600" cy="1303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P3? </a:t>
            </a:r>
            <a:endParaRPr sz="1800">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155" name="Google Shape;155;p29"/>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
        <p:nvSpPr>
          <p:cNvPr id="156" name="Google Shape;156;p29"/>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nvSpPr>
        <p:spPr>
          <a:xfrm>
            <a:off x="592773" y="2521875"/>
            <a:ext cx="7551600" cy="153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P3?</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FF0000"/>
                </a:solidFill>
                <a:latin typeface="Work Sans"/>
                <a:ea typeface="Work Sans"/>
                <a:cs typeface="Work Sans"/>
                <a:sym typeface="Work Sans"/>
              </a:rPr>
              <a:t>12</a:t>
            </a:r>
            <a:endParaRPr sz="1800">
              <a:solidFill>
                <a:srgbClr val="FF0000"/>
              </a:solidFill>
              <a:latin typeface="Work Sans"/>
              <a:ea typeface="Work Sans"/>
              <a:cs typeface="Work Sans"/>
              <a:sym typeface="Work Sans"/>
            </a:endParaRPr>
          </a:p>
        </p:txBody>
      </p:sp>
      <p:sp>
        <p:nvSpPr>
          <p:cNvPr id="162" name="Google Shape;162;p30"/>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30"/>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cxnSp>
        <p:nvCxnSpPr>
          <p:cNvPr id="164" name="Google Shape;164;p30"/>
          <p:cNvCxnSpPr/>
          <p:nvPr/>
        </p:nvCxnSpPr>
        <p:spPr>
          <a:xfrm>
            <a:off x="5026025" y="1124350"/>
            <a:ext cx="0" cy="1040400"/>
          </a:xfrm>
          <a:prstGeom prst="straightConnector1">
            <a:avLst/>
          </a:prstGeom>
          <a:noFill/>
          <a:ln cap="flat" cmpd="sng" w="38100">
            <a:solidFill>
              <a:srgbClr val="FF0000"/>
            </a:solidFill>
            <a:prstDash val="solid"/>
            <a:round/>
            <a:headEnd len="med" w="med" type="none"/>
            <a:tailEnd len="med" w="med" type="none"/>
          </a:ln>
        </p:spPr>
      </p:cxnSp>
      <p:cxnSp>
        <p:nvCxnSpPr>
          <p:cNvPr id="165" name="Google Shape;165;p30"/>
          <p:cNvCxnSpPr/>
          <p:nvPr/>
        </p:nvCxnSpPr>
        <p:spPr>
          <a:xfrm>
            <a:off x="1384475" y="2189975"/>
            <a:ext cx="3624900" cy="8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592775" y="436600"/>
            <a:ext cx="6553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Average Response Time</a:t>
            </a:r>
            <a:endParaRPr sz="2500">
              <a:latin typeface="Work Sans"/>
              <a:ea typeface="Work Sans"/>
              <a:cs typeface="Work Sans"/>
              <a:sym typeface="Work Sans"/>
            </a:endParaRPr>
          </a:p>
        </p:txBody>
      </p:sp>
      <p:sp>
        <p:nvSpPr>
          <p:cNvPr id="171" name="Google Shape;171;p31"/>
          <p:cNvSpPr txBox="1"/>
          <p:nvPr/>
        </p:nvSpPr>
        <p:spPr>
          <a:xfrm>
            <a:off x="586624" y="2463100"/>
            <a:ext cx="7970700" cy="994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Average Response Time is the average </a:t>
            </a:r>
            <a:r>
              <a:rPr lang="en-US" sz="1800">
                <a:solidFill>
                  <a:srgbClr val="595959"/>
                </a:solidFill>
                <a:latin typeface="Work Sans"/>
                <a:ea typeface="Work Sans"/>
                <a:cs typeface="Work Sans"/>
                <a:sym typeface="Work Sans"/>
              </a:rPr>
              <a:t>of the response time.</a:t>
            </a:r>
            <a:endParaRPr sz="1800">
              <a:latin typeface="Work Sans"/>
              <a:ea typeface="Work Sans"/>
              <a:cs typeface="Work Sans"/>
              <a:sym typeface="Work Sans"/>
            </a:endParaRPr>
          </a:p>
          <a:p>
            <a:pPr indent="0" lvl="0" marL="0" marR="0" rtl="0" algn="l">
              <a:lnSpc>
                <a:spcPct val="100000"/>
              </a:lnSpc>
              <a:spcBef>
                <a:spcPts val="30"/>
              </a:spcBef>
              <a:spcAft>
                <a:spcPts val="0"/>
              </a:spcAft>
              <a:buNone/>
            </a:pPr>
            <a:r>
              <a:t/>
            </a:r>
            <a:endParaRPr sz="2750">
              <a:latin typeface="Work Sans"/>
              <a:ea typeface="Work Sans"/>
              <a:cs typeface="Work Sans"/>
              <a:sym typeface="Work Sans"/>
            </a:endParaRPr>
          </a:p>
          <a:p>
            <a:pPr indent="0" lvl="0" marL="0" marR="0" rtl="0" algn="l">
              <a:lnSpc>
                <a:spcPct val="100000"/>
              </a:lnSpc>
              <a:spcBef>
                <a:spcPts val="5"/>
              </a:spcBef>
              <a:spcAft>
                <a:spcPts val="0"/>
              </a:spcAft>
              <a:buNone/>
            </a:pPr>
            <a:r>
              <a:rPr lang="en-US" sz="1800">
                <a:solidFill>
                  <a:srgbClr val="595959"/>
                </a:solidFill>
                <a:latin typeface="Work Sans"/>
                <a:ea typeface="Work Sans"/>
                <a:cs typeface="Work Sans"/>
                <a:sym typeface="Work Sans"/>
              </a:rPr>
              <a:t>What is the average response time for P1, P2, and P3?</a:t>
            </a:r>
            <a:endParaRPr sz="1800">
              <a:latin typeface="Work Sans"/>
              <a:ea typeface="Work Sans"/>
              <a:cs typeface="Work Sans"/>
              <a:sym typeface="Work Sans"/>
            </a:endParaRPr>
          </a:p>
        </p:txBody>
      </p:sp>
      <p:sp>
        <p:nvSpPr>
          <p:cNvPr id="172" name="Google Shape;172;p31"/>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592775" y="436600"/>
            <a:ext cx="5619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Average Response Time</a:t>
            </a:r>
            <a:endParaRPr sz="2500">
              <a:latin typeface="Work Sans"/>
              <a:ea typeface="Work Sans"/>
              <a:cs typeface="Work Sans"/>
              <a:sym typeface="Work Sans"/>
            </a:endParaRPr>
          </a:p>
        </p:txBody>
      </p:sp>
      <p:sp>
        <p:nvSpPr>
          <p:cNvPr id="178" name="Google Shape;178;p32"/>
          <p:cNvSpPr txBox="1"/>
          <p:nvPr/>
        </p:nvSpPr>
        <p:spPr>
          <a:xfrm>
            <a:off x="592774" y="2414650"/>
            <a:ext cx="7970700" cy="18279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Average Response Time is the average of the response time.</a:t>
            </a:r>
            <a:endParaRPr sz="1800">
              <a:latin typeface="Work Sans"/>
              <a:ea typeface="Work Sans"/>
              <a:cs typeface="Work Sans"/>
              <a:sym typeface="Work Sans"/>
            </a:endParaRPr>
          </a:p>
          <a:p>
            <a:pPr indent="0" lvl="0" marL="0" marR="0" rtl="0" algn="l">
              <a:lnSpc>
                <a:spcPct val="100000"/>
              </a:lnSpc>
              <a:spcBef>
                <a:spcPts val="30"/>
              </a:spcBef>
              <a:spcAft>
                <a:spcPts val="0"/>
              </a:spcAft>
              <a:buNone/>
            </a:pPr>
            <a:r>
              <a:t/>
            </a:r>
            <a:endParaRPr sz="2750">
              <a:latin typeface="Work Sans"/>
              <a:ea typeface="Work Sans"/>
              <a:cs typeface="Work Sans"/>
              <a:sym typeface="Work Sans"/>
            </a:endParaRPr>
          </a:p>
          <a:p>
            <a:pPr indent="0" lvl="0" marL="0" marR="0" rtl="0" algn="l">
              <a:lnSpc>
                <a:spcPct val="100000"/>
              </a:lnSpc>
              <a:spcBef>
                <a:spcPts val="5"/>
              </a:spcBef>
              <a:spcAft>
                <a:spcPts val="0"/>
              </a:spcAft>
              <a:buNone/>
            </a:pPr>
            <a:r>
              <a:rPr lang="en-US" sz="1800">
                <a:solidFill>
                  <a:srgbClr val="595959"/>
                </a:solidFill>
                <a:latin typeface="Work Sans"/>
                <a:ea typeface="Work Sans"/>
                <a:cs typeface="Work Sans"/>
                <a:sym typeface="Work Sans"/>
              </a:rPr>
              <a:t>What is the average response time for P1, P2, and P3?</a:t>
            </a:r>
            <a:endParaRPr sz="1800">
              <a:solidFill>
                <a:srgbClr val="595959"/>
              </a:solidFill>
              <a:latin typeface="Work Sans"/>
              <a:ea typeface="Work Sans"/>
              <a:cs typeface="Work Sans"/>
              <a:sym typeface="Work Sans"/>
            </a:endParaRPr>
          </a:p>
          <a:p>
            <a:pPr indent="0" lvl="0" marL="0" marR="0" rtl="0" algn="l">
              <a:lnSpc>
                <a:spcPct val="100000"/>
              </a:lnSpc>
              <a:spcBef>
                <a:spcPts val="5"/>
              </a:spcBef>
              <a:spcAft>
                <a:spcPts val="0"/>
              </a:spcAft>
              <a:buNone/>
            </a:pPr>
            <a:r>
              <a:t/>
            </a:r>
            <a:endParaRPr sz="1800">
              <a:solidFill>
                <a:srgbClr val="595959"/>
              </a:solidFill>
              <a:latin typeface="Work Sans"/>
              <a:ea typeface="Work Sans"/>
              <a:cs typeface="Work Sans"/>
              <a:sym typeface="Work Sans"/>
            </a:endParaRPr>
          </a:p>
          <a:p>
            <a:pPr indent="0" lvl="0" marL="0" rtl="0" algn="l">
              <a:spcBef>
                <a:spcPts val="5"/>
              </a:spcBef>
              <a:spcAft>
                <a:spcPts val="0"/>
              </a:spcAft>
              <a:buClr>
                <a:schemeClr val="dk1"/>
              </a:buClr>
              <a:buFont typeface="Arial"/>
              <a:buNone/>
            </a:pPr>
            <a:r>
              <a:rPr lang="en-US" sz="1800">
                <a:solidFill>
                  <a:srgbClr val="FF0000"/>
                </a:solidFill>
                <a:latin typeface="Work Sans"/>
                <a:ea typeface="Work Sans"/>
                <a:cs typeface="Work Sans"/>
                <a:sym typeface="Work Sans"/>
              </a:rPr>
              <a:t>(8 + 23 + 12) / 3 = 14.33</a:t>
            </a:r>
            <a:endParaRPr sz="1800">
              <a:solidFill>
                <a:srgbClr val="FF0000"/>
              </a:solidFill>
              <a:latin typeface="Work Sans"/>
              <a:ea typeface="Work Sans"/>
              <a:cs typeface="Work Sans"/>
              <a:sym typeface="Work Sans"/>
            </a:endParaRPr>
          </a:p>
          <a:p>
            <a:pPr indent="0" lvl="0" marL="0" marR="0" rtl="0" algn="l">
              <a:lnSpc>
                <a:spcPct val="100000"/>
              </a:lnSpc>
              <a:spcBef>
                <a:spcPts val="5"/>
              </a:spcBef>
              <a:spcAft>
                <a:spcPts val="0"/>
              </a:spcAft>
              <a:buNone/>
            </a:pPr>
            <a:r>
              <a:t/>
            </a:r>
            <a:endParaRPr sz="1800">
              <a:solidFill>
                <a:srgbClr val="595959"/>
              </a:solidFill>
              <a:latin typeface="Work Sans"/>
              <a:ea typeface="Work Sans"/>
              <a:cs typeface="Work Sans"/>
              <a:sym typeface="Work Sans"/>
            </a:endParaRPr>
          </a:p>
        </p:txBody>
      </p:sp>
      <p:sp>
        <p:nvSpPr>
          <p:cNvPr id="179" name="Google Shape;179;p32"/>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592775" y="436600"/>
            <a:ext cx="427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185" name="Google Shape;185;p33"/>
          <p:cNvSpPr txBox="1"/>
          <p:nvPr/>
        </p:nvSpPr>
        <p:spPr>
          <a:xfrm>
            <a:off x="619389" y="2297307"/>
            <a:ext cx="7905900" cy="16053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P1?</a:t>
            </a:r>
            <a:endParaRPr sz="1800">
              <a:solidFill>
                <a:srgbClr val="595959"/>
              </a:solidFill>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186" name="Google Shape;186;p33"/>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592775" y="436600"/>
            <a:ext cx="4465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192" name="Google Shape;192;p34"/>
          <p:cNvSpPr txBox="1"/>
          <p:nvPr/>
        </p:nvSpPr>
        <p:spPr>
          <a:xfrm>
            <a:off x="619389" y="2373507"/>
            <a:ext cx="7905900" cy="18831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P1?</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FF0000"/>
                </a:solidFill>
                <a:latin typeface="Work Sans"/>
                <a:ea typeface="Work Sans"/>
                <a:cs typeface="Work Sans"/>
                <a:sym typeface="Work Sans"/>
              </a:rPr>
              <a:t>0</a:t>
            </a:r>
            <a:endParaRPr sz="1800">
              <a:solidFill>
                <a:srgbClr val="FF0000"/>
              </a:solidFill>
              <a:latin typeface="Work Sans"/>
              <a:ea typeface="Work Sans"/>
              <a:cs typeface="Work Sans"/>
              <a:sym typeface="Work Sans"/>
            </a:endParaRPr>
          </a:p>
        </p:txBody>
      </p:sp>
      <p:sp>
        <p:nvSpPr>
          <p:cNvPr id="193" name="Google Shape;193;p34"/>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592775" y="436600"/>
            <a:ext cx="3108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199" name="Google Shape;199;p35"/>
          <p:cNvSpPr txBox="1"/>
          <p:nvPr/>
        </p:nvSpPr>
        <p:spPr>
          <a:xfrm>
            <a:off x="619389" y="2373507"/>
            <a:ext cx="7905900" cy="16053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P2?</a:t>
            </a:r>
            <a:endParaRPr sz="1800">
              <a:solidFill>
                <a:srgbClr val="595959"/>
              </a:solidFill>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200" name="Google Shape;200;p35"/>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592775" y="436600"/>
            <a:ext cx="4674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206" name="Google Shape;206;p36"/>
          <p:cNvSpPr txBox="1"/>
          <p:nvPr/>
        </p:nvSpPr>
        <p:spPr>
          <a:xfrm>
            <a:off x="619389" y="2373507"/>
            <a:ext cx="7905900" cy="18831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P2?</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FF0000"/>
                </a:solidFill>
                <a:latin typeface="Work Sans"/>
                <a:ea typeface="Work Sans"/>
                <a:cs typeface="Work Sans"/>
                <a:sym typeface="Work Sans"/>
              </a:rPr>
              <a:t>10</a:t>
            </a:r>
            <a:endParaRPr sz="1800">
              <a:solidFill>
                <a:srgbClr val="FF0000"/>
              </a:solidFill>
              <a:latin typeface="Work Sans"/>
              <a:ea typeface="Work Sans"/>
              <a:cs typeface="Work Sans"/>
              <a:sym typeface="Work Sans"/>
            </a:endParaRPr>
          </a:p>
        </p:txBody>
      </p:sp>
      <p:sp>
        <p:nvSpPr>
          <p:cNvPr id="207" name="Google Shape;207;p36"/>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cxnSp>
        <p:nvCxnSpPr>
          <p:cNvPr id="208" name="Google Shape;208;p36"/>
          <p:cNvCxnSpPr/>
          <p:nvPr/>
        </p:nvCxnSpPr>
        <p:spPr>
          <a:xfrm>
            <a:off x="2869600" y="1180300"/>
            <a:ext cx="8400" cy="964800"/>
          </a:xfrm>
          <a:prstGeom prst="straightConnector1">
            <a:avLst/>
          </a:prstGeom>
          <a:noFill/>
          <a:ln cap="flat" cmpd="sng" w="28575">
            <a:solidFill>
              <a:srgbClr val="FF0000"/>
            </a:solidFill>
            <a:prstDash val="solid"/>
            <a:round/>
            <a:headEnd len="med" w="med" type="none"/>
            <a:tailEnd len="med" w="med" type="none"/>
          </a:ln>
        </p:spPr>
      </p:cxnSp>
      <p:cxnSp>
        <p:nvCxnSpPr>
          <p:cNvPr id="209" name="Google Shape;209;p36"/>
          <p:cNvCxnSpPr/>
          <p:nvPr/>
        </p:nvCxnSpPr>
        <p:spPr>
          <a:xfrm>
            <a:off x="3775750" y="1167550"/>
            <a:ext cx="8400" cy="964800"/>
          </a:xfrm>
          <a:prstGeom prst="straightConnector1">
            <a:avLst/>
          </a:prstGeom>
          <a:noFill/>
          <a:ln cap="flat" cmpd="sng" w="28575">
            <a:solidFill>
              <a:srgbClr val="FF0000"/>
            </a:solidFill>
            <a:prstDash val="solid"/>
            <a:round/>
            <a:headEnd len="med" w="med" type="none"/>
            <a:tailEnd len="med" w="med" type="none"/>
          </a:ln>
        </p:spPr>
      </p:cxnSp>
      <p:cxnSp>
        <p:nvCxnSpPr>
          <p:cNvPr id="210" name="Google Shape;210;p36"/>
          <p:cNvCxnSpPr/>
          <p:nvPr/>
        </p:nvCxnSpPr>
        <p:spPr>
          <a:xfrm>
            <a:off x="3164650" y="1180300"/>
            <a:ext cx="8400" cy="964800"/>
          </a:xfrm>
          <a:prstGeom prst="straightConnector1">
            <a:avLst/>
          </a:prstGeom>
          <a:noFill/>
          <a:ln cap="flat" cmpd="sng" w="28575">
            <a:solidFill>
              <a:srgbClr val="FF0000"/>
            </a:solidFill>
            <a:prstDash val="solid"/>
            <a:round/>
            <a:headEnd len="med" w="med" type="none"/>
            <a:tailEnd len="med" w="med" type="none"/>
          </a:ln>
        </p:spPr>
      </p:cxnSp>
      <p:cxnSp>
        <p:nvCxnSpPr>
          <p:cNvPr id="211" name="Google Shape;211;p36"/>
          <p:cNvCxnSpPr/>
          <p:nvPr/>
        </p:nvCxnSpPr>
        <p:spPr>
          <a:xfrm>
            <a:off x="4079175" y="1180300"/>
            <a:ext cx="8400" cy="964800"/>
          </a:xfrm>
          <a:prstGeom prst="straightConnector1">
            <a:avLst/>
          </a:prstGeom>
          <a:noFill/>
          <a:ln cap="flat" cmpd="sng" w="28575">
            <a:solidFill>
              <a:srgbClr val="FF0000"/>
            </a:solidFill>
            <a:prstDash val="solid"/>
            <a:round/>
            <a:headEnd len="med" w="med" type="none"/>
            <a:tailEnd len="med" w="med" type="none"/>
          </a:ln>
        </p:spPr>
      </p:cxnSp>
      <p:cxnSp>
        <p:nvCxnSpPr>
          <p:cNvPr id="212" name="Google Shape;212;p36"/>
          <p:cNvCxnSpPr/>
          <p:nvPr/>
        </p:nvCxnSpPr>
        <p:spPr>
          <a:xfrm>
            <a:off x="4993700" y="1167550"/>
            <a:ext cx="8400" cy="964800"/>
          </a:xfrm>
          <a:prstGeom prst="straightConnector1">
            <a:avLst/>
          </a:prstGeom>
          <a:noFill/>
          <a:ln cap="flat" cmpd="sng" w="28575">
            <a:solidFill>
              <a:srgbClr val="FF0000"/>
            </a:solidFill>
            <a:prstDash val="solid"/>
            <a:round/>
            <a:headEnd len="med" w="med" type="none"/>
            <a:tailEnd len="med" w="med" type="none"/>
          </a:ln>
        </p:spPr>
      </p:cxnSp>
      <p:sp>
        <p:nvSpPr>
          <p:cNvPr id="213" name="Google Shape;213;p36"/>
          <p:cNvSpPr txBox="1"/>
          <p:nvPr/>
        </p:nvSpPr>
        <p:spPr>
          <a:xfrm>
            <a:off x="2080899" y="2208550"/>
            <a:ext cx="562200" cy="213000"/>
          </a:xfrm>
          <a:prstGeom prst="rect">
            <a:avLst/>
          </a:prstGeom>
          <a:noFill/>
          <a:ln>
            <a:noFill/>
          </a:ln>
        </p:spPr>
        <p:txBody>
          <a:bodyPr anchorCtr="0" anchor="t" bIns="0" lIns="0" spcFirstLastPara="1" rIns="0" wrap="square" tIns="12700">
            <a:spAutoFit/>
          </a:bodyPr>
          <a:lstStyle/>
          <a:p>
            <a:pPr indent="-2243455" lvl="0" marL="2255520" marR="5080" rtl="0" algn="ctr">
              <a:lnSpc>
                <a:spcPct val="114999"/>
              </a:lnSpc>
              <a:spcBef>
                <a:spcPts val="0"/>
              </a:spcBef>
              <a:spcAft>
                <a:spcPts val="0"/>
              </a:spcAft>
              <a:buNone/>
            </a:pPr>
            <a:r>
              <a:rPr b="1" lang="en-US" sz="1300">
                <a:solidFill>
                  <a:srgbClr val="FF0000"/>
                </a:solidFill>
              </a:rPr>
              <a:t>+5</a:t>
            </a:r>
            <a:endParaRPr b="1" sz="1300">
              <a:solidFill>
                <a:srgbClr val="FF0000"/>
              </a:solidFill>
            </a:endParaRPr>
          </a:p>
        </p:txBody>
      </p:sp>
      <p:sp>
        <p:nvSpPr>
          <p:cNvPr id="214" name="Google Shape;214;p36"/>
          <p:cNvSpPr txBox="1"/>
          <p:nvPr/>
        </p:nvSpPr>
        <p:spPr>
          <a:xfrm>
            <a:off x="3193299" y="2208550"/>
            <a:ext cx="562200" cy="213000"/>
          </a:xfrm>
          <a:prstGeom prst="rect">
            <a:avLst/>
          </a:prstGeom>
          <a:noFill/>
          <a:ln>
            <a:noFill/>
          </a:ln>
        </p:spPr>
        <p:txBody>
          <a:bodyPr anchorCtr="0" anchor="t" bIns="0" lIns="0" spcFirstLastPara="1" rIns="0" wrap="square" tIns="12700">
            <a:spAutoFit/>
          </a:bodyPr>
          <a:lstStyle/>
          <a:p>
            <a:pPr indent="-2243455" lvl="0" marL="2255520" marR="5080" rtl="0" algn="ctr">
              <a:lnSpc>
                <a:spcPct val="114999"/>
              </a:lnSpc>
              <a:spcBef>
                <a:spcPts val="0"/>
              </a:spcBef>
              <a:spcAft>
                <a:spcPts val="0"/>
              </a:spcAft>
              <a:buNone/>
            </a:pPr>
            <a:r>
              <a:rPr b="1" lang="en-US" sz="1300">
                <a:solidFill>
                  <a:srgbClr val="FF0000"/>
                </a:solidFill>
              </a:rPr>
              <a:t>+2</a:t>
            </a:r>
            <a:endParaRPr b="1" sz="1300">
              <a:solidFill>
                <a:srgbClr val="FF0000"/>
              </a:solidFill>
            </a:endParaRPr>
          </a:p>
        </p:txBody>
      </p:sp>
      <p:sp>
        <p:nvSpPr>
          <p:cNvPr id="215" name="Google Shape;215;p36"/>
          <p:cNvSpPr txBox="1"/>
          <p:nvPr/>
        </p:nvSpPr>
        <p:spPr>
          <a:xfrm>
            <a:off x="4305699" y="2216250"/>
            <a:ext cx="562200" cy="213000"/>
          </a:xfrm>
          <a:prstGeom prst="rect">
            <a:avLst/>
          </a:prstGeom>
          <a:noFill/>
          <a:ln>
            <a:noFill/>
          </a:ln>
        </p:spPr>
        <p:txBody>
          <a:bodyPr anchorCtr="0" anchor="t" bIns="0" lIns="0" spcFirstLastPara="1" rIns="0" wrap="square" tIns="12700">
            <a:spAutoFit/>
          </a:bodyPr>
          <a:lstStyle/>
          <a:p>
            <a:pPr indent="-2243455" lvl="0" marL="2255520" marR="5080" rtl="0" algn="ctr">
              <a:lnSpc>
                <a:spcPct val="114999"/>
              </a:lnSpc>
              <a:spcBef>
                <a:spcPts val="0"/>
              </a:spcBef>
              <a:spcAft>
                <a:spcPts val="0"/>
              </a:spcAft>
              <a:buNone/>
            </a:pPr>
            <a:r>
              <a:rPr b="1" lang="en-US" sz="1300">
                <a:solidFill>
                  <a:srgbClr val="FF0000"/>
                </a:solidFill>
              </a:rPr>
              <a:t>+3</a:t>
            </a:r>
            <a:endParaRPr b="1" sz="1300">
              <a:solidFill>
                <a:srgbClr val="FF0000"/>
              </a:solidFill>
            </a:endParaRPr>
          </a:p>
        </p:txBody>
      </p:sp>
      <p:cxnSp>
        <p:nvCxnSpPr>
          <p:cNvPr id="216" name="Google Shape;216;p36"/>
          <p:cNvCxnSpPr/>
          <p:nvPr/>
        </p:nvCxnSpPr>
        <p:spPr>
          <a:xfrm flipH="1" rot="10800000">
            <a:off x="1418025" y="2186375"/>
            <a:ext cx="1421100" cy="3600"/>
          </a:xfrm>
          <a:prstGeom prst="straightConnector1">
            <a:avLst/>
          </a:prstGeom>
          <a:noFill/>
          <a:ln cap="flat" cmpd="sng" w="19050">
            <a:solidFill>
              <a:srgbClr val="FF0000"/>
            </a:solidFill>
            <a:prstDash val="solid"/>
            <a:round/>
            <a:headEnd len="med" w="med" type="none"/>
            <a:tailEnd len="med" w="med" type="triangle"/>
          </a:ln>
        </p:spPr>
      </p:cxnSp>
      <p:cxnSp>
        <p:nvCxnSpPr>
          <p:cNvPr id="217" name="Google Shape;217;p36"/>
          <p:cNvCxnSpPr/>
          <p:nvPr/>
        </p:nvCxnSpPr>
        <p:spPr>
          <a:xfrm flipH="1" rot="10800000">
            <a:off x="3305925" y="2147100"/>
            <a:ext cx="429900" cy="9300"/>
          </a:xfrm>
          <a:prstGeom prst="straightConnector1">
            <a:avLst/>
          </a:prstGeom>
          <a:noFill/>
          <a:ln cap="flat" cmpd="sng" w="19050">
            <a:solidFill>
              <a:srgbClr val="FF0000"/>
            </a:solidFill>
            <a:prstDash val="solid"/>
            <a:round/>
            <a:headEnd len="med" w="med" type="none"/>
            <a:tailEnd len="med" w="med" type="triangle"/>
          </a:ln>
        </p:spPr>
      </p:cxnSp>
      <p:cxnSp>
        <p:nvCxnSpPr>
          <p:cNvPr id="218" name="Google Shape;218;p36"/>
          <p:cNvCxnSpPr/>
          <p:nvPr/>
        </p:nvCxnSpPr>
        <p:spPr>
          <a:xfrm>
            <a:off x="4161800" y="2148025"/>
            <a:ext cx="746700" cy="84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592775" y="436600"/>
            <a:ext cx="3725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224" name="Google Shape;224;p37"/>
          <p:cNvSpPr txBox="1"/>
          <p:nvPr/>
        </p:nvSpPr>
        <p:spPr>
          <a:xfrm>
            <a:off x="619389" y="2373507"/>
            <a:ext cx="7905900" cy="16053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P3? </a:t>
            </a:r>
            <a:endParaRPr sz="1800">
              <a:solidFill>
                <a:srgbClr val="595959"/>
              </a:solidFill>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225" name="Google Shape;225;p37"/>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592777" y="436600"/>
            <a:ext cx="5072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Announcements</a:t>
            </a:r>
            <a:endParaRPr sz="2500">
              <a:latin typeface="Work Sans"/>
              <a:ea typeface="Work Sans"/>
              <a:cs typeface="Work Sans"/>
              <a:sym typeface="Work Sans"/>
            </a:endParaRPr>
          </a:p>
        </p:txBody>
      </p:sp>
      <p:sp>
        <p:nvSpPr>
          <p:cNvPr id="95" name="Google Shape;95;p20"/>
          <p:cNvSpPr txBox="1"/>
          <p:nvPr/>
        </p:nvSpPr>
        <p:spPr>
          <a:xfrm>
            <a:off x="634872" y="1027650"/>
            <a:ext cx="7435500" cy="4940400"/>
          </a:xfrm>
          <a:prstGeom prst="rect">
            <a:avLst/>
          </a:prstGeom>
          <a:noFill/>
          <a:ln>
            <a:noFill/>
          </a:ln>
        </p:spPr>
        <p:txBody>
          <a:bodyPr anchorCtr="0" anchor="t" bIns="0" lIns="0" spcFirstLastPara="1" rIns="0" wrap="square" tIns="60325">
            <a:spAutoFit/>
          </a:bodyPr>
          <a:lstStyle/>
          <a:p>
            <a:pPr indent="-389890" lvl="0" marL="427355" marR="0" rtl="0" algn="l">
              <a:lnSpc>
                <a:spcPct val="150000"/>
              </a:lnSpc>
              <a:spcBef>
                <a:spcPts val="0"/>
              </a:spcBef>
              <a:spcAft>
                <a:spcPts val="0"/>
              </a:spcAft>
              <a:buClr>
                <a:schemeClr val="dk1"/>
              </a:buClr>
              <a:buSzPts val="2100"/>
              <a:buFont typeface="Arial"/>
              <a:buChar char="●"/>
            </a:pPr>
            <a:r>
              <a:rPr b="1" lang="en-US" sz="2100">
                <a:solidFill>
                  <a:srgbClr val="595959"/>
                </a:solidFill>
                <a:latin typeface="Work Sans"/>
                <a:ea typeface="Work Sans"/>
                <a:cs typeface="Work Sans"/>
                <a:sym typeface="Work Sans"/>
              </a:rPr>
              <a:t>Project 2 Demos</a:t>
            </a:r>
            <a:r>
              <a:rPr lang="en-US" sz="2100">
                <a:solidFill>
                  <a:srgbClr val="595959"/>
                </a:solidFill>
                <a:latin typeface="Work Sans"/>
                <a:ea typeface="Work Sans"/>
                <a:cs typeface="Work Sans"/>
                <a:sym typeface="Work Sans"/>
              </a:rPr>
              <a:t> begin tomorrow</a:t>
            </a:r>
            <a:endParaRPr sz="2100">
              <a:solidFill>
                <a:srgbClr val="595959"/>
              </a:solidFill>
              <a:latin typeface="Work Sans"/>
              <a:ea typeface="Work Sans"/>
              <a:cs typeface="Work Sans"/>
              <a:sym typeface="Work Sans"/>
            </a:endParaRPr>
          </a:p>
          <a:p>
            <a:pPr indent="-361950" lvl="1" marL="914400" marR="0" rtl="0" algn="l">
              <a:lnSpc>
                <a:spcPct val="150000"/>
              </a:lnSpc>
              <a:spcBef>
                <a:spcPts val="0"/>
              </a:spcBef>
              <a:spcAft>
                <a:spcPts val="0"/>
              </a:spcAft>
              <a:buClr>
                <a:srgbClr val="595959"/>
              </a:buClr>
              <a:buSzPts val="2100"/>
              <a:buFont typeface="Work Sans"/>
              <a:buChar char="○"/>
            </a:pPr>
            <a:r>
              <a:rPr lang="en-US" sz="2100">
                <a:solidFill>
                  <a:srgbClr val="FF0000"/>
                </a:solidFill>
                <a:latin typeface="Work Sans"/>
                <a:ea typeface="Work Sans"/>
                <a:cs typeface="Work Sans"/>
                <a:sym typeface="Work Sans"/>
              </a:rPr>
              <a:t>-25%</a:t>
            </a:r>
            <a:r>
              <a:rPr lang="en-US" sz="2100">
                <a:solidFill>
                  <a:srgbClr val="595959"/>
                </a:solidFill>
                <a:latin typeface="Work Sans"/>
                <a:ea typeface="Work Sans"/>
                <a:cs typeface="Work Sans"/>
                <a:sym typeface="Work Sans"/>
              </a:rPr>
              <a:t> for missing demos!!!</a:t>
            </a:r>
            <a:endParaRPr sz="2100">
              <a:solidFill>
                <a:srgbClr val="595959"/>
              </a:solidFill>
              <a:latin typeface="Work Sans"/>
              <a:ea typeface="Work Sans"/>
              <a:cs typeface="Work Sans"/>
              <a:sym typeface="Work Sans"/>
            </a:endParaRPr>
          </a:p>
          <a:p>
            <a:pPr indent="-389890" lvl="0" marL="427355" marR="0" rtl="0" algn="l">
              <a:lnSpc>
                <a:spcPct val="150000"/>
              </a:lnSpc>
              <a:spcBef>
                <a:spcPts val="0"/>
              </a:spcBef>
              <a:spcAft>
                <a:spcPts val="0"/>
              </a:spcAft>
              <a:buClr>
                <a:schemeClr val="dk1"/>
              </a:buClr>
              <a:buSzPts val="2100"/>
              <a:buFont typeface="Arial"/>
              <a:buChar char="●"/>
            </a:pPr>
            <a:r>
              <a:rPr b="1" lang="en-US" sz="2100">
                <a:solidFill>
                  <a:srgbClr val="595959"/>
                </a:solidFill>
                <a:latin typeface="Work Sans"/>
                <a:ea typeface="Work Sans"/>
                <a:cs typeface="Work Sans"/>
                <a:sym typeface="Work Sans"/>
              </a:rPr>
              <a:t>Exam 2 </a:t>
            </a:r>
            <a:r>
              <a:rPr lang="en-US" sz="2100">
                <a:solidFill>
                  <a:srgbClr val="595959"/>
                </a:solidFill>
                <a:latin typeface="Work Sans"/>
                <a:ea typeface="Work Sans"/>
                <a:cs typeface="Work Sans"/>
                <a:sym typeface="Work Sans"/>
              </a:rPr>
              <a:t>next week in lab! (BRING ID)</a:t>
            </a:r>
            <a:endParaRPr sz="2100">
              <a:solidFill>
                <a:srgbClr val="595959"/>
              </a:solidFill>
              <a:latin typeface="Work Sans"/>
              <a:ea typeface="Work Sans"/>
              <a:cs typeface="Work Sans"/>
              <a:sym typeface="Work Sans"/>
            </a:endParaRPr>
          </a:p>
          <a:p>
            <a:pPr indent="-361950" lvl="1" marL="914400" marR="0" rtl="0" algn="l">
              <a:lnSpc>
                <a:spcPct val="150000"/>
              </a:lnSpc>
              <a:spcBef>
                <a:spcPts val="0"/>
              </a:spcBef>
              <a:spcAft>
                <a:spcPts val="0"/>
              </a:spcAft>
              <a:buClr>
                <a:srgbClr val="595959"/>
              </a:buClr>
              <a:buSzPts val="2100"/>
              <a:buFont typeface="Work Sans"/>
              <a:buChar char="○"/>
            </a:pPr>
            <a:r>
              <a:rPr lang="en-US" sz="2100">
                <a:solidFill>
                  <a:srgbClr val="595959"/>
                </a:solidFill>
                <a:latin typeface="Work Sans"/>
                <a:ea typeface="Work Sans"/>
                <a:cs typeface="Work Sans"/>
                <a:sym typeface="Work Sans"/>
              </a:rPr>
              <a:t>Everything up until paging (not including paging)</a:t>
            </a:r>
            <a:endParaRPr sz="2100">
              <a:solidFill>
                <a:srgbClr val="595959"/>
              </a:solidFill>
              <a:latin typeface="Work Sans"/>
              <a:ea typeface="Work Sans"/>
              <a:cs typeface="Work Sans"/>
              <a:sym typeface="Work Sans"/>
            </a:endParaRPr>
          </a:p>
          <a:p>
            <a:pPr indent="-361950" lvl="1" marL="914400" marR="0" rtl="0" algn="l">
              <a:lnSpc>
                <a:spcPct val="150000"/>
              </a:lnSpc>
              <a:spcBef>
                <a:spcPts val="0"/>
              </a:spcBef>
              <a:spcAft>
                <a:spcPts val="0"/>
              </a:spcAft>
              <a:buClr>
                <a:srgbClr val="595959"/>
              </a:buClr>
              <a:buSzPts val="2100"/>
              <a:buFont typeface="Work Sans"/>
              <a:buChar char="○"/>
            </a:pPr>
            <a:r>
              <a:rPr lang="en-US" sz="2100">
                <a:solidFill>
                  <a:srgbClr val="595959"/>
                </a:solidFill>
                <a:latin typeface="Work Sans"/>
                <a:ea typeface="Work Sans"/>
                <a:cs typeface="Work Sans"/>
                <a:sym typeface="Work Sans"/>
              </a:rPr>
              <a:t>Same logistics as Exam 1</a:t>
            </a:r>
            <a:endParaRPr sz="2100">
              <a:solidFill>
                <a:srgbClr val="595959"/>
              </a:solidFill>
              <a:latin typeface="Work Sans"/>
              <a:ea typeface="Work Sans"/>
              <a:cs typeface="Work Sans"/>
              <a:sym typeface="Work Sans"/>
            </a:endParaRPr>
          </a:p>
          <a:p>
            <a:pPr indent="-361950" lvl="0" marL="457200" marR="0" rtl="0" algn="l">
              <a:lnSpc>
                <a:spcPct val="150000"/>
              </a:lnSpc>
              <a:spcBef>
                <a:spcPts val="0"/>
              </a:spcBef>
              <a:spcAft>
                <a:spcPts val="0"/>
              </a:spcAft>
              <a:buClr>
                <a:schemeClr val="dk1"/>
              </a:buClr>
              <a:buSzPts val="2100"/>
              <a:buChar char="●"/>
            </a:pPr>
            <a:r>
              <a:rPr b="1" lang="en-US" sz="2100">
                <a:solidFill>
                  <a:srgbClr val="595959"/>
                </a:solidFill>
                <a:latin typeface="Work Sans"/>
                <a:ea typeface="Work Sans"/>
                <a:cs typeface="Work Sans"/>
                <a:sym typeface="Work Sans"/>
              </a:rPr>
              <a:t>Project 3</a:t>
            </a:r>
            <a:r>
              <a:rPr lang="en-US" sz="2100">
                <a:solidFill>
                  <a:srgbClr val="595959"/>
                </a:solidFill>
                <a:latin typeface="Work Sans"/>
                <a:ea typeface="Work Sans"/>
                <a:cs typeface="Work Sans"/>
                <a:sym typeface="Work Sans"/>
              </a:rPr>
              <a:t> is released and will be due 3/15</a:t>
            </a:r>
            <a:endParaRPr sz="2100">
              <a:solidFill>
                <a:srgbClr val="595959"/>
              </a:solidFill>
              <a:latin typeface="Work Sans"/>
              <a:ea typeface="Work Sans"/>
              <a:cs typeface="Work Sans"/>
              <a:sym typeface="Work Sans"/>
            </a:endParaRPr>
          </a:p>
          <a:p>
            <a:pPr indent="-361950" lvl="1" marL="914400" marR="0" rtl="0" algn="l">
              <a:lnSpc>
                <a:spcPct val="150000"/>
              </a:lnSpc>
              <a:spcBef>
                <a:spcPts val="0"/>
              </a:spcBef>
              <a:spcAft>
                <a:spcPts val="0"/>
              </a:spcAft>
              <a:buClr>
                <a:srgbClr val="595959"/>
              </a:buClr>
              <a:buSzPts val="2100"/>
              <a:buFont typeface="Work Sans"/>
              <a:buChar char="○"/>
            </a:pPr>
            <a:r>
              <a:rPr lang="en-US" sz="2100">
                <a:solidFill>
                  <a:srgbClr val="595959"/>
                </a:solidFill>
                <a:latin typeface="Work Sans"/>
                <a:ea typeface="Work Sans"/>
                <a:cs typeface="Work Sans"/>
                <a:sym typeface="Work Sans"/>
              </a:rPr>
              <a:t>Office hours will get busy, so start early!</a:t>
            </a:r>
            <a:endParaRPr sz="2100">
              <a:solidFill>
                <a:srgbClr val="595959"/>
              </a:solidFill>
              <a:latin typeface="Work Sans"/>
              <a:ea typeface="Work Sans"/>
              <a:cs typeface="Work Sans"/>
              <a:sym typeface="Work Sans"/>
            </a:endParaRPr>
          </a:p>
          <a:p>
            <a:pPr indent="0" lvl="0" marL="0" marR="0" rtl="0" algn="l">
              <a:lnSpc>
                <a:spcPct val="150000"/>
              </a:lnSpc>
              <a:spcBef>
                <a:spcPts val="380"/>
              </a:spcBef>
              <a:spcAft>
                <a:spcPts val="0"/>
              </a:spcAft>
              <a:buNone/>
            </a:pPr>
            <a:r>
              <a:t/>
            </a:r>
            <a:endParaRPr i="0" sz="2100" u="none" cap="none" strike="noStrike">
              <a:latin typeface="Work Sans"/>
              <a:ea typeface="Work Sans"/>
              <a:cs typeface="Work Sans"/>
              <a:sym typeface="Work Sans"/>
            </a:endParaRPr>
          </a:p>
          <a:p>
            <a:pPr indent="0" lvl="0" marL="0" marR="0" rtl="0" algn="l">
              <a:lnSpc>
                <a:spcPct val="150000"/>
              </a:lnSpc>
              <a:spcBef>
                <a:spcPts val="40"/>
              </a:spcBef>
              <a:spcAft>
                <a:spcPts val="0"/>
              </a:spcAft>
              <a:buNone/>
            </a:pPr>
            <a:r>
              <a:t/>
            </a:r>
            <a:endParaRPr sz="2700">
              <a:latin typeface="Work Sans"/>
              <a:ea typeface="Work Sans"/>
              <a:cs typeface="Work Sans"/>
              <a:sym typeface="Work Sans"/>
            </a:endParaRPr>
          </a:p>
          <a:p>
            <a:pPr indent="0" lvl="0" marL="2698750" marR="0" rtl="0" algn="l">
              <a:lnSpc>
                <a:spcPct val="150000"/>
              </a:lnSpc>
              <a:spcBef>
                <a:spcPts val="0"/>
              </a:spcBef>
              <a:spcAft>
                <a:spcPts val="0"/>
              </a:spcAft>
              <a:buNone/>
            </a:pPr>
            <a:r>
              <a:t/>
            </a:r>
            <a:endParaRPr sz="2100">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592775" y="436600"/>
            <a:ext cx="3410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Wait Time</a:t>
            </a:r>
            <a:endParaRPr sz="2500">
              <a:latin typeface="Work Sans"/>
              <a:ea typeface="Work Sans"/>
              <a:cs typeface="Work Sans"/>
              <a:sym typeface="Work Sans"/>
            </a:endParaRPr>
          </a:p>
        </p:txBody>
      </p:sp>
      <p:sp>
        <p:nvSpPr>
          <p:cNvPr id="231" name="Google Shape;231;p38"/>
          <p:cNvSpPr txBox="1"/>
          <p:nvPr/>
        </p:nvSpPr>
        <p:spPr>
          <a:xfrm>
            <a:off x="619389" y="2373507"/>
            <a:ext cx="7905900" cy="1883100"/>
          </a:xfrm>
          <a:prstGeom prst="rect">
            <a:avLst/>
          </a:prstGeom>
          <a:noFill/>
          <a:ln>
            <a:noFill/>
          </a:ln>
        </p:spPr>
        <p:txBody>
          <a:bodyPr anchorCtr="0" anchor="t" bIns="0" lIns="0" spcFirstLastPara="1" rIns="0" wrap="square" tIns="12700">
            <a:spAutoFit/>
          </a:bodyPr>
          <a:lstStyle/>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Wait Time calculates the amount of time a given process spends not</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executing,  or waiting inside the ready queue.</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What is the wait time for P3?</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t/>
            </a:r>
            <a:endParaRPr sz="1800">
              <a:solidFill>
                <a:srgbClr val="595959"/>
              </a:solidFill>
              <a:latin typeface="Work Sans"/>
              <a:ea typeface="Work Sans"/>
              <a:cs typeface="Work Sans"/>
              <a:sym typeface="Work Sans"/>
            </a:endParaRPr>
          </a:p>
          <a:p>
            <a:pPr indent="-2243455" lvl="0" marL="2255520" marR="5080" rtl="0" algn="l">
              <a:lnSpc>
                <a:spcPct val="114999"/>
              </a:lnSpc>
              <a:spcBef>
                <a:spcPts val="0"/>
              </a:spcBef>
              <a:spcAft>
                <a:spcPts val="0"/>
              </a:spcAft>
              <a:buNone/>
            </a:pPr>
            <a:r>
              <a:rPr lang="en-US" sz="1800">
                <a:solidFill>
                  <a:srgbClr val="FF0000"/>
                </a:solidFill>
                <a:latin typeface="Work Sans"/>
                <a:ea typeface="Work Sans"/>
                <a:cs typeface="Work Sans"/>
                <a:sym typeface="Work Sans"/>
              </a:rPr>
              <a:t>3</a:t>
            </a:r>
            <a:endParaRPr sz="1800">
              <a:solidFill>
                <a:srgbClr val="FF0000"/>
              </a:solidFill>
              <a:latin typeface="Work Sans"/>
              <a:ea typeface="Work Sans"/>
              <a:cs typeface="Work Sans"/>
              <a:sym typeface="Work Sans"/>
            </a:endParaRPr>
          </a:p>
        </p:txBody>
      </p:sp>
      <p:sp>
        <p:nvSpPr>
          <p:cNvPr id="232" name="Google Shape;232;p38"/>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cxnSp>
        <p:nvCxnSpPr>
          <p:cNvPr id="233" name="Google Shape;233;p38"/>
          <p:cNvCxnSpPr/>
          <p:nvPr/>
        </p:nvCxnSpPr>
        <p:spPr>
          <a:xfrm>
            <a:off x="1963400" y="1122750"/>
            <a:ext cx="8400" cy="964800"/>
          </a:xfrm>
          <a:prstGeom prst="straightConnector1">
            <a:avLst/>
          </a:prstGeom>
          <a:noFill/>
          <a:ln cap="flat" cmpd="sng" w="28575">
            <a:solidFill>
              <a:srgbClr val="FF0000"/>
            </a:solidFill>
            <a:prstDash val="solid"/>
            <a:round/>
            <a:headEnd len="med" w="med" type="none"/>
            <a:tailEnd len="med" w="med" type="none"/>
          </a:ln>
        </p:spPr>
      </p:cxnSp>
      <p:cxnSp>
        <p:nvCxnSpPr>
          <p:cNvPr id="234" name="Google Shape;234;p38"/>
          <p:cNvCxnSpPr/>
          <p:nvPr/>
        </p:nvCxnSpPr>
        <p:spPr>
          <a:xfrm>
            <a:off x="2870950" y="1122750"/>
            <a:ext cx="24000" cy="1243500"/>
          </a:xfrm>
          <a:prstGeom prst="straightConnector1">
            <a:avLst/>
          </a:prstGeom>
          <a:noFill/>
          <a:ln cap="flat" cmpd="sng" w="28575">
            <a:solidFill>
              <a:srgbClr val="FF0000"/>
            </a:solidFill>
            <a:prstDash val="solid"/>
            <a:round/>
            <a:headEnd len="med" w="med" type="none"/>
            <a:tailEnd len="med" w="med" type="none"/>
          </a:ln>
        </p:spPr>
      </p:cxnSp>
      <p:cxnSp>
        <p:nvCxnSpPr>
          <p:cNvPr id="235" name="Google Shape;235;p38"/>
          <p:cNvCxnSpPr/>
          <p:nvPr/>
        </p:nvCxnSpPr>
        <p:spPr>
          <a:xfrm>
            <a:off x="3180050" y="1143450"/>
            <a:ext cx="8400" cy="1222800"/>
          </a:xfrm>
          <a:prstGeom prst="straightConnector1">
            <a:avLst/>
          </a:prstGeom>
          <a:noFill/>
          <a:ln cap="flat" cmpd="sng" w="28575">
            <a:solidFill>
              <a:srgbClr val="FF0000"/>
            </a:solidFill>
            <a:prstDash val="solid"/>
            <a:round/>
            <a:headEnd len="med" w="med" type="none"/>
            <a:tailEnd len="med" w="med" type="none"/>
          </a:ln>
        </p:spPr>
      </p:cxnSp>
      <p:sp>
        <p:nvSpPr>
          <p:cNvPr id="236" name="Google Shape;236;p38"/>
          <p:cNvSpPr txBox="1"/>
          <p:nvPr/>
        </p:nvSpPr>
        <p:spPr>
          <a:xfrm>
            <a:off x="1409599" y="2219250"/>
            <a:ext cx="562200" cy="213000"/>
          </a:xfrm>
          <a:prstGeom prst="rect">
            <a:avLst/>
          </a:prstGeom>
          <a:noFill/>
          <a:ln>
            <a:noFill/>
          </a:ln>
        </p:spPr>
        <p:txBody>
          <a:bodyPr anchorCtr="0" anchor="t" bIns="0" lIns="0" spcFirstLastPara="1" rIns="0" wrap="square" tIns="12700">
            <a:spAutoFit/>
          </a:bodyPr>
          <a:lstStyle/>
          <a:p>
            <a:pPr indent="-2243455" lvl="0" marL="2255520" marR="5080" rtl="0" algn="ctr">
              <a:lnSpc>
                <a:spcPct val="114999"/>
              </a:lnSpc>
              <a:spcBef>
                <a:spcPts val="0"/>
              </a:spcBef>
              <a:spcAft>
                <a:spcPts val="0"/>
              </a:spcAft>
              <a:buNone/>
            </a:pPr>
            <a:r>
              <a:rPr b="1" lang="en-US" sz="1300">
                <a:solidFill>
                  <a:srgbClr val="FF0000"/>
                </a:solidFill>
              </a:rPr>
              <a:t>+2</a:t>
            </a:r>
            <a:endParaRPr b="1" sz="1300">
              <a:solidFill>
                <a:srgbClr val="FF0000"/>
              </a:solidFill>
            </a:endParaRPr>
          </a:p>
        </p:txBody>
      </p:sp>
      <p:sp>
        <p:nvSpPr>
          <p:cNvPr id="237" name="Google Shape;237;p38"/>
          <p:cNvSpPr txBox="1"/>
          <p:nvPr/>
        </p:nvSpPr>
        <p:spPr>
          <a:xfrm>
            <a:off x="2821275" y="2066850"/>
            <a:ext cx="435000" cy="213000"/>
          </a:xfrm>
          <a:prstGeom prst="rect">
            <a:avLst/>
          </a:prstGeom>
          <a:noFill/>
          <a:ln>
            <a:noFill/>
          </a:ln>
        </p:spPr>
        <p:txBody>
          <a:bodyPr anchorCtr="0" anchor="t" bIns="0" lIns="0" spcFirstLastPara="1" rIns="0" wrap="square" tIns="12700">
            <a:spAutoFit/>
          </a:bodyPr>
          <a:lstStyle/>
          <a:p>
            <a:pPr indent="-2243455" lvl="0" marL="2255520" marR="5080" rtl="0" algn="ctr">
              <a:lnSpc>
                <a:spcPct val="114999"/>
              </a:lnSpc>
              <a:spcBef>
                <a:spcPts val="0"/>
              </a:spcBef>
              <a:spcAft>
                <a:spcPts val="0"/>
              </a:spcAft>
              <a:buNone/>
            </a:pPr>
            <a:r>
              <a:rPr b="1" lang="en-US" sz="1300">
                <a:solidFill>
                  <a:srgbClr val="FF0000"/>
                </a:solidFill>
              </a:rPr>
              <a:t>+1</a:t>
            </a:r>
            <a:endParaRPr b="1" sz="1300">
              <a:solidFill>
                <a:srgbClr val="FF0000"/>
              </a:solidFill>
            </a:endParaRPr>
          </a:p>
        </p:txBody>
      </p:sp>
      <p:cxnSp>
        <p:nvCxnSpPr>
          <p:cNvPr id="238" name="Google Shape;238;p38"/>
          <p:cNvCxnSpPr/>
          <p:nvPr/>
        </p:nvCxnSpPr>
        <p:spPr>
          <a:xfrm>
            <a:off x="1409650" y="2148025"/>
            <a:ext cx="537000" cy="84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592775" y="436600"/>
            <a:ext cx="4604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t>
            </a:r>
            <a:r>
              <a:rPr lang="en-US" sz="2500">
                <a:latin typeface="Work Sans"/>
                <a:ea typeface="Work Sans"/>
                <a:cs typeface="Work Sans"/>
                <a:sym typeface="Work Sans"/>
              </a:rPr>
              <a:t>Average Wait Time</a:t>
            </a:r>
            <a:endParaRPr sz="2500">
              <a:latin typeface="Work Sans"/>
              <a:ea typeface="Work Sans"/>
              <a:cs typeface="Work Sans"/>
              <a:sym typeface="Work Sans"/>
            </a:endParaRPr>
          </a:p>
        </p:txBody>
      </p:sp>
      <p:sp>
        <p:nvSpPr>
          <p:cNvPr id="244" name="Google Shape;244;p39"/>
          <p:cNvSpPr txBox="1"/>
          <p:nvPr/>
        </p:nvSpPr>
        <p:spPr>
          <a:xfrm>
            <a:off x="586631" y="2463025"/>
            <a:ext cx="7970700" cy="11217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Average Wait Time is the average of the wait time.</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average wait time?</a:t>
            </a:r>
            <a:endParaRPr sz="1800">
              <a:solidFill>
                <a:srgbClr val="595959"/>
              </a:solidFill>
              <a:latin typeface="Work Sans"/>
              <a:ea typeface="Work Sans"/>
              <a:cs typeface="Work Sans"/>
              <a:sym typeface="Work Sans"/>
            </a:endParaRPr>
          </a:p>
          <a:p>
            <a:pPr indent="0" lvl="0" marL="0" marR="0" rtl="0" algn="l">
              <a:lnSpc>
                <a:spcPct val="100000"/>
              </a:lnSpc>
              <a:spcBef>
                <a:spcPts val="5"/>
              </a:spcBef>
              <a:spcAft>
                <a:spcPts val="0"/>
              </a:spcAft>
              <a:buNone/>
            </a:pPr>
            <a:r>
              <a:t/>
            </a:r>
            <a:endParaRPr sz="1800">
              <a:latin typeface="Work Sans"/>
              <a:ea typeface="Work Sans"/>
              <a:cs typeface="Work Sans"/>
              <a:sym typeface="Work Sans"/>
            </a:endParaRPr>
          </a:p>
        </p:txBody>
      </p:sp>
      <p:sp>
        <p:nvSpPr>
          <p:cNvPr id="245" name="Google Shape;245;p39"/>
          <p:cNvSpPr/>
          <p:nvPr/>
        </p:nvSpPr>
        <p:spPr>
          <a:xfrm>
            <a:off x="586623" y="1180310"/>
            <a:ext cx="7970733" cy="9392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592775" y="436600"/>
            <a:ext cx="4604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Average Wait Time</a:t>
            </a:r>
            <a:endParaRPr sz="2500">
              <a:latin typeface="Work Sans"/>
              <a:ea typeface="Work Sans"/>
              <a:cs typeface="Work Sans"/>
              <a:sym typeface="Work Sans"/>
            </a:endParaRPr>
          </a:p>
        </p:txBody>
      </p:sp>
      <p:sp>
        <p:nvSpPr>
          <p:cNvPr id="251" name="Google Shape;251;p40"/>
          <p:cNvSpPr txBox="1"/>
          <p:nvPr/>
        </p:nvSpPr>
        <p:spPr>
          <a:xfrm>
            <a:off x="586631" y="2463100"/>
            <a:ext cx="7970700" cy="15489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Average Wait Time is the average of the wait time.</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average wait time?</a:t>
            </a:r>
            <a:endParaRPr sz="1800">
              <a:solidFill>
                <a:srgbClr val="595959"/>
              </a:solidFill>
              <a:latin typeface="Work Sans"/>
              <a:ea typeface="Work Sans"/>
              <a:cs typeface="Work Sans"/>
              <a:sym typeface="Work Sans"/>
            </a:endParaRPr>
          </a:p>
          <a:p>
            <a:pPr indent="0" lvl="0" marL="0" marR="0" rtl="0" algn="l">
              <a:lnSpc>
                <a:spcPct val="100000"/>
              </a:lnSpc>
              <a:spcBef>
                <a:spcPts val="30"/>
              </a:spcBef>
              <a:spcAft>
                <a:spcPts val="0"/>
              </a:spcAft>
              <a:buNone/>
            </a:pPr>
            <a:r>
              <a:t/>
            </a:r>
            <a:endParaRPr sz="2750">
              <a:latin typeface="Work Sans"/>
              <a:ea typeface="Work Sans"/>
              <a:cs typeface="Work Sans"/>
              <a:sym typeface="Work Sans"/>
            </a:endParaRPr>
          </a:p>
          <a:p>
            <a:pPr indent="0" lvl="0" marL="0" marR="0" rtl="0" algn="l">
              <a:lnSpc>
                <a:spcPct val="100000"/>
              </a:lnSpc>
              <a:spcBef>
                <a:spcPts val="5"/>
              </a:spcBef>
              <a:spcAft>
                <a:spcPts val="0"/>
              </a:spcAft>
              <a:buNone/>
            </a:pPr>
            <a:r>
              <a:rPr lang="en-US" sz="1800">
                <a:solidFill>
                  <a:srgbClr val="FF0000"/>
                </a:solidFill>
                <a:latin typeface="Work Sans"/>
                <a:ea typeface="Work Sans"/>
                <a:cs typeface="Work Sans"/>
                <a:sym typeface="Work Sans"/>
              </a:rPr>
              <a:t>(0 + 10 + 3) / 3 = 4.33</a:t>
            </a:r>
            <a:endParaRPr sz="1800">
              <a:solidFill>
                <a:srgbClr val="FF0000"/>
              </a:solidFill>
              <a:latin typeface="Work Sans"/>
              <a:ea typeface="Work Sans"/>
              <a:cs typeface="Work Sans"/>
              <a:sym typeface="Work Sans"/>
            </a:endParaRPr>
          </a:p>
        </p:txBody>
      </p:sp>
      <p:sp>
        <p:nvSpPr>
          <p:cNvPr id="252" name="Google Shape;252;p40"/>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592774" y="436600"/>
            <a:ext cx="4617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t>
            </a:r>
            <a:r>
              <a:rPr lang="en-US" sz="2500">
                <a:latin typeface="Work Sans"/>
                <a:ea typeface="Work Sans"/>
                <a:cs typeface="Work Sans"/>
                <a:sym typeface="Work Sans"/>
              </a:rPr>
              <a:t>Throughput</a:t>
            </a:r>
            <a:endParaRPr sz="2500">
              <a:latin typeface="Work Sans"/>
              <a:ea typeface="Work Sans"/>
              <a:cs typeface="Work Sans"/>
              <a:sym typeface="Work Sans"/>
            </a:endParaRPr>
          </a:p>
        </p:txBody>
      </p:sp>
      <p:sp>
        <p:nvSpPr>
          <p:cNvPr id="258" name="Google Shape;258;p41"/>
          <p:cNvSpPr txBox="1"/>
          <p:nvPr/>
        </p:nvSpPr>
        <p:spPr>
          <a:xfrm>
            <a:off x="641333" y="2414655"/>
            <a:ext cx="7861800" cy="171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Throughput measures the number of processes that execute in a given period.</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total throughput?</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3417570" marR="0" rtl="0" algn="l">
              <a:lnSpc>
                <a:spcPct val="100000"/>
              </a:lnSpc>
              <a:spcBef>
                <a:spcPts val="325"/>
              </a:spcBef>
              <a:spcAft>
                <a:spcPts val="0"/>
              </a:spcAft>
              <a:buNone/>
            </a:pPr>
            <a:r>
              <a:t/>
            </a:r>
            <a:endParaRPr sz="1800">
              <a:latin typeface="Work Sans"/>
              <a:ea typeface="Work Sans"/>
              <a:cs typeface="Work Sans"/>
              <a:sym typeface="Work Sans"/>
            </a:endParaRPr>
          </a:p>
        </p:txBody>
      </p:sp>
      <p:sp>
        <p:nvSpPr>
          <p:cNvPr id="259" name="Google Shape;259;p41"/>
          <p:cNvSpPr/>
          <p:nvPr/>
        </p:nvSpPr>
        <p:spPr>
          <a:xfrm>
            <a:off x="586623" y="1180310"/>
            <a:ext cx="7970733" cy="9392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592774" y="436600"/>
            <a:ext cx="449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Throughput</a:t>
            </a:r>
            <a:endParaRPr sz="2500">
              <a:latin typeface="Work Sans"/>
              <a:ea typeface="Work Sans"/>
              <a:cs typeface="Work Sans"/>
              <a:sym typeface="Work Sans"/>
            </a:endParaRPr>
          </a:p>
        </p:txBody>
      </p:sp>
      <p:sp>
        <p:nvSpPr>
          <p:cNvPr id="265" name="Google Shape;265;p42"/>
          <p:cNvSpPr txBox="1"/>
          <p:nvPr/>
        </p:nvSpPr>
        <p:spPr>
          <a:xfrm>
            <a:off x="641333" y="2414655"/>
            <a:ext cx="7861800" cy="1675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Throughput measures the number of processes that execute in a given period.</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total throughput?</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5"/>
              </a:spcBef>
              <a:spcAft>
                <a:spcPts val="0"/>
              </a:spcAft>
              <a:buNone/>
            </a:pPr>
            <a:r>
              <a:rPr lang="en-US" sz="1800">
                <a:solidFill>
                  <a:srgbClr val="FF0000"/>
                </a:solidFill>
                <a:latin typeface="Work Sans"/>
                <a:ea typeface="Work Sans"/>
                <a:cs typeface="Work Sans"/>
                <a:sym typeface="Work Sans"/>
              </a:rPr>
              <a:t>3 processes / 23 seconds = 0.13 pcs/sec</a:t>
            </a:r>
            <a:endParaRPr sz="1800">
              <a:solidFill>
                <a:srgbClr val="FF0000"/>
              </a:solidFill>
              <a:latin typeface="Work Sans"/>
              <a:ea typeface="Work Sans"/>
              <a:cs typeface="Work Sans"/>
              <a:sym typeface="Work Sans"/>
            </a:endParaRPr>
          </a:p>
        </p:txBody>
      </p:sp>
      <p:sp>
        <p:nvSpPr>
          <p:cNvPr id="266" name="Google Shape;266;p42"/>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592775" y="436600"/>
            <a:ext cx="50625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a:t>
            </a:r>
            <a:r>
              <a:rPr lang="en-US" sz="2500">
                <a:latin typeface="Work Sans"/>
                <a:ea typeface="Work Sans"/>
                <a:cs typeface="Work Sans"/>
                <a:sym typeface="Work Sans"/>
              </a:rPr>
              <a:t>Processor Utilization</a:t>
            </a:r>
            <a:endParaRPr sz="2500">
              <a:latin typeface="Work Sans"/>
              <a:ea typeface="Work Sans"/>
              <a:cs typeface="Work Sans"/>
              <a:sym typeface="Work Sans"/>
            </a:endParaRPr>
          </a:p>
        </p:txBody>
      </p:sp>
      <p:sp>
        <p:nvSpPr>
          <p:cNvPr id="272" name="Google Shape;272;p43"/>
          <p:cNvSpPr txBox="1"/>
          <p:nvPr/>
        </p:nvSpPr>
        <p:spPr>
          <a:xfrm>
            <a:off x="586624" y="2383000"/>
            <a:ext cx="7970700" cy="1650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Processor Utilization measures the percentage of time that the processor spends running jobs.</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processor utilization?</a:t>
            </a:r>
            <a:endParaRPr sz="1800">
              <a:solidFill>
                <a:srgbClr val="595959"/>
              </a:solidFill>
              <a:latin typeface="Work Sans"/>
              <a:ea typeface="Work Sans"/>
              <a:cs typeface="Work Sans"/>
              <a:sym typeface="Work Sans"/>
            </a:endParaRPr>
          </a:p>
          <a:p>
            <a:pPr indent="0" lvl="0" marL="172085" marR="0" rtl="0" algn="l">
              <a:lnSpc>
                <a:spcPct val="100000"/>
              </a:lnSpc>
              <a:spcBef>
                <a:spcPts val="1970"/>
              </a:spcBef>
              <a:spcAft>
                <a:spcPts val="0"/>
              </a:spcAft>
              <a:buClr>
                <a:srgbClr val="000000"/>
              </a:buClr>
              <a:buFont typeface="Arial"/>
              <a:buNone/>
            </a:pPr>
            <a:r>
              <a:t/>
            </a:r>
            <a:endParaRPr sz="1800">
              <a:latin typeface="Work Sans"/>
              <a:ea typeface="Work Sans"/>
              <a:cs typeface="Work Sans"/>
              <a:sym typeface="Work Sans"/>
            </a:endParaRPr>
          </a:p>
        </p:txBody>
      </p:sp>
      <p:sp>
        <p:nvSpPr>
          <p:cNvPr id="273" name="Google Shape;273;p43"/>
          <p:cNvSpPr/>
          <p:nvPr/>
        </p:nvSpPr>
        <p:spPr>
          <a:xfrm>
            <a:off x="586623" y="1180310"/>
            <a:ext cx="7970733" cy="9392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592775" y="436600"/>
            <a:ext cx="50625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Processor Utilization</a:t>
            </a:r>
            <a:endParaRPr sz="2500">
              <a:latin typeface="Work Sans"/>
              <a:ea typeface="Work Sans"/>
              <a:cs typeface="Work Sans"/>
              <a:sym typeface="Work Sans"/>
            </a:endParaRPr>
          </a:p>
        </p:txBody>
      </p:sp>
      <p:sp>
        <p:nvSpPr>
          <p:cNvPr id="279" name="Google Shape;279;p44"/>
          <p:cNvSpPr txBox="1"/>
          <p:nvPr/>
        </p:nvSpPr>
        <p:spPr>
          <a:xfrm>
            <a:off x="586634" y="2373507"/>
            <a:ext cx="7320300" cy="1675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Processor Utilization measures the percentage of time that the processor spends running jobs.</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processor utilization?</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12700" marR="0" rtl="0" algn="l">
              <a:lnSpc>
                <a:spcPct val="100000"/>
              </a:lnSpc>
              <a:spcBef>
                <a:spcPts val="0"/>
              </a:spcBef>
              <a:spcAft>
                <a:spcPts val="0"/>
              </a:spcAft>
              <a:buNone/>
            </a:pPr>
            <a:r>
              <a:rPr lang="en-US" sz="1800">
                <a:solidFill>
                  <a:srgbClr val="FF0000"/>
                </a:solidFill>
                <a:latin typeface="Work Sans"/>
                <a:ea typeface="Work Sans"/>
                <a:cs typeface="Work Sans"/>
                <a:sym typeface="Work Sans"/>
              </a:rPr>
              <a:t>22/23 = 95.7% utilization</a:t>
            </a:r>
            <a:endParaRPr sz="1800">
              <a:solidFill>
                <a:srgbClr val="FF0000"/>
              </a:solidFill>
              <a:latin typeface="Work Sans"/>
              <a:ea typeface="Work Sans"/>
              <a:cs typeface="Work Sans"/>
              <a:sym typeface="Work Sans"/>
            </a:endParaRPr>
          </a:p>
        </p:txBody>
      </p:sp>
      <p:sp>
        <p:nvSpPr>
          <p:cNvPr id="280" name="Google Shape;280;p44"/>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44"/>
          <p:cNvSpPr/>
          <p:nvPr/>
        </p:nvSpPr>
        <p:spPr>
          <a:xfrm>
            <a:off x="6294113" y="1523300"/>
            <a:ext cx="299700" cy="258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592775" y="436600"/>
            <a:ext cx="60405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Scheduling Metrics Summary</a:t>
            </a:r>
            <a:endParaRPr sz="2500">
              <a:latin typeface="Work Sans"/>
              <a:ea typeface="Work Sans"/>
              <a:cs typeface="Work Sans"/>
              <a:sym typeface="Work Sans"/>
            </a:endParaRPr>
          </a:p>
        </p:txBody>
      </p:sp>
      <p:graphicFrame>
        <p:nvGraphicFramePr>
          <p:cNvPr id="287" name="Google Shape;287;p45"/>
          <p:cNvGraphicFramePr/>
          <p:nvPr/>
        </p:nvGraphicFramePr>
        <p:xfrm>
          <a:off x="642648" y="1121087"/>
          <a:ext cx="3000000" cy="3000000"/>
        </p:xfrm>
        <a:graphic>
          <a:graphicData uri="http://schemas.openxmlformats.org/drawingml/2006/table">
            <a:tbl>
              <a:tblPr bandRow="1" firstRow="1">
                <a:noFill/>
                <a:tableStyleId>{657461F2-0E8F-4589-A3A5-8A5472B0293D}</a:tableStyleId>
              </a:tblPr>
              <a:tblGrid>
                <a:gridCol w="1345575"/>
                <a:gridCol w="3546475"/>
                <a:gridCol w="1923425"/>
                <a:gridCol w="1034425"/>
              </a:tblGrid>
              <a:tr h="350475">
                <a:tc>
                  <a:txBody>
                    <a:bodyPr/>
                    <a:lstStyle/>
                    <a:p>
                      <a:pPr indent="0" lvl="0" marL="0" marR="0" rtl="0" algn="ctr">
                        <a:lnSpc>
                          <a:spcPct val="100000"/>
                        </a:lnSpc>
                        <a:spcBef>
                          <a:spcPts val="0"/>
                        </a:spcBef>
                        <a:spcAft>
                          <a:spcPts val="0"/>
                        </a:spcAft>
                        <a:buNone/>
                      </a:pPr>
                      <a:r>
                        <a:rPr b="1" lang="en-US" sz="1100" u="none" cap="none" strike="noStrike">
                          <a:latin typeface="Courier New"/>
                          <a:ea typeface="Courier New"/>
                          <a:cs typeface="Courier New"/>
                          <a:sym typeface="Courier New"/>
                        </a:rPr>
                        <a:t>Metric</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1" lang="en-US" sz="1100" u="none" cap="none" strike="noStrike">
                          <a:latin typeface="Courier New"/>
                          <a:ea typeface="Courier New"/>
                          <a:cs typeface="Courier New"/>
                          <a:sym typeface="Courier New"/>
                        </a:rPr>
                        <a:t>Details</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1" lang="en-US" sz="1100" u="none" cap="none" strike="noStrike">
                          <a:latin typeface="Courier New"/>
                          <a:ea typeface="Courier New"/>
                          <a:cs typeface="Courier New"/>
                          <a:sym typeface="Courier New"/>
                        </a:rPr>
                        <a:t>Calculation</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1" lang="en-US" sz="1100" u="none" cap="none" strike="noStrike">
                          <a:latin typeface="Courier New"/>
                          <a:ea typeface="Courier New"/>
                          <a:cs typeface="Courier New"/>
                          <a:sym typeface="Courier New"/>
                        </a:rPr>
                        <a:t>Centric</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8D8D8"/>
                    </a:solidFill>
                  </a:tcPr>
                </a:tc>
              </a:tr>
              <a:tr h="350475">
                <a:tc>
                  <a:txBody>
                    <a:bodyPr/>
                    <a:lstStyle/>
                    <a:p>
                      <a:pPr indent="0" lvl="0" marL="0" marR="11430" rtl="0" algn="ctr">
                        <a:lnSpc>
                          <a:spcPct val="100000"/>
                        </a:lnSpc>
                        <a:spcBef>
                          <a:spcPts val="0"/>
                        </a:spcBef>
                        <a:spcAft>
                          <a:spcPts val="0"/>
                        </a:spcAft>
                        <a:buNone/>
                      </a:pPr>
                      <a:r>
                        <a:rPr lang="en-US" sz="1100" u="none" cap="none" strike="noStrike">
                          <a:latin typeface="Courier New"/>
                          <a:ea typeface="Courier New"/>
                          <a:cs typeface="Courier New"/>
                          <a:sym typeface="Courier New"/>
                        </a:rPr>
                        <a:t>Throughput</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572770" marR="0" rtl="0" algn="l">
                        <a:lnSpc>
                          <a:spcPct val="100000"/>
                        </a:lnSpc>
                        <a:spcBef>
                          <a:spcPts val="0"/>
                        </a:spcBef>
                        <a:spcAft>
                          <a:spcPts val="0"/>
                        </a:spcAft>
                        <a:buNone/>
                      </a:pPr>
                      <a:r>
                        <a:rPr lang="en-US" sz="1100" u="none" cap="none" strike="noStrike">
                          <a:latin typeface="Courier New"/>
                          <a:ea typeface="Courier New"/>
                          <a:cs typeface="Courier New"/>
                          <a:sym typeface="Courier New"/>
                        </a:rPr>
                        <a:t>Number of jobs per unit time</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11430" rtl="0" algn="ctr">
                        <a:lnSpc>
                          <a:spcPct val="100000"/>
                        </a:lnSpc>
                        <a:spcBef>
                          <a:spcPts val="0"/>
                        </a:spcBef>
                        <a:spcAft>
                          <a:spcPts val="0"/>
                        </a:spcAft>
                        <a:buNone/>
                      </a:pPr>
                      <a:r>
                        <a:rPr lang="en-US" sz="1100" u="none" cap="none" strike="noStrike">
                          <a:latin typeface="Courier New"/>
                          <a:ea typeface="Courier New"/>
                          <a:cs typeface="Courier New"/>
                          <a:sym typeface="Courier New"/>
                        </a:rPr>
                        <a:t>#jobs/time</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100" u="none" cap="none" strike="noStrike">
                          <a:latin typeface="Courier New"/>
                          <a:ea typeface="Courier New"/>
                          <a:cs typeface="Courier New"/>
                          <a:sym typeface="Courier New"/>
                        </a:rPr>
                        <a:t>System</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6725">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17145" rtl="0" algn="ctr">
                        <a:lnSpc>
                          <a:spcPct val="100000"/>
                        </a:lnSpc>
                        <a:spcBef>
                          <a:spcPts val="0"/>
                        </a:spcBef>
                        <a:spcAft>
                          <a:spcPts val="0"/>
                        </a:spcAft>
                        <a:buNone/>
                      </a:pPr>
                      <a:r>
                        <a:rPr lang="en-US" sz="1100" u="none" cap="none" strike="noStrike">
                          <a:latin typeface="Courier New"/>
                          <a:ea typeface="Courier New"/>
                          <a:cs typeface="Courier New"/>
                          <a:sym typeface="Courier New"/>
                        </a:rPr>
                        <a:t>Response Time</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72415" marR="0" rtl="0" algn="l">
                        <a:lnSpc>
                          <a:spcPct val="100000"/>
                        </a:lnSpc>
                        <a:spcBef>
                          <a:spcPts val="0"/>
                        </a:spcBef>
                        <a:spcAft>
                          <a:spcPts val="0"/>
                        </a:spcAft>
                        <a:buNone/>
                      </a:pPr>
                      <a:r>
                        <a:rPr lang="en-US" sz="1100" u="none" cap="none" strike="noStrike">
                          <a:latin typeface="Courier New"/>
                          <a:ea typeface="Courier New"/>
                          <a:cs typeface="Courier New"/>
                          <a:sym typeface="Courier New"/>
                        </a:rPr>
                        <a:t>Turnaround time for a job to finish</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20955" rtl="0" algn="ctr">
                        <a:lnSpc>
                          <a:spcPct val="100000"/>
                        </a:lnSpc>
                        <a:spcBef>
                          <a:spcPts val="0"/>
                        </a:spcBef>
                        <a:spcAft>
                          <a:spcPts val="0"/>
                        </a:spcAft>
                        <a:buNone/>
                      </a:pPr>
                      <a:r>
                        <a:rPr lang="en-US" sz="1100" u="none" cap="none" strike="noStrike">
                          <a:latin typeface="Courier New"/>
                          <a:ea typeface="Courier New"/>
                          <a:cs typeface="Courier New"/>
                          <a:sym typeface="Courier New"/>
                        </a:rPr>
                        <a:t>completion time</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100" u="none" cap="none" strike="noStrike">
                          <a:latin typeface="Courier New"/>
                          <a:ea typeface="Courier New"/>
                          <a:cs typeface="Courier New"/>
                          <a:sym typeface="Courier New"/>
                        </a:rPr>
                        <a:t>User</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lstStyle/>
                    <a:p>
                      <a:pPr indent="257175" lvl="0" marL="114935" marR="132715" rtl="0" algn="l">
                        <a:lnSpc>
                          <a:spcPct val="100000"/>
                        </a:lnSpc>
                        <a:spcBef>
                          <a:spcPts val="0"/>
                        </a:spcBef>
                        <a:spcAft>
                          <a:spcPts val="0"/>
                        </a:spcAft>
                        <a:buNone/>
                      </a:pPr>
                      <a:r>
                        <a:rPr lang="en-US" sz="1100" u="none" cap="none" strike="noStrike">
                          <a:latin typeface="Courier New"/>
                          <a:ea typeface="Courier New"/>
                          <a:cs typeface="Courier New"/>
                          <a:sym typeface="Courier New"/>
                        </a:rPr>
                        <a:t>Average  Response Time</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28905" lvl="0" marL="529590" marR="455294" rtl="0" algn="l">
                        <a:lnSpc>
                          <a:spcPct val="100000"/>
                        </a:lnSpc>
                        <a:spcBef>
                          <a:spcPts val="0"/>
                        </a:spcBef>
                        <a:spcAft>
                          <a:spcPts val="0"/>
                        </a:spcAft>
                        <a:buNone/>
                      </a:pPr>
                      <a:r>
                        <a:rPr lang="en-US" sz="1100" u="none" cap="none" strike="noStrike">
                          <a:latin typeface="Courier New"/>
                          <a:ea typeface="Courier New"/>
                          <a:cs typeface="Courier New"/>
                          <a:sym typeface="Courier New"/>
                        </a:rPr>
                        <a:t>Average elapsed time between job  entering and leaving a system</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28905" lvl="0" marL="489584" marR="380365" rtl="0" algn="l">
                        <a:lnSpc>
                          <a:spcPct val="100000"/>
                        </a:lnSpc>
                        <a:spcBef>
                          <a:spcPts val="0"/>
                        </a:spcBef>
                        <a:spcAft>
                          <a:spcPts val="0"/>
                        </a:spcAft>
                        <a:buNone/>
                      </a:pPr>
                      <a:r>
                        <a:rPr lang="en-US" sz="1100" u="none" cap="none" strike="noStrike">
                          <a:latin typeface="Courier New"/>
                          <a:ea typeface="Courier New"/>
                          <a:cs typeface="Courier New"/>
                          <a:sym typeface="Courier New"/>
                        </a:rPr>
                        <a:t>sum(completion  time)/#jobs</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3810" rtl="0" algn="ctr">
                        <a:lnSpc>
                          <a:spcPct val="100000"/>
                        </a:lnSpc>
                        <a:spcBef>
                          <a:spcPts val="0"/>
                        </a:spcBef>
                        <a:spcAft>
                          <a:spcPts val="0"/>
                        </a:spcAft>
                        <a:buNone/>
                      </a:pPr>
                      <a:r>
                        <a:rPr lang="en-US" sz="1100" u="none" cap="none" strike="noStrike">
                          <a:latin typeface="Courier New"/>
                          <a:ea typeface="Courier New"/>
                          <a:cs typeface="Courier New"/>
                          <a:sym typeface="Courier New"/>
                        </a:rPr>
                        <a:t>System</a:t>
                      </a:r>
                      <a:endParaRPr sz="1100" u="none" cap="none" strike="noStrike">
                        <a:latin typeface="Courier New"/>
                        <a:ea typeface="Courier New"/>
                        <a:cs typeface="Courier New"/>
                        <a:sym typeface="Courier New"/>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3900">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9525" rtl="0" algn="ctr">
                        <a:lnSpc>
                          <a:spcPct val="100000"/>
                        </a:lnSpc>
                        <a:spcBef>
                          <a:spcPts val="0"/>
                        </a:spcBef>
                        <a:spcAft>
                          <a:spcPts val="0"/>
                        </a:spcAft>
                        <a:buNone/>
                      </a:pPr>
                      <a:r>
                        <a:rPr lang="en-US" sz="1100" u="none" cap="none" strike="noStrike">
                          <a:latin typeface="Courier New"/>
                          <a:ea typeface="Courier New"/>
                          <a:cs typeface="Courier New"/>
                          <a:sym typeface="Courier New"/>
                        </a:rPr>
                        <a:t>Wait Time</a:t>
                      </a:r>
                      <a:endParaRPr sz="1100" u="none" cap="none" strike="noStrike">
                        <a:latin typeface="Courier New"/>
                        <a:ea typeface="Courier New"/>
                        <a:cs typeface="Courier New"/>
                        <a:sym typeface="Courier New"/>
                      </a:endParaRPr>
                    </a:p>
                  </a:txBody>
                  <a:tcPr marT="38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429259" lvl="0" marL="529590" marR="168910" rtl="0" algn="l">
                        <a:lnSpc>
                          <a:spcPct val="100000"/>
                        </a:lnSpc>
                        <a:spcBef>
                          <a:spcPts val="0"/>
                        </a:spcBef>
                        <a:spcAft>
                          <a:spcPts val="0"/>
                        </a:spcAft>
                        <a:buNone/>
                      </a:pPr>
                      <a:r>
                        <a:rPr lang="en-US" sz="1100" u="none" cap="none" strike="noStrike">
                          <a:latin typeface="Courier New"/>
                          <a:ea typeface="Courier New"/>
                          <a:cs typeface="Courier New"/>
                          <a:sym typeface="Courier New"/>
                        </a:rPr>
                        <a:t>Amount of time job spends not executing  on the processor or IO queue.</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300355" lvl="0" marL="532765" marR="257809" rtl="0" algn="l">
                        <a:lnSpc>
                          <a:spcPct val="100000"/>
                        </a:lnSpc>
                        <a:spcBef>
                          <a:spcPts val="0"/>
                        </a:spcBef>
                        <a:spcAft>
                          <a:spcPts val="0"/>
                        </a:spcAft>
                        <a:buNone/>
                      </a:pPr>
                      <a:r>
                        <a:rPr lang="en-US" sz="1100" u="none" cap="none" strike="noStrike">
                          <a:latin typeface="Courier New"/>
                          <a:ea typeface="Courier New"/>
                          <a:cs typeface="Courier New"/>
                          <a:sym typeface="Courier New"/>
                        </a:rPr>
                        <a:t>completion time -  job length</a:t>
                      </a:r>
                      <a:endParaRPr sz="1100" u="none" cap="none" strike="noStrike">
                        <a:latin typeface="Courier New"/>
                        <a:ea typeface="Courier New"/>
                        <a:cs typeface="Courier New"/>
                        <a:sym typeface="Courier New"/>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3810" rtl="0" algn="ctr">
                        <a:lnSpc>
                          <a:spcPct val="100000"/>
                        </a:lnSpc>
                        <a:spcBef>
                          <a:spcPts val="0"/>
                        </a:spcBef>
                        <a:spcAft>
                          <a:spcPts val="0"/>
                        </a:spcAft>
                        <a:buNone/>
                      </a:pPr>
                      <a:r>
                        <a:rPr lang="en-US" sz="1100" u="none" cap="none" strike="noStrike">
                          <a:latin typeface="Courier New"/>
                          <a:ea typeface="Courier New"/>
                          <a:cs typeface="Courier New"/>
                          <a:sym typeface="Courier New"/>
                        </a:rPr>
                        <a:t>System</a:t>
                      </a:r>
                      <a:endParaRPr sz="1100" u="none" cap="none" strike="noStrike">
                        <a:latin typeface="Courier New"/>
                        <a:ea typeface="Courier New"/>
                        <a:cs typeface="Courier New"/>
                        <a:sym typeface="Courier New"/>
                      </a:endParaRPr>
                    </a:p>
                  </a:txBody>
                  <a:tcPr marT="38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lstStyle/>
                    <a:p>
                      <a:pPr indent="-343535" lvl="0" marL="501015" marR="173355" rtl="0" algn="l">
                        <a:lnSpc>
                          <a:spcPct val="100000"/>
                        </a:lnSpc>
                        <a:spcBef>
                          <a:spcPts val="0"/>
                        </a:spcBef>
                        <a:spcAft>
                          <a:spcPts val="0"/>
                        </a:spcAft>
                        <a:buNone/>
                      </a:pPr>
                      <a:r>
                        <a:rPr lang="en-US" sz="1100" u="none" cap="none" strike="noStrike">
                          <a:latin typeface="Courier New"/>
                          <a:ea typeface="Courier New"/>
                          <a:cs typeface="Courier New"/>
                          <a:sym typeface="Courier New"/>
                        </a:rPr>
                        <a:t>Average Wait  Time</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243329" lvl="0" marL="1558290" marR="373380" rtl="0" algn="l">
                        <a:lnSpc>
                          <a:spcPct val="100000"/>
                        </a:lnSpc>
                        <a:spcBef>
                          <a:spcPts val="0"/>
                        </a:spcBef>
                        <a:spcAft>
                          <a:spcPts val="0"/>
                        </a:spcAft>
                        <a:buNone/>
                      </a:pPr>
                      <a:r>
                        <a:rPr lang="en-US" sz="1100" u="none" cap="none" strike="noStrike">
                          <a:latin typeface="Courier New"/>
                          <a:ea typeface="Courier New"/>
                          <a:cs typeface="Courier New"/>
                          <a:sym typeface="Courier New"/>
                        </a:rPr>
                        <a:t>Average time a job is in the ready  queue</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30480" rtl="0" algn="ctr">
                        <a:lnSpc>
                          <a:spcPct val="100000"/>
                        </a:lnSpc>
                        <a:spcBef>
                          <a:spcPts val="0"/>
                        </a:spcBef>
                        <a:spcAft>
                          <a:spcPts val="0"/>
                        </a:spcAft>
                        <a:buNone/>
                      </a:pPr>
                      <a:r>
                        <a:rPr lang="en-US" sz="1100" u="none" cap="none" strike="noStrike">
                          <a:latin typeface="Courier New"/>
                          <a:ea typeface="Courier New"/>
                          <a:cs typeface="Courier New"/>
                          <a:sym typeface="Courier New"/>
                        </a:rPr>
                        <a:t>sum(wait time)/#jobs</a:t>
                      </a:r>
                      <a:endParaRPr sz="1100" u="none" cap="none" strike="noStrike">
                        <a:latin typeface="Courier New"/>
                        <a:ea typeface="Courier New"/>
                        <a:cs typeface="Courier New"/>
                        <a:sym typeface="Courier New"/>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3810" rtl="0" algn="ctr">
                        <a:lnSpc>
                          <a:spcPct val="100000"/>
                        </a:lnSpc>
                        <a:spcBef>
                          <a:spcPts val="0"/>
                        </a:spcBef>
                        <a:spcAft>
                          <a:spcPts val="0"/>
                        </a:spcAft>
                        <a:buNone/>
                      </a:pPr>
                      <a:r>
                        <a:rPr lang="en-US" sz="1100" u="none" cap="none" strike="noStrike">
                          <a:latin typeface="Courier New"/>
                          <a:ea typeface="Courier New"/>
                          <a:cs typeface="Courier New"/>
                          <a:sym typeface="Courier New"/>
                        </a:rPr>
                        <a:t>System</a:t>
                      </a:r>
                      <a:endParaRPr sz="1100" u="none" cap="none" strike="noStrike">
                        <a:latin typeface="Courier New"/>
                        <a:ea typeface="Courier New"/>
                        <a:cs typeface="Courier New"/>
                        <a:sym typeface="Courier New"/>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lstStyle/>
                    <a:p>
                      <a:pPr indent="0" lvl="0" marL="0" marR="0" rtl="0" algn="ctr">
                        <a:lnSpc>
                          <a:spcPct val="100000"/>
                        </a:lnSpc>
                        <a:spcBef>
                          <a:spcPts val="0"/>
                        </a:spcBef>
                        <a:spcAft>
                          <a:spcPts val="0"/>
                        </a:spcAft>
                        <a:buNone/>
                      </a:pPr>
                      <a:r>
                        <a:rPr lang="en-US" sz="1100" u="none" cap="none" strike="noStrike">
                          <a:latin typeface="Courier New"/>
                          <a:ea typeface="Courier New"/>
                          <a:cs typeface="Courier New"/>
                          <a:sym typeface="Courier New"/>
                        </a:rPr>
                        <a:t>CPU</a:t>
                      </a:r>
                      <a:endParaRPr sz="1100" u="none" cap="none" strike="noStrike">
                        <a:latin typeface="Courier New"/>
                        <a:ea typeface="Courier New"/>
                        <a:cs typeface="Courier New"/>
                        <a:sym typeface="Courier New"/>
                      </a:endParaRPr>
                    </a:p>
                    <a:p>
                      <a:pPr indent="0" lvl="0" marL="0" marR="13334" rtl="0" algn="ctr">
                        <a:lnSpc>
                          <a:spcPct val="100000"/>
                        </a:lnSpc>
                        <a:spcBef>
                          <a:spcPts val="0"/>
                        </a:spcBef>
                        <a:spcAft>
                          <a:spcPts val="0"/>
                        </a:spcAft>
                        <a:buNone/>
                      </a:pPr>
                      <a:r>
                        <a:rPr lang="en-US" sz="1100" u="none" cap="none" strike="noStrike">
                          <a:latin typeface="Courier New"/>
                          <a:ea typeface="Courier New"/>
                          <a:cs typeface="Courier New"/>
                          <a:sym typeface="Courier New"/>
                        </a:rPr>
                        <a:t>Utilization</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43609" lvl="0" marL="1386840" marR="495934" rtl="0" algn="l">
                        <a:lnSpc>
                          <a:spcPct val="100000"/>
                        </a:lnSpc>
                        <a:spcBef>
                          <a:spcPts val="0"/>
                        </a:spcBef>
                        <a:spcAft>
                          <a:spcPts val="0"/>
                        </a:spcAft>
                        <a:buNone/>
                      </a:pPr>
                      <a:r>
                        <a:rPr lang="en-US" sz="1100" u="none" cap="none" strike="noStrike">
                          <a:latin typeface="Courier New"/>
                          <a:ea typeface="Courier New"/>
                          <a:cs typeface="Courier New"/>
                          <a:sym typeface="Courier New"/>
                        </a:rPr>
                        <a:t>Percentage of processor that is  utilized.</a:t>
                      </a:r>
                      <a:endParaRPr sz="1100" u="none" cap="none" strike="noStrike">
                        <a:latin typeface="Courier New"/>
                        <a:ea typeface="Courier New"/>
                        <a:cs typeface="Courier New"/>
                        <a:sym typeface="Courier New"/>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26669" rtl="0" algn="ctr">
                        <a:lnSpc>
                          <a:spcPct val="100000"/>
                        </a:lnSpc>
                        <a:spcBef>
                          <a:spcPts val="0"/>
                        </a:spcBef>
                        <a:spcAft>
                          <a:spcPts val="0"/>
                        </a:spcAft>
                        <a:buNone/>
                      </a:pPr>
                      <a:r>
                        <a:rPr lang="en-US" sz="1100" u="none" cap="none" strike="noStrike">
                          <a:latin typeface="Courier New"/>
                          <a:ea typeface="Courier New"/>
                          <a:cs typeface="Courier New"/>
                          <a:sym typeface="Courier New"/>
                        </a:rPr>
                        <a:t>busytime/totaltime</a:t>
                      </a:r>
                      <a:endParaRPr sz="1100" u="none" cap="none" strike="noStrike">
                        <a:latin typeface="Courier New"/>
                        <a:ea typeface="Courier New"/>
                        <a:cs typeface="Courier New"/>
                        <a:sym typeface="Courier New"/>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3810" rtl="0" algn="ctr">
                        <a:lnSpc>
                          <a:spcPct val="100000"/>
                        </a:lnSpc>
                        <a:spcBef>
                          <a:spcPts val="0"/>
                        </a:spcBef>
                        <a:spcAft>
                          <a:spcPts val="0"/>
                        </a:spcAft>
                        <a:buNone/>
                      </a:pPr>
                      <a:r>
                        <a:rPr lang="en-US" sz="1100" u="none" cap="none" strike="noStrike">
                          <a:latin typeface="Courier New"/>
                          <a:ea typeface="Courier New"/>
                          <a:cs typeface="Courier New"/>
                          <a:sym typeface="Courier New"/>
                        </a:rPr>
                        <a:t>System</a:t>
                      </a:r>
                      <a:endParaRPr sz="1100" u="none" cap="none" strike="noStrike">
                        <a:latin typeface="Courier New"/>
                        <a:ea typeface="Courier New"/>
                        <a:cs typeface="Courier New"/>
                        <a:sym typeface="Courier New"/>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2005200" y="2288250"/>
            <a:ext cx="5133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latin typeface="Work Sans"/>
                <a:ea typeface="Work Sans"/>
                <a:cs typeface="Work Sans"/>
                <a:sym typeface="Work Sans"/>
              </a:rPr>
              <a:t>Scheduling Algorithms</a:t>
            </a:r>
            <a:endParaRPr sz="3600">
              <a:latin typeface="Work Sans"/>
              <a:ea typeface="Work Sans"/>
              <a:cs typeface="Work Sans"/>
              <a:sym typeface="Work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592775" y="436600"/>
            <a:ext cx="7521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What scheduling algorithm </a:t>
            </a:r>
            <a:r>
              <a:rPr lang="en-US" sz="2500">
                <a:latin typeface="Work Sans"/>
                <a:ea typeface="Work Sans"/>
                <a:cs typeface="Work Sans"/>
                <a:sym typeface="Work Sans"/>
              </a:rPr>
              <a:t>is </a:t>
            </a:r>
            <a:r>
              <a:rPr lang="en-US" sz="2500">
                <a:latin typeface="Work Sans"/>
                <a:ea typeface="Work Sans"/>
                <a:cs typeface="Work Sans"/>
                <a:sym typeface="Work Sans"/>
              </a:rPr>
              <a:t>used?</a:t>
            </a:r>
            <a:endParaRPr sz="2500">
              <a:latin typeface="Work Sans"/>
              <a:ea typeface="Work Sans"/>
              <a:cs typeface="Work Sans"/>
              <a:sym typeface="Work Sans"/>
            </a:endParaRPr>
          </a:p>
        </p:txBody>
      </p:sp>
      <p:sp>
        <p:nvSpPr>
          <p:cNvPr id="298" name="Google Shape;298;p47"/>
          <p:cNvSpPr/>
          <p:nvPr/>
        </p:nvSpPr>
        <p:spPr>
          <a:xfrm>
            <a:off x="586648" y="1056735"/>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
        <p:nvSpPr>
          <p:cNvPr id="299" name="Google Shape;299;p47"/>
          <p:cNvSpPr txBox="1"/>
          <p:nvPr/>
        </p:nvSpPr>
        <p:spPr>
          <a:xfrm>
            <a:off x="697425" y="2315050"/>
            <a:ext cx="8214000" cy="23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Work Sans"/>
                <a:ea typeface="Work Sans"/>
                <a:cs typeface="Work Sans"/>
                <a:sym typeface="Work Sans"/>
              </a:rPr>
              <a:t>Take 5 minutes to think about what possible scheduling algorithm was used in the previous timeline.</a:t>
            </a:r>
            <a:endParaRPr sz="1500">
              <a:latin typeface="Work Sans"/>
              <a:ea typeface="Work Sans"/>
              <a:cs typeface="Work Sans"/>
              <a:sym typeface="Work Sans"/>
            </a:endParaRPr>
          </a:p>
          <a:p>
            <a:pPr indent="0" lvl="0" marL="0" rtl="0" algn="l">
              <a:spcBef>
                <a:spcPts val="0"/>
              </a:spcBef>
              <a:spcAft>
                <a:spcPts val="0"/>
              </a:spcAft>
              <a:buNone/>
            </a:pPr>
            <a:r>
              <a:t/>
            </a:r>
            <a:endParaRPr sz="1500">
              <a:latin typeface="Work Sans"/>
              <a:ea typeface="Work Sans"/>
              <a:cs typeface="Work Sans"/>
              <a:sym typeface="Work Sans"/>
            </a:endParaRPr>
          </a:p>
          <a:p>
            <a:pPr indent="0" lvl="0" marL="0" rtl="0" algn="l">
              <a:spcBef>
                <a:spcPts val="0"/>
              </a:spcBef>
              <a:spcAft>
                <a:spcPts val="0"/>
              </a:spcAft>
              <a:buNone/>
            </a:pPr>
            <a:r>
              <a:rPr lang="en-US" sz="1500">
                <a:latin typeface="Work Sans"/>
                <a:ea typeface="Work Sans"/>
                <a:cs typeface="Work Sans"/>
                <a:sym typeface="Work Sans"/>
              </a:rPr>
              <a:t>Possible algorithms include:</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FCFS</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SJF</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Priority</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SRTF</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Round Robin</a:t>
            </a:r>
            <a:endParaRPr sz="1500">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952950" y="1537400"/>
            <a:ext cx="7238100" cy="24756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a:solidFill>
                  <a:srgbClr val="3C78D8"/>
                </a:solidFill>
                <a:latin typeface="Work Sans Medium"/>
                <a:ea typeface="Work Sans Medium"/>
                <a:cs typeface="Work Sans Medium"/>
                <a:sym typeface="Work Sans Medium"/>
              </a:rPr>
              <a:t>Today’s Topics</a:t>
            </a:r>
            <a:r>
              <a:rPr lang="en-US">
                <a:solidFill>
                  <a:srgbClr val="3C78D8"/>
                </a:solidFill>
                <a:latin typeface="Work Sans Medium"/>
                <a:ea typeface="Work Sans Medium"/>
                <a:cs typeface="Work Sans Medium"/>
                <a:sym typeface="Work Sans Medium"/>
              </a:rPr>
              <a:t>:</a:t>
            </a:r>
            <a:r>
              <a:rPr lang="en-US">
                <a:latin typeface="Work Sans Medium"/>
                <a:ea typeface="Work Sans Medium"/>
                <a:cs typeface="Work Sans Medium"/>
                <a:sym typeface="Work Sans Medium"/>
              </a:rPr>
              <a:t> </a:t>
            </a:r>
            <a:endParaRPr>
              <a:latin typeface="Work Sans Medium"/>
              <a:ea typeface="Work Sans Medium"/>
              <a:cs typeface="Work Sans Medium"/>
              <a:sym typeface="Work Sans Medium"/>
            </a:endParaRPr>
          </a:p>
          <a:p>
            <a:pPr indent="0" lvl="0" marL="12700" marR="5080" rtl="0" algn="ctr">
              <a:lnSpc>
                <a:spcPct val="100000"/>
              </a:lnSpc>
              <a:spcBef>
                <a:spcPts val="0"/>
              </a:spcBef>
              <a:spcAft>
                <a:spcPts val="0"/>
              </a:spcAft>
              <a:buNone/>
            </a:pPr>
            <a:r>
              <a:rPr lang="en-US">
                <a:latin typeface="Work Sans Medium"/>
                <a:ea typeface="Work Sans Medium"/>
                <a:cs typeface="Work Sans Medium"/>
                <a:sym typeface="Work Sans Medium"/>
              </a:rPr>
              <a:t>Scheduling Algorithms,  Metrics, &amp; Memory Management</a:t>
            </a:r>
            <a:endParaRPr>
              <a:latin typeface="Work Sans Medium"/>
              <a:ea typeface="Work Sans Medium"/>
              <a:cs typeface="Work Sans Medium"/>
              <a:sym typeface="Work Sans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592775" y="436600"/>
            <a:ext cx="7397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What scheduling algorithm is used?</a:t>
            </a:r>
            <a:endParaRPr sz="2500">
              <a:latin typeface="Work Sans"/>
              <a:ea typeface="Work Sans"/>
              <a:cs typeface="Work Sans"/>
              <a:sym typeface="Work Sans"/>
            </a:endParaRPr>
          </a:p>
        </p:txBody>
      </p:sp>
      <p:sp>
        <p:nvSpPr>
          <p:cNvPr id="305" name="Google Shape;305;p48"/>
          <p:cNvSpPr/>
          <p:nvPr/>
        </p:nvSpPr>
        <p:spPr>
          <a:xfrm>
            <a:off x="586648" y="1056735"/>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
        <p:nvSpPr>
          <p:cNvPr id="306" name="Google Shape;306;p48"/>
          <p:cNvSpPr txBox="1"/>
          <p:nvPr/>
        </p:nvSpPr>
        <p:spPr>
          <a:xfrm>
            <a:off x="697425" y="2315050"/>
            <a:ext cx="8214000" cy="23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Work Sans"/>
                <a:ea typeface="Work Sans"/>
                <a:cs typeface="Work Sans"/>
                <a:sym typeface="Work Sans"/>
              </a:rPr>
              <a:t>Take 5 minutes to think about what possible scheduling algorithm was used in the previous timeline.</a:t>
            </a:r>
            <a:endParaRPr sz="1500">
              <a:latin typeface="Work Sans"/>
              <a:ea typeface="Work Sans"/>
              <a:cs typeface="Work Sans"/>
              <a:sym typeface="Work Sans"/>
            </a:endParaRPr>
          </a:p>
          <a:p>
            <a:pPr indent="0" lvl="0" marL="0" rtl="0" algn="l">
              <a:spcBef>
                <a:spcPts val="0"/>
              </a:spcBef>
              <a:spcAft>
                <a:spcPts val="0"/>
              </a:spcAft>
              <a:buNone/>
            </a:pPr>
            <a:r>
              <a:t/>
            </a:r>
            <a:endParaRPr sz="1500">
              <a:latin typeface="Work Sans"/>
              <a:ea typeface="Work Sans"/>
              <a:cs typeface="Work Sans"/>
              <a:sym typeface="Work Sans"/>
            </a:endParaRPr>
          </a:p>
          <a:p>
            <a:pPr indent="0" lvl="0" marL="0" rtl="0" algn="l">
              <a:spcBef>
                <a:spcPts val="0"/>
              </a:spcBef>
              <a:spcAft>
                <a:spcPts val="0"/>
              </a:spcAft>
              <a:buNone/>
            </a:pPr>
            <a:r>
              <a:rPr lang="en-US" sz="1500">
                <a:latin typeface="Work Sans"/>
                <a:ea typeface="Work Sans"/>
                <a:cs typeface="Work Sans"/>
                <a:sym typeface="Work Sans"/>
              </a:rPr>
              <a:t>Possible algorithms include:</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FCFS</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SJF</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Priority</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highlight>
                  <a:srgbClr val="FFFF00"/>
                </a:highlight>
                <a:latin typeface="Work Sans"/>
                <a:ea typeface="Work Sans"/>
                <a:cs typeface="Work Sans"/>
                <a:sym typeface="Work Sans"/>
              </a:rPr>
              <a:t>SRTF</a:t>
            </a:r>
            <a:endParaRPr sz="1500">
              <a:highlight>
                <a:srgbClr val="FFFF00"/>
              </a:highlight>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US" sz="1500">
                <a:latin typeface="Work Sans"/>
                <a:ea typeface="Work Sans"/>
                <a:cs typeface="Work Sans"/>
                <a:sym typeface="Work Sans"/>
              </a:rPr>
              <a:t>Round Robin</a:t>
            </a:r>
            <a:endParaRPr sz="1500">
              <a:latin typeface="Work Sans"/>
              <a:ea typeface="Work Sans"/>
              <a:cs typeface="Work Sans"/>
              <a:sym typeface="Work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592775" y="436600"/>
            <a:ext cx="5452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vs Non-preemptive</a:t>
            </a:r>
            <a:endParaRPr sz="2500">
              <a:latin typeface="Work Sans"/>
              <a:ea typeface="Work Sans"/>
              <a:cs typeface="Work Sans"/>
              <a:sym typeface="Work Sans"/>
            </a:endParaRPr>
          </a:p>
        </p:txBody>
      </p:sp>
      <p:sp>
        <p:nvSpPr>
          <p:cNvPr id="312" name="Google Shape;312;p49"/>
          <p:cNvSpPr txBox="1"/>
          <p:nvPr/>
        </p:nvSpPr>
        <p:spPr>
          <a:xfrm>
            <a:off x="592776" y="1090650"/>
            <a:ext cx="7831500" cy="3540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b="1" lang="en-US" sz="2200">
                <a:solidFill>
                  <a:srgbClr val="595959"/>
                </a:solidFill>
                <a:latin typeface="Work Sans"/>
                <a:ea typeface="Work Sans"/>
                <a:cs typeface="Work Sans"/>
                <a:sym typeface="Work Sans"/>
              </a:rPr>
              <a:t>Non-preemptive					  Preemptive</a:t>
            </a:r>
            <a:endParaRPr sz="2200">
              <a:latin typeface="Work Sans"/>
              <a:ea typeface="Work Sans"/>
              <a:cs typeface="Work Sans"/>
              <a:sym typeface="Work Sans"/>
            </a:endParaRPr>
          </a:p>
        </p:txBody>
      </p:sp>
      <p:sp>
        <p:nvSpPr>
          <p:cNvPr id="313" name="Google Shape;313;p49"/>
          <p:cNvSpPr txBox="1"/>
          <p:nvPr/>
        </p:nvSpPr>
        <p:spPr>
          <a:xfrm>
            <a:off x="666488" y="1586960"/>
            <a:ext cx="3630300" cy="2464500"/>
          </a:xfrm>
          <a:prstGeom prst="rect">
            <a:avLst/>
          </a:prstGeom>
          <a:noFill/>
          <a:ln>
            <a:noFill/>
          </a:ln>
        </p:spPr>
        <p:txBody>
          <a:bodyPr anchorCtr="0" anchor="t" bIns="0" lIns="0" spcFirstLastPara="1" rIns="0" wrap="square" tIns="12050">
            <a:spAutoFit/>
          </a:bodyPr>
          <a:lstStyle/>
          <a:p>
            <a:pPr indent="-383540" lvl="0" marL="395605" marR="5080" rtl="0" algn="l">
              <a:lnSpc>
                <a:spcPct val="116100"/>
              </a:lnSpc>
              <a:spcBef>
                <a:spcPts val="0"/>
              </a:spcBef>
              <a:spcAft>
                <a:spcPts val="0"/>
              </a:spcAft>
              <a:buClr>
                <a:srgbClr val="595959"/>
              </a:buClr>
              <a:buSzPts val="2000"/>
              <a:buFont typeface="Work Sans"/>
              <a:buChar char="●"/>
            </a:pPr>
            <a:r>
              <a:rPr lang="en-US" sz="2000">
                <a:solidFill>
                  <a:srgbClr val="595959"/>
                </a:solidFill>
                <a:latin typeface="Work Sans"/>
                <a:ea typeface="Work Sans"/>
                <a:cs typeface="Work Sans"/>
                <a:sym typeface="Work Sans"/>
              </a:rPr>
              <a:t>Waits for the current process to ﬁnish/release control of the processor before performing a context switch</a:t>
            </a:r>
            <a:endParaRPr sz="2000">
              <a:latin typeface="Work Sans"/>
              <a:ea typeface="Work Sans"/>
              <a:cs typeface="Work Sans"/>
              <a:sym typeface="Work Sans"/>
            </a:endParaRPr>
          </a:p>
          <a:p>
            <a:pPr indent="-383540" lvl="0" marL="395605" marR="396240" rtl="0" algn="l">
              <a:lnSpc>
                <a:spcPct val="116100"/>
              </a:lnSpc>
              <a:spcBef>
                <a:spcPts val="0"/>
              </a:spcBef>
              <a:spcAft>
                <a:spcPts val="0"/>
              </a:spcAft>
              <a:buClr>
                <a:srgbClr val="595959"/>
              </a:buClr>
              <a:buSzPts val="2000"/>
              <a:buFont typeface="Work Sans"/>
              <a:buChar char="●"/>
            </a:pPr>
            <a:r>
              <a:rPr lang="en-US" sz="2000">
                <a:solidFill>
                  <a:srgbClr val="595959"/>
                </a:solidFill>
                <a:latin typeface="Work Sans"/>
                <a:ea typeface="Work Sans"/>
                <a:cs typeface="Work Sans"/>
                <a:sym typeface="Work Sans"/>
              </a:rPr>
              <a:t>Will NOT stop the current process.</a:t>
            </a:r>
            <a:endParaRPr sz="2000">
              <a:latin typeface="Work Sans"/>
              <a:ea typeface="Work Sans"/>
              <a:cs typeface="Work Sans"/>
              <a:sym typeface="Work Sans"/>
            </a:endParaRPr>
          </a:p>
        </p:txBody>
      </p:sp>
      <p:sp>
        <p:nvSpPr>
          <p:cNvPr id="314" name="Google Shape;314;p49"/>
          <p:cNvSpPr txBox="1"/>
          <p:nvPr/>
        </p:nvSpPr>
        <p:spPr>
          <a:xfrm>
            <a:off x="4891708" y="1584013"/>
            <a:ext cx="3532500" cy="2798700"/>
          </a:xfrm>
          <a:prstGeom prst="rect">
            <a:avLst/>
          </a:prstGeom>
          <a:noFill/>
          <a:ln>
            <a:noFill/>
          </a:ln>
        </p:spPr>
        <p:txBody>
          <a:bodyPr anchorCtr="0" anchor="t" bIns="0" lIns="0" spcFirstLastPara="1" rIns="0" wrap="square" tIns="12700">
            <a:spAutoFit/>
          </a:bodyPr>
          <a:lstStyle/>
          <a:p>
            <a:pPr indent="-382269" lvl="0" marL="394335" marR="5080" rtl="0" algn="l">
              <a:lnSpc>
                <a:spcPct val="114999"/>
              </a:lnSpc>
              <a:spcBef>
                <a:spcPts val="0"/>
              </a:spcBef>
              <a:spcAft>
                <a:spcPts val="0"/>
              </a:spcAft>
              <a:buClr>
                <a:srgbClr val="606060"/>
              </a:buClr>
              <a:buSzPts val="2000"/>
              <a:buFont typeface="Work Sans"/>
              <a:buChar char="●"/>
            </a:pPr>
            <a:r>
              <a:rPr lang="en-US" sz="2000">
                <a:solidFill>
                  <a:srgbClr val="606060"/>
                </a:solidFill>
                <a:latin typeface="Work Sans"/>
                <a:ea typeface="Work Sans"/>
                <a:cs typeface="Work Sans"/>
                <a:sym typeface="Work Sans"/>
              </a:rPr>
              <a:t>Able to halt execution of the current process and kick it oﬀ the processor.</a:t>
            </a:r>
            <a:endParaRPr sz="2000">
              <a:latin typeface="Work Sans"/>
              <a:ea typeface="Work Sans"/>
              <a:cs typeface="Work Sans"/>
              <a:sym typeface="Work Sans"/>
            </a:endParaRPr>
          </a:p>
          <a:p>
            <a:pPr indent="-382269" lvl="0" marL="394335" marR="10160" rtl="0" algn="l">
              <a:lnSpc>
                <a:spcPct val="114999"/>
              </a:lnSpc>
              <a:spcBef>
                <a:spcPts val="0"/>
              </a:spcBef>
              <a:spcAft>
                <a:spcPts val="0"/>
              </a:spcAft>
              <a:buClr>
                <a:srgbClr val="606060"/>
              </a:buClr>
              <a:buSzPts val="2000"/>
              <a:buFont typeface="Work Sans"/>
              <a:buChar char="●"/>
            </a:pPr>
            <a:r>
              <a:rPr lang="en-US" sz="2000">
                <a:solidFill>
                  <a:srgbClr val="606060"/>
                </a:solidFill>
                <a:latin typeface="Work Sans"/>
                <a:ea typeface="Work Sans"/>
                <a:cs typeface="Work Sans"/>
                <a:sym typeface="Work Sans"/>
              </a:rPr>
              <a:t>Uses some metric to  determine when a process’s time is done and the next process should go.</a:t>
            </a:r>
            <a:endParaRPr sz="2000">
              <a:latin typeface="Work Sans"/>
              <a:ea typeface="Work Sans"/>
              <a:cs typeface="Work Sans"/>
              <a:sym typeface="Work Sans"/>
            </a:endParaRPr>
          </a:p>
        </p:txBody>
      </p:sp>
      <p:sp>
        <p:nvSpPr>
          <p:cNvPr id="315" name="Google Shape;315;p49"/>
          <p:cNvSpPr txBox="1"/>
          <p:nvPr/>
        </p:nvSpPr>
        <p:spPr>
          <a:xfrm>
            <a:off x="1507325" y="4358368"/>
            <a:ext cx="5725200" cy="3000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b="1" lang="en-US" sz="1850">
                <a:solidFill>
                  <a:srgbClr val="595959"/>
                </a:solidFill>
                <a:latin typeface="Work Sans"/>
                <a:ea typeface="Work Sans"/>
                <a:cs typeface="Work Sans"/>
                <a:sym typeface="Work Sans"/>
              </a:rPr>
              <a:t>Preemptive = Non-preemptive + Interrupts</a:t>
            </a:r>
            <a:endParaRPr sz="1850">
              <a:latin typeface="Work Sans"/>
              <a:ea typeface="Work Sans"/>
              <a:cs typeface="Work Sans"/>
              <a:sym typeface="Work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592776" y="436600"/>
            <a:ext cx="7674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Common steps for Scheduling Algorithms</a:t>
            </a:r>
            <a:endParaRPr sz="2500">
              <a:latin typeface="Work Sans"/>
              <a:ea typeface="Work Sans"/>
              <a:cs typeface="Work Sans"/>
              <a:sym typeface="Work Sans"/>
            </a:endParaRPr>
          </a:p>
        </p:txBody>
      </p:sp>
      <p:sp>
        <p:nvSpPr>
          <p:cNvPr id="321" name="Google Shape;321;p50"/>
          <p:cNvSpPr txBox="1"/>
          <p:nvPr/>
        </p:nvSpPr>
        <p:spPr>
          <a:xfrm>
            <a:off x="592774" y="1249875"/>
            <a:ext cx="3321000" cy="3408000"/>
          </a:xfrm>
          <a:prstGeom prst="rect">
            <a:avLst/>
          </a:prstGeom>
          <a:noFill/>
          <a:ln>
            <a:noFill/>
          </a:ln>
        </p:spPr>
        <p:txBody>
          <a:bodyPr anchorCtr="0" anchor="t" bIns="0" lIns="0" spcFirstLastPara="1" rIns="0" wrap="square" tIns="53325">
            <a:spAutoFit/>
          </a:bodyPr>
          <a:lstStyle/>
          <a:p>
            <a:pPr indent="-355600" lvl="0" marL="342900" marR="0" rtl="0" algn="l">
              <a:lnSpc>
                <a:spcPct val="115000"/>
              </a:lnSpc>
              <a:spcBef>
                <a:spcPts val="0"/>
              </a:spcBef>
              <a:spcAft>
                <a:spcPts val="0"/>
              </a:spcAft>
              <a:buClr>
                <a:srgbClr val="606060"/>
              </a:buClr>
              <a:buSzPts val="1700"/>
              <a:buFont typeface="Work Sans"/>
              <a:buAutoNum type="arabicPeriod"/>
            </a:pPr>
            <a:r>
              <a:rPr lang="en-US" sz="1700">
                <a:solidFill>
                  <a:srgbClr val="606060"/>
                </a:solidFill>
                <a:latin typeface="Work Sans"/>
                <a:ea typeface="Work Sans"/>
                <a:cs typeface="Work Sans"/>
                <a:sym typeface="Work Sans"/>
              </a:rPr>
              <a:t>Notify the processor.</a:t>
            </a:r>
            <a:endParaRPr sz="1700">
              <a:latin typeface="Work Sans"/>
              <a:ea typeface="Work Sans"/>
              <a:cs typeface="Work Sans"/>
              <a:sym typeface="Work Sans"/>
            </a:endParaRPr>
          </a:p>
          <a:p>
            <a:pPr indent="-355600" lvl="0" marL="342900" marR="0" rtl="0" algn="l">
              <a:lnSpc>
                <a:spcPct val="115000"/>
              </a:lnSpc>
              <a:spcBef>
                <a:spcPts val="325"/>
              </a:spcBef>
              <a:spcAft>
                <a:spcPts val="0"/>
              </a:spcAft>
              <a:buClr>
                <a:srgbClr val="606060"/>
              </a:buClr>
              <a:buSzPts val="1700"/>
              <a:buFont typeface="Work Sans"/>
              <a:buAutoNum type="arabicPeriod"/>
            </a:pPr>
            <a:r>
              <a:rPr lang="en-US" sz="1700">
                <a:solidFill>
                  <a:srgbClr val="606060"/>
                </a:solidFill>
                <a:latin typeface="Work Sans"/>
                <a:ea typeface="Work Sans"/>
                <a:cs typeface="Work Sans"/>
                <a:sym typeface="Work Sans"/>
              </a:rPr>
              <a:t>Save the state of the current process to its corresponding PCB.</a:t>
            </a:r>
            <a:endParaRPr sz="1700">
              <a:latin typeface="Work Sans"/>
              <a:ea typeface="Work Sans"/>
              <a:cs typeface="Work Sans"/>
              <a:sym typeface="Work Sans"/>
            </a:endParaRPr>
          </a:p>
          <a:p>
            <a:pPr indent="-355600" lvl="0" marL="342900" marR="0" rtl="0" algn="l">
              <a:lnSpc>
                <a:spcPct val="115000"/>
              </a:lnSpc>
              <a:spcBef>
                <a:spcPts val="325"/>
              </a:spcBef>
              <a:spcAft>
                <a:spcPts val="0"/>
              </a:spcAft>
              <a:buClr>
                <a:srgbClr val="606060"/>
              </a:buClr>
              <a:buSzPts val="1700"/>
              <a:buFont typeface="Work Sans"/>
              <a:buAutoNum type="arabicPeriod"/>
            </a:pPr>
            <a:r>
              <a:rPr lang="en-US" sz="1700">
                <a:solidFill>
                  <a:srgbClr val="606060"/>
                </a:solidFill>
                <a:latin typeface="Work Sans"/>
                <a:ea typeface="Work Sans"/>
                <a:cs typeface="Work Sans"/>
                <a:sym typeface="Work Sans"/>
              </a:rPr>
              <a:t>Select a new process to run (based on scheduling algorithm).</a:t>
            </a:r>
            <a:endParaRPr sz="1700">
              <a:latin typeface="Work Sans"/>
              <a:ea typeface="Work Sans"/>
              <a:cs typeface="Work Sans"/>
              <a:sym typeface="Work Sans"/>
            </a:endParaRPr>
          </a:p>
          <a:p>
            <a:pPr indent="-355600" lvl="0" marL="342900" marR="5080" rtl="0" algn="l">
              <a:lnSpc>
                <a:spcPct val="115000"/>
              </a:lnSpc>
              <a:spcBef>
                <a:spcPts val="0"/>
              </a:spcBef>
              <a:spcAft>
                <a:spcPts val="0"/>
              </a:spcAft>
              <a:buClr>
                <a:srgbClr val="606060"/>
              </a:buClr>
              <a:buSzPts val="1700"/>
              <a:buFont typeface="Work Sans"/>
              <a:buAutoNum type="arabicPeriod"/>
            </a:pPr>
            <a:r>
              <a:rPr lang="en-US" sz="1700">
                <a:solidFill>
                  <a:srgbClr val="606060"/>
                </a:solidFill>
                <a:latin typeface="Work Sans"/>
                <a:ea typeface="Work Sans"/>
                <a:cs typeface="Work Sans"/>
                <a:sym typeface="Work Sans"/>
              </a:rPr>
              <a:t>Invoke the dispatcher and context switch the current process out and the new one in.</a:t>
            </a:r>
            <a:endParaRPr sz="1700">
              <a:latin typeface="Work Sans"/>
              <a:ea typeface="Work Sans"/>
              <a:cs typeface="Work Sans"/>
              <a:sym typeface="Work Sans"/>
            </a:endParaRPr>
          </a:p>
        </p:txBody>
      </p:sp>
      <p:pic>
        <p:nvPicPr>
          <p:cNvPr id="322" name="Google Shape;322;p50"/>
          <p:cNvPicPr preferRelativeResize="0"/>
          <p:nvPr/>
        </p:nvPicPr>
        <p:blipFill>
          <a:blip r:embed="rId3">
            <a:alphaModFix/>
          </a:blip>
          <a:stretch>
            <a:fillRect/>
          </a:stretch>
        </p:blipFill>
        <p:spPr>
          <a:xfrm>
            <a:off x="4013900" y="1249875"/>
            <a:ext cx="4925674" cy="3033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592775" y="436600"/>
            <a:ext cx="3468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Example Program</a:t>
            </a:r>
            <a:endParaRPr sz="2500">
              <a:latin typeface="Work Sans"/>
              <a:ea typeface="Work Sans"/>
              <a:cs typeface="Work Sans"/>
              <a:sym typeface="Work Sans"/>
            </a:endParaRPr>
          </a:p>
        </p:txBody>
      </p:sp>
      <p:graphicFrame>
        <p:nvGraphicFramePr>
          <p:cNvPr id="328" name="Google Shape;328;p51"/>
          <p:cNvGraphicFramePr/>
          <p:nvPr/>
        </p:nvGraphicFramePr>
        <p:xfrm>
          <a:off x="2010170" y="1425534"/>
          <a:ext cx="3000000" cy="3000000"/>
        </p:xfrm>
        <a:graphic>
          <a:graphicData uri="http://schemas.openxmlformats.org/drawingml/2006/table">
            <a:tbl>
              <a:tblPr bandRow="1" firstRow="1">
                <a:noFill/>
                <a:tableStyleId>{657461F2-0E8F-4589-A3A5-8A5472B0293D}</a:tableStyleId>
              </a:tblPr>
              <a:tblGrid>
                <a:gridCol w="1277625"/>
                <a:gridCol w="1278250"/>
                <a:gridCol w="1278250"/>
                <a:gridCol w="1278250"/>
              </a:tblGrid>
              <a:tr h="570725">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Process</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CPU_1</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IO_1</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CPU_2</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0725">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P1</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3C1F4"/>
                    </a:solidFill>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2</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4</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0725">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P2</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6A8"/>
                    </a:solidFill>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15</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2</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6</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0725">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P3</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99999"/>
                    </a:solidFill>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6</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6</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Courier New"/>
                          <a:ea typeface="Courier New"/>
                          <a:cs typeface="Courier New"/>
                          <a:sym typeface="Courier New"/>
                        </a:rPr>
                        <a:t>2</a:t>
                      </a:r>
                      <a:endParaRPr sz="1800" u="none" cap="none" strike="noStrike">
                        <a:latin typeface="Courier New"/>
                        <a:ea typeface="Courier New"/>
                        <a:cs typeface="Courier New"/>
                        <a:sym typeface="Courier New"/>
                      </a:endParaRPr>
                    </a:p>
                  </a:txBody>
                  <a:tcPr marT="1390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592775" y="436600"/>
            <a:ext cx="8240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First Come First Serve (FCFS)</a:t>
            </a:r>
            <a:endParaRPr sz="2500">
              <a:latin typeface="Work Sans"/>
              <a:ea typeface="Work Sans"/>
              <a:cs typeface="Work Sans"/>
              <a:sym typeface="Work Sans"/>
            </a:endParaRPr>
          </a:p>
        </p:txBody>
      </p:sp>
      <p:sp>
        <p:nvSpPr>
          <p:cNvPr id="334" name="Google Shape;334;p52"/>
          <p:cNvSpPr txBox="1"/>
          <p:nvPr/>
        </p:nvSpPr>
        <p:spPr>
          <a:xfrm>
            <a:off x="592773" y="1051630"/>
            <a:ext cx="7695600" cy="1440600"/>
          </a:xfrm>
          <a:prstGeom prst="rect">
            <a:avLst/>
          </a:prstGeom>
          <a:noFill/>
          <a:ln>
            <a:noFill/>
          </a:ln>
        </p:spPr>
        <p:txBody>
          <a:bodyPr anchorCtr="0" anchor="t" bIns="0" lIns="0" spcFirstLastPara="1" rIns="0" wrap="square" tIns="12700">
            <a:spAutoFit/>
          </a:bodyPr>
          <a:lstStyle/>
          <a:p>
            <a:pPr indent="0" lvl="0" marL="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Treat the ready queue as an actual FIFO queue by arrival time, with the element at the head being chosen to get scheduled. </a:t>
            </a:r>
            <a:endParaRPr sz="1800">
              <a:solidFill>
                <a:srgbClr val="595959"/>
              </a:solidFill>
              <a:latin typeface="Work Sans"/>
              <a:ea typeface="Work Sans"/>
              <a:cs typeface="Work Sans"/>
              <a:sym typeface="Work Sans"/>
            </a:endParaRPr>
          </a:p>
          <a:p>
            <a:pPr indent="0" lvl="0" marL="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Assume the processes arrive in order: [P1, P2, P3]</a:t>
            </a:r>
            <a:endParaRPr sz="1800">
              <a:solidFill>
                <a:srgbClr val="595959"/>
              </a:solidFill>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Exercise: How does the scheduler schedule these processes?</a:t>
            </a:r>
            <a:endParaRPr sz="1800">
              <a:latin typeface="Work Sans"/>
              <a:ea typeface="Work Sans"/>
              <a:cs typeface="Work Sans"/>
              <a:sym typeface="Work Sans"/>
            </a:endParaRPr>
          </a:p>
        </p:txBody>
      </p:sp>
      <p:sp>
        <p:nvSpPr>
          <p:cNvPr id="335" name="Google Shape;335;p52"/>
          <p:cNvSpPr/>
          <p:nvPr/>
        </p:nvSpPr>
        <p:spPr>
          <a:xfrm>
            <a:off x="4892890" y="2881646"/>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52"/>
          <p:cNvSpPr txBox="1"/>
          <p:nvPr/>
        </p:nvSpPr>
        <p:spPr>
          <a:xfrm>
            <a:off x="314575" y="2618950"/>
            <a:ext cx="4310700" cy="2122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CC0000"/>
                </a:solidFill>
                <a:latin typeface="Proxima Nova"/>
                <a:ea typeface="Proxima Nova"/>
                <a:cs typeface="Proxima Nova"/>
                <a:sym typeface="Proxima Nova"/>
              </a:rPr>
              <a:t>Note: </a:t>
            </a:r>
            <a:r>
              <a:rPr lang="en-US" sz="1800">
                <a:solidFill>
                  <a:srgbClr val="CC0000"/>
                </a:solidFill>
                <a:latin typeface="Proxima Nova"/>
                <a:ea typeface="Proxima Nova"/>
                <a:cs typeface="Proxima Nova"/>
                <a:sym typeface="Proxima Nova"/>
              </a:rPr>
              <a:t>The arrival time used is when an application is </a:t>
            </a:r>
            <a:r>
              <a:rPr i="1" lang="en-US" sz="1800">
                <a:solidFill>
                  <a:srgbClr val="CC0000"/>
                </a:solidFill>
                <a:latin typeface="Proxima Nova"/>
                <a:ea typeface="Proxima Nova"/>
                <a:cs typeface="Proxima Nova"/>
                <a:sym typeface="Proxima Nova"/>
              </a:rPr>
              <a:t>launched</a:t>
            </a:r>
            <a:r>
              <a:rPr lang="en-US" sz="1800">
                <a:solidFill>
                  <a:srgbClr val="CC0000"/>
                </a:solidFill>
                <a:latin typeface="Proxima Nova"/>
                <a:ea typeface="Proxima Nova"/>
                <a:cs typeface="Proxima Nova"/>
                <a:sym typeface="Proxima Nova"/>
              </a:rPr>
              <a:t>. This “launch” time is the metric used to determine the scheduling order even if the process completes I/O and enters the ready queue again. </a:t>
            </a:r>
            <a:endParaRPr sz="1800">
              <a:solidFill>
                <a:srgbClr val="CC0000"/>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592775" y="436600"/>
            <a:ext cx="8240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First Come First Serve (FCFS)</a:t>
            </a:r>
            <a:endParaRPr sz="2500">
              <a:latin typeface="Work Sans"/>
              <a:ea typeface="Work Sans"/>
              <a:cs typeface="Work Sans"/>
              <a:sym typeface="Work Sans"/>
            </a:endParaRPr>
          </a:p>
        </p:txBody>
      </p:sp>
      <p:sp>
        <p:nvSpPr>
          <p:cNvPr id="342" name="Google Shape;342;p53"/>
          <p:cNvSpPr/>
          <p:nvPr/>
        </p:nvSpPr>
        <p:spPr>
          <a:xfrm>
            <a:off x="4670965" y="1556896"/>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3" name="Google Shape;343;p53"/>
          <p:cNvSpPr/>
          <p:nvPr/>
        </p:nvSpPr>
        <p:spPr>
          <a:xfrm>
            <a:off x="0" y="4249594"/>
            <a:ext cx="9144000" cy="560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4" name="Google Shape;344;p53"/>
          <p:cNvSpPr txBox="1"/>
          <p:nvPr/>
        </p:nvSpPr>
        <p:spPr>
          <a:xfrm>
            <a:off x="592775" y="1522625"/>
            <a:ext cx="3969000" cy="20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Work Sans"/>
                <a:ea typeface="Work Sans"/>
                <a:cs typeface="Work Sans"/>
                <a:sym typeface="Work Sans"/>
              </a:rPr>
              <a:t>We schedule processes based on their arrival time to the ready queue.</a:t>
            </a:r>
            <a:endParaRPr sz="1800">
              <a:solidFill>
                <a:srgbClr val="595959"/>
              </a:solidFill>
              <a:latin typeface="Work Sans"/>
              <a:ea typeface="Work Sans"/>
              <a:cs typeface="Work Sans"/>
              <a:sym typeface="Work Sans"/>
            </a:endParaRPr>
          </a:p>
          <a:p>
            <a:pPr indent="0" lvl="0" marL="0" rtl="0" algn="l">
              <a:spcBef>
                <a:spcPts val="0"/>
              </a:spcBef>
              <a:spcAft>
                <a:spcPts val="0"/>
              </a:spcAft>
              <a:buNone/>
            </a:pPr>
            <a:r>
              <a:t/>
            </a:r>
            <a:endParaRPr sz="1800">
              <a:solidFill>
                <a:srgbClr val="595959"/>
              </a:solidFill>
              <a:latin typeface="Work Sans"/>
              <a:ea typeface="Work Sans"/>
              <a:cs typeface="Work Sans"/>
              <a:sym typeface="Work Sans"/>
            </a:endParaRPr>
          </a:p>
          <a:p>
            <a:pPr indent="0" lvl="0" marL="0" rtl="0" algn="l">
              <a:spcBef>
                <a:spcPts val="0"/>
              </a:spcBef>
              <a:spcAft>
                <a:spcPts val="0"/>
              </a:spcAft>
              <a:buNone/>
            </a:pPr>
            <a:r>
              <a:rPr lang="en-US" sz="1800">
                <a:solidFill>
                  <a:srgbClr val="FF0000"/>
                </a:solidFill>
                <a:latin typeface="Work Sans"/>
                <a:ea typeface="Work Sans"/>
                <a:cs typeface="Work Sans"/>
                <a:sym typeface="Work Sans"/>
              </a:rPr>
              <a:t>What drawbacks could we see here?</a:t>
            </a:r>
            <a:endParaRPr sz="2000">
              <a:solidFill>
                <a:srgbClr val="FF0000"/>
              </a:solidFill>
              <a:latin typeface="Work Sans"/>
              <a:ea typeface="Work Sans"/>
              <a:cs typeface="Work Sans"/>
              <a:sym typeface="Work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592775" y="436600"/>
            <a:ext cx="8240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First Come First Serve (FCFS)</a:t>
            </a:r>
            <a:endParaRPr sz="2500">
              <a:latin typeface="Work Sans"/>
              <a:ea typeface="Work Sans"/>
              <a:cs typeface="Work Sans"/>
              <a:sym typeface="Work Sans"/>
            </a:endParaRPr>
          </a:p>
        </p:txBody>
      </p:sp>
      <p:sp>
        <p:nvSpPr>
          <p:cNvPr id="350" name="Google Shape;350;p54"/>
          <p:cNvSpPr txBox="1"/>
          <p:nvPr/>
        </p:nvSpPr>
        <p:spPr>
          <a:xfrm>
            <a:off x="592773" y="1051630"/>
            <a:ext cx="7695600" cy="11220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Treat the ready queue as an actual FIFO queue, with the element at the head  being chosen to get scheduled.</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Drawback - </a:t>
            </a:r>
            <a:r>
              <a:rPr b="1" lang="en-US" sz="1800">
                <a:solidFill>
                  <a:srgbClr val="595959"/>
                </a:solidFill>
                <a:latin typeface="Work Sans"/>
                <a:ea typeface="Work Sans"/>
                <a:cs typeface="Work Sans"/>
                <a:sym typeface="Work Sans"/>
              </a:rPr>
              <a:t>Convoy Eﬀect</a:t>
            </a:r>
            <a:endParaRPr sz="1800">
              <a:latin typeface="Work Sans"/>
              <a:ea typeface="Work Sans"/>
              <a:cs typeface="Work Sans"/>
              <a:sym typeface="Work Sans"/>
            </a:endParaRPr>
          </a:p>
        </p:txBody>
      </p:sp>
      <p:sp>
        <p:nvSpPr>
          <p:cNvPr id="351" name="Google Shape;351;p54"/>
          <p:cNvSpPr/>
          <p:nvPr/>
        </p:nvSpPr>
        <p:spPr>
          <a:xfrm>
            <a:off x="4571990" y="1806971"/>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Google Shape;352;p54"/>
          <p:cNvSpPr/>
          <p:nvPr/>
        </p:nvSpPr>
        <p:spPr>
          <a:xfrm>
            <a:off x="0" y="4249594"/>
            <a:ext cx="9144000" cy="560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592776" y="436600"/>
            <a:ext cx="5116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Convoy Eﬀect</a:t>
            </a:r>
            <a:endParaRPr sz="2500">
              <a:latin typeface="Work Sans"/>
              <a:ea typeface="Work Sans"/>
              <a:cs typeface="Work Sans"/>
              <a:sym typeface="Work Sans"/>
            </a:endParaRPr>
          </a:p>
        </p:txBody>
      </p:sp>
      <p:sp>
        <p:nvSpPr>
          <p:cNvPr id="358" name="Google Shape;358;p55"/>
          <p:cNvSpPr txBox="1"/>
          <p:nvPr/>
        </p:nvSpPr>
        <p:spPr>
          <a:xfrm>
            <a:off x="682129" y="971352"/>
            <a:ext cx="8187600" cy="1575300"/>
          </a:xfrm>
          <a:prstGeom prst="rect">
            <a:avLst/>
          </a:prstGeom>
          <a:noFill/>
          <a:ln>
            <a:noFill/>
          </a:ln>
        </p:spPr>
        <p:txBody>
          <a:bodyPr anchorCtr="0" anchor="t" bIns="0" lIns="0" spcFirstLastPara="1" rIns="0" wrap="square" tIns="12050">
            <a:spAutoFit/>
          </a:bodyPr>
          <a:lstStyle/>
          <a:p>
            <a:pPr indent="-368300" lvl="0" marL="380365" marR="349885" rtl="0" algn="l">
              <a:lnSpc>
                <a:spcPct val="115999"/>
              </a:lnSpc>
              <a:spcBef>
                <a:spcPts val="0"/>
              </a:spcBef>
              <a:spcAft>
                <a:spcPts val="0"/>
              </a:spcAft>
              <a:buClr>
                <a:srgbClr val="606060"/>
              </a:buClr>
              <a:buSzPts val="1800"/>
              <a:buFont typeface="Work Sans"/>
              <a:buChar char="●"/>
            </a:pPr>
            <a:r>
              <a:rPr lang="en-US" sz="1800">
                <a:solidFill>
                  <a:srgbClr val="606060"/>
                </a:solidFill>
                <a:latin typeface="Work Sans"/>
                <a:ea typeface="Work Sans"/>
                <a:cs typeface="Work Sans"/>
                <a:sym typeface="Work Sans"/>
              </a:rPr>
              <a:t>If a process takes a very large amount of time, the other processes behind it will be unable to ﬁnish even if they could be executed quickly</a:t>
            </a:r>
            <a:endParaRPr sz="1800">
              <a:latin typeface="Work Sans"/>
              <a:ea typeface="Work Sans"/>
              <a:cs typeface="Work Sans"/>
              <a:sym typeface="Work Sans"/>
            </a:endParaRPr>
          </a:p>
          <a:p>
            <a:pPr indent="-368934" lvl="1" marL="837564" marR="0" rtl="0" algn="l">
              <a:lnSpc>
                <a:spcPct val="100000"/>
              </a:lnSpc>
              <a:spcBef>
                <a:spcPts val="345"/>
              </a:spcBef>
              <a:spcAft>
                <a:spcPts val="0"/>
              </a:spcAft>
              <a:buClr>
                <a:srgbClr val="606060"/>
              </a:buClr>
              <a:buSzPts val="1800"/>
              <a:buFont typeface="Work Sans"/>
              <a:buChar char="○"/>
            </a:pPr>
            <a:r>
              <a:rPr i="0" lang="en-US" sz="1800" u="none" cap="none" strike="noStrike">
                <a:solidFill>
                  <a:srgbClr val="606060"/>
                </a:solidFill>
                <a:latin typeface="Work Sans"/>
                <a:ea typeface="Work Sans"/>
                <a:cs typeface="Work Sans"/>
                <a:sym typeface="Work Sans"/>
              </a:rPr>
              <a:t>Common in non-preemptive algorithms</a:t>
            </a:r>
            <a:endParaRPr i="0" sz="1800" u="none" cap="none" strike="noStrike">
              <a:latin typeface="Work Sans"/>
              <a:ea typeface="Work Sans"/>
              <a:cs typeface="Work Sans"/>
              <a:sym typeface="Work Sans"/>
            </a:endParaRPr>
          </a:p>
          <a:p>
            <a:pPr indent="0" lvl="0" marL="0" marR="5080" rtl="0" algn="l">
              <a:lnSpc>
                <a:spcPct val="115999"/>
              </a:lnSpc>
              <a:spcBef>
                <a:spcPts val="5"/>
              </a:spcBef>
              <a:spcAft>
                <a:spcPts val="0"/>
              </a:spcAft>
              <a:buNone/>
            </a:pPr>
            <a:r>
              <a:t/>
            </a:r>
            <a:endParaRPr i="0" sz="1800" u="none" cap="none" strike="noStrike">
              <a:latin typeface="Work Sans"/>
              <a:ea typeface="Work Sans"/>
              <a:cs typeface="Work Sans"/>
              <a:sym typeface="Work Sans"/>
            </a:endParaRPr>
          </a:p>
        </p:txBody>
      </p:sp>
      <p:pic>
        <p:nvPicPr>
          <p:cNvPr id="359" name="Google Shape;359;p55"/>
          <p:cNvPicPr preferRelativeResize="0"/>
          <p:nvPr/>
        </p:nvPicPr>
        <p:blipFill>
          <a:blip r:embed="rId3">
            <a:alphaModFix/>
          </a:blip>
          <a:stretch>
            <a:fillRect/>
          </a:stretch>
        </p:blipFill>
        <p:spPr>
          <a:xfrm>
            <a:off x="152400" y="2699052"/>
            <a:ext cx="8839200" cy="194426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592776" y="436600"/>
            <a:ext cx="7764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Shortest Job First (SJF)</a:t>
            </a:r>
            <a:endParaRPr sz="2500">
              <a:latin typeface="Work Sans"/>
              <a:ea typeface="Work Sans"/>
              <a:cs typeface="Work Sans"/>
              <a:sym typeface="Work Sans"/>
            </a:endParaRPr>
          </a:p>
        </p:txBody>
      </p:sp>
      <p:sp>
        <p:nvSpPr>
          <p:cNvPr id="365" name="Google Shape;365;p56"/>
          <p:cNvSpPr txBox="1"/>
          <p:nvPr/>
        </p:nvSpPr>
        <p:spPr>
          <a:xfrm>
            <a:off x="592773" y="1051630"/>
            <a:ext cx="7445400" cy="8034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C</a:t>
            </a:r>
            <a:r>
              <a:rPr lang="en-US" sz="1800">
                <a:solidFill>
                  <a:srgbClr val="595959"/>
                </a:solidFill>
                <a:latin typeface="Work Sans"/>
                <a:ea typeface="Work Sans"/>
                <a:cs typeface="Work Sans"/>
                <a:sym typeface="Work Sans"/>
              </a:rPr>
              <a:t>hoose the shortest job </a:t>
            </a:r>
            <a:r>
              <a:rPr lang="en-US" sz="1800">
                <a:solidFill>
                  <a:srgbClr val="4A86E8"/>
                </a:solidFill>
                <a:latin typeface="Work Sans"/>
                <a:ea typeface="Work Sans"/>
                <a:cs typeface="Work Sans"/>
                <a:sym typeface="Work Sans"/>
              </a:rPr>
              <a:t>(CPU Burst)</a:t>
            </a:r>
            <a:r>
              <a:rPr lang="en-US" sz="1800">
                <a:solidFill>
                  <a:srgbClr val="595959"/>
                </a:solidFill>
                <a:latin typeface="Work Sans"/>
                <a:ea typeface="Work Sans"/>
                <a:cs typeface="Work Sans"/>
                <a:sym typeface="Work Sans"/>
              </a:rPr>
              <a:t> to execute on the machine.</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b="1" lang="en-US" sz="1800">
                <a:solidFill>
                  <a:srgbClr val="595959"/>
                </a:solidFill>
                <a:latin typeface="Work Sans"/>
                <a:ea typeface="Work Sans"/>
                <a:cs typeface="Work Sans"/>
                <a:sym typeface="Work Sans"/>
              </a:rPr>
              <a:t>Exercise: </a:t>
            </a:r>
            <a:r>
              <a:rPr lang="en-US" sz="1800">
                <a:solidFill>
                  <a:srgbClr val="595959"/>
                </a:solidFill>
                <a:latin typeface="Work Sans"/>
                <a:ea typeface="Work Sans"/>
                <a:cs typeface="Work Sans"/>
                <a:sym typeface="Work Sans"/>
              </a:rPr>
              <a:t>How would the scheduler schedule these processes?</a:t>
            </a:r>
            <a:endParaRPr sz="1800">
              <a:latin typeface="Work Sans"/>
              <a:ea typeface="Work Sans"/>
              <a:cs typeface="Work Sans"/>
              <a:sym typeface="Work Sans"/>
            </a:endParaRPr>
          </a:p>
        </p:txBody>
      </p:sp>
      <p:sp>
        <p:nvSpPr>
          <p:cNvPr id="366" name="Google Shape;366;p56"/>
          <p:cNvSpPr txBox="1"/>
          <p:nvPr/>
        </p:nvSpPr>
        <p:spPr>
          <a:xfrm>
            <a:off x="361750" y="2320075"/>
            <a:ext cx="3956100" cy="2335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CC0000"/>
                </a:solidFill>
                <a:latin typeface="Proxima Nova"/>
                <a:ea typeface="Proxima Nova"/>
                <a:cs typeface="Proxima Nova"/>
                <a:sym typeface="Proxima Nova"/>
              </a:rPr>
              <a:t>Note: </a:t>
            </a:r>
            <a:r>
              <a:rPr lang="en-US" sz="1800">
                <a:solidFill>
                  <a:srgbClr val="CC0000"/>
                </a:solidFill>
                <a:latin typeface="Proxima Nova"/>
                <a:ea typeface="Proxima Nova"/>
                <a:cs typeface="Proxima Nova"/>
                <a:sym typeface="Proxima Nova"/>
              </a:rPr>
              <a:t>The textbook says to determine “shortest” job based on the </a:t>
            </a:r>
            <a:r>
              <a:rPr i="1" lang="en-US" sz="1800">
                <a:solidFill>
                  <a:srgbClr val="CC0000"/>
                </a:solidFill>
                <a:latin typeface="Proxima Nova"/>
                <a:ea typeface="Proxima Nova"/>
                <a:cs typeface="Proxima Nova"/>
                <a:sym typeface="Proxima Nova"/>
              </a:rPr>
              <a:t>next</a:t>
            </a:r>
            <a:r>
              <a:rPr lang="en-US" sz="1800">
                <a:solidFill>
                  <a:srgbClr val="CC0000"/>
                </a:solidFill>
                <a:latin typeface="Proxima Nova"/>
                <a:ea typeface="Proxima Nova"/>
                <a:cs typeface="Proxima Nova"/>
                <a:sym typeface="Proxima Nova"/>
              </a:rPr>
              <a:t> CPU burst. However, some questions on HW / Exam may ask to use the sum of all CPU bursts. The questions will specify how to compute the shortest job.</a:t>
            </a:r>
            <a:endParaRPr sz="1800">
              <a:solidFill>
                <a:srgbClr val="CC0000"/>
              </a:solidFill>
              <a:latin typeface="Proxima Nova"/>
              <a:ea typeface="Proxima Nova"/>
              <a:cs typeface="Proxima Nova"/>
              <a:sym typeface="Proxima Nova"/>
            </a:endParaRPr>
          </a:p>
        </p:txBody>
      </p:sp>
      <p:sp>
        <p:nvSpPr>
          <p:cNvPr id="367" name="Google Shape;367;p56"/>
          <p:cNvSpPr/>
          <p:nvPr/>
        </p:nvSpPr>
        <p:spPr>
          <a:xfrm>
            <a:off x="4704865" y="2557821"/>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Google Shape;368;p56"/>
          <p:cNvSpPr txBox="1"/>
          <p:nvPr/>
        </p:nvSpPr>
        <p:spPr>
          <a:xfrm>
            <a:off x="7155345" y="305659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p:nvPr/>
        </p:nvSpPr>
        <p:spPr>
          <a:xfrm>
            <a:off x="0" y="4059174"/>
            <a:ext cx="9143981" cy="830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57"/>
          <p:cNvSpPr txBox="1"/>
          <p:nvPr>
            <p:ph type="title"/>
          </p:nvPr>
        </p:nvSpPr>
        <p:spPr>
          <a:xfrm>
            <a:off x="592776" y="436600"/>
            <a:ext cx="7764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Shortest Job First (SJF)</a:t>
            </a:r>
            <a:endParaRPr sz="2500">
              <a:latin typeface="Work Sans"/>
              <a:ea typeface="Work Sans"/>
              <a:cs typeface="Work Sans"/>
              <a:sym typeface="Work Sans"/>
            </a:endParaRPr>
          </a:p>
        </p:txBody>
      </p:sp>
      <p:sp>
        <p:nvSpPr>
          <p:cNvPr id="375" name="Google Shape;375;p57"/>
          <p:cNvSpPr txBox="1"/>
          <p:nvPr/>
        </p:nvSpPr>
        <p:spPr>
          <a:xfrm>
            <a:off x="592773" y="1051630"/>
            <a:ext cx="7445400" cy="8034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C</a:t>
            </a:r>
            <a:r>
              <a:rPr lang="en-US" sz="1800">
                <a:solidFill>
                  <a:srgbClr val="595959"/>
                </a:solidFill>
                <a:latin typeface="Work Sans"/>
                <a:ea typeface="Work Sans"/>
                <a:cs typeface="Work Sans"/>
                <a:sym typeface="Work Sans"/>
              </a:rPr>
              <a:t>hoose the shortest job </a:t>
            </a:r>
            <a:r>
              <a:rPr lang="en-US" sz="1800">
                <a:solidFill>
                  <a:srgbClr val="4A86E8"/>
                </a:solidFill>
                <a:latin typeface="Work Sans"/>
                <a:ea typeface="Work Sans"/>
                <a:cs typeface="Work Sans"/>
                <a:sym typeface="Work Sans"/>
              </a:rPr>
              <a:t>(CPU Burst) </a:t>
            </a:r>
            <a:r>
              <a:rPr lang="en-US" sz="1800">
                <a:solidFill>
                  <a:srgbClr val="595959"/>
                </a:solidFill>
                <a:latin typeface="Work Sans"/>
                <a:ea typeface="Work Sans"/>
                <a:cs typeface="Work Sans"/>
                <a:sym typeface="Work Sans"/>
              </a:rPr>
              <a:t>to execute on the machine. </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FF0000"/>
                </a:solidFill>
                <a:latin typeface="Work Sans"/>
                <a:ea typeface="Work Sans"/>
                <a:cs typeface="Work Sans"/>
                <a:sym typeface="Work Sans"/>
              </a:rPr>
              <a:t>What drawbacks </a:t>
            </a:r>
            <a:r>
              <a:rPr lang="en-US" sz="1800">
                <a:solidFill>
                  <a:srgbClr val="FF0000"/>
                </a:solidFill>
                <a:latin typeface="Work Sans"/>
                <a:ea typeface="Work Sans"/>
                <a:cs typeface="Work Sans"/>
                <a:sym typeface="Work Sans"/>
              </a:rPr>
              <a:t>could</a:t>
            </a:r>
            <a:r>
              <a:rPr lang="en-US" sz="1800">
                <a:solidFill>
                  <a:srgbClr val="FF0000"/>
                </a:solidFill>
                <a:latin typeface="Work Sans"/>
                <a:ea typeface="Work Sans"/>
                <a:cs typeface="Work Sans"/>
                <a:sym typeface="Work Sans"/>
              </a:rPr>
              <a:t> we see here?</a:t>
            </a:r>
            <a:endParaRPr sz="1800">
              <a:solidFill>
                <a:srgbClr val="FF0000"/>
              </a:solidFill>
              <a:latin typeface="Work Sans"/>
              <a:ea typeface="Work Sans"/>
              <a:cs typeface="Work Sans"/>
              <a:sym typeface="Work Sans"/>
            </a:endParaRPr>
          </a:p>
        </p:txBody>
      </p:sp>
      <p:sp>
        <p:nvSpPr>
          <p:cNvPr id="376" name="Google Shape;376;p57"/>
          <p:cNvSpPr/>
          <p:nvPr/>
        </p:nvSpPr>
        <p:spPr>
          <a:xfrm>
            <a:off x="4818740" y="2063221"/>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Google Shape;377;p57"/>
          <p:cNvSpPr txBox="1"/>
          <p:nvPr/>
        </p:nvSpPr>
        <p:spPr>
          <a:xfrm>
            <a:off x="7269220" y="256199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378" name="Google Shape;378;p57"/>
          <p:cNvSpPr txBox="1"/>
          <p:nvPr/>
        </p:nvSpPr>
        <p:spPr>
          <a:xfrm>
            <a:off x="6225909" y="348279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379" name="Google Shape;379;p57"/>
          <p:cNvSpPr txBox="1"/>
          <p:nvPr/>
        </p:nvSpPr>
        <p:spPr>
          <a:xfrm>
            <a:off x="7273730" y="34922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380" name="Google Shape;380;p57"/>
          <p:cNvSpPr txBox="1"/>
          <p:nvPr/>
        </p:nvSpPr>
        <p:spPr>
          <a:xfrm>
            <a:off x="8302570" y="30350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592776" y="436600"/>
            <a:ext cx="5615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A Summary of </a:t>
            </a:r>
            <a:r>
              <a:rPr b="1" lang="en-US" sz="2500">
                <a:solidFill>
                  <a:srgbClr val="3C78D8"/>
                </a:solidFill>
                <a:latin typeface="Work Sans"/>
                <a:ea typeface="Work Sans"/>
                <a:cs typeface="Work Sans"/>
                <a:sym typeface="Work Sans"/>
              </a:rPr>
              <a:t>CS 2200</a:t>
            </a:r>
            <a:r>
              <a:rPr b="1" lang="en-US" sz="2500">
                <a:solidFill>
                  <a:srgbClr val="674DA7"/>
                </a:solidFill>
                <a:latin typeface="Work Sans"/>
                <a:ea typeface="Work Sans"/>
                <a:cs typeface="Work Sans"/>
                <a:sym typeface="Work Sans"/>
              </a:rPr>
              <a:t> </a:t>
            </a:r>
            <a:r>
              <a:rPr lang="en-US" sz="2500">
                <a:latin typeface="Work Sans"/>
                <a:ea typeface="Work Sans"/>
                <a:cs typeface="Work Sans"/>
                <a:sym typeface="Work Sans"/>
              </a:rPr>
              <a:t>so far</a:t>
            </a:r>
            <a:endParaRPr sz="2500">
              <a:latin typeface="Work Sans"/>
              <a:ea typeface="Work Sans"/>
              <a:cs typeface="Work Sans"/>
              <a:sym typeface="Work Sans"/>
            </a:endParaRPr>
          </a:p>
        </p:txBody>
      </p:sp>
      <p:sp>
        <p:nvSpPr>
          <p:cNvPr id="106" name="Google Shape;106;p22"/>
          <p:cNvSpPr txBox="1"/>
          <p:nvPr/>
        </p:nvSpPr>
        <p:spPr>
          <a:xfrm>
            <a:off x="683300" y="1051624"/>
            <a:ext cx="7453500" cy="2813700"/>
          </a:xfrm>
          <a:prstGeom prst="rect">
            <a:avLst/>
          </a:prstGeom>
          <a:noFill/>
          <a:ln>
            <a:noFill/>
          </a:ln>
        </p:spPr>
        <p:txBody>
          <a:bodyPr anchorCtr="0" anchor="t" bIns="0" lIns="0" spcFirstLastPara="1" rIns="0" wrap="square" tIns="12700">
            <a:spAutoFit/>
          </a:bodyPr>
          <a:lstStyle/>
          <a:p>
            <a:pPr indent="-367030" lvl="0" marL="379095" marR="447675" rtl="0" algn="l">
              <a:lnSpc>
                <a:spcPct val="150000"/>
              </a:lnSpc>
              <a:spcBef>
                <a:spcPts val="0"/>
              </a:spcBef>
              <a:spcAft>
                <a:spcPts val="0"/>
              </a:spcAft>
              <a:buClr>
                <a:srgbClr val="595959"/>
              </a:buClr>
              <a:buSzPts val="1800"/>
              <a:buFont typeface="Arial"/>
              <a:buChar char="●"/>
            </a:pPr>
            <a:r>
              <a:rPr lang="en-US" sz="1800">
                <a:solidFill>
                  <a:srgbClr val="595959"/>
                </a:solidFill>
                <a:latin typeface="Work Sans"/>
                <a:ea typeface="Work Sans"/>
                <a:cs typeface="Work Sans"/>
                <a:sym typeface="Work Sans"/>
              </a:rPr>
              <a:t>We built a </a:t>
            </a:r>
            <a:r>
              <a:rPr b="1" lang="en-US" sz="1800">
                <a:solidFill>
                  <a:srgbClr val="595959"/>
                </a:solidFill>
                <a:latin typeface="Work Sans"/>
                <a:ea typeface="Work Sans"/>
                <a:cs typeface="Work Sans"/>
                <a:sym typeface="Work Sans"/>
              </a:rPr>
              <a:t>simple datapath</a:t>
            </a:r>
            <a:r>
              <a:rPr lang="en-US" sz="1800">
                <a:solidFill>
                  <a:srgbClr val="595959"/>
                </a:solidFill>
                <a:latin typeface="Work Sans"/>
                <a:ea typeface="Work Sans"/>
                <a:cs typeface="Work Sans"/>
                <a:sym typeface="Work Sans"/>
              </a:rPr>
              <a:t> that reads a program from memory and executes it (Chapter 2-3).</a:t>
            </a:r>
            <a:endParaRPr i="0" sz="1400" u="none" cap="none" strike="noStrike">
              <a:latin typeface="Work Sans"/>
              <a:ea typeface="Work Sans"/>
              <a:cs typeface="Work Sans"/>
              <a:sym typeface="Work Sans"/>
            </a:endParaRPr>
          </a:p>
          <a:p>
            <a:pPr indent="-367030" lvl="0" marL="379095" marR="0" rtl="0" algn="l">
              <a:lnSpc>
                <a:spcPct val="150000"/>
              </a:lnSpc>
              <a:spcBef>
                <a:spcPts val="235"/>
              </a:spcBef>
              <a:spcAft>
                <a:spcPts val="0"/>
              </a:spcAft>
              <a:buClr>
                <a:srgbClr val="595959"/>
              </a:buClr>
              <a:buSzPts val="1800"/>
              <a:buFont typeface="Arial"/>
              <a:buChar char="●"/>
            </a:pPr>
            <a:r>
              <a:rPr lang="en-US" sz="1800">
                <a:solidFill>
                  <a:srgbClr val="595959"/>
                </a:solidFill>
                <a:latin typeface="Work Sans"/>
                <a:ea typeface="Work Sans"/>
                <a:cs typeface="Work Sans"/>
                <a:sym typeface="Work Sans"/>
              </a:rPr>
              <a:t>We gave </a:t>
            </a:r>
            <a:r>
              <a:rPr lang="en-US" sz="1800">
                <a:solidFill>
                  <a:srgbClr val="595959"/>
                </a:solidFill>
                <a:latin typeface="Work Sans"/>
                <a:ea typeface="Work Sans"/>
                <a:cs typeface="Work Sans"/>
                <a:sym typeface="Work Sans"/>
              </a:rPr>
              <a:t>our datapath</a:t>
            </a:r>
            <a:r>
              <a:rPr lang="en-US" sz="1800">
                <a:solidFill>
                  <a:srgbClr val="595959"/>
                </a:solidFill>
                <a:latin typeface="Work Sans"/>
                <a:ea typeface="Work Sans"/>
                <a:cs typeface="Work Sans"/>
                <a:sym typeface="Work Sans"/>
              </a:rPr>
              <a:t> </a:t>
            </a:r>
            <a:r>
              <a:rPr lang="en-US" sz="1800">
                <a:solidFill>
                  <a:srgbClr val="595959"/>
                </a:solidFill>
                <a:latin typeface="Work Sans"/>
                <a:ea typeface="Work Sans"/>
                <a:cs typeface="Work Sans"/>
                <a:sym typeface="Work Sans"/>
              </a:rPr>
              <a:t>the capability </a:t>
            </a:r>
            <a:r>
              <a:rPr lang="en-US" sz="1800">
                <a:solidFill>
                  <a:srgbClr val="595959"/>
                </a:solidFill>
                <a:latin typeface="Work Sans"/>
                <a:ea typeface="Work Sans"/>
                <a:cs typeface="Work Sans"/>
                <a:sym typeface="Work Sans"/>
              </a:rPr>
              <a:t>to </a:t>
            </a:r>
            <a:r>
              <a:rPr b="1" lang="en-US" sz="1800">
                <a:solidFill>
                  <a:srgbClr val="595959"/>
                </a:solidFill>
                <a:latin typeface="Work Sans"/>
                <a:ea typeface="Work Sans"/>
                <a:cs typeface="Work Sans"/>
                <a:sym typeface="Work Sans"/>
              </a:rPr>
              <a:t>handle interrupts</a:t>
            </a:r>
            <a:r>
              <a:rPr lang="en-US" sz="1800">
                <a:solidFill>
                  <a:srgbClr val="595959"/>
                </a:solidFill>
                <a:latin typeface="Work Sans"/>
                <a:ea typeface="Work Sans"/>
                <a:cs typeface="Work Sans"/>
                <a:sym typeface="Work Sans"/>
              </a:rPr>
              <a:t> to service I/O requests (Chapter </a:t>
            </a:r>
            <a:r>
              <a:rPr lang="en-US" sz="1800">
                <a:solidFill>
                  <a:srgbClr val="595959"/>
                </a:solidFill>
                <a:latin typeface="Work Sans"/>
                <a:ea typeface="Work Sans"/>
                <a:cs typeface="Work Sans"/>
                <a:sym typeface="Work Sans"/>
              </a:rPr>
              <a:t>4).</a:t>
            </a:r>
            <a:endParaRPr i="0" sz="1400" u="none" cap="none" strike="noStrike">
              <a:latin typeface="Work Sans"/>
              <a:ea typeface="Work Sans"/>
              <a:cs typeface="Work Sans"/>
              <a:sym typeface="Work Sans"/>
            </a:endParaRPr>
          </a:p>
          <a:p>
            <a:pPr indent="-367030" lvl="0" marL="379095" marR="5080" rtl="0" algn="l">
              <a:lnSpc>
                <a:spcPct val="150000"/>
              </a:lnSpc>
              <a:spcBef>
                <a:spcPts val="0"/>
              </a:spcBef>
              <a:spcAft>
                <a:spcPts val="0"/>
              </a:spcAft>
              <a:buClr>
                <a:srgbClr val="595959"/>
              </a:buClr>
              <a:buSzPts val="1800"/>
              <a:buFont typeface="Arial"/>
              <a:buChar char="●"/>
            </a:pPr>
            <a:r>
              <a:rPr lang="en-US" sz="1800">
                <a:solidFill>
                  <a:srgbClr val="595959"/>
                </a:solidFill>
                <a:latin typeface="Work Sans"/>
                <a:ea typeface="Work Sans"/>
                <a:cs typeface="Work Sans"/>
                <a:sym typeface="Work Sans"/>
              </a:rPr>
              <a:t>We built a </a:t>
            </a:r>
            <a:r>
              <a:rPr b="1" lang="en-US" sz="1800">
                <a:solidFill>
                  <a:srgbClr val="595959"/>
                </a:solidFill>
                <a:latin typeface="Work Sans"/>
                <a:ea typeface="Work Sans"/>
                <a:cs typeface="Work Sans"/>
                <a:sym typeface="Work Sans"/>
              </a:rPr>
              <a:t>more efficient datapath</a:t>
            </a:r>
            <a:r>
              <a:rPr lang="en-US" sz="1800">
                <a:solidFill>
                  <a:srgbClr val="595959"/>
                </a:solidFill>
                <a:latin typeface="Work Sans"/>
                <a:ea typeface="Work Sans"/>
                <a:cs typeface="Work Sans"/>
                <a:sym typeface="Work Sans"/>
              </a:rPr>
              <a:t> which can execute one instruction</a:t>
            </a:r>
            <a:r>
              <a:rPr lang="en-US" sz="1800">
                <a:solidFill>
                  <a:srgbClr val="595959"/>
                </a:solidFill>
                <a:latin typeface="Work Sans"/>
                <a:ea typeface="Work Sans"/>
                <a:cs typeface="Work Sans"/>
                <a:sym typeface="Work Sans"/>
              </a:rPr>
              <a:t> </a:t>
            </a:r>
            <a:r>
              <a:rPr lang="en-US" sz="1800">
                <a:solidFill>
                  <a:srgbClr val="595959"/>
                </a:solidFill>
                <a:latin typeface="Work Sans"/>
                <a:ea typeface="Work Sans"/>
                <a:cs typeface="Work Sans"/>
                <a:sym typeface="Work Sans"/>
              </a:rPr>
              <a:t>in</a:t>
            </a:r>
            <a:r>
              <a:rPr lang="en-US" sz="1800">
                <a:solidFill>
                  <a:srgbClr val="595959"/>
                </a:solidFill>
                <a:latin typeface="Work Sans"/>
                <a:ea typeface="Work Sans"/>
                <a:cs typeface="Work Sans"/>
                <a:sym typeface="Work Sans"/>
              </a:rPr>
              <a:t> </a:t>
            </a:r>
            <a:r>
              <a:rPr lang="en-US" sz="1800">
                <a:solidFill>
                  <a:srgbClr val="595959"/>
                </a:solidFill>
                <a:latin typeface="Work Sans"/>
                <a:ea typeface="Work Sans"/>
                <a:cs typeface="Work Sans"/>
                <a:sym typeface="Work Sans"/>
              </a:rPr>
              <a:t>one clock cycle on average</a:t>
            </a:r>
            <a:r>
              <a:rPr lang="en-US" sz="1800">
                <a:solidFill>
                  <a:srgbClr val="595959"/>
                </a:solidFill>
                <a:latin typeface="Work Sans"/>
                <a:ea typeface="Work Sans"/>
                <a:cs typeface="Work Sans"/>
                <a:sym typeface="Work Sans"/>
              </a:rPr>
              <a:t> (Chapter 5).</a:t>
            </a:r>
            <a:endParaRPr sz="1800">
              <a:solidFill>
                <a:srgbClr val="595959"/>
              </a:solidFill>
              <a:latin typeface="Work Sans"/>
              <a:ea typeface="Work Sans"/>
              <a:cs typeface="Work Sans"/>
              <a:sym typeface="Work Sans"/>
            </a:endParaRPr>
          </a:p>
          <a:p>
            <a:pPr indent="0" lvl="0" marL="0" marR="5080" rtl="0" algn="l">
              <a:lnSpc>
                <a:spcPct val="150000"/>
              </a:lnSpc>
              <a:spcBef>
                <a:spcPts val="0"/>
              </a:spcBef>
              <a:spcAft>
                <a:spcPts val="0"/>
              </a:spcAft>
              <a:buNone/>
            </a:pPr>
            <a:r>
              <a:t/>
            </a:r>
            <a:endParaRPr sz="1800">
              <a:solidFill>
                <a:srgbClr val="595959"/>
              </a:solidFill>
              <a:latin typeface="Work Sans"/>
              <a:ea typeface="Work Sans"/>
              <a:cs typeface="Work Sans"/>
              <a:sym typeface="Work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p:nvPr/>
        </p:nvSpPr>
        <p:spPr>
          <a:xfrm>
            <a:off x="0" y="4059174"/>
            <a:ext cx="9144000" cy="830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6" name="Google Shape;386;p58"/>
          <p:cNvSpPr txBox="1"/>
          <p:nvPr>
            <p:ph type="title"/>
          </p:nvPr>
        </p:nvSpPr>
        <p:spPr>
          <a:xfrm>
            <a:off x="592776" y="436600"/>
            <a:ext cx="7764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Non-Preemptive - Shortest Job First (SJF)</a:t>
            </a:r>
            <a:endParaRPr sz="2500">
              <a:latin typeface="Work Sans"/>
              <a:ea typeface="Work Sans"/>
              <a:cs typeface="Work Sans"/>
              <a:sym typeface="Work Sans"/>
            </a:endParaRPr>
          </a:p>
        </p:txBody>
      </p:sp>
      <p:sp>
        <p:nvSpPr>
          <p:cNvPr id="387" name="Google Shape;387;p58"/>
          <p:cNvSpPr txBox="1"/>
          <p:nvPr/>
        </p:nvSpPr>
        <p:spPr>
          <a:xfrm>
            <a:off x="592773" y="1051630"/>
            <a:ext cx="7445400" cy="8034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C</a:t>
            </a:r>
            <a:r>
              <a:rPr lang="en-US" sz="1800">
                <a:solidFill>
                  <a:srgbClr val="595959"/>
                </a:solidFill>
                <a:latin typeface="Work Sans"/>
                <a:ea typeface="Work Sans"/>
                <a:cs typeface="Work Sans"/>
                <a:sym typeface="Work Sans"/>
              </a:rPr>
              <a:t>hoose the shortest job to execute on the machine.</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Drawback - </a:t>
            </a:r>
            <a:r>
              <a:rPr b="1" lang="en-US" sz="1800">
                <a:solidFill>
                  <a:srgbClr val="595959"/>
                </a:solidFill>
                <a:latin typeface="Work Sans"/>
                <a:ea typeface="Work Sans"/>
                <a:cs typeface="Work Sans"/>
                <a:sym typeface="Work Sans"/>
              </a:rPr>
              <a:t>Starvation</a:t>
            </a:r>
            <a:endParaRPr b="1" sz="1800">
              <a:latin typeface="Work Sans"/>
              <a:ea typeface="Work Sans"/>
              <a:cs typeface="Work Sans"/>
              <a:sym typeface="Work Sans"/>
            </a:endParaRPr>
          </a:p>
        </p:txBody>
      </p:sp>
      <p:sp>
        <p:nvSpPr>
          <p:cNvPr id="388" name="Google Shape;388;p58"/>
          <p:cNvSpPr/>
          <p:nvPr/>
        </p:nvSpPr>
        <p:spPr>
          <a:xfrm>
            <a:off x="4818740" y="2063221"/>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Google Shape;389;p58"/>
          <p:cNvSpPr txBox="1"/>
          <p:nvPr/>
        </p:nvSpPr>
        <p:spPr>
          <a:xfrm>
            <a:off x="7269220" y="256199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390" name="Google Shape;390;p58"/>
          <p:cNvSpPr txBox="1"/>
          <p:nvPr/>
        </p:nvSpPr>
        <p:spPr>
          <a:xfrm>
            <a:off x="6225909" y="348279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391" name="Google Shape;391;p58"/>
          <p:cNvSpPr txBox="1"/>
          <p:nvPr/>
        </p:nvSpPr>
        <p:spPr>
          <a:xfrm>
            <a:off x="7273730" y="34922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392" name="Google Shape;392;p58"/>
          <p:cNvSpPr txBox="1"/>
          <p:nvPr/>
        </p:nvSpPr>
        <p:spPr>
          <a:xfrm>
            <a:off x="8302570" y="30350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592776" y="436600"/>
            <a:ext cx="5116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Starvation</a:t>
            </a:r>
            <a:endParaRPr sz="2500">
              <a:latin typeface="Work Sans"/>
              <a:ea typeface="Work Sans"/>
              <a:cs typeface="Work Sans"/>
              <a:sym typeface="Work Sans"/>
            </a:endParaRPr>
          </a:p>
        </p:txBody>
      </p:sp>
      <p:sp>
        <p:nvSpPr>
          <p:cNvPr id="398" name="Google Shape;398;p59"/>
          <p:cNvSpPr txBox="1"/>
          <p:nvPr/>
        </p:nvSpPr>
        <p:spPr>
          <a:xfrm>
            <a:off x="592775" y="1003000"/>
            <a:ext cx="8187600" cy="880800"/>
          </a:xfrm>
          <a:prstGeom prst="rect">
            <a:avLst/>
          </a:prstGeom>
          <a:noFill/>
          <a:ln>
            <a:noFill/>
          </a:ln>
        </p:spPr>
        <p:txBody>
          <a:bodyPr anchorCtr="0" anchor="t" bIns="0" lIns="0" spcFirstLastPara="1" rIns="0" wrap="square" tIns="12050">
            <a:spAutoFit/>
          </a:bodyPr>
          <a:lstStyle/>
          <a:p>
            <a:pPr indent="0" lvl="0" marL="0" marR="5080" rtl="0" algn="l">
              <a:lnSpc>
                <a:spcPct val="115999"/>
              </a:lnSpc>
              <a:spcBef>
                <a:spcPts val="5"/>
              </a:spcBef>
              <a:spcAft>
                <a:spcPts val="0"/>
              </a:spcAft>
              <a:buNone/>
            </a:pPr>
            <a:r>
              <a:rPr lang="en-US" sz="1700">
                <a:solidFill>
                  <a:srgbClr val="606060"/>
                </a:solidFill>
                <a:latin typeface="Work Sans"/>
                <a:ea typeface="Work Sans"/>
                <a:cs typeface="Work Sans"/>
                <a:sym typeface="Work Sans"/>
              </a:rPr>
              <a:t>If a process does not make any progress towards completion due to </a:t>
            </a:r>
            <a:r>
              <a:rPr lang="en-US" sz="1700">
                <a:solidFill>
                  <a:srgbClr val="606060"/>
                </a:solidFill>
                <a:latin typeface="Work Sans"/>
                <a:ea typeface="Work Sans"/>
                <a:cs typeface="Work Sans"/>
                <a:sym typeface="Work Sans"/>
              </a:rPr>
              <a:t>scheduling</a:t>
            </a:r>
            <a:r>
              <a:rPr lang="en-US" sz="1700">
                <a:solidFill>
                  <a:srgbClr val="606060"/>
                </a:solidFill>
                <a:latin typeface="Work Sans"/>
                <a:ea typeface="Work Sans"/>
                <a:cs typeface="Work Sans"/>
                <a:sym typeface="Work Sans"/>
              </a:rPr>
              <a:t> algorithms never letting it run. (Primarily preemptive, but not always)</a:t>
            </a:r>
            <a:endParaRPr i="0" sz="1700" u="none" cap="none" strike="noStrike">
              <a:latin typeface="Work Sans"/>
              <a:ea typeface="Work Sans"/>
              <a:cs typeface="Work Sans"/>
              <a:sym typeface="Work Sans"/>
            </a:endParaRPr>
          </a:p>
        </p:txBody>
      </p:sp>
      <p:pic>
        <p:nvPicPr>
          <p:cNvPr id="399" name="Google Shape;399;p59"/>
          <p:cNvPicPr preferRelativeResize="0"/>
          <p:nvPr/>
        </p:nvPicPr>
        <p:blipFill>
          <a:blip r:embed="rId3">
            <a:alphaModFix/>
          </a:blip>
          <a:stretch>
            <a:fillRect/>
          </a:stretch>
        </p:blipFill>
        <p:spPr>
          <a:xfrm>
            <a:off x="513850" y="1839975"/>
            <a:ext cx="8266524" cy="1366800"/>
          </a:xfrm>
          <a:prstGeom prst="rect">
            <a:avLst/>
          </a:prstGeom>
          <a:noFill/>
          <a:ln>
            <a:noFill/>
          </a:ln>
        </p:spPr>
      </p:pic>
      <p:pic>
        <p:nvPicPr>
          <p:cNvPr id="400" name="Google Shape;400;p59"/>
          <p:cNvPicPr preferRelativeResize="0"/>
          <p:nvPr/>
        </p:nvPicPr>
        <p:blipFill>
          <a:blip r:embed="rId4">
            <a:alphaModFix/>
          </a:blip>
          <a:stretch>
            <a:fillRect/>
          </a:stretch>
        </p:blipFill>
        <p:spPr>
          <a:xfrm>
            <a:off x="1152463" y="3534625"/>
            <a:ext cx="6745274" cy="1255100"/>
          </a:xfrm>
          <a:prstGeom prst="rect">
            <a:avLst/>
          </a:prstGeom>
          <a:noFill/>
          <a:ln>
            <a:noFill/>
          </a:ln>
        </p:spPr>
      </p:pic>
      <p:sp>
        <p:nvSpPr>
          <p:cNvPr id="401" name="Google Shape;401;p59"/>
          <p:cNvSpPr txBox="1"/>
          <p:nvPr/>
        </p:nvSpPr>
        <p:spPr>
          <a:xfrm>
            <a:off x="3138938" y="3226100"/>
            <a:ext cx="2772300" cy="273900"/>
          </a:xfrm>
          <a:prstGeom prst="rect">
            <a:avLst/>
          </a:prstGeom>
          <a:noFill/>
          <a:ln>
            <a:noFill/>
          </a:ln>
        </p:spPr>
        <p:txBody>
          <a:bodyPr anchorCtr="0" anchor="t" bIns="0" lIns="0" spcFirstLastPara="1" rIns="0" wrap="square" tIns="12050">
            <a:spAutoFit/>
          </a:bodyPr>
          <a:lstStyle/>
          <a:p>
            <a:pPr indent="0" lvl="0" marL="0" marR="5080" rtl="0" algn="l">
              <a:lnSpc>
                <a:spcPct val="115999"/>
              </a:lnSpc>
              <a:spcBef>
                <a:spcPts val="5"/>
              </a:spcBef>
              <a:spcAft>
                <a:spcPts val="0"/>
              </a:spcAft>
              <a:buNone/>
            </a:pPr>
            <a:r>
              <a:rPr lang="en-US" sz="1700">
                <a:solidFill>
                  <a:srgbClr val="606060"/>
                </a:solidFill>
                <a:latin typeface="Work Sans"/>
                <a:ea typeface="Work Sans"/>
                <a:cs typeface="Work Sans"/>
                <a:sym typeface="Work Sans"/>
              </a:rPr>
              <a:t>Using preemptive priority:</a:t>
            </a:r>
            <a:endParaRPr i="0" sz="1700" u="none" cap="none" strike="noStrike">
              <a:latin typeface="Work Sans"/>
              <a:ea typeface="Work Sans"/>
              <a:cs typeface="Work Sans"/>
              <a:sym typeface="Work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592777" y="436600"/>
            <a:ext cx="58164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Priority</a:t>
            </a:r>
            <a:endParaRPr sz="2500">
              <a:latin typeface="Work Sans"/>
              <a:ea typeface="Work Sans"/>
              <a:cs typeface="Work Sans"/>
              <a:sym typeface="Work Sans"/>
            </a:endParaRPr>
          </a:p>
        </p:txBody>
      </p:sp>
      <p:sp>
        <p:nvSpPr>
          <p:cNvPr id="407" name="Google Shape;407;p60"/>
          <p:cNvSpPr txBox="1"/>
          <p:nvPr/>
        </p:nvSpPr>
        <p:spPr>
          <a:xfrm>
            <a:off x="592773" y="1051630"/>
            <a:ext cx="7920300" cy="19128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Sort the ready queue by priority, and choose the job with the highest priority. This ensures that important processes that need to execute occur and do not get starved.</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How would the scheduler schedule these processes? </a:t>
            </a:r>
            <a:endParaRPr sz="1800">
              <a:solidFill>
                <a:srgbClr val="595959"/>
              </a:solidFill>
              <a:latin typeface="Work Sans"/>
              <a:ea typeface="Work Sans"/>
              <a:cs typeface="Work Sans"/>
              <a:sym typeface="Work Sans"/>
            </a:endParaRPr>
          </a:p>
          <a:p>
            <a:pPr indent="0" lvl="0" marL="12700" marR="0" rtl="0" algn="l">
              <a:lnSpc>
                <a:spcPct val="100000"/>
              </a:lnSpc>
              <a:spcBef>
                <a:spcPts val="1520"/>
              </a:spcBef>
              <a:spcAft>
                <a:spcPts val="0"/>
              </a:spcAft>
              <a:buNone/>
            </a:pPr>
            <a:r>
              <a:rPr b="1" lang="en-US" sz="1800">
                <a:solidFill>
                  <a:srgbClr val="595959"/>
                </a:solidFill>
                <a:latin typeface="Work Sans"/>
                <a:ea typeface="Work Sans"/>
                <a:cs typeface="Work Sans"/>
                <a:sym typeface="Work Sans"/>
              </a:rPr>
              <a:t>Priority: [P3, P2, P1]</a:t>
            </a:r>
            <a:endParaRPr b="1" sz="1800">
              <a:latin typeface="Work Sans"/>
              <a:ea typeface="Work Sans"/>
              <a:cs typeface="Work Sans"/>
              <a:sym typeface="Work Sans"/>
            </a:endParaRPr>
          </a:p>
        </p:txBody>
      </p:sp>
      <p:sp>
        <p:nvSpPr>
          <p:cNvPr id="408" name="Google Shape;408;p60"/>
          <p:cNvSpPr/>
          <p:nvPr/>
        </p:nvSpPr>
        <p:spPr>
          <a:xfrm>
            <a:off x="4694815" y="2726946"/>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9" name="Google Shape;409;p60"/>
          <p:cNvSpPr txBox="1"/>
          <p:nvPr/>
        </p:nvSpPr>
        <p:spPr>
          <a:xfrm>
            <a:off x="7145295" y="3225720"/>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10" name="Google Shape;410;p60"/>
          <p:cNvSpPr txBox="1"/>
          <p:nvPr/>
        </p:nvSpPr>
        <p:spPr>
          <a:xfrm>
            <a:off x="6101984" y="414651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11" name="Google Shape;411;p60"/>
          <p:cNvSpPr txBox="1"/>
          <p:nvPr/>
        </p:nvSpPr>
        <p:spPr>
          <a:xfrm>
            <a:off x="7149805" y="415600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12" name="Google Shape;412;p60"/>
          <p:cNvSpPr txBox="1"/>
          <p:nvPr/>
        </p:nvSpPr>
        <p:spPr>
          <a:xfrm>
            <a:off x="8178645" y="369880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p:nvPr/>
        </p:nvSpPr>
        <p:spPr>
          <a:xfrm>
            <a:off x="0" y="4056791"/>
            <a:ext cx="9143981" cy="8304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8" name="Google Shape;418;p61"/>
          <p:cNvSpPr txBox="1"/>
          <p:nvPr>
            <p:ph type="title"/>
          </p:nvPr>
        </p:nvSpPr>
        <p:spPr>
          <a:xfrm>
            <a:off x="592777" y="436600"/>
            <a:ext cx="58164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Priority</a:t>
            </a:r>
            <a:endParaRPr sz="2500">
              <a:latin typeface="Work Sans"/>
              <a:ea typeface="Work Sans"/>
              <a:cs typeface="Work Sans"/>
              <a:sym typeface="Work Sans"/>
            </a:endParaRPr>
          </a:p>
        </p:txBody>
      </p:sp>
      <p:sp>
        <p:nvSpPr>
          <p:cNvPr id="419" name="Google Shape;419;p61"/>
          <p:cNvSpPr txBox="1"/>
          <p:nvPr/>
        </p:nvSpPr>
        <p:spPr>
          <a:xfrm>
            <a:off x="592773" y="1051630"/>
            <a:ext cx="7920300" cy="14406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Sort the ready queue by priority</a:t>
            </a:r>
            <a:r>
              <a:rPr lang="en-US" sz="1800">
                <a:solidFill>
                  <a:srgbClr val="595959"/>
                </a:solidFill>
                <a:latin typeface="Work Sans"/>
                <a:ea typeface="Work Sans"/>
                <a:cs typeface="Work Sans"/>
                <a:sym typeface="Work Sans"/>
              </a:rPr>
              <a:t>, </a:t>
            </a:r>
            <a:r>
              <a:rPr lang="en-US" sz="1800">
                <a:solidFill>
                  <a:srgbClr val="595959"/>
                </a:solidFill>
                <a:latin typeface="Work Sans"/>
                <a:ea typeface="Work Sans"/>
                <a:cs typeface="Work Sans"/>
                <a:sym typeface="Work Sans"/>
              </a:rPr>
              <a:t>and choose the job with the highest priority. This ensures that important processes that need to execute occur and do not get starved.</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FF0000"/>
                </a:solidFill>
                <a:latin typeface="Work Sans"/>
                <a:ea typeface="Work Sans"/>
                <a:cs typeface="Work Sans"/>
                <a:sym typeface="Work Sans"/>
              </a:rPr>
              <a:t>What drawbacks could we see here?</a:t>
            </a:r>
            <a:endParaRPr sz="1800">
              <a:solidFill>
                <a:srgbClr val="FF0000"/>
              </a:solidFill>
              <a:latin typeface="Work Sans"/>
              <a:ea typeface="Work Sans"/>
              <a:cs typeface="Work Sans"/>
              <a:sym typeface="Work Sans"/>
            </a:endParaRPr>
          </a:p>
        </p:txBody>
      </p:sp>
      <p:sp>
        <p:nvSpPr>
          <p:cNvPr id="420" name="Google Shape;420;p61"/>
          <p:cNvSpPr/>
          <p:nvPr/>
        </p:nvSpPr>
        <p:spPr>
          <a:xfrm>
            <a:off x="4818740" y="2063221"/>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1" name="Google Shape;421;p61"/>
          <p:cNvSpPr txBox="1"/>
          <p:nvPr/>
        </p:nvSpPr>
        <p:spPr>
          <a:xfrm>
            <a:off x="7269220" y="256199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22" name="Google Shape;422;p61"/>
          <p:cNvSpPr txBox="1"/>
          <p:nvPr/>
        </p:nvSpPr>
        <p:spPr>
          <a:xfrm>
            <a:off x="6225909" y="348279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23" name="Google Shape;423;p61"/>
          <p:cNvSpPr txBox="1"/>
          <p:nvPr/>
        </p:nvSpPr>
        <p:spPr>
          <a:xfrm>
            <a:off x="7273730" y="34922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24" name="Google Shape;424;p61"/>
          <p:cNvSpPr txBox="1"/>
          <p:nvPr/>
        </p:nvSpPr>
        <p:spPr>
          <a:xfrm>
            <a:off x="8302570" y="30350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p:nvPr/>
        </p:nvSpPr>
        <p:spPr>
          <a:xfrm>
            <a:off x="0" y="4056791"/>
            <a:ext cx="9144000" cy="830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0" name="Google Shape;430;p62"/>
          <p:cNvSpPr txBox="1"/>
          <p:nvPr>
            <p:ph type="title"/>
          </p:nvPr>
        </p:nvSpPr>
        <p:spPr>
          <a:xfrm>
            <a:off x="592777" y="436600"/>
            <a:ext cx="58164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Priority</a:t>
            </a:r>
            <a:endParaRPr sz="2500">
              <a:latin typeface="Work Sans"/>
              <a:ea typeface="Work Sans"/>
              <a:cs typeface="Work Sans"/>
              <a:sym typeface="Work Sans"/>
            </a:endParaRPr>
          </a:p>
        </p:txBody>
      </p:sp>
      <p:sp>
        <p:nvSpPr>
          <p:cNvPr id="431" name="Google Shape;431;p62"/>
          <p:cNvSpPr txBox="1"/>
          <p:nvPr/>
        </p:nvSpPr>
        <p:spPr>
          <a:xfrm>
            <a:off x="592773" y="1051630"/>
            <a:ext cx="7920300" cy="16731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700">
                <a:solidFill>
                  <a:srgbClr val="595959"/>
                </a:solidFill>
                <a:latin typeface="Work Sans"/>
                <a:ea typeface="Work Sans"/>
                <a:cs typeface="Work Sans"/>
                <a:sym typeface="Work Sans"/>
              </a:rPr>
              <a:t>Sort the ready queue by priority (typically in ascending order, meaning P3 has highest priority), and choose the  job with the highest priority. This ensures that important processes that need to  execute occur and do not get starved.</a:t>
            </a:r>
            <a:endParaRPr sz="17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700">
                <a:solidFill>
                  <a:srgbClr val="595959"/>
                </a:solidFill>
                <a:latin typeface="Work Sans"/>
                <a:ea typeface="Work Sans"/>
                <a:cs typeface="Work Sans"/>
                <a:sym typeface="Work Sans"/>
              </a:rPr>
              <a:t>Drawback</a:t>
            </a:r>
            <a:r>
              <a:rPr lang="en-US" sz="1700">
                <a:solidFill>
                  <a:srgbClr val="595959"/>
                </a:solidFill>
                <a:latin typeface="Work Sans"/>
                <a:ea typeface="Work Sans"/>
                <a:cs typeface="Work Sans"/>
                <a:sym typeface="Work Sans"/>
              </a:rPr>
              <a:t> - </a:t>
            </a:r>
            <a:r>
              <a:rPr b="1" lang="en-US" sz="1700">
                <a:solidFill>
                  <a:srgbClr val="595959"/>
                </a:solidFill>
                <a:latin typeface="Work Sans"/>
                <a:ea typeface="Work Sans"/>
                <a:cs typeface="Work Sans"/>
                <a:sym typeface="Work Sans"/>
              </a:rPr>
              <a:t>Starvation</a:t>
            </a:r>
            <a:endParaRPr b="1" sz="1700">
              <a:solidFill>
                <a:srgbClr val="595959"/>
              </a:solidFill>
              <a:latin typeface="Work Sans"/>
              <a:ea typeface="Work Sans"/>
              <a:cs typeface="Work Sans"/>
              <a:sym typeface="Work Sans"/>
            </a:endParaRPr>
          </a:p>
        </p:txBody>
      </p:sp>
      <p:sp>
        <p:nvSpPr>
          <p:cNvPr id="432" name="Google Shape;432;p62"/>
          <p:cNvSpPr/>
          <p:nvPr/>
        </p:nvSpPr>
        <p:spPr>
          <a:xfrm>
            <a:off x="4818740" y="2063221"/>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3" name="Google Shape;433;p62"/>
          <p:cNvSpPr txBox="1"/>
          <p:nvPr/>
        </p:nvSpPr>
        <p:spPr>
          <a:xfrm>
            <a:off x="7269220" y="256199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34" name="Google Shape;434;p62"/>
          <p:cNvSpPr txBox="1"/>
          <p:nvPr/>
        </p:nvSpPr>
        <p:spPr>
          <a:xfrm>
            <a:off x="6225909" y="348279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35" name="Google Shape;435;p62"/>
          <p:cNvSpPr txBox="1"/>
          <p:nvPr/>
        </p:nvSpPr>
        <p:spPr>
          <a:xfrm>
            <a:off x="7273730" y="34922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36" name="Google Shape;436;p62"/>
          <p:cNvSpPr txBox="1"/>
          <p:nvPr/>
        </p:nvSpPr>
        <p:spPr>
          <a:xfrm>
            <a:off x="8302570" y="303508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592775" y="436600"/>
            <a:ext cx="8625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Shortest Remaining Time First (SRTF)</a:t>
            </a:r>
            <a:endParaRPr sz="2500">
              <a:latin typeface="Work Sans"/>
              <a:ea typeface="Work Sans"/>
              <a:cs typeface="Work Sans"/>
              <a:sym typeface="Work Sans"/>
            </a:endParaRPr>
          </a:p>
        </p:txBody>
      </p:sp>
      <p:sp>
        <p:nvSpPr>
          <p:cNvPr id="442" name="Google Shape;442;p63"/>
          <p:cNvSpPr txBox="1"/>
          <p:nvPr/>
        </p:nvSpPr>
        <p:spPr>
          <a:xfrm>
            <a:off x="592773" y="1051630"/>
            <a:ext cx="7889100" cy="14406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800">
                <a:solidFill>
                  <a:srgbClr val="595959"/>
                </a:solidFill>
                <a:latin typeface="Work Sans"/>
                <a:ea typeface="Work Sans"/>
                <a:cs typeface="Work Sans"/>
                <a:sym typeface="Work Sans"/>
              </a:rPr>
              <a:t>Sort the ready queue to SJF, however if a new job enters the ready queue, and its </a:t>
            </a:r>
            <a:r>
              <a:rPr lang="en-US" sz="1800">
                <a:solidFill>
                  <a:schemeClr val="accent1"/>
                </a:solidFill>
                <a:latin typeface="Work Sans"/>
                <a:ea typeface="Work Sans"/>
                <a:cs typeface="Work Sans"/>
                <a:sym typeface="Work Sans"/>
              </a:rPr>
              <a:t>(CPU) </a:t>
            </a:r>
            <a:r>
              <a:rPr lang="en-US" sz="1800">
                <a:solidFill>
                  <a:srgbClr val="595959"/>
                </a:solidFill>
                <a:latin typeface="Work Sans"/>
                <a:ea typeface="Work Sans"/>
                <a:cs typeface="Work Sans"/>
                <a:sym typeface="Work Sans"/>
              </a:rPr>
              <a:t>time is shorter than the rest, it can preempt the running process, with that process reentering the ready queue.</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How would the scheduler schedule these processes?</a:t>
            </a:r>
            <a:endParaRPr sz="1800">
              <a:latin typeface="Work Sans"/>
              <a:ea typeface="Work Sans"/>
              <a:cs typeface="Work Sans"/>
              <a:sym typeface="Work Sans"/>
            </a:endParaRPr>
          </a:p>
        </p:txBody>
      </p:sp>
      <p:sp>
        <p:nvSpPr>
          <p:cNvPr id="443" name="Google Shape;443;p63"/>
          <p:cNvSpPr txBox="1"/>
          <p:nvPr/>
        </p:nvSpPr>
        <p:spPr>
          <a:xfrm>
            <a:off x="5285850" y="2558550"/>
            <a:ext cx="3663000" cy="2157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700">
                <a:solidFill>
                  <a:srgbClr val="CC0000"/>
                </a:solidFill>
                <a:latin typeface="Proxima Nova"/>
                <a:ea typeface="Proxima Nova"/>
                <a:cs typeface="Proxima Nova"/>
                <a:sym typeface="Proxima Nova"/>
              </a:rPr>
              <a:t>Note: </a:t>
            </a:r>
            <a:r>
              <a:rPr lang="en-US" sz="1700">
                <a:solidFill>
                  <a:srgbClr val="CC0000"/>
                </a:solidFill>
                <a:latin typeface="Proxima Nova"/>
                <a:ea typeface="Proxima Nova"/>
                <a:cs typeface="Proxima Nova"/>
                <a:sym typeface="Proxima Nova"/>
              </a:rPr>
              <a:t>The textbook says to determine “shortest” job based on the </a:t>
            </a:r>
            <a:r>
              <a:rPr i="1" lang="en-US" sz="1700">
                <a:solidFill>
                  <a:srgbClr val="CC0000"/>
                </a:solidFill>
                <a:latin typeface="Proxima Nova"/>
                <a:ea typeface="Proxima Nova"/>
                <a:cs typeface="Proxima Nova"/>
                <a:sym typeface="Proxima Nova"/>
              </a:rPr>
              <a:t>next</a:t>
            </a:r>
            <a:r>
              <a:rPr lang="en-US" sz="1700">
                <a:solidFill>
                  <a:srgbClr val="CC0000"/>
                </a:solidFill>
                <a:latin typeface="Proxima Nova"/>
                <a:ea typeface="Proxima Nova"/>
                <a:cs typeface="Proxima Nova"/>
                <a:sym typeface="Proxima Nova"/>
              </a:rPr>
              <a:t> CPU burst. However, some questions on HW / Exam may ask to use the sum of all CPU bursts. The questions will specify how to compute the shortest job.</a:t>
            </a:r>
            <a:endParaRPr sz="1700">
              <a:solidFill>
                <a:srgbClr val="CC0000"/>
              </a:solidFill>
              <a:latin typeface="Proxima Nova"/>
              <a:ea typeface="Proxima Nova"/>
              <a:cs typeface="Proxima Nova"/>
              <a:sym typeface="Proxima Nova"/>
            </a:endParaRPr>
          </a:p>
        </p:txBody>
      </p:sp>
      <p:sp>
        <p:nvSpPr>
          <p:cNvPr id="444" name="Google Shape;444;p63"/>
          <p:cNvSpPr/>
          <p:nvPr/>
        </p:nvSpPr>
        <p:spPr>
          <a:xfrm>
            <a:off x="592765" y="2765471"/>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5" name="Google Shape;445;p63"/>
          <p:cNvSpPr txBox="1"/>
          <p:nvPr/>
        </p:nvSpPr>
        <p:spPr>
          <a:xfrm>
            <a:off x="3043245" y="326424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46" name="Google Shape;446;p63"/>
          <p:cNvSpPr txBox="1"/>
          <p:nvPr/>
        </p:nvSpPr>
        <p:spPr>
          <a:xfrm>
            <a:off x="1999934" y="418504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47" name="Google Shape;447;p63"/>
          <p:cNvSpPr txBox="1"/>
          <p:nvPr/>
        </p:nvSpPr>
        <p:spPr>
          <a:xfrm>
            <a:off x="3047755" y="419453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48" name="Google Shape;448;p63"/>
          <p:cNvSpPr txBox="1"/>
          <p:nvPr/>
        </p:nvSpPr>
        <p:spPr>
          <a:xfrm>
            <a:off x="4076595" y="373733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p:nvPr/>
        </p:nvSpPr>
        <p:spPr>
          <a:xfrm>
            <a:off x="128550" y="4030824"/>
            <a:ext cx="8886900" cy="72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4" name="Google Shape;454;p64"/>
          <p:cNvSpPr txBox="1"/>
          <p:nvPr>
            <p:ph type="title"/>
          </p:nvPr>
        </p:nvSpPr>
        <p:spPr>
          <a:xfrm>
            <a:off x="404700" y="436625"/>
            <a:ext cx="8625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Shortest Remaining Time First (SRTF)</a:t>
            </a:r>
            <a:endParaRPr sz="2500">
              <a:latin typeface="Work Sans"/>
              <a:ea typeface="Work Sans"/>
              <a:cs typeface="Work Sans"/>
              <a:sym typeface="Work Sans"/>
            </a:endParaRPr>
          </a:p>
        </p:txBody>
      </p:sp>
      <p:sp>
        <p:nvSpPr>
          <p:cNvPr id="455" name="Google Shape;455;p64"/>
          <p:cNvSpPr txBox="1"/>
          <p:nvPr/>
        </p:nvSpPr>
        <p:spPr>
          <a:xfrm>
            <a:off x="443850" y="1028688"/>
            <a:ext cx="3980400" cy="28767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700">
                <a:solidFill>
                  <a:srgbClr val="595959"/>
                </a:solidFill>
                <a:latin typeface="Work Sans"/>
                <a:ea typeface="Work Sans"/>
                <a:cs typeface="Work Sans"/>
                <a:sym typeface="Work Sans"/>
              </a:rPr>
              <a:t>A special case of SJF with </a:t>
            </a:r>
            <a:r>
              <a:rPr i="1" lang="en-US" sz="1700">
                <a:solidFill>
                  <a:srgbClr val="595959"/>
                </a:solidFill>
                <a:latin typeface="Work Sans"/>
                <a:ea typeface="Work Sans"/>
                <a:cs typeface="Work Sans"/>
                <a:sym typeface="Work Sans"/>
              </a:rPr>
              <a:t>preemption</a:t>
            </a:r>
            <a:r>
              <a:rPr i="1" lang="en-US" sz="1700">
                <a:solidFill>
                  <a:srgbClr val="595959"/>
                </a:solidFill>
                <a:latin typeface="Work Sans"/>
                <a:ea typeface="Work Sans"/>
                <a:cs typeface="Work Sans"/>
                <a:sym typeface="Work Sans"/>
              </a:rPr>
              <a:t>.</a:t>
            </a:r>
            <a:endParaRPr sz="1700">
              <a:solidFill>
                <a:srgbClr val="595959"/>
              </a:solidFill>
              <a:latin typeface="Work Sans"/>
              <a:ea typeface="Work Sans"/>
              <a:cs typeface="Work Sans"/>
              <a:sym typeface="Work Sans"/>
            </a:endParaRPr>
          </a:p>
          <a:p>
            <a:pPr indent="0" lvl="0" marL="0" marR="5080" rtl="0" algn="l">
              <a:lnSpc>
                <a:spcPct val="114999"/>
              </a:lnSpc>
              <a:spcBef>
                <a:spcPts val="0"/>
              </a:spcBef>
              <a:spcAft>
                <a:spcPts val="0"/>
              </a:spcAft>
              <a:buNone/>
            </a:pPr>
            <a:r>
              <a:t/>
            </a:r>
            <a:endParaRPr sz="1700">
              <a:solidFill>
                <a:srgbClr val="595959"/>
              </a:solidFill>
              <a:latin typeface="Work Sans"/>
              <a:ea typeface="Work Sans"/>
              <a:cs typeface="Work Sans"/>
              <a:sym typeface="Work Sans"/>
            </a:endParaRPr>
          </a:p>
          <a:p>
            <a:pPr indent="0" lvl="0" marL="12700" marR="5080" rtl="0" algn="l">
              <a:lnSpc>
                <a:spcPct val="114999"/>
              </a:lnSpc>
              <a:spcBef>
                <a:spcPts val="0"/>
              </a:spcBef>
              <a:spcAft>
                <a:spcPts val="0"/>
              </a:spcAft>
              <a:buSzPts val="1100"/>
              <a:buNone/>
            </a:pPr>
            <a:r>
              <a:rPr lang="en-US" sz="1700">
                <a:solidFill>
                  <a:srgbClr val="595959"/>
                </a:solidFill>
                <a:latin typeface="Work Sans"/>
                <a:ea typeface="Work Sans"/>
                <a:cs typeface="Work Sans"/>
                <a:sym typeface="Work Sans"/>
              </a:rPr>
              <a:t>If the remaining </a:t>
            </a:r>
            <a:r>
              <a:rPr lang="en-US" sz="1700">
                <a:solidFill>
                  <a:schemeClr val="accent1"/>
                </a:solidFill>
                <a:latin typeface="Work Sans"/>
                <a:ea typeface="Work Sans"/>
                <a:cs typeface="Work Sans"/>
                <a:sym typeface="Work Sans"/>
              </a:rPr>
              <a:t>(CPU)</a:t>
            </a:r>
            <a:r>
              <a:rPr lang="en-US" sz="1700">
                <a:solidFill>
                  <a:srgbClr val="595959"/>
                </a:solidFill>
                <a:latin typeface="Work Sans"/>
                <a:ea typeface="Work Sans"/>
                <a:cs typeface="Work Sans"/>
                <a:sym typeface="Work Sans"/>
              </a:rPr>
              <a:t> time of process in ready queue is </a:t>
            </a:r>
            <a:r>
              <a:rPr b="1" lang="en-US" sz="1700">
                <a:solidFill>
                  <a:srgbClr val="595959"/>
                </a:solidFill>
                <a:latin typeface="Work Sans"/>
                <a:ea typeface="Work Sans"/>
                <a:cs typeface="Work Sans"/>
                <a:sym typeface="Work Sans"/>
              </a:rPr>
              <a:t>lower than currently running process</a:t>
            </a:r>
            <a:r>
              <a:rPr lang="en-US" sz="1700">
                <a:solidFill>
                  <a:srgbClr val="595959"/>
                </a:solidFill>
                <a:latin typeface="Work Sans"/>
                <a:ea typeface="Work Sans"/>
                <a:cs typeface="Work Sans"/>
                <a:sym typeface="Work Sans"/>
              </a:rPr>
              <a:t>, then the scheduler preempts the latter in favor of the former.</a:t>
            </a:r>
            <a:endParaRPr sz="1700">
              <a:solidFill>
                <a:srgbClr val="595959"/>
              </a:solidFill>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700">
                <a:solidFill>
                  <a:srgbClr val="FF0000"/>
                </a:solidFill>
                <a:latin typeface="Work Sans"/>
                <a:ea typeface="Work Sans"/>
                <a:cs typeface="Work Sans"/>
                <a:sym typeface="Work Sans"/>
              </a:rPr>
              <a:t>What drawbacks could we see here?</a:t>
            </a:r>
            <a:endParaRPr sz="1700">
              <a:solidFill>
                <a:srgbClr val="FF0000"/>
              </a:solidFill>
              <a:latin typeface="Work Sans"/>
              <a:ea typeface="Work Sans"/>
              <a:cs typeface="Work Sans"/>
              <a:sym typeface="Work Sans"/>
            </a:endParaRPr>
          </a:p>
        </p:txBody>
      </p:sp>
      <p:sp>
        <p:nvSpPr>
          <p:cNvPr id="456" name="Google Shape;456;p64"/>
          <p:cNvSpPr/>
          <p:nvPr/>
        </p:nvSpPr>
        <p:spPr>
          <a:xfrm>
            <a:off x="4853540" y="1370471"/>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7" name="Google Shape;457;p64"/>
          <p:cNvSpPr txBox="1"/>
          <p:nvPr/>
        </p:nvSpPr>
        <p:spPr>
          <a:xfrm>
            <a:off x="7304020" y="1869245"/>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58" name="Google Shape;458;p64"/>
          <p:cNvSpPr txBox="1"/>
          <p:nvPr/>
        </p:nvSpPr>
        <p:spPr>
          <a:xfrm>
            <a:off x="6260709" y="279004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59" name="Google Shape;459;p64"/>
          <p:cNvSpPr txBox="1"/>
          <p:nvPr/>
        </p:nvSpPr>
        <p:spPr>
          <a:xfrm>
            <a:off x="7308530" y="279953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60" name="Google Shape;460;p64"/>
          <p:cNvSpPr txBox="1"/>
          <p:nvPr/>
        </p:nvSpPr>
        <p:spPr>
          <a:xfrm>
            <a:off x="8337370" y="2342334"/>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592775" y="436600"/>
            <a:ext cx="8625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Shortest Remaining Time First (SRTF)</a:t>
            </a:r>
            <a:endParaRPr sz="2500">
              <a:latin typeface="Work Sans"/>
              <a:ea typeface="Work Sans"/>
              <a:cs typeface="Work Sans"/>
              <a:sym typeface="Work Sans"/>
            </a:endParaRPr>
          </a:p>
        </p:txBody>
      </p:sp>
      <p:sp>
        <p:nvSpPr>
          <p:cNvPr id="466" name="Google Shape;466;p65"/>
          <p:cNvSpPr txBox="1"/>
          <p:nvPr/>
        </p:nvSpPr>
        <p:spPr>
          <a:xfrm>
            <a:off x="997099" y="2227000"/>
            <a:ext cx="2682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1520"/>
              </a:spcBef>
              <a:spcAft>
                <a:spcPts val="0"/>
              </a:spcAft>
              <a:buNone/>
            </a:pPr>
            <a:r>
              <a:rPr b="1" lang="en-US" sz="1800">
                <a:solidFill>
                  <a:srgbClr val="595959"/>
                </a:solidFill>
                <a:latin typeface="Work Sans"/>
                <a:ea typeface="Work Sans"/>
                <a:cs typeface="Work Sans"/>
                <a:sym typeface="Work Sans"/>
              </a:rPr>
              <a:t>Drawback</a:t>
            </a:r>
            <a:r>
              <a:rPr b="1" lang="en-US" sz="1800">
                <a:solidFill>
                  <a:srgbClr val="595959"/>
                </a:solidFill>
                <a:latin typeface="Work Sans"/>
                <a:ea typeface="Work Sans"/>
                <a:cs typeface="Work Sans"/>
                <a:sym typeface="Work Sans"/>
              </a:rPr>
              <a:t>:</a:t>
            </a:r>
            <a:r>
              <a:rPr lang="en-US" sz="1800">
                <a:solidFill>
                  <a:srgbClr val="595959"/>
                </a:solidFill>
                <a:latin typeface="Work Sans"/>
                <a:ea typeface="Work Sans"/>
                <a:cs typeface="Work Sans"/>
                <a:sym typeface="Work Sans"/>
              </a:rPr>
              <a:t> </a:t>
            </a:r>
            <a:r>
              <a:rPr lang="en-US" sz="1800">
                <a:solidFill>
                  <a:srgbClr val="595959"/>
                </a:solidFill>
                <a:latin typeface="Work Sans"/>
                <a:ea typeface="Work Sans"/>
                <a:cs typeface="Work Sans"/>
                <a:sym typeface="Work Sans"/>
              </a:rPr>
              <a:t>Starvation</a:t>
            </a:r>
            <a:endParaRPr sz="1800">
              <a:latin typeface="Work Sans"/>
              <a:ea typeface="Work Sans"/>
              <a:cs typeface="Work Sans"/>
              <a:sym typeface="Work Sans"/>
            </a:endParaRPr>
          </a:p>
        </p:txBody>
      </p:sp>
      <p:sp>
        <p:nvSpPr>
          <p:cNvPr id="467" name="Google Shape;467;p65"/>
          <p:cNvSpPr/>
          <p:nvPr/>
        </p:nvSpPr>
        <p:spPr>
          <a:xfrm>
            <a:off x="128550" y="4030824"/>
            <a:ext cx="8886900" cy="72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8" name="Google Shape;468;p65"/>
          <p:cNvSpPr/>
          <p:nvPr/>
        </p:nvSpPr>
        <p:spPr>
          <a:xfrm>
            <a:off x="4853540" y="1503659"/>
            <a:ext cx="4161900" cy="1860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9" name="Google Shape;469;p65"/>
          <p:cNvSpPr txBox="1"/>
          <p:nvPr/>
        </p:nvSpPr>
        <p:spPr>
          <a:xfrm>
            <a:off x="7304020" y="2002432"/>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70" name="Google Shape;470;p65"/>
          <p:cNvSpPr txBox="1"/>
          <p:nvPr/>
        </p:nvSpPr>
        <p:spPr>
          <a:xfrm>
            <a:off x="6260709" y="2923231"/>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71" name="Google Shape;471;p65"/>
          <p:cNvSpPr txBox="1"/>
          <p:nvPr/>
        </p:nvSpPr>
        <p:spPr>
          <a:xfrm>
            <a:off x="7308530" y="2932721"/>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72" name="Google Shape;472;p65"/>
          <p:cNvSpPr txBox="1"/>
          <p:nvPr/>
        </p:nvSpPr>
        <p:spPr>
          <a:xfrm>
            <a:off x="8337370" y="2475521"/>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6"/>
          <p:cNvSpPr txBox="1"/>
          <p:nvPr>
            <p:ph type="title"/>
          </p:nvPr>
        </p:nvSpPr>
        <p:spPr>
          <a:xfrm>
            <a:off x="592776" y="436600"/>
            <a:ext cx="5556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Round Robin</a:t>
            </a:r>
            <a:endParaRPr sz="2500">
              <a:latin typeface="Work Sans"/>
              <a:ea typeface="Work Sans"/>
              <a:cs typeface="Work Sans"/>
              <a:sym typeface="Work Sans"/>
            </a:endParaRPr>
          </a:p>
        </p:txBody>
      </p:sp>
      <p:sp>
        <p:nvSpPr>
          <p:cNvPr id="478" name="Google Shape;478;p66"/>
          <p:cNvSpPr txBox="1"/>
          <p:nvPr/>
        </p:nvSpPr>
        <p:spPr>
          <a:xfrm>
            <a:off x="592773" y="1051630"/>
            <a:ext cx="7930500" cy="2467500"/>
          </a:xfrm>
          <a:prstGeom prst="rect">
            <a:avLst/>
          </a:prstGeom>
          <a:noFill/>
          <a:ln>
            <a:noFill/>
          </a:ln>
        </p:spPr>
        <p:txBody>
          <a:bodyPr anchorCtr="0" anchor="t" bIns="0" lIns="0" spcFirstLastPara="1" rIns="0" wrap="square" tIns="12700">
            <a:spAutoFit/>
          </a:bodyPr>
          <a:lstStyle/>
          <a:p>
            <a:pPr indent="0" lvl="0" marL="12700" marR="34925" rtl="0" algn="l">
              <a:lnSpc>
                <a:spcPct val="114999"/>
              </a:lnSpc>
              <a:spcBef>
                <a:spcPts val="0"/>
              </a:spcBef>
              <a:spcAft>
                <a:spcPts val="0"/>
              </a:spcAft>
              <a:buNone/>
            </a:pPr>
            <a:r>
              <a:rPr lang="en-US" sz="1800">
                <a:solidFill>
                  <a:srgbClr val="595959"/>
                </a:solidFill>
                <a:latin typeface="Work Sans"/>
                <a:ea typeface="Work Sans"/>
                <a:cs typeface="Work Sans"/>
                <a:sym typeface="Work Sans"/>
              </a:rPr>
              <a:t>Allocate a certain amount of time to each process (time slice). Once each  process uses its allocated time, it will give time to the next process in the ready  queue, and the process that was preempt will join the back of the queue, in a round robin fashion.</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With a </a:t>
            </a:r>
            <a:r>
              <a:rPr b="1" lang="en-US" sz="1800">
                <a:solidFill>
                  <a:srgbClr val="595959"/>
                </a:solidFill>
                <a:latin typeface="Work Sans"/>
                <a:ea typeface="Work Sans"/>
                <a:cs typeface="Work Sans"/>
                <a:sym typeface="Work Sans"/>
              </a:rPr>
              <a:t>timeslice of 4</a:t>
            </a:r>
            <a:r>
              <a:rPr lang="en-US" sz="1800">
                <a:solidFill>
                  <a:srgbClr val="595959"/>
                </a:solidFill>
                <a:latin typeface="Work Sans"/>
                <a:ea typeface="Work Sans"/>
                <a:cs typeface="Work Sans"/>
                <a:sym typeface="Work Sans"/>
              </a:rPr>
              <a:t>, how would the scheduler schedule these processes?</a:t>
            </a:r>
            <a:endParaRPr sz="1800">
              <a:latin typeface="Work Sans"/>
              <a:ea typeface="Work Sans"/>
              <a:cs typeface="Work Sans"/>
              <a:sym typeface="Work Sans"/>
            </a:endParaRPr>
          </a:p>
          <a:p>
            <a:pPr indent="0" lvl="0" marL="12700" marR="5080" rtl="0" algn="l">
              <a:lnSpc>
                <a:spcPct val="114999"/>
              </a:lnSpc>
              <a:spcBef>
                <a:spcPts val="1200"/>
              </a:spcBef>
              <a:spcAft>
                <a:spcPts val="0"/>
              </a:spcAft>
              <a:buNone/>
            </a:pPr>
            <a:r>
              <a:t/>
            </a:r>
            <a:endParaRPr sz="1800">
              <a:latin typeface="Work Sans"/>
              <a:ea typeface="Work Sans"/>
              <a:cs typeface="Work Sans"/>
              <a:sym typeface="Work Sans"/>
            </a:endParaRPr>
          </a:p>
        </p:txBody>
      </p:sp>
      <p:sp>
        <p:nvSpPr>
          <p:cNvPr id="479" name="Google Shape;479;p66"/>
          <p:cNvSpPr/>
          <p:nvPr/>
        </p:nvSpPr>
        <p:spPr>
          <a:xfrm>
            <a:off x="4752315" y="2917296"/>
            <a:ext cx="4161900" cy="186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0" name="Google Shape;480;p66"/>
          <p:cNvSpPr txBox="1"/>
          <p:nvPr/>
        </p:nvSpPr>
        <p:spPr>
          <a:xfrm>
            <a:off x="7202795" y="3416070"/>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4</a:t>
            </a:r>
            <a:endParaRPr sz="1500">
              <a:solidFill>
                <a:schemeClr val="dk1"/>
              </a:solidFill>
              <a:latin typeface="Courier New"/>
              <a:ea typeface="Courier New"/>
              <a:cs typeface="Courier New"/>
              <a:sym typeface="Courier New"/>
            </a:endParaRPr>
          </a:p>
        </p:txBody>
      </p:sp>
      <p:sp>
        <p:nvSpPr>
          <p:cNvPr id="481" name="Google Shape;481;p66"/>
          <p:cNvSpPr txBox="1"/>
          <p:nvPr/>
        </p:nvSpPr>
        <p:spPr>
          <a:xfrm>
            <a:off x="6159484" y="433686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82" name="Google Shape;482;p66"/>
          <p:cNvSpPr txBox="1"/>
          <p:nvPr/>
        </p:nvSpPr>
        <p:spPr>
          <a:xfrm>
            <a:off x="7207305" y="434635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
        <p:nvSpPr>
          <p:cNvPr id="483" name="Google Shape;483;p66"/>
          <p:cNvSpPr txBox="1"/>
          <p:nvPr/>
        </p:nvSpPr>
        <p:spPr>
          <a:xfrm>
            <a:off x="8236145" y="3889159"/>
            <a:ext cx="322800" cy="34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urier New"/>
                <a:ea typeface="Courier New"/>
                <a:cs typeface="Courier New"/>
                <a:sym typeface="Courier New"/>
              </a:rPr>
              <a:t>7</a:t>
            </a:r>
            <a:endParaRPr sz="1500">
              <a:solidFill>
                <a:schemeClr val="dk1"/>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7"/>
          <p:cNvSpPr/>
          <p:nvPr/>
        </p:nvSpPr>
        <p:spPr>
          <a:xfrm>
            <a:off x="0" y="4056176"/>
            <a:ext cx="9143981" cy="8393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Google Shape;489;p67"/>
          <p:cNvSpPr txBox="1"/>
          <p:nvPr>
            <p:ph type="title"/>
          </p:nvPr>
        </p:nvSpPr>
        <p:spPr>
          <a:xfrm>
            <a:off x="592776" y="436600"/>
            <a:ext cx="5556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Round Robin</a:t>
            </a:r>
            <a:endParaRPr sz="2500">
              <a:latin typeface="Work Sans"/>
              <a:ea typeface="Work Sans"/>
              <a:cs typeface="Work Sans"/>
              <a:sym typeface="Work Sans"/>
            </a:endParaRPr>
          </a:p>
        </p:txBody>
      </p:sp>
      <p:sp>
        <p:nvSpPr>
          <p:cNvPr id="490" name="Google Shape;490;p67"/>
          <p:cNvSpPr txBox="1"/>
          <p:nvPr/>
        </p:nvSpPr>
        <p:spPr>
          <a:xfrm>
            <a:off x="592773" y="1051630"/>
            <a:ext cx="7930500" cy="2190300"/>
          </a:xfrm>
          <a:prstGeom prst="rect">
            <a:avLst/>
          </a:prstGeom>
          <a:noFill/>
          <a:ln>
            <a:noFill/>
          </a:ln>
        </p:spPr>
        <p:txBody>
          <a:bodyPr anchorCtr="0" anchor="t" bIns="0" lIns="0" spcFirstLastPara="1" rIns="0" wrap="square" tIns="12700">
            <a:spAutoFit/>
          </a:bodyPr>
          <a:lstStyle/>
          <a:p>
            <a:pPr indent="0" lvl="0" marL="12700" marR="34925" rtl="0" algn="l">
              <a:lnSpc>
                <a:spcPct val="114999"/>
              </a:lnSpc>
              <a:spcBef>
                <a:spcPts val="0"/>
              </a:spcBef>
              <a:spcAft>
                <a:spcPts val="0"/>
              </a:spcAft>
              <a:buNone/>
            </a:pPr>
            <a:r>
              <a:rPr lang="en-US" sz="1800">
                <a:solidFill>
                  <a:srgbClr val="595959"/>
                </a:solidFill>
                <a:latin typeface="Work Sans"/>
                <a:ea typeface="Work Sans"/>
                <a:cs typeface="Work Sans"/>
                <a:sym typeface="Work Sans"/>
              </a:rPr>
              <a:t>Allocate a certain amount of time to each process (time slice). Once each  process uses its allocated time, it will give time to the next process in the ready  queue, and the process that was preempted will join the back of the queue, in a round robin fashion.</a:t>
            </a:r>
            <a:endParaRPr sz="1800">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FF0000"/>
                </a:solidFill>
                <a:latin typeface="Work Sans"/>
                <a:ea typeface="Work Sans"/>
                <a:cs typeface="Work Sans"/>
                <a:sym typeface="Work Sans"/>
              </a:rPr>
              <a:t>What drawbacks could we see here?</a:t>
            </a:r>
            <a:endParaRPr sz="1800">
              <a:solidFill>
                <a:srgbClr val="FF0000"/>
              </a:solidFill>
              <a:latin typeface="Work Sans"/>
              <a:ea typeface="Work Sans"/>
              <a:cs typeface="Work Sans"/>
              <a:sym typeface="Work Sans"/>
            </a:endParaRPr>
          </a:p>
          <a:p>
            <a:pPr indent="0" lvl="0" marL="12700" marR="5080" rtl="0" algn="l">
              <a:lnSpc>
                <a:spcPct val="114999"/>
              </a:lnSpc>
              <a:spcBef>
                <a:spcPts val="120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2059200" y="2288250"/>
            <a:ext cx="5025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Scheduling Metrics</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8"/>
          <p:cNvSpPr/>
          <p:nvPr/>
        </p:nvSpPr>
        <p:spPr>
          <a:xfrm>
            <a:off x="0" y="4056176"/>
            <a:ext cx="9144000" cy="839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68"/>
          <p:cNvSpPr txBox="1"/>
          <p:nvPr>
            <p:ph type="title"/>
          </p:nvPr>
        </p:nvSpPr>
        <p:spPr>
          <a:xfrm>
            <a:off x="592776" y="436600"/>
            <a:ext cx="5556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Preemptive - Round Robin</a:t>
            </a:r>
            <a:endParaRPr sz="2500">
              <a:latin typeface="Work Sans"/>
              <a:ea typeface="Work Sans"/>
              <a:cs typeface="Work Sans"/>
              <a:sym typeface="Work Sans"/>
            </a:endParaRPr>
          </a:p>
        </p:txBody>
      </p:sp>
      <p:sp>
        <p:nvSpPr>
          <p:cNvPr id="497" name="Google Shape;497;p68"/>
          <p:cNvSpPr txBox="1"/>
          <p:nvPr/>
        </p:nvSpPr>
        <p:spPr>
          <a:xfrm>
            <a:off x="592773" y="1051630"/>
            <a:ext cx="7930500" cy="2190300"/>
          </a:xfrm>
          <a:prstGeom prst="rect">
            <a:avLst/>
          </a:prstGeom>
          <a:noFill/>
          <a:ln>
            <a:noFill/>
          </a:ln>
        </p:spPr>
        <p:txBody>
          <a:bodyPr anchorCtr="0" anchor="t" bIns="0" lIns="0" spcFirstLastPara="1" rIns="0" wrap="square" tIns="12700">
            <a:spAutoFit/>
          </a:bodyPr>
          <a:lstStyle/>
          <a:p>
            <a:pPr indent="-342900" lvl="0" marL="457200" marR="34925" rtl="0" algn="l">
              <a:lnSpc>
                <a:spcPct val="114999"/>
              </a:lnSpc>
              <a:spcBef>
                <a:spcPts val="0"/>
              </a:spcBef>
              <a:spcAft>
                <a:spcPts val="0"/>
              </a:spcAft>
              <a:buClr>
                <a:srgbClr val="595959"/>
              </a:buClr>
              <a:buSzPts val="1800"/>
              <a:buFont typeface="Work Sans"/>
              <a:buChar char="●"/>
            </a:pPr>
            <a:r>
              <a:rPr lang="en-US" sz="1800">
                <a:solidFill>
                  <a:srgbClr val="595959"/>
                </a:solidFill>
                <a:latin typeface="Work Sans"/>
                <a:ea typeface="Work Sans"/>
                <a:cs typeface="Work Sans"/>
                <a:sym typeface="Work Sans"/>
              </a:rPr>
              <a:t>Each process gets a certain amount of time on CPU (time slice)</a:t>
            </a:r>
            <a:endParaRPr sz="1800">
              <a:solidFill>
                <a:srgbClr val="595959"/>
              </a:solidFill>
              <a:latin typeface="Work Sans"/>
              <a:ea typeface="Work Sans"/>
              <a:cs typeface="Work Sans"/>
              <a:sym typeface="Work Sans"/>
            </a:endParaRPr>
          </a:p>
          <a:p>
            <a:pPr indent="-342900" lvl="0" marL="457200" marR="34925" rtl="0" algn="l">
              <a:lnSpc>
                <a:spcPct val="114999"/>
              </a:lnSpc>
              <a:spcBef>
                <a:spcPts val="0"/>
              </a:spcBef>
              <a:spcAft>
                <a:spcPts val="0"/>
              </a:spcAft>
              <a:buClr>
                <a:srgbClr val="595959"/>
              </a:buClr>
              <a:buSzPts val="1800"/>
              <a:buFont typeface="Work Sans"/>
              <a:buChar char="●"/>
            </a:pPr>
            <a:r>
              <a:rPr lang="en-US" sz="1800">
                <a:solidFill>
                  <a:srgbClr val="595959"/>
                </a:solidFill>
                <a:latin typeface="Work Sans"/>
                <a:ea typeface="Work Sans"/>
                <a:cs typeface="Work Sans"/>
                <a:sym typeface="Work Sans"/>
              </a:rPr>
              <a:t>After a process runs for the time slice length, it is preempted and placed on ready queue</a:t>
            </a:r>
            <a:endParaRPr sz="1800">
              <a:solidFill>
                <a:srgbClr val="595959"/>
              </a:solidFill>
              <a:latin typeface="Work Sans"/>
              <a:ea typeface="Work Sans"/>
              <a:cs typeface="Work Sans"/>
              <a:sym typeface="Work Sans"/>
            </a:endParaRPr>
          </a:p>
          <a:p>
            <a:pPr indent="-342900" lvl="0" marL="457200" marR="34925" rtl="0" algn="l">
              <a:lnSpc>
                <a:spcPct val="114999"/>
              </a:lnSpc>
              <a:spcBef>
                <a:spcPts val="0"/>
              </a:spcBef>
              <a:spcAft>
                <a:spcPts val="0"/>
              </a:spcAft>
              <a:buClr>
                <a:srgbClr val="595959"/>
              </a:buClr>
              <a:buSzPts val="1800"/>
              <a:buFont typeface="Work Sans"/>
              <a:buChar char="●"/>
            </a:pPr>
            <a:r>
              <a:rPr lang="en-US" sz="1800">
                <a:solidFill>
                  <a:srgbClr val="595959"/>
                </a:solidFill>
                <a:latin typeface="Work Sans"/>
                <a:ea typeface="Work Sans"/>
                <a:cs typeface="Work Sans"/>
                <a:sym typeface="Work Sans"/>
              </a:rPr>
              <a:t>Next process in queue begins its time on CPU</a:t>
            </a:r>
            <a:endParaRPr sz="1800">
              <a:solidFill>
                <a:srgbClr val="595959"/>
              </a:solidFill>
              <a:latin typeface="Work Sans"/>
              <a:ea typeface="Work Sans"/>
              <a:cs typeface="Work Sans"/>
              <a:sym typeface="Work Sans"/>
            </a:endParaRPr>
          </a:p>
          <a:p>
            <a:pPr indent="0" lvl="0" marL="12700" marR="0" rtl="0" algn="l">
              <a:lnSpc>
                <a:spcPct val="100000"/>
              </a:lnSpc>
              <a:spcBef>
                <a:spcPts val="1520"/>
              </a:spcBef>
              <a:spcAft>
                <a:spcPts val="0"/>
              </a:spcAft>
              <a:buNone/>
            </a:pPr>
            <a:r>
              <a:rPr lang="en-US" sz="1800">
                <a:solidFill>
                  <a:srgbClr val="595959"/>
                </a:solidFill>
                <a:latin typeface="Work Sans"/>
                <a:ea typeface="Work Sans"/>
                <a:cs typeface="Work Sans"/>
                <a:sym typeface="Work Sans"/>
              </a:rPr>
              <a:t>Drawback - </a:t>
            </a:r>
            <a:r>
              <a:rPr b="1" lang="en-US" sz="1800">
                <a:solidFill>
                  <a:srgbClr val="595959"/>
                </a:solidFill>
                <a:latin typeface="Work Sans"/>
                <a:ea typeface="Work Sans"/>
                <a:cs typeface="Work Sans"/>
                <a:sym typeface="Work Sans"/>
              </a:rPr>
              <a:t>Context Switching Overhead</a:t>
            </a:r>
            <a:endParaRPr sz="1800">
              <a:latin typeface="Work Sans"/>
              <a:ea typeface="Work Sans"/>
              <a:cs typeface="Work Sans"/>
              <a:sym typeface="Work Sans"/>
            </a:endParaRPr>
          </a:p>
          <a:p>
            <a:pPr indent="0" lvl="0" marL="12700" marR="5080" rtl="0" algn="l">
              <a:lnSpc>
                <a:spcPct val="114999"/>
              </a:lnSpc>
              <a:spcBef>
                <a:spcPts val="1200"/>
              </a:spcBef>
              <a:spcAft>
                <a:spcPts val="0"/>
              </a:spcAft>
              <a:buNone/>
            </a:pPr>
            <a:r>
              <a:t/>
            </a:r>
            <a:endParaRPr sz="1800">
              <a:solidFill>
                <a:srgbClr val="FF0000"/>
              </a:solidFill>
              <a:latin typeface="Work Sans"/>
              <a:ea typeface="Work Sans"/>
              <a:cs typeface="Work Sans"/>
              <a:sym typeface="Work Sans"/>
            </a:endParaRPr>
          </a:p>
        </p:txBody>
      </p:sp>
      <p:sp>
        <p:nvSpPr>
          <p:cNvPr id="498" name="Google Shape;498;p68"/>
          <p:cNvSpPr txBox="1"/>
          <p:nvPr/>
        </p:nvSpPr>
        <p:spPr>
          <a:xfrm>
            <a:off x="554825" y="3013850"/>
            <a:ext cx="8006400" cy="763200"/>
          </a:xfrm>
          <a:prstGeom prst="rect">
            <a:avLst/>
          </a:prstGeom>
          <a:solidFill>
            <a:srgbClr val="F4CCCC"/>
          </a:solidFill>
          <a:ln>
            <a:noFill/>
          </a:ln>
        </p:spPr>
        <p:txBody>
          <a:bodyPr anchorCtr="0" anchor="t" bIns="91425" lIns="91425" spcFirstLastPara="1" rIns="91425" wrap="square" tIns="91425">
            <a:noAutofit/>
          </a:bodyPr>
          <a:lstStyle/>
          <a:p>
            <a:pPr indent="0" lvl="0" marL="12700" marR="5080" rtl="0" algn="l">
              <a:lnSpc>
                <a:spcPct val="114999"/>
              </a:lnSpc>
              <a:spcBef>
                <a:spcPts val="1200"/>
              </a:spcBef>
              <a:spcAft>
                <a:spcPts val="0"/>
              </a:spcAft>
              <a:buClr>
                <a:schemeClr val="dk1"/>
              </a:buClr>
              <a:buFont typeface="Arial"/>
              <a:buNone/>
            </a:pPr>
            <a:r>
              <a:rPr lang="en-US" sz="1800">
                <a:solidFill>
                  <a:srgbClr val="FF0000"/>
                </a:solidFill>
                <a:latin typeface="Work Sans"/>
                <a:ea typeface="Work Sans"/>
                <a:cs typeface="Work Sans"/>
                <a:sym typeface="Work Sans"/>
              </a:rPr>
              <a:t>Note: Choosing a small time slice increases the overhead, but too large doesn’t divide time evenly</a:t>
            </a:r>
            <a:endParaRPr sz="1800">
              <a:solidFill>
                <a:srgbClr val="CC0000"/>
              </a:solidFill>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9"/>
          <p:cNvSpPr txBox="1"/>
          <p:nvPr>
            <p:ph type="title"/>
          </p:nvPr>
        </p:nvSpPr>
        <p:spPr>
          <a:xfrm>
            <a:off x="592776" y="436600"/>
            <a:ext cx="5556000" cy="400200"/>
          </a:xfrm>
          <a:prstGeom prst="rect">
            <a:avLst/>
          </a:prstGeom>
          <a:noFill/>
          <a:ln>
            <a:noFill/>
          </a:ln>
        </p:spPr>
        <p:txBody>
          <a:bodyPr anchorCtr="0" anchor="t" bIns="0" lIns="0" spcFirstLastPara="1" rIns="0" wrap="square" tIns="15225">
            <a:spAutoFit/>
          </a:bodyPr>
          <a:lstStyle/>
          <a:p>
            <a:pPr indent="0" lvl="0" marL="0" rtl="0" algn="l">
              <a:spcBef>
                <a:spcPts val="0"/>
              </a:spcBef>
              <a:spcAft>
                <a:spcPts val="0"/>
              </a:spcAft>
              <a:buClr>
                <a:schemeClr val="dk1"/>
              </a:buClr>
              <a:buFont typeface="Arial"/>
              <a:buNone/>
            </a:pPr>
            <a:r>
              <a:rPr lang="en-US" sz="2500">
                <a:latin typeface="Work Sans"/>
                <a:ea typeface="Work Sans"/>
                <a:cs typeface="Work Sans"/>
                <a:sym typeface="Work Sans"/>
              </a:rPr>
              <a:t>Aging</a:t>
            </a:r>
            <a:endParaRPr sz="2500">
              <a:latin typeface="Work Sans"/>
              <a:ea typeface="Work Sans"/>
              <a:cs typeface="Work Sans"/>
              <a:sym typeface="Work Sans"/>
            </a:endParaRPr>
          </a:p>
        </p:txBody>
      </p:sp>
      <p:sp>
        <p:nvSpPr>
          <p:cNvPr id="504" name="Google Shape;504;p69"/>
          <p:cNvSpPr txBox="1"/>
          <p:nvPr/>
        </p:nvSpPr>
        <p:spPr>
          <a:xfrm>
            <a:off x="592773" y="1051630"/>
            <a:ext cx="7930500" cy="3122100"/>
          </a:xfrm>
          <a:prstGeom prst="rect">
            <a:avLst/>
          </a:prstGeom>
          <a:noFill/>
          <a:ln>
            <a:noFill/>
          </a:ln>
        </p:spPr>
        <p:txBody>
          <a:bodyPr anchorCtr="0" anchor="t" bIns="0" lIns="0" spcFirstLastPara="1" rIns="0" wrap="square" tIns="12700">
            <a:spAutoFit/>
          </a:bodyPr>
          <a:lstStyle/>
          <a:p>
            <a:pPr indent="-368300" lvl="0" marL="457200" rtl="0" algn="l">
              <a:lnSpc>
                <a:spcPct val="125000"/>
              </a:lnSpc>
              <a:spcBef>
                <a:spcPts val="1000"/>
              </a:spcBef>
              <a:spcAft>
                <a:spcPts val="0"/>
              </a:spcAft>
              <a:buClr>
                <a:srgbClr val="595959"/>
              </a:buClr>
              <a:buSzPts val="2200"/>
              <a:buFont typeface="Work Sans"/>
              <a:buChar char="●"/>
            </a:pPr>
            <a:r>
              <a:rPr lang="en-US" sz="2200">
                <a:solidFill>
                  <a:srgbClr val="595959"/>
                </a:solidFill>
                <a:latin typeface="Work Sans"/>
                <a:ea typeface="Work Sans"/>
                <a:cs typeface="Work Sans"/>
                <a:sym typeface="Work Sans"/>
              </a:rPr>
              <a:t>A technique for preemptive scheduling algorithms that gives a preference to processes that have been sitting in the ready queue for a long time</a:t>
            </a:r>
            <a:endParaRPr sz="2200">
              <a:solidFill>
                <a:srgbClr val="595959"/>
              </a:solidFill>
              <a:latin typeface="Work Sans"/>
              <a:ea typeface="Work Sans"/>
              <a:cs typeface="Work Sans"/>
              <a:sym typeface="Work Sans"/>
            </a:endParaRPr>
          </a:p>
          <a:p>
            <a:pPr indent="-368300" lvl="1" marL="914400" rtl="0" algn="l">
              <a:lnSpc>
                <a:spcPct val="125000"/>
              </a:lnSpc>
              <a:spcBef>
                <a:spcPts val="0"/>
              </a:spcBef>
              <a:spcAft>
                <a:spcPts val="0"/>
              </a:spcAft>
              <a:buClr>
                <a:srgbClr val="595959"/>
              </a:buClr>
              <a:buSzPts val="2200"/>
              <a:buFont typeface="Work Sans"/>
              <a:buChar char="○"/>
            </a:pPr>
            <a:r>
              <a:rPr lang="en-US" sz="2000">
                <a:solidFill>
                  <a:srgbClr val="595959"/>
                </a:solidFill>
                <a:latin typeface="Work Sans"/>
                <a:ea typeface="Work Sans"/>
                <a:cs typeface="Work Sans"/>
                <a:sym typeface="Work Sans"/>
              </a:rPr>
              <a:t>Addresses the issue of starvation</a:t>
            </a:r>
            <a:endParaRPr sz="2000">
              <a:solidFill>
                <a:srgbClr val="595959"/>
              </a:solidFill>
              <a:latin typeface="Work Sans"/>
              <a:ea typeface="Work Sans"/>
              <a:cs typeface="Work Sans"/>
              <a:sym typeface="Work Sans"/>
            </a:endParaRPr>
          </a:p>
          <a:p>
            <a:pPr indent="0" lvl="0" marL="914400" rtl="0" algn="l">
              <a:lnSpc>
                <a:spcPct val="125000"/>
              </a:lnSpc>
              <a:spcBef>
                <a:spcPts val="1000"/>
              </a:spcBef>
              <a:spcAft>
                <a:spcPts val="0"/>
              </a:spcAft>
              <a:buNone/>
            </a:pPr>
            <a:r>
              <a:t/>
            </a:r>
            <a:endParaRPr sz="2000">
              <a:solidFill>
                <a:schemeClr val="dk1"/>
              </a:solidFill>
              <a:latin typeface="Work Sans"/>
              <a:ea typeface="Work Sans"/>
              <a:cs typeface="Work Sans"/>
              <a:sym typeface="Work Sans"/>
            </a:endParaRPr>
          </a:p>
          <a:p>
            <a:pPr indent="0" lvl="0" marL="12700" marR="0" rtl="0" algn="l">
              <a:lnSpc>
                <a:spcPct val="100000"/>
              </a:lnSpc>
              <a:spcBef>
                <a:spcPts val="1520"/>
              </a:spcBef>
              <a:spcAft>
                <a:spcPts val="0"/>
              </a:spcAft>
              <a:buNone/>
            </a:pPr>
            <a:r>
              <a:t/>
            </a:r>
            <a:endParaRPr sz="1800">
              <a:solidFill>
                <a:schemeClr val="dk1"/>
              </a:solidFill>
              <a:latin typeface="Work Sans"/>
              <a:ea typeface="Work Sans"/>
              <a:cs typeface="Work Sans"/>
              <a:sym typeface="Work Sans"/>
            </a:endParaRPr>
          </a:p>
          <a:p>
            <a:pPr indent="0" lvl="0" marL="12700" marR="5080" rtl="0" algn="l">
              <a:lnSpc>
                <a:spcPct val="114999"/>
              </a:lnSpc>
              <a:spcBef>
                <a:spcPts val="1200"/>
              </a:spcBef>
              <a:spcAft>
                <a:spcPts val="0"/>
              </a:spcAft>
              <a:buNone/>
            </a:pPr>
            <a:r>
              <a:t/>
            </a:r>
            <a:endParaRPr sz="1800">
              <a:solidFill>
                <a:schemeClr val="dk1"/>
              </a:solidFill>
              <a:latin typeface="Work Sans"/>
              <a:ea typeface="Work Sans"/>
              <a:cs typeface="Work Sans"/>
              <a:sym typeface="Work Sans"/>
            </a:endParaRPr>
          </a:p>
        </p:txBody>
      </p:sp>
      <p:pic>
        <p:nvPicPr>
          <p:cNvPr id="505" name="Google Shape;505;p69"/>
          <p:cNvPicPr preferRelativeResize="0"/>
          <p:nvPr/>
        </p:nvPicPr>
        <p:blipFill>
          <a:blip r:embed="rId3">
            <a:alphaModFix/>
          </a:blip>
          <a:stretch>
            <a:fillRect/>
          </a:stretch>
        </p:blipFill>
        <p:spPr>
          <a:xfrm>
            <a:off x="6193649" y="2381949"/>
            <a:ext cx="2388575" cy="2266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ph type="title"/>
          </p:nvPr>
        </p:nvSpPr>
        <p:spPr>
          <a:xfrm>
            <a:off x="592776" y="436600"/>
            <a:ext cx="5556000" cy="400200"/>
          </a:xfrm>
          <a:prstGeom prst="rect">
            <a:avLst/>
          </a:prstGeom>
          <a:noFill/>
          <a:ln>
            <a:noFill/>
          </a:ln>
        </p:spPr>
        <p:txBody>
          <a:bodyPr anchorCtr="0" anchor="t" bIns="0" lIns="0" spcFirstLastPara="1" rIns="0" wrap="square" tIns="15225">
            <a:spAutoFit/>
          </a:bodyPr>
          <a:lstStyle/>
          <a:p>
            <a:pPr indent="0" lvl="0" marL="0" marR="0" rtl="0" algn="l">
              <a:lnSpc>
                <a:spcPct val="100000"/>
              </a:lnSpc>
              <a:spcBef>
                <a:spcPts val="0"/>
              </a:spcBef>
              <a:spcAft>
                <a:spcPts val="0"/>
              </a:spcAft>
              <a:buClr>
                <a:schemeClr val="dk1"/>
              </a:buClr>
              <a:buFont typeface="Arial"/>
              <a:buNone/>
            </a:pPr>
            <a:r>
              <a:rPr lang="en-US" sz="2500">
                <a:latin typeface="Work Sans"/>
                <a:ea typeface="Work Sans"/>
                <a:cs typeface="Work Sans"/>
                <a:sym typeface="Work Sans"/>
              </a:rPr>
              <a:t>Potential Implementations:</a:t>
            </a:r>
            <a:endParaRPr sz="2500">
              <a:latin typeface="Work Sans"/>
              <a:ea typeface="Work Sans"/>
              <a:cs typeface="Work Sans"/>
              <a:sym typeface="Work Sans"/>
            </a:endParaRPr>
          </a:p>
        </p:txBody>
      </p:sp>
      <p:sp>
        <p:nvSpPr>
          <p:cNvPr id="511" name="Google Shape;511;p70"/>
          <p:cNvSpPr txBox="1"/>
          <p:nvPr/>
        </p:nvSpPr>
        <p:spPr>
          <a:xfrm>
            <a:off x="592773" y="1051630"/>
            <a:ext cx="7930500" cy="2501400"/>
          </a:xfrm>
          <a:prstGeom prst="rect">
            <a:avLst/>
          </a:prstGeom>
          <a:noFill/>
          <a:ln>
            <a:noFill/>
          </a:ln>
        </p:spPr>
        <p:txBody>
          <a:bodyPr anchorCtr="0" anchor="t" bIns="0" lIns="0" spcFirstLastPara="1" rIns="0" wrap="square" tIns="12700">
            <a:spAutoFit/>
          </a:bodyPr>
          <a:lstStyle/>
          <a:p>
            <a:pPr indent="-368300" lvl="0" marL="457200" marR="0" rtl="0" algn="l">
              <a:lnSpc>
                <a:spcPct val="125000"/>
              </a:lnSpc>
              <a:spcBef>
                <a:spcPts val="1000"/>
              </a:spcBef>
              <a:spcAft>
                <a:spcPts val="0"/>
              </a:spcAft>
              <a:buClr>
                <a:srgbClr val="595959"/>
              </a:buClr>
              <a:buSzPts val="2200"/>
              <a:buFont typeface="Work Sans"/>
              <a:buChar char="●"/>
            </a:pPr>
            <a:r>
              <a:rPr lang="en-US" sz="2200">
                <a:solidFill>
                  <a:srgbClr val="595959"/>
                </a:solidFill>
                <a:latin typeface="Work Sans"/>
                <a:ea typeface="Work Sans"/>
                <a:cs typeface="Work Sans"/>
                <a:sym typeface="Work Sans"/>
              </a:rPr>
              <a:t>Preemptive Priority: After a process has spent </a:t>
            </a:r>
            <a:r>
              <a:rPr i="1" lang="en-US" sz="2200">
                <a:solidFill>
                  <a:srgbClr val="FF0000"/>
                </a:solidFill>
                <a:latin typeface="Work Sans"/>
                <a:ea typeface="Work Sans"/>
                <a:cs typeface="Work Sans"/>
                <a:sym typeface="Work Sans"/>
              </a:rPr>
              <a:t>x </a:t>
            </a:r>
            <a:r>
              <a:rPr lang="en-US" sz="2200">
                <a:solidFill>
                  <a:srgbClr val="595959"/>
                </a:solidFill>
                <a:latin typeface="Work Sans"/>
                <a:ea typeface="Work Sans"/>
                <a:cs typeface="Work Sans"/>
                <a:sym typeface="Work Sans"/>
              </a:rPr>
              <a:t>seconds in ready queue, increment its priority</a:t>
            </a:r>
            <a:endParaRPr sz="2200">
              <a:solidFill>
                <a:srgbClr val="595959"/>
              </a:solidFill>
              <a:latin typeface="Work Sans"/>
              <a:ea typeface="Work Sans"/>
              <a:cs typeface="Work Sans"/>
              <a:sym typeface="Work Sans"/>
            </a:endParaRPr>
          </a:p>
          <a:p>
            <a:pPr indent="-368300" lvl="0" marL="457200" marR="0" rtl="0" algn="l">
              <a:lnSpc>
                <a:spcPct val="125000"/>
              </a:lnSpc>
              <a:spcBef>
                <a:spcPts val="0"/>
              </a:spcBef>
              <a:spcAft>
                <a:spcPts val="0"/>
              </a:spcAft>
              <a:buClr>
                <a:srgbClr val="595959"/>
              </a:buClr>
              <a:buSzPts val="2200"/>
              <a:buFont typeface="Work Sans"/>
              <a:buChar char="●"/>
            </a:pPr>
            <a:r>
              <a:rPr lang="en-US" sz="2200">
                <a:solidFill>
                  <a:srgbClr val="595959"/>
                </a:solidFill>
                <a:latin typeface="Work Sans"/>
                <a:ea typeface="Work Sans"/>
                <a:cs typeface="Work Sans"/>
                <a:sym typeface="Work Sans"/>
              </a:rPr>
              <a:t>SRTF: If a process has spent</a:t>
            </a:r>
            <a:r>
              <a:rPr lang="en-US" sz="2000">
                <a:solidFill>
                  <a:srgbClr val="FF0000"/>
                </a:solidFill>
                <a:latin typeface="Work Sans"/>
                <a:ea typeface="Work Sans"/>
                <a:cs typeface="Work Sans"/>
                <a:sym typeface="Work Sans"/>
              </a:rPr>
              <a:t> </a:t>
            </a:r>
            <a:r>
              <a:rPr i="1" lang="en-US" sz="2200">
                <a:solidFill>
                  <a:srgbClr val="FF0000"/>
                </a:solidFill>
                <a:latin typeface="Work Sans"/>
                <a:ea typeface="Work Sans"/>
                <a:cs typeface="Work Sans"/>
                <a:sym typeface="Work Sans"/>
              </a:rPr>
              <a:t>x</a:t>
            </a:r>
            <a:r>
              <a:rPr lang="en-US" sz="2200">
                <a:solidFill>
                  <a:srgbClr val="595959"/>
                </a:solidFill>
                <a:latin typeface="Work Sans"/>
                <a:ea typeface="Work Sans"/>
                <a:cs typeface="Work Sans"/>
                <a:sym typeface="Work Sans"/>
              </a:rPr>
              <a:t> seconds in ready, it is automatically the next process to be dequeued, or it preempts (override SRTF principle)</a:t>
            </a:r>
            <a:endParaRPr sz="2000">
              <a:solidFill>
                <a:srgbClr val="003057"/>
              </a:solidFill>
              <a:latin typeface="Work Sans"/>
              <a:ea typeface="Work Sans"/>
              <a:cs typeface="Work Sans"/>
              <a:sym typeface="Work Sans"/>
            </a:endParaRPr>
          </a:p>
          <a:p>
            <a:pPr indent="0" lvl="0" marL="0" rtl="0" algn="l">
              <a:lnSpc>
                <a:spcPct val="125000"/>
              </a:lnSpc>
              <a:spcBef>
                <a:spcPts val="500"/>
              </a:spcBef>
              <a:spcAft>
                <a:spcPts val="0"/>
              </a:spcAft>
              <a:buNone/>
            </a:pPr>
            <a:r>
              <a:t/>
            </a:r>
            <a:endParaRPr sz="2000">
              <a:solidFill>
                <a:srgbClr val="FF0000"/>
              </a:solidFill>
              <a:latin typeface="Work Sans"/>
              <a:ea typeface="Work Sans"/>
              <a:cs typeface="Work Sans"/>
              <a:sym typeface="Work Sans"/>
            </a:endParaRPr>
          </a:p>
        </p:txBody>
      </p:sp>
      <p:sp>
        <p:nvSpPr>
          <p:cNvPr id="512" name="Google Shape;512;p70"/>
          <p:cNvSpPr txBox="1"/>
          <p:nvPr/>
        </p:nvSpPr>
        <p:spPr>
          <a:xfrm>
            <a:off x="554825" y="3413300"/>
            <a:ext cx="8006400" cy="5427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lnSpc>
                <a:spcPct val="125000"/>
              </a:lnSpc>
              <a:spcBef>
                <a:spcPts val="500"/>
              </a:spcBef>
              <a:spcAft>
                <a:spcPts val="0"/>
              </a:spcAft>
              <a:buClr>
                <a:schemeClr val="dk1"/>
              </a:buClr>
              <a:buSzPts val="1100"/>
              <a:buFont typeface="Arial"/>
              <a:buNone/>
            </a:pPr>
            <a:r>
              <a:rPr lang="en-US" sz="2000">
                <a:solidFill>
                  <a:srgbClr val="FF0000"/>
                </a:solidFill>
                <a:latin typeface="Work Sans"/>
                <a:ea typeface="Work Sans"/>
                <a:cs typeface="Work Sans"/>
                <a:sym typeface="Work Sans"/>
              </a:rPr>
              <a:t>Note: Choosing aging rate can make or break it’s effectiveness</a:t>
            </a:r>
            <a:endParaRPr sz="1800">
              <a:solidFill>
                <a:srgbClr val="CC0000"/>
              </a:solidFill>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ph type="title"/>
          </p:nvPr>
        </p:nvSpPr>
        <p:spPr>
          <a:xfrm>
            <a:off x="18435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latin typeface="Work Sans"/>
                <a:ea typeface="Work Sans"/>
                <a:cs typeface="Work Sans"/>
                <a:sym typeface="Work Sans"/>
              </a:rPr>
              <a:t>Memory Management</a:t>
            </a:r>
            <a:endParaRPr>
              <a:latin typeface="Work Sans"/>
              <a:ea typeface="Work Sans"/>
              <a:cs typeface="Work Sans"/>
              <a:sym typeface="Work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Why do we need memory management</a:t>
            </a:r>
            <a:endParaRPr>
              <a:latin typeface="Work Sans"/>
              <a:ea typeface="Work Sans"/>
              <a:cs typeface="Work Sans"/>
              <a:sym typeface="Work Sans"/>
            </a:endParaRPr>
          </a:p>
        </p:txBody>
      </p:sp>
      <p:sp>
        <p:nvSpPr>
          <p:cNvPr id="523" name="Google Shape;523;p72"/>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16161"/>
              </a:buClr>
              <a:buSzPts val="1800"/>
              <a:buChar char="●"/>
            </a:pPr>
            <a:r>
              <a:rPr lang="en-US">
                <a:solidFill>
                  <a:srgbClr val="616161"/>
                </a:solidFill>
                <a:latin typeface="Work Sans"/>
                <a:ea typeface="Work Sans"/>
                <a:cs typeface="Work Sans"/>
                <a:sym typeface="Work Sans"/>
              </a:rPr>
              <a:t>We </a:t>
            </a:r>
            <a:r>
              <a:rPr lang="en-US">
                <a:solidFill>
                  <a:srgbClr val="616161"/>
                </a:solidFill>
                <a:latin typeface="Work Sans"/>
                <a:ea typeface="Work Sans"/>
                <a:cs typeface="Work Sans"/>
                <a:sym typeface="Work Sans"/>
              </a:rPr>
              <a:t>have </a:t>
            </a:r>
            <a:r>
              <a:rPr b="1" lang="en-US">
                <a:solidFill>
                  <a:srgbClr val="616161"/>
                </a:solidFill>
                <a:latin typeface="Work Sans"/>
                <a:ea typeface="Work Sans"/>
                <a:cs typeface="Work Sans"/>
                <a:sym typeface="Work Sans"/>
              </a:rPr>
              <a:t>multiple</a:t>
            </a:r>
            <a:r>
              <a:rPr lang="en-US">
                <a:solidFill>
                  <a:srgbClr val="616161"/>
                </a:solidFill>
                <a:latin typeface="Work Sans"/>
                <a:ea typeface="Work Sans"/>
                <a:cs typeface="Work Sans"/>
                <a:sym typeface="Work Sans"/>
              </a:rPr>
              <a:t> programs in memory now</a:t>
            </a:r>
            <a:endParaRPr>
              <a:solidFill>
                <a:srgbClr val="616161"/>
              </a:solidFill>
              <a:latin typeface="Work Sans"/>
              <a:ea typeface="Work Sans"/>
              <a:cs typeface="Work Sans"/>
              <a:sym typeface="Work Sans"/>
            </a:endParaRPr>
          </a:p>
          <a:p>
            <a:pPr indent="-342900" lvl="0" marL="457200" rtl="0" algn="l">
              <a:spcBef>
                <a:spcPts val="0"/>
              </a:spcBef>
              <a:spcAft>
                <a:spcPts val="0"/>
              </a:spcAft>
              <a:buClr>
                <a:srgbClr val="616161"/>
              </a:buClr>
              <a:buSzPts val="1800"/>
              <a:buChar char="●"/>
            </a:pPr>
            <a:r>
              <a:rPr b="1" lang="en-US">
                <a:solidFill>
                  <a:srgbClr val="616161"/>
                </a:solidFill>
                <a:latin typeface="Work Sans"/>
                <a:ea typeface="Work Sans"/>
                <a:cs typeface="Work Sans"/>
                <a:sym typeface="Work Sans"/>
              </a:rPr>
              <a:t>Isolation</a:t>
            </a:r>
            <a:r>
              <a:rPr lang="en-US">
                <a:solidFill>
                  <a:srgbClr val="616161"/>
                </a:solidFill>
                <a:latin typeface="Work Sans"/>
                <a:ea typeface="Work Sans"/>
                <a:cs typeface="Work Sans"/>
                <a:sym typeface="Work Sans"/>
              </a:rPr>
              <a:t> - we need to isolate processes from one another</a:t>
            </a:r>
            <a:endParaRPr>
              <a:solidFill>
                <a:srgbClr val="616161"/>
              </a:solidFill>
              <a:latin typeface="Work Sans"/>
              <a:ea typeface="Work Sans"/>
              <a:cs typeface="Work Sans"/>
              <a:sym typeface="Work Sans"/>
            </a:endParaRPr>
          </a:p>
          <a:p>
            <a:pPr indent="-317500" lvl="1" marL="914400" rtl="0" algn="l">
              <a:spcBef>
                <a:spcPts val="0"/>
              </a:spcBef>
              <a:spcAft>
                <a:spcPts val="0"/>
              </a:spcAft>
              <a:buClr>
                <a:srgbClr val="616161"/>
              </a:buClr>
              <a:buSzPts val="1400"/>
              <a:buFont typeface="Work Sans"/>
              <a:buChar char="○"/>
            </a:pPr>
            <a:r>
              <a:rPr lang="en-US">
                <a:solidFill>
                  <a:srgbClr val="616161"/>
                </a:solidFill>
                <a:latin typeface="Work Sans"/>
                <a:ea typeface="Work Sans"/>
                <a:cs typeface="Work Sans"/>
                <a:sym typeface="Work Sans"/>
              </a:rPr>
              <a:t>We don’t want process 1’s data to overwrite process 2’s data in memory</a:t>
            </a:r>
            <a:endParaRPr>
              <a:solidFill>
                <a:srgbClr val="616161"/>
              </a:solidFill>
              <a:latin typeface="Work Sans"/>
              <a:ea typeface="Work Sans"/>
              <a:cs typeface="Work Sans"/>
              <a:sym typeface="Work Sans"/>
            </a:endParaRPr>
          </a:p>
          <a:p>
            <a:pPr indent="-317500" lvl="1" marL="914400" rtl="0" algn="l">
              <a:spcBef>
                <a:spcPts val="0"/>
              </a:spcBef>
              <a:spcAft>
                <a:spcPts val="0"/>
              </a:spcAft>
              <a:buClr>
                <a:srgbClr val="616161"/>
              </a:buClr>
              <a:buSzPts val="1400"/>
              <a:buFont typeface="Work Sans"/>
              <a:buChar char="○"/>
            </a:pPr>
            <a:r>
              <a:rPr lang="en-US">
                <a:solidFill>
                  <a:srgbClr val="616161"/>
                </a:solidFill>
                <a:latin typeface="Work Sans"/>
                <a:ea typeface="Work Sans"/>
                <a:cs typeface="Work Sans"/>
                <a:sym typeface="Work Sans"/>
              </a:rPr>
              <a:t>We can’t trust processes to be well behaved</a:t>
            </a:r>
            <a:endParaRPr>
              <a:solidFill>
                <a:srgbClr val="616161"/>
              </a:solidFill>
              <a:latin typeface="Work Sans"/>
              <a:ea typeface="Work Sans"/>
              <a:cs typeface="Work Sans"/>
              <a:sym typeface="Work Sans"/>
            </a:endParaRPr>
          </a:p>
          <a:p>
            <a:pPr indent="-342900" lvl="0" marL="457200" rtl="0" algn="l">
              <a:spcBef>
                <a:spcPts val="0"/>
              </a:spcBef>
              <a:spcAft>
                <a:spcPts val="0"/>
              </a:spcAft>
              <a:buClr>
                <a:srgbClr val="616161"/>
              </a:buClr>
              <a:buSzPts val="1800"/>
              <a:buChar char="●"/>
            </a:pPr>
            <a:r>
              <a:rPr b="1" lang="en-US">
                <a:solidFill>
                  <a:srgbClr val="616161"/>
                </a:solidFill>
                <a:latin typeface="Work Sans"/>
                <a:ea typeface="Work Sans"/>
                <a:cs typeface="Work Sans"/>
                <a:sym typeface="Work Sans"/>
              </a:rPr>
              <a:t>Resource sharing</a:t>
            </a:r>
            <a:r>
              <a:rPr lang="en-US">
                <a:solidFill>
                  <a:srgbClr val="616161"/>
                </a:solidFill>
                <a:latin typeface="Work Sans"/>
                <a:ea typeface="Work Sans"/>
                <a:cs typeface="Work Sans"/>
                <a:sym typeface="Work Sans"/>
              </a:rPr>
              <a:t> - we want all programs to be able to use the limited physical memory we have.</a:t>
            </a:r>
            <a:endParaRPr>
              <a:solidFill>
                <a:srgbClr val="616161"/>
              </a:solidFill>
              <a:latin typeface="Work Sans"/>
              <a:ea typeface="Work Sans"/>
              <a:cs typeface="Work Sans"/>
              <a:sym typeface="Work Sans"/>
            </a:endParaRPr>
          </a:p>
          <a:p>
            <a:pPr indent="-342900" lvl="0" marL="457200" rtl="0" algn="l">
              <a:spcBef>
                <a:spcPts val="0"/>
              </a:spcBef>
              <a:spcAft>
                <a:spcPts val="0"/>
              </a:spcAft>
              <a:buClr>
                <a:srgbClr val="616161"/>
              </a:buClr>
              <a:buSzPts val="1800"/>
              <a:buChar char="●"/>
            </a:pPr>
            <a:r>
              <a:rPr b="1" lang="en-US">
                <a:solidFill>
                  <a:srgbClr val="616161"/>
                </a:solidFill>
                <a:latin typeface="Work Sans"/>
                <a:ea typeface="Work Sans"/>
                <a:cs typeface="Work Sans"/>
                <a:sym typeface="Work Sans"/>
              </a:rPr>
              <a:t>Abstract resource limitations</a:t>
            </a:r>
            <a:r>
              <a:rPr lang="en-US">
                <a:solidFill>
                  <a:srgbClr val="616161"/>
                </a:solidFill>
                <a:latin typeface="Work Sans"/>
                <a:ea typeface="Work Sans"/>
                <a:cs typeface="Work Sans"/>
                <a:sym typeface="Work Sans"/>
              </a:rPr>
              <a:t> - make the user programs think that they can address memory as large as the disk.</a:t>
            </a:r>
            <a:endParaRPr>
              <a:solidFill>
                <a:srgbClr val="616161"/>
              </a:solidFill>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Fenced Memory Management - A Naive Approach</a:t>
            </a:r>
            <a:endParaRPr>
              <a:latin typeface="Work Sans"/>
              <a:ea typeface="Work Sans"/>
              <a:cs typeface="Work Sans"/>
              <a:sym typeface="Work Sans"/>
            </a:endParaRPr>
          </a:p>
        </p:txBody>
      </p:sp>
      <p:sp>
        <p:nvSpPr>
          <p:cNvPr id="529" name="Google Shape;529;p73"/>
          <p:cNvSpPr txBox="1"/>
          <p:nvPr>
            <p:ph idx="1" type="body"/>
          </p:nvPr>
        </p:nvSpPr>
        <p:spPr>
          <a:xfrm>
            <a:off x="519750" y="1028900"/>
            <a:ext cx="8104500" cy="11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latin typeface="Work Sans"/>
                <a:ea typeface="Work Sans"/>
                <a:cs typeface="Work Sans"/>
                <a:sym typeface="Work Sans"/>
              </a:rPr>
              <a:t>Hardware separation of User and Kernel space.</a:t>
            </a:r>
            <a:endParaRPr>
              <a:latin typeface="Work Sans"/>
              <a:ea typeface="Work Sans"/>
              <a:cs typeface="Work Sans"/>
              <a:sym typeface="Work Sans"/>
            </a:endParaRPr>
          </a:p>
          <a:p>
            <a:pPr indent="0" lvl="0" marL="0" rtl="0" algn="l">
              <a:spcBef>
                <a:spcPts val="1200"/>
              </a:spcBef>
              <a:spcAft>
                <a:spcPts val="1200"/>
              </a:spcAft>
              <a:buNone/>
            </a:pPr>
            <a:r>
              <a:rPr b="1" lang="en-US">
                <a:latin typeface="Work Sans"/>
                <a:ea typeface="Work Sans"/>
                <a:cs typeface="Work Sans"/>
                <a:sym typeface="Work Sans"/>
              </a:rPr>
              <a:t>Drawback</a:t>
            </a:r>
            <a:r>
              <a:rPr lang="en-US">
                <a:latin typeface="Work Sans"/>
                <a:ea typeface="Work Sans"/>
                <a:cs typeface="Work Sans"/>
                <a:sym typeface="Work Sans"/>
              </a:rPr>
              <a:t> - Only one process can be present in the User space.</a:t>
            </a:r>
            <a:endParaRPr>
              <a:latin typeface="Work Sans"/>
              <a:ea typeface="Work Sans"/>
              <a:cs typeface="Work Sans"/>
              <a:sym typeface="Work Sans"/>
            </a:endParaRPr>
          </a:p>
        </p:txBody>
      </p:sp>
      <p:pic>
        <p:nvPicPr>
          <p:cNvPr id="530" name="Google Shape;530;p73"/>
          <p:cNvPicPr preferRelativeResize="0"/>
          <p:nvPr/>
        </p:nvPicPr>
        <p:blipFill>
          <a:blip r:embed="rId3">
            <a:alphaModFix/>
          </a:blip>
          <a:stretch>
            <a:fillRect/>
          </a:stretch>
        </p:blipFill>
        <p:spPr>
          <a:xfrm>
            <a:off x="2225063" y="2377650"/>
            <a:ext cx="4693875" cy="2355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Exercise:  Upper/Lower Bound Registers</a:t>
            </a:r>
            <a:endParaRPr>
              <a:latin typeface="Work Sans"/>
              <a:ea typeface="Work Sans"/>
              <a:cs typeface="Work Sans"/>
              <a:sym typeface="Work Sans"/>
            </a:endParaRPr>
          </a:p>
        </p:txBody>
      </p:sp>
      <p:sp>
        <p:nvSpPr>
          <p:cNvPr id="536" name="Google Shape;536;p7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latin typeface="Work Sans"/>
                <a:ea typeface="Work Sans"/>
                <a:cs typeface="Work Sans"/>
                <a:sym typeface="Work Sans"/>
              </a:rPr>
              <a:t>If we are running Process 2 in </a:t>
            </a:r>
            <a:r>
              <a:rPr b="1" lang="en-US">
                <a:latin typeface="Work Sans"/>
                <a:ea typeface="Work Sans"/>
                <a:cs typeface="Work Sans"/>
                <a:sym typeface="Work Sans"/>
              </a:rPr>
              <a:t>“user”</a:t>
            </a:r>
            <a:r>
              <a:rPr lang="en-US">
                <a:latin typeface="Work Sans"/>
                <a:ea typeface="Work Sans"/>
                <a:cs typeface="Work Sans"/>
                <a:sym typeface="Work Sans"/>
              </a:rPr>
              <a:t> mode with a lower bound of </a:t>
            </a:r>
            <a:r>
              <a:rPr i="1" lang="en-US">
                <a:latin typeface="Work Sans"/>
                <a:ea typeface="Work Sans"/>
                <a:cs typeface="Work Sans"/>
                <a:sym typeface="Work Sans"/>
              </a:rPr>
              <a:t>0x5FFF</a:t>
            </a:r>
            <a:r>
              <a:rPr lang="en-US">
                <a:latin typeface="Work Sans"/>
                <a:ea typeface="Work Sans"/>
                <a:cs typeface="Work Sans"/>
                <a:sym typeface="Work Sans"/>
              </a:rPr>
              <a:t> and  an upper bound of </a:t>
            </a:r>
            <a:r>
              <a:rPr i="1" lang="en-US">
                <a:latin typeface="Work Sans"/>
                <a:ea typeface="Work Sans"/>
                <a:cs typeface="Work Sans"/>
                <a:sym typeface="Work Sans"/>
              </a:rPr>
              <a:t>0x7000</a:t>
            </a:r>
            <a:r>
              <a:rPr lang="en-US">
                <a:latin typeface="Work Sans"/>
                <a:ea typeface="Work Sans"/>
                <a:cs typeface="Work Sans"/>
                <a:sym typeface="Work Sans"/>
              </a:rPr>
              <a:t>, what happens when we try to write to address:</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0x7FFF?</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0x2200?</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0x6EEE?</a:t>
            </a:r>
            <a:endParaRPr>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pic>
        <p:nvPicPr>
          <p:cNvPr id="537" name="Google Shape;537;p74"/>
          <p:cNvPicPr preferRelativeResize="0"/>
          <p:nvPr/>
        </p:nvPicPr>
        <p:blipFill>
          <a:blip r:embed="rId3">
            <a:alphaModFix/>
          </a:blip>
          <a:stretch>
            <a:fillRect/>
          </a:stretch>
        </p:blipFill>
        <p:spPr>
          <a:xfrm>
            <a:off x="5428173" y="1994452"/>
            <a:ext cx="3577575" cy="2323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Solution</a:t>
            </a:r>
            <a:r>
              <a:rPr lang="en-US">
                <a:latin typeface="Work Sans"/>
                <a:ea typeface="Work Sans"/>
                <a:cs typeface="Work Sans"/>
                <a:sym typeface="Work Sans"/>
              </a:rPr>
              <a:t>:  </a:t>
            </a:r>
            <a:r>
              <a:rPr lang="en-US">
                <a:latin typeface="Work Sans"/>
                <a:ea typeface="Work Sans"/>
                <a:cs typeface="Work Sans"/>
                <a:sym typeface="Work Sans"/>
              </a:rPr>
              <a:t>Upper/Lower Bound Registers</a:t>
            </a:r>
            <a:endParaRPr>
              <a:latin typeface="Work Sans"/>
              <a:ea typeface="Work Sans"/>
              <a:cs typeface="Work Sans"/>
              <a:sym typeface="Work Sans"/>
            </a:endParaRPr>
          </a:p>
        </p:txBody>
      </p:sp>
      <p:sp>
        <p:nvSpPr>
          <p:cNvPr id="543" name="Google Shape;543;p7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latin typeface="Work Sans"/>
                <a:ea typeface="Work Sans"/>
                <a:cs typeface="Work Sans"/>
                <a:sym typeface="Work Sans"/>
              </a:rPr>
              <a:t>If we are running Process 2 in “user” mode with a lower bound of </a:t>
            </a:r>
            <a:r>
              <a:rPr i="1" lang="en-US">
                <a:latin typeface="Work Sans"/>
                <a:ea typeface="Work Sans"/>
                <a:cs typeface="Work Sans"/>
                <a:sym typeface="Work Sans"/>
              </a:rPr>
              <a:t>0x5FFF</a:t>
            </a:r>
            <a:r>
              <a:rPr lang="en-US">
                <a:latin typeface="Work Sans"/>
                <a:ea typeface="Work Sans"/>
                <a:cs typeface="Work Sans"/>
                <a:sym typeface="Work Sans"/>
              </a:rPr>
              <a:t> and  an upper bound of </a:t>
            </a:r>
            <a:r>
              <a:rPr i="1" lang="en-US">
                <a:latin typeface="Work Sans"/>
                <a:ea typeface="Work Sans"/>
                <a:cs typeface="Work Sans"/>
                <a:sym typeface="Work Sans"/>
              </a:rPr>
              <a:t>0x7000</a:t>
            </a:r>
            <a:r>
              <a:rPr lang="en-US">
                <a:latin typeface="Work Sans"/>
                <a:ea typeface="Work Sans"/>
                <a:cs typeface="Work Sans"/>
                <a:sym typeface="Work Sans"/>
              </a:rPr>
              <a:t>, what happens when we try to write to address:</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0x7FFF </a:t>
            </a:r>
            <a:r>
              <a:rPr lang="en-US">
                <a:latin typeface="Work Sans"/>
                <a:ea typeface="Work Sans"/>
                <a:cs typeface="Work Sans"/>
                <a:sym typeface="Work Sans"/>
              </a:rPr>
              <a:t>-&gt; </a:t>
            </a:r>
            <a:r>
              <a:rPr lang="en-US">
                <a:solidFill>
                  <a:srgbClr val="E06666"/>
                </a:solidFill>
                <a:latin typeface="Work Sans"/>
                <a:ea typeface="Work Sans"/>
                <a:cs typeface="Work Sans"/>
                <a:sym typeface="Work Sans"/>
              </a:rPr>
              <a:t>trap on address violation</a:t>
            </a:r>
            <a:r>
              <a:rPr lang="en-US">
                <a:latin typeface="Work Sans"/>
                <a:ea typeface="Work Sans"/>
                <a:cs typeface="Work Sans"/>
                <a:sym typeface="Work Sans"/>
              </a:rPr>
              <a:t> </a:t>
            </a:r>
            <a:r>
              <a:rPr lang="en-US">
                <a:latin typeface="Work Sans"/>
                <a:ea typeface="Work Sans"/>
                <a:cs typeface="Work Sans"/>
                <a:sym typeface="Work Sans"/>
              </a:rPr>
              <a:t> </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0x2200 </a:t>
            </a:r>
            <a:r>
              <a:rPr lang="en-US">
                <a:latin typeface="Work Sans"/>
                <a:ea typeface="Work Sans"/>
                <a:cs typeface="Work Sans"/>
                <a:sym typeface="Work Sans"/>
              </a:rPr>
              <a:t>-&gt; </a:t>
            </a:r>
            <a:r>
              <a:rPr lang="en-US">
                <a:solidFill>
                  <a:srgbClr val="E06666"/>
                </a:solidFill>
                <a:latin typeface="Work Sans"/>
                <a:ea typeface="Work Sans"/>
                <a:cs typeface="Work Sans"/>
                <a:sym typeface="Work Sans"/>
              </a:rPr>
              <a:t>trap on address violation</a:t>
            </a:r>
            <a:r>
              <a:rPr lang="en-US">
                <a:latin typeface="Work Sans"/>
                <a:ea typeface="Work Sans"/>
                <a:cs typeface="Work Sans"/>
                <a:sym typeface="Work Sans"/>
              </a:rPr>
              <a:t> </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0x6EEE </a:t>
            </a:r>
            <a:r>
              <a:rPr lang="en-US">
                <a:latin typeface="Work Sans"/>
                <a:ea typeface="Work Sans"/>
                <a:cs typeface="Work Sans"/>
                <a:sym typeface="Work Sans"/>
              </a:rPr>
              <a:t>-&gt; </a:t>
            </a:r>
            <a:r>
              <a:rPr lang="en-US">
                <a:solidFill>
                  <a:srgbClr val="E06666"/>
                </a:solidFill>
                <a:latin typeface="Work Sans"/>
                <a:ea typeface="Work Sans"/>
                <a:cs typeface="Work Sans"/>
                <a:sym typeface="Work Sans"/>
              </a:rPr>
              <a:t>Successfully write to memory</a:t>
            </a:r>
            <a:endParaRPr>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pic>
        <p:nvPicPr>
          <p:cNvPr id="544" name="Google Shape;544;p75"/>
          <p:cNvPicPr preferRelativeResize="0"/>
          <p:nvPr/>
        </p:nvPicPr>
        <p:blipFill>
          <a:blip r:embed="rId3">
            <a:alphaModFix/>
          </a:blip>
          <a:stretch>
            <a:fillRect/>
          </a:stretch>
        </p:blipFill>
        <p:spPr>
          <a:xfrm>
            <a:off x="5428173" y="1994452"/>
            <a:ext cx="3577575" cy="2323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Exercise:  Upper/Lower Bound Registers</a:t>
            </a:r>
            <a:endParaRPr>
              <a:latin typeface="Work Sans"/>
              <a:ea typeface="Work Sans"/>
              <a:cs typeface="Work Sans"/>
              <a:sym typeface="Work Sans"/>
            </a:endParaRPr>
          </a:p>
        </p:txBody>
      </p:sp>
      <p:sp>
        <p:nvSpPr>
          <p:cNvPr id="550" name="Google Shape;550;p76"/>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latin typeface="Work Sans"/>
                <a:ea typeface="Work Sans"/>
                <a:cs typeface="Work Sans"/>
                <a:sym typeface="Work Sans"/>
              </a:rPr>
              <a:t>If we are running Process 2 in </a:t>
            </a:r>
            <a:r>
              <a:rPr b="1" lang="en-US">
                <a:latin typeface="Work Sans"/>
                <a:ea typeface="Work Sans"/>
                <a:cs typeface="Work Sans"/>
                <a:sym typeface="Work Sans"/>
              </a:rPr>
              <a:t>“kernel”</a:t>
            </a:r>
            <a:r>
              <a:rPr lang="en-US">
                <a:latin typeface="Work Sans"/>
                <a:ea typeface="Work Sans"/>
                <a:cs typeface="Work Sans"/>
                <a:sym typeface="Work Sans"/>
              </a:rPr>
              <a:t> mode with a lower bound of </a:t>
            </a:r>
            <a:r>
              <a:rPr i="1" lang="en-US">
                <a:latin typeface="Work Sans"/>
                <a:ea typeface="Work Sans"/>
                <a:cs typeface="Work Sans"/>
                <a:sym typeface="Work Sans"/>
              </a:rPr>
              <a:t>0x5FFF</a:t>
            </a:r>
            <a:r>
              <a:rPr lang="en-US">
                <a:latin typeface="Work Sans"/>
                <a:ea typeface="Work Sans"/>
                <a:cs typeface="Work Sans"/>
                <a:sym typeface="Work Sans"/>
              </a:rPr>
              <a:t> and  an upper bound of </a:t>
            </a:r>
            <a:r>
              <a:rPr i="1" lang="en-US">
                <a:latin typeface="Work Sans"/>
                <a:ea typeface="Work Sans"/>
                <a:cs typeface="Work Sans"/>
                <a:sym typeface="Work Sans"/>
              </a:rPr>
              <a:t>0x7000</a:t>
            </a:r>
            <a:r>
              <a:rPr lang="en-US">
                <a:latin typeface="Work Sans"/>
                <a:ea typeface="Work Sans"/>
                <a:cs typeface="Work Sans"/>
                <a:sym typeface="Work Sans"/>
              </a:rPr>
              <a:t>, what happens when we try to write to address:</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0x7FFF?</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0x2200?</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0x6EEE?</a:t>
            </a:r>
            <a:endParaRPr>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pic>
        <p:nvPicPr>
          <p:cNvPr id="551" name="Google Shape;551;p76"/>
          <p:cNvPicPr preferRelativeResize="0"/>
          <p:nvPr/>
        </p:nvPicPr>
        <p:blipFill>
          <a:blip r:embed="rId3">
            <a:alphaModFix/>
          </a:blip>
          <a:stretch>
            <a:fillRect/>
          </a:stretch>
        </p:blipFill>
        <p:spPr>
          <a:xfrm>
            <a:off x="5428173" y="1994452"/>
            <a:ext cx="3577575" cy="2323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Solution</a:t>
            </a:r>
            <a:r>
              <a:rPr lang="en-US">
                <a:latin typeface="Work Sans"/>
                <a:ea typeface="Work Sans"/>
                <a:cs typeface="Work Sans"/>
                <a:sym typeface="Work Sans"/>
              </a:rPr>
              <a:t>:  Upper/Lower Bound Registers</a:t>
            </a:r>
            <a:endParaRPr>
              <a:latin typeface="Work Sans"/>
              <a:ea typeface="Work Sans"/>
              <a:cs typeface="Work Sans"/>
              <a:sym typeface="Work Sans"/>
            </a:endParaRPr>
          </a:p>
        </p:txBody>
      </p:sp>
      <p:sp>
        <p:nvSpPr>
          <p:cNvPr id="557" name="Google Shape;557;p7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latin typeface="Work Sans"/>
                <a:ea typeface="Work Sans"/>
                <a:cs typeface="Work Sans"/>
                <a:sym typeface="Work Sans"/>
              </a:rPr>
              <a:t>If we are running Process 2 in </a:t>
            </a:r>
            <a:r>
              <a:rPr b="1" lang="en-US">
                <a:latin typeface="Work Sans"/>
                <a:ea typeface="Work Sans"/>
                <a:cs typeface="Work Sans"/>
                <a:sym typeface="Work Sans"/>
              </a:rPr>
              <a:t>“kernel”</a:t>
            </a:r>
            <a:r>
              <a:rPr lang="en-US">
                <a:latin typeface="Work Sans"/>
                <a:ea typeface="Work Sans"/>
                <a:cs typeface="Work Sans"/>
                <a:sym typeface="Work Sans"/>
              </a:rPr>
              <a:t> mode with a lower bound of </a:t>
            </a:r>
            <a:r>
              <a:rPr i="1" lang="en-US">
                <a:latin typeface="Work Sans"/>
                <a:ea typeface="Work Sans"/>
                <a:cs typeface="Work Sans"/>
                <a:sym typeface="Work Sans"/>
              </a:rPr>
              <a:t>0x5FFF</a:t>
            </a:r>
            <a:r>
              <a:rPr lang="en-US">
                <a:latin typeface="Work Sans"/>
                <a:ea typeface="Work Sans"/>
                <a:cs typeface="Work Sans"/>
                <a:sym typeface="Work Sans"/>
              </a:rPr>
              <a:t> and  an upper bound of </a:t>
            </a:r>
            <a:r>
              <a:rPr i="1" lang="en-US">
                <a:latin typeface="Work Sans"/>
                <a:ea typeface="Work Sans"/>
                <a:cs typeface="Work Sans"/>
                <a:sym typeface="Work Sans"/>
              </a:rPr>
              <a:t>0x7000</a:t>
            </a:r>
            <a:r>
              <a:rPr lang="en-US">
                <a:latin typeface="Work Sans"/>
                <a:ea typeface="Work Sans"/>
                <a:cs typeface="Work Sans"/>
                <a:sym typeface="Work Sans"/>
              </a:rPr>
              <a:t>, what happens when we try to write to address:</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0x7FFF -&gt; </a:t>
            </a:r>
            <a:r>
              <a:rPr lang="en-US">
                <a:solidFill>
                  <a:srgbClr val="E06666"/>
                </a:solidFill>
                <a:latin typeface="Work Sans"/>
                <a:ea typeface="Work Sans"/>
                <a:cs typeface="Work Sans"/>
                <a:sym typeface="Work Sans"/>
              </a:rPr>
              <a:t>Successful write to memory</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0x2200 -&gt; </a:t>
            </a:r>
            <a:r>
              <a:rPr lang="en-US">
                <a:solidFill>
                  <a:srgbClr val="E06666"/>
                </a:solidFill>
                <a:latin typeface="Work Sans"/>
                <a:ea typeface="Work Sans"/>
                <a:cs typeface="Work Sans"/>
                <a:sym typeface="Work Sans"/>
              </a:rPr>
              <a:t>Successful write to memory</a:t>
            </a:r>
            <a:endParaRPr>
              <a:latin typeface="Work Sans"/>
              <a:ea typeface="Work Sans"/>
              <a:cs typeface="Work Sans"/>
              <a:sym typeface="Work Sans"/>
            </a:endParaRPr>
          </a:p>
          <a:p>
            <a:pPr indent="0" lvl="0" marL="0" rtl="0" algn="l">
              <a:spcBef>
                <a:spcPts val="1200"/>
              </a:spcBef>
              <a:spcAft>
                <a:spcPts val="0"/>
              </a:spcAft>
              <a:buNone/>
            </a:pPr>
            <a:r>
              <a:rPr lang="en-US">
                <a:latin typeface="Work Sans"/>
                <a:ea typeface="Work Sans"/>
                <a:cs typeface="Work Sans"/>
                <a:sym typeface="Work Sans"/>
              </a:rPr>
              <a:t>0x6EEE -&gt; </a:t>
            </a:r>
            <a:r>
              <a:rPr lang="en-US">
                <a:solidFill>
                  <a:srgbClr val="E06666"/>
                </a:solidFill>
                <a:latin typeface="Work Sans"/>
                <a:ea typeface="Work Sans"/>
                <a:cs typeface="Work Sans"/>
                <a:sym typeface="Work Sans"/>
              </a:rPr>
              <a:t>Successful write to memory</a:t>
            </a:r>
            <a:endParaRPr>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pic>
        <p:nvPicPr>
          <p:cNvPr id="558" name="Google Shape;558;p77"/>
          <p:cNvPicPr preferRelativeResize="0"/>
          <p:nvPr/>
        </p:nvPicPr>
        <p:blipFill>
          <a:blip r:embed="rId3">
            <a:alphaModFix/>
          </a:blip>
          <a:stretch>
            <a:fillRect/>
          </a:stretch>
        </p:blipFill>
        <p:spPr>
          <a:xfrm>
            <a:off x="5428173" y="1994452"/>
            <a:ext cx="3577575" cy="232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722308" y="1706289"/>
            <a:ext cx="7703100" cy="631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000">
                <a:latin typeface="Work Sans"/>
                <a:ea typeface="Work Sans"/>
                <a:cs typeface="Work Sans"/>
                <a:sym typeface="Work Sans"/>
              </a:rPr>
              <a:t>Let’s evaluate the performance of the following timeline</a:t>
            </a:r>
            <a:endParaRPr sz="2000">
              <a:latin typeface="Work Sans"/>
              <a:ea typeface="Work Sans"/>
              <a:cs typeface="Work Sans"/>
              <a:sym typeface="Work Sans"/>
            </a:endParaRPr>
          </a:p>
          <a:p>
            <a:pPr indent="0" lvl="0" marL="0" rtl="0" algn="l">
              <a:lnSpc>
                <a:spcPct val="100000"/>
              </a:lnSpc>
              <a:spcBef>
                <a:spcPts val="0"/>
              </a:spcBef>
              <a:spcAft>
                <a:spcPts val="0"/>
              </a:spcAft>
              <a:buNone/>
            </a:pPr>
            <a:r>
              <a:t/>
            </a:r>
            <a:endParaRPr sz="2000">
              <a:latin typeface="Work Sans"/>
              <a:ea typeface="Work Sans"/>
              <a:cs typeface="Work Sans"/>
              <a:sym typeface="Work Sans"/>
            </a:endParaRPr>
          </a:p>
        </p:txBody>
      </p:sp>
      <p:sp>
        <p:nvSpPr>
          <p:cNvPr id="117" name="Google Shape;117;p24"/>
          <p:cNvSpPr/>
          <p:nvPr/>
        </p:nvSpPr>
        <p:spPr>
          <a:xfrm>
            <a:off x="586623" y="221622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latin typeface="Work Sans"/>
                <a:ea typeface="Work Sans"/>
                <a:cs typeface="Work Sans"/>
                <a:sym typeface="Work Sans"/>
              </a:rPr>
              <a:t>Static Relocation Memory Management</a:t>
            </a:r>
            <a:endParaRPr>
              <a:latin typeface="Work Sans"/>
              <a:ea typeface="Work Sans"/>
              <a:cs typeface="Work Sans"/>
              <a:sym typeface="Work Sans"/>
            </a:endParaRPr>
          </a:p>
        </p:txBody>
      </p:sp>
      <p:sp>
        <p:nvSpPr>
          <p:cNvPr id="564" name="Google Shape;564;p78"/>
          <p:cNvSpPr txBox="1"/>
          <p:nvPr>
            <p:ph idx="1" type="body"/>
          </p:nvPr>
        </p:nvSpPr>
        <p:spPr>
          <a:xfrm>
            <a:off x="519750" y="1028900"/>
            <a:ext cx="3855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616161"/>
              </a:buClr>
              <a:buSzPts val="1800"/>
              <a:buFont typeface="Work Sans"/>
              <a:buChar char="●"/>
            </a:pPr>
            <a:r>
              <a:rPr lang="en-US">
                <a:solidFill>
                  <a:srgbClr val="616161"/>
                </a:solidFill>
                <a:latin typeface="Work Sans"/>
                <a:ea typeface="Work Sans"/>
                <a:cs typeface="Work Sans"/>
                <a:sym typeface="Work Sans"/>
              </a:rPr>
              <a:t>Processes PCB will hold the values for the upper and lower bound, that are calculated at link time.</a:t>
            </a:r>
            <a:endParaRPr>
              <a:solidFill>
                <a:srgbClr val="616161"/>
              </a:solidFill>
              <a:latin typeface="Work Sans"/>
              <a:ea typeface="Work Sans"/>
              <a:cs typeface="Work Sans"/>
              <a:sym typeface="Work Sans"/>
            </a:endParaRPr>
          </a:p>
          <a:p>
            <a:pPr indent="-342900" lvl="0" marL="457200" rtl="0" algn="l">
              <a:spcBef>
                <a:spcPts val="0"/>
              </a:spcBef>
              <a:spcAft>
                <a:spcPts val="0"/>
              </a:spcAft>
              <a:buClr>
                <a:srgbClr val="616161"/>
              </a:buClr>
              <a:buSzPts val="1800"/>
              <a:buFont typeface="Work Sans"/>
              <a:buChar char="●"/>
            </a:pPr>
            <a:r>
              <a:rPr lang="en-US">
                <a:solidFill>
                  <a:srgbClr val="616161"/>
                </a:solidFill>
                <a:latin typeface="Work Sans"/>
                <a:ea typeface="Work Sans"/>
                <a:cs typeface="Work Sans"/>
                <a:sym typeface="Work Sans"/>
              </a:rPr>
              <a:t>Allows processes to be swapped into and out of memory, however it cannot be placed anywhere in memory, only where it has been assigned. </a:t>
            </a:r>
            <a:endParaRPr>
              <a:solidFill>
                <a:srgbClr val="616161"/>
              </a:solidFill>
              <a:latin typeface="Work Sans"/>
              <a:ea typeface="Work Sans"/>
              <a:cs typeface="Work Sans"/>
              <a:sym typeface="Work Sans"/>
            </a:endParaRPr>
          </a:p>
          <a:p>
            <a:pPr indent="-342900" lvl="0" marL="457200" rtl="0" algn="l">
              <a:spcBef>
                <a:spcPts val="0"/>
              </a:spcBef>
              <a:spcAft>
                <a:spcPts val="0"/>
              </a:spcAft>
              <a:buClr>
                <a:srgbClr val="616161"/>
              </a:buClr>
              <a:buSzPts val="1800"/>
              <a:buChar char="●"/>
            </a:pPr>
            <a:r>
              <a:rPr b="1" lang="en-US">
                <a:solidFill>
                  <a:srgbClr val="616161"/>
                </a:solidFill>
                <a:latin typeface="Work Sans"/>
                <a:ea typeface="Work Sans"/>
                <a:cs typeface="Work Sans"/>
                <a:sym typeface="Work Sans"/>
              </a:rPr>
              <a:t>Drawback</a:t>
            </a:r>
            <a:r>
              <a:rPr lang="en-US">
                <a:solidFill>
                  <a:srgbClr val="616161"/>
                </a:solidFill>
                <a:latin typeface="Work Sans"/>
                <a:ea typeface="Work Sans"/>
                <a:cs typeface="Work Sans"/>
                <a:sym typeface="Work Sans"/>
              </a:rPr>
              <a:t> - Poor memory utilization.</a:t>
            </a:r>
            <a:endParaRPr>
              <a:solidFill>
                <a:srgbClr val="616161"/>
              </a:solidFill>
              <a:latin typeface="Work Sans"/>
              <a:ea typeface="Work Sans"/>
              <a:cs typeface="Work Sans"/>
              <a:sym typeface="Work Sans"/>
            </a:endParaRPr>
          </a:p>
        </p:txBody>
      </p:sp>
      <p:pic>
        <p:nvPicPr>
          <p:cNvPr id="565" name="Google Shape;565;p78"/>
          <p:cNvPicPr preferRelativeResize="0"/>
          <p:nvPr/>
        </p:nvPicPr>
        <p:blipFill>
          <a:blip r:embed="rId3">
            <a:alphaModFix/>
          </a:blip>
          <a:stretch>
            <a:fillRect/>
          </a:stretch>
        </p:blipFill>
        <p:spPr>
          <a:xfrm>
            <a:off x="4737800" y="1346612"/>
            <a:ext cx="4281775" cy="27809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9"/>
          <p:cNvSpPr txBox="1"/>
          <p:nvPr/>
        </p:nvSpPr>
        <p:spPr>
          <a:xfrm>
            <a:off x="1927650" y="2127750"/>
            <a:ext cx="52887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Work Sans"/>
                <a:ea typeface="Work Sans"/>
                <a:cs typeface="Work Sans"/>
                <a:sym typeface="Work Sans"/>
              </a:rPr>
              <a:t>Thanks for attending :)</a:t>
            </a:r>
            <a:endParaRPr sz="36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sp>
        <p:nvSpPr>
          <p:cNvPr id="123" name="Google Shape;123;p25"/>
          <p:cNvSpPr txBox="1"/>
          <p:nvPr/>
        </p:nvSpPr>
        <p:spPr>
          <a:xfrm>
            <a:off x="586623" y="2531350"/>
            <a:ext cx="7551600" cy="1303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P1? </a:t>
            </a:r>
            <a:endParaRPr sz="1800">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124" name="Google Shape;124;p25"/>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586623" y="2531350"/>
            <a:ext cx="7551600" cy="153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P1?</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t/>
            </a:r>
            <a:endParaRPr sz="1800">
              <a:solidFill>
                <a:srgbClr val="595959"/>
              </a:solidFill>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FF0000"/>
                </a:solidFill>
                <a:latin typeface="Work Sans"/>
                <a:ea typeface="Work Sans"/>
                <a:cs typeface="Work Sans"/>
                <a:sym typeface="Work Sans"/>
              </a:rPr>
              <a:t>8</a:t>
            </a:r>
            <a:endParaRPr sz="1800">
              <a:solidFill>
                <a:srgbClr val="FF0000"/>
              </a:solidFill>
              <a:latin typeface="Work Sans"/>
              <a:ea typeface="Work Sans"/>
              <a:cs typeface="Work Sans"/>
              <a:sym typeface="Work Sans"/>
            </a:endParaRPr>
          </a:p>
        </p:txBody>
      </p:sp>
      <p:sp>
        <p:nvSpPr>
          <p:cNvPr id="130" name="Google Shape;130;p26"/>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26"/>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cxnSp>
        <p:nvCxnSpPr>
          <p:cNvPr id="132" name="Google Shape;132;p26"/>
          <p:cNvCxnSpPr/>
          <p:nvPr/>
        </p:nvCxnSpPr>
        <p:spPr>
          <a:xfrm>
            <a:off x="1384475" y="2357775"/>
            <a:ext cx="2382900" cy="16800"/>
          </a:xfrm>
          <a:prstGeom prst="straightConnector1">
            <a:avLst/>
          </a:prstGeom>
          <a:noFill/>
          <a:ln cap="flat" cmpd="sng" w="19050">
            <a:solidFill>
              <a:srgbClr val="FF0000"/>
            </a:solidFill>
            <a:prstDash val="solid"/>
            <a:round/>
            <a:headEnd len="med" w="med" type="none"/>
            <a:tailEnd len="med" w="med" type="triangle"/>
          </a:ln>
        </p:spPr>
      </p:cxnSp>
      <p:cxnSp>
        <p:nvCxnSpPr>
          <p:cNvPr id="133" name="Google Shape;133;p26"/>
          <p:cNvCxnSpPr/>
          <p:nvPr/>
        </p:nvCxnSpPr>
        <p:spPr>
          <a:xfrm flipH="1">
            <a:off x="3767425" y="1065625"/>
            <a:ext cx="8400" cy="11412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586623" y="2531350"/>
            <a:ext cx="7551600" cy="1303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Response Time calculates the completion time of a given process.</a:t>
            </a:r>
            <a:endParaRPr sz="1800">
              <a:latin typeface="Work Sans"/>
              <a:ea typeface="Work Sans"/>
              <a:cs typeface="Work Sans"/>
              <a:sym typeface="Work Sans"/>
            </a:endParaRPr>
          </a:p>
          <a:p>
            <a:pPr indent="0" lvl="0" marL="0" marR="0" rtl="0" algn="l">
              <a:lnSpc>
                <a:spcPct val="100000"/>
              </a:lnSpc>
              <a:spcBef>
                <a:spcPts val="20"/>
              </a:spcBef>
              <a:spcAft>
                <a:spcPts val="0"/>
              </a:spcAft>
              <a:buNone/>
            </a:pPr>
            <a:r>
              <a:t/>
            </a:r>
            <a:endParaRPr sz="2700">
              <a:latin typeface="Work Sans"/>
              <a:ea typeface="Work Sans"/>
              <a:cs typeface="Work Sans"/>
              <a:sym typeface="Work Sans"/>
            </a:endParaRPr>
          </a:p>
          <a:p>
            <a:pPr indent="0" lvl="0" marL="0" marR="0" rtl="0" algn="l">
              <a:lnSpc>
                <a:spcPct val="100000"/>
              </a:lnSpc>
              <a:spcBef>
                <a:spcPts val="0"/>
              </a:spcBef>
              <a:spcAft>
                <a:spcPts val="0"/>
              </a:spcAft>
              <a:buNone/>
            </a:pPr>
            <a:r>
              <a:rPr lang="en-US" sz="1800">
                <a:solidFill>
                  <a:srgbClr val="595959"/>
                </a:solidFill>
                <a:latin typeface="Work Sans"/>
                <a:ea typeface="Work Sans"/>
                <a:cs typeface="Work Sans"/>
                <a:sym typeface="Work Sans"/>
              </a:rPr>
              <a:t>What is the response time for P2? </a:t>
            </a:r>
            <a:endParaRPr sz="1800">
              <a:latin typeface="Work Sans"/>
              <a:ea typeface="Work Sans"/>
              <a:cs typeface="Work Sans"/>
              <a:sym typeface="Work Sans"/>
            </a:endParaRPr>
          </a:p>
          <a:p>
            <a:pPr indent="0" lvl="0" marL="457200" marR="0" rtl="0" algn="l">
              <a:lnSpc>
                <a:spcPct val="100000"/>
              </a:lnSpc>
              <a:spcBef>
                <a:spcPts val="320"/>
              </a:spcBef>
              <a:spcAft>
                <a:spcPts val="0"/>
              </a:spcAft>
              <a:buNone/>
            </a:pPr>
            <a:r>
              <a:t/>
            </a:r>
            <a:endParaRPr sz="1800">
              <a:latin typeface="Work Sans"/>
              <a:ea typeface="Work Sans"/>
              <a:cs typeface="Work Sans"/>
              <a:sym typeface="Work Sans"/>
            </a:endParaRPr>
          </a:p>
        </p:txBody>
      </p:sp>
      <p:sp>
        <p:nvSpPr>
          <p:cNvPr id="139" name="Google Shape;139;p27"/>
          <p:cNvSpPr/>
          <p:nvPr/>
        </p:nvSpPr>
        <p:spPr>
          <a:xfrm>
            <a:off x="586623" y="1180310"/>
            <a:ext cx="7970700" cy="93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Work Sans"/>
              <a:ea typeface="Work Sans"/>
              <a:cs typeface="Work Sans"/>
              <a:sym typeface="Work Sans"/>
            </a:endParaRPr>
          </a:p>
        </p:txBody>
      </p:sp>
      <p:sp>
        <p:nvSpPr>
          <p:cNvPr id="140" name="Google Shape;140;p27"/>
          <p:cNvSpPr txBox="1"/>
          <p:nvPr>
            <p:ph type="title"/>
          </p:nvPr>
        </p:nvSpPr>
        <p:spPr>
          <a:xfrm>
            <a:off x="592775" y="436600"/>
            <a:ext cx="4263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latin typeface="Work Sans"/>
                <a:ea typeface="Work Sans"/>
                <a:cs typeface="Work Sans"/>
                <a:sym typeface="Work Sans"/>
              </a:rPr>
              <a:t>Exercise: Response Time</a:t>
            </a:r>
            <a:endParaRPr sz="2500">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