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Noto Sans Mono"/>
      <p:regular r:id="rId51"/>
      <p:bold r:id="rId52"/>
    </p:embeddedFont>
    <p:embeddedFont>
      <p:font typeface="Work Sans Medium"/>
      <p:regular r:id="rId53"/>
      <p:bold r:id="rId54"/>
      <p:italic r:id="rId55"/>
      <p:boldItalic r:id="rId56"/>
    </p:embeddedFont>
    <p:embeddedFont>
      <p:font typeface="Ubuntu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UbuntuMon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otoSansMono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WorkSansMedium-regular.fntdata"/><Relationship Id="rId52" Type="http://schemas.openxmlformats.org/officeDocument/2006/relationships/font" Target="fonts/NotoSansMono-bold.fntdata"/><Relationship Id="rId11" Type="http://schemas.openxmlformats.org/officeDocument/2006/relationships/slide" Target="slides/slide5.xml"/><Relationship Id="rId55" Type="http://schemas.openxmlformats.org/officeDocument/2006/relationships/font" Target="fonts/WorkSansMedium-italic.fntdata"/><Relationship Id="rId10" Type="http://schemas.openxmlformats.org/officeDocument/2006/relationships/slide" Target="slides/slide4.xml"/><Relationship Id="rId54" Type="http://schemas.openxmlformats.org/officeDocument/2006/relationships/font" Target="fonts/WorkSansMedium-bold.fntdata"/><Relationship Id="rId13" Type="http://schemas.openxmlformats.org/officeDocument/2006/relationships/slide" Target="slides/slide7.xml"/><Relationship Id="rId57" Type="http://schemas.openxmlformats.org/officeDocument/2006/relationships/font" Target="fonts/UbuntuMono-regular.fntdata"/><Relationship Id="rId12" Type="http://schemas.openxmlformats.org/officeDocument/2006/relationships/slide" Target="slides/slide6.xml"/><Relationship Id="rId56" Type="http://schemas.openxmlformats.org/officeDocument/2006/relationships/font" Target="fonts/WorkSansMedium-boldItalic.fntdata"/><Relationship Id="rId15" Type="http://schemas.openxmlformats.org/officeDocument/2006/relationships/slide" Target="slides/slide9.xml"/><Relationship Id="rId59" Type="http://schemas.openxmlformats.org/officeDocument/2006/relationships/font" Target="fonts/UbuntuMono-italic.fntdata"/><Relationship Id="rId14" Type="http://schemas.openxmlformats.org/officeDocument/2006/relationships/slide" Target="slides/slide8.xml"/><Relationship Id="rId58" Type="http://schemas.openxmlformats.org/officeDocument/2006/relationships/font" Target="fonts/Ubuntu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87645c8fe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87645c8fe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05c6aed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05c6aed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05c6aed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05c6aed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e415357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e415357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00b02ac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00b02ac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077241ae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077241ae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f0ccd07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f0ccd07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e415357b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e415357b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e415357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e415357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f0ccd07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f0ccd07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05c6aed6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05c6aed6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3fcf06e8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c3fcf06e8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05c6aed6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05c6aed6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05c6aed6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05c6aed6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05c6aed6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05c6aed6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e415357b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e415357b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60bd0f8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60bd0f8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60bd0f8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60bd0f8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60bd0f8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60bd0f8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05c6aed6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05c6aed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077241aee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077241aee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60bd0f8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60bd0f8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f0715a677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bf0715a677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f0715a708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f0715a708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f0715a708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bf0715a708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f0715a708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f0715a708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f0715a708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f0715a708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f0715a708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f0715a708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f0715a708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bf0715a708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f0715a708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f0715a708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bf0715a708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bf0715a708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f0715a708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bf0715a708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f0715a708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f0715a708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f0715a708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f0715a708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e415357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e415357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0715a708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0715a708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f0715a708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f0715a708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00b02ac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00b02ac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05c6ae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05c6ae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05c6ae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05c6ae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Ubuntu Mono"/>
              <a:buNone/>
              <a:defRPr sz="52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 Mono"/>
              <a:buNone/>
              <a:defRPr sz="28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38016" y="2233925"/>
            <a:ext cx="5868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Ubuntu Mono"/>
              <a:buNone/>
              <a:defRPr sz="5200">
                <a:latin typeface="Ubuntu Mono"/>
                <a:ea typeface="Ubuntu Mono"/>
                <a:cs typeface="Ubuntu Mono"/>
                <a:sym typeface="Ubuntu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 Mono"/>
              <a:buNone/>
              <a:defRPr sz="2800">
                <a:latin typeface="Ubuntu Mono"/>
                <a:ea typeface="Ubuntu Mono"/>
                <a:cs typeface="Ubuntu Mono"/>
                <a:sym typeface="Ubuntu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Ubuntu Mono"/>
              <a:buNone/>
              <a:defRPr sz="3600">
                <a:latin typeface="Ubuntu Mono"/>
                <a:ea typeface="Ubuntu Mono"/>
                <a:cs typeface="Ubuntu Mono"/>
                <a:sym typeface="Ubuntu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Ubuntu Mono"/>
              <a:buNone/>
              <a:defRPr sz="36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9750" y="1152475"/>
            <a:ext cx="810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4887900"/>
            <a:ext cx="9144000" cy="255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19750" y="1152475"/>
            <a:ext cx="810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0" y="4887900"/>
            <a:ext cx="9144000" cy="2556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0" y="1144050"/>
            <a:ext cx="8520600" cy="24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900"/>
              <a:t>CS 2200 </a:t>
            </a:r>
            <a:endParaRPr sz="6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900"/>
              <a:t>LAB 8</a:t>
            </a:r>
            <a:endParaRPr sz="77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</a:t>
            </a:r>
            <a:r>
              <a:rPr lang="en"/>
              <a:t>Address Translation</a:t>
            </a:r>
            <a:endParaRPr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519750" y="1028900"/>
            <a:ext cx="83697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has: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600"/>
              <a:t>32-bit virtual addresses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24-bit physical addresses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1KB Page Size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many bits are used for the offset?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log</a:t>
            </a:r>
            <a:r>
              <a:rPr baseline="-25000" lang="en" sz="1600">
                <a:solidFill>
                  <a:srgbClr val="FF0000"/>
                </a:solidFill>
              </a:rPr>
              <a:t>2</a:t>
            </a:r>
            <a:r>
              <a:rPr lang="en" sz="1600">
                <a:solidFill>
                  <a:srgbClr val="FF0000"/>
                </a:solidFill>
              </a:rPr>
              <a:t>(1024) = 10 Bits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How many bits are used for the virtual page number (VPN)? Physical page number (PFN)?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 </a:t>
            </a:r>
            <a:r>
              <a:rPr lang="en"/>
              <a:t>Address Translation</a:t>
            </a:r>
            <a:endParaRPr/>
          </a:p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519750" y="1028900"/>
            <a:ext cx="83697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has: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600"/>
              <a:t>32-bit virtual addresses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24-bit physical addresses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1KB Page Size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many bits are used for the offset?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log</a:t>
            </a:r>
            <a:r>
              <a:rPr baseline="-25000" lang="en" sz="1600">
                <a:solidFill>
                  <a:srgbClr val="FF0000"/>
                </a:solidFill>
              </a:rPr>
              <a:t>2</a:t>
            </a:r>
            <a:r>
              <a:rPr lang="en" sz="1600">
                <a:solidFill>
                  <a:srgbClr val="FF0000"/>
                </a:solidFill>
              </a:rPr>
              <a:t>(1024) = 10 Bits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many bits are used for the virtual page number (VPN)? Physical page number (PFN)?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32 bits - 10 offset bits = 22 VPN bits                           24 - 10 offset bits = 14 PFN bits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Translation</a:t>
            </a:r>
            <a:endParaRPr/>
          </a:p>
        </p:txBody>
      </p:sp>
      <p:pic>
        <p:nvPicPr>
          <p:cNvPr id="173" name="Google Shape;1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071925"/>
            <a:ext cx="6191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Exercise:</a:t>
            </a:r>
            <a:r>
              <a:rPr lang="en"/>
              <a:t> How many page table entries?</a:t>
            </a:r>
            <a:endParaRPr/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519761" y="1028886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16161"/>
                </a:solidFill>
              </a:rPr>
              <a:t>For a 4GB (2</a:t>
            </a:r>
            <a:r>
              <a:rPr baseline="30000" lang="en">
                <a:solidFill>
                  <a:srgbClr val="616161"/>
                </a:solidFill>
              </a:rPr>
              <a:t>32</a:t>
            </a:r>
            <a:r>
              <a:rPr lang="en">
                <a:solidFill>
                  <a:srgbClr val="616161"/>
                </a:solidFill>
              </a:rPr>
              <a:t> byte) virtual address space and a page size of 4KB (2</a:t>
            </a:r>
            <a:r>
              <a:rPr baseline="30000" lang="en">
                <a:solidFill>
                  <a:srgbClr val="616161"/>
                </a:solidFill>
              </a:rPr>
              <a:t>12</a:t>
            </a:r>
            <a:r>
              <a:rPr lang="en">
                <a:solidFill>
                  <a:srgbClr val="616161"/>
                </a:solidFill>
              </a:rPr>
              <a:t> bytes), how many page table entries will there be?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How many page table entries?</a:t>
            </a:r>
            <a:endParaRPr/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For a 4GB (2</a:t>
            </a:r>
            <a:r>
              <a:rPr baseline="30000" lang="en">
                <a:solidFill>
                  <a:srgbClr val="FF0000"/>
                </a:solidFill>
              </a:rPr>
              <a:t>32</a:t>
            </a:r>
            <a:r>
              <a:rPr lang="en">
                <a:solidFill>
                  <a:srgbClr val="616161"/>
                </a:solidFill>
              </a:rPr>
              <a:t> byte) virtual address space and a page size of 4KB (2</a:t>
            </a:r>
            <a:r>
              <a:rPr baseline="30000" lang="en">
                <a:solidFill>
                  <a:srgbClr val="FF0000"/>
                </a:solidFill>
              </a:rPr>
              <a:t>12</a:t>
            </a:r>
            <a:r>
              <a:rPr lang="en">
                <a:solidFill>
                  <a:srgbClr val="616161"/>
                </a:solidFill>
              </a:rPr>
              <a:t> bytes), how many page table entries will there be?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32 - 12 = 20 bit VPN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baseline="30000" lang="en">
                <a:solidFill>
                  <a:srgbClr val="FF0000"/>
                </a:solidFill>
              </a:rPr>
              <a:t>20</a:t>
            </a:r>
            <a:r>
              <a:rPr lang="en">
                <a:solidFill>
                  <a:srgbClr val="FF0000"/>
                </a:solidFill>
              </a:rPr>
              <a:t> page table entries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16161"/>
                </a:solidFill>
              </a:rPr>
              <a:t>For a 2</a:t>
            </a:r>
            <a:r>
              <a:rPr baseline="30000" lang="en">
                <a:solidFill>
                  <a:srgbClr val="616161"/>
                </a:solidFill>
              </a:rPr>
              <a:t>22</a:t>
            </a:r>
            <a:r>
              <a:rPr lang="en">
                <a:solidFill>
                  <a:srgbClr val="616161"/>
                </a:solidFill>
              </a:rPr>
              <a:t> physical address space and the same page size, how many physical frames will there be?</a:t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How many page table entries?</a:t>
            </a:r>
            <a:endParaRPr/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For a 4GB (2</a:t>
            </a:r>
            <a:r>
              <a:rPr baseline="30000" lang="en">
                <a:solidFill>
                  <a:srgbClr val="FF0000"/>
                </a:solidFill>
              </a:rPr>
              <a:t>32</a:t>
            </a:r>
            <a:r>
              <a:rPr lang="en">
                <a:solidFill>
                  <a:srgbClr val="616161"/>
                </a:solidFill>
              </a:rPr>
              <a:t> byte) virtual address space and a page size of 4KB (2</a:t>
            </a:r>
            <a:r>
              <a:rPr baseline="30000" lang="en">
                <a:solidFill>
                  <a:srgbClr val="FF0000"/>
                </a:solidFill>
              </a:rPr>
              <a:t>12</a:t>
            </a:r>
            <a:r>
              <a:rPr lang="en">
                <a:solidFill>
                  <a:srgbClr val="616161"/>
                </a:solidFill>
              </a:rPr>
              <a:t> bytes), how many page table entries will there be?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32 - 12 = 20 bit VPN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baseline="30000" lang="en">
                <a:solidFill>
                  <a:srgbClr val="FF0000"/>
                </a:solidFill>
              </a:rPr>
              <a:t>20</a:t>
            </a:r>
            <a:r>
              <a:rPr lang="en">
                <a:solidFill>
                  <a:srgbClr val="FF0000"/>
                </a:solidFill>
              </a:rPr>
              <a:t> page table entries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For a 2</a:t>
            </a:r>
            <a:r>
              <a:rPr baseline="30000" lang="en">
                <a:solidFill>
                  <a:srgbClr val="FF0000"/>
                </a:solidFill>
              </a:rPr>
              <a:t>22</a:t>
            </a:r>
            <a:r>
              <a:rPr lang="en">
                <a:solidFill>
                  <a:srgbClr val="616161"/>
                </a:solidFill>
              </a:rPr>
              <a:t> physical address space and the same page size, how many physical frames will there be?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22 - 12 = 10 bit PFN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baseline="30000" lang="en">
                <a:solidFill>
                  <a:srgbClr val="FF0000"/>
                </a:solidFill>
              </a:rPr>
              <a:t>10</a:t>
            </a:r>
            <a:r>
              <a:rPr lang="en">
                <a:solidFill>
                  <a:srgbClr val="FF0000"/>
                </a:solidFill>
              </a:rPr>
              <a:t> frames = 1024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</a:t>
            </a:r>
            <a:endParaRPr/>
          </a:p>
        </p:txBody>
      </p:sp>
      <p:sp>
        <p:nvSpPr>
          <p:cNvPr id="197" name="Google Shape;197;p41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An array of virtual to physical memory mappings for each process.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2^(VPN bits) entries in each page table.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Base address stored in the processors Page Table Base Register, PTBR (cr3).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The page table needs one entry per page. 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For a 4GB (2</a:t>
            </a:r>
            <a:r>
              <a:rPr baseline="30000" lang="en">
                <a:solidFill>
                  <a:srgbClr val="616161"/>
                </a:solidFill>
              </a:rPr>
              <a:t>32</a:t>
            </a:r>
            <a:r>
              <a:rPr lang="en">
                <a:solidFill>
                  <a:srgbClr val="616161"/>
                </a:solidFill>
              </a:rPr>
              <a:t> byte) virtual </a:t>
            </a:r>
            <a:r>
              <a:rPr lang="en" strike="sngStrike">
                <a:solidFill>
                  <a:srgbClr val="616161"/>
                </a:solidFill>
              </a:rPr>
              <a:t>and physical </a:t>
            </a:r>
            <a:r>
              <a:rPr lang="en">
                <a:solidFill>
                  <a:srgbClr val="616161"/>
                </a:solidFill>
              </a:rPr>
              <a:t>address space and a page size of 4KB (2</a:t>
            </a:r>
            <a:r>
              <a:rPr baseline="30000" lang="en">
                <a:solidFill>
                  <a:srgbClr val="616161"/>
                </a:solidFill>
              </a:rPr>
              <a:t>12</a:t>
            </a:r>
            <a:r>
              <a:rPr lang="en">
                <a:solidFill>
                  <a:srgbClr val="616161"/>
                </a:solidFill>
              </a:rPr>
              <a:t> bytes), we see that the 2</a:t>
            </a:r>
            <a:r>
              <a:rPr baseline="30000" lang="en">
                <a:solidFill>
                  <a:srgbClr val="616161"/>
                </a:solidFill>
              </a:rPr>
              <a:t>32</a:t>
            </a:r>
            <a:r>
              <a:rPr lang="en">
                <a:solidFill>
                  <a:srgbClr val="616161"/>
                </a:solidFill>
              </a:rPr>
              <a:t> byte address space must be split into 2</a:t>
            </a:r>
            <a:r>
              <a:rPr baseline="30000" lang="en">
                <a:solidFill>
                  <a:srgbClr val="616161"/>
                </a:solidFill>
              </a:rPr>
              <a:t>20</a:t>
            </a:r>
            <a:r>
              <a:rPr lang="en">
                <a:solidFill>
                  <a:srgbClr val="616161"/>
                </a:solidFill>
              </a:rPr>
              <a:t> pages, meaning the page table must have 2</a:t>
            </a:r>
            <a:r>
              <a:rPr baseline="30000" lang="en">
                <a:solidFill>
                  <a:srgbClr val="616161"/>
                </a:solidFill>
              </a:rPr>
              <a:t>20</a:t>
            </a:r>
            <a:r>
              <a:rPr lang="en">
                <a:solidFill>
                  <a:srgbClr val="616161"/>
                </a:solidFill>
              </a:rPr>
              <a:t> entries.</a:t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 Entry (PTE)</a:t>
            </a:r>
            <a:endParaRPr/>
          </a:p>
        </p:txBody>
      </p:sp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519750" y="1028900"/>
            <a:ext cx="32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For every translation of a virtual page to a physical frame, store a PTE in the Page Table.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Store some bits along side the translation in order to tell the operating system the permissions of the page (e.g. valid bit, dirty bit) 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075" y="1135300"/>
            <a:ext cx="5075251" cy="20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Table</a:t>
            </a:r>
            <a:endParaRPr/>
          </a:p>
        </p:txBody>
      </p:sp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519750" y="1028900"/>
            <a:ext cx="40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Array mapping PFNs to tuple of PCBs and associated VPNs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May also include </a:t>
            </a:r>
            <a:r>
              <a:rPr lang="en">
                <a:solidFill>
                  <a:srgbClr val="616161"/>
                </a:solidFill>
              </a:rPr>
              <a:t>miscellaneous</a:t>
            </a:r>
            <a:r>
              <a:rPr lang="en">
                <a:solidFill>
                  <a:srgbClr val="616161"/>
                </a:solidFill>
              </a:rPr>
              <a:t> bits for if a frame is protected or currently mapped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e.g. of FTE → 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Why would a frame be protected?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1101475"/>
            <a:ext cx="4210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Exercise:</a:t>
            </a:r>
            <a:r>
              <a:rPr lang="en"/>
              <a:t> </a:t>
            </a:r>
            <a:r>
              <a:rPr lang="en"/>
              <a:t>Page Fault </a:t>
            </a:r>
            <a:endParaRPr/>
          </a:p>
        </p:txBody>
      </p:sp>
      <p:sp>
        <p:nvSpPr>
          <p:cNvPr id="217" name="Google Shape;217;p44"/>
          <p:cNvSpPr txBox="1"/>
          <p:nvPr/>
        </p:nvSpPr>
        <p:spPr>
          <a:xfrm>
            <a:off x="567375" y="1133475"/>
            <a:ext cx="70104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Page Size: 256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Address: 0x0153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VPN &amp; Offset?</a:t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/>
              <a:t>Exam 2 was today 💯💯</a:t>
            </a:r>
            <a:endParaRPr sz="2100">
              <a:solidFill>
                <a:srgbClr val="674EA7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/>
              <a:t>HW6</a:t>
            </a:r>
            <a:r>
              <a:rPr b="1" lang="en" sz="2100"/>
              <a:t> (virtual mem) </a:t>
            </a:r>
            <a:r>
              <a:rPr lang="en" sz="2100"/>
              <a:t>is out tonight and due </a:t>
            </a:r>
            <a:r>
              <a:rPr b="1" lang="en" sz="2100">
                <a:solidFill>
                  <a:srgbClr val="674EA7"/>
                </a:solidFill>
              </a:rPr>
              <a:t>March 13</a:t>
            </a:r>
            <a:r>
              <a:rPr b="1" baseline="30000" lang="en" sz="2100">
                <a:solidFill>
                  <a:srgbClr val="674EA7"/>
                </a:solidFill>
              </a:rPr>
              <a:t>th </a:t>
            </a:r>
            <a:endParaRPr b="1" sz="2100">
              <a:solidFill>
                <a:srgbClr val="674EA7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/>
              <a:t>Project 3 </a:t>
            </a:r>
            <a:r>
              <a:rPr lang="en" sz="2100"/>
              <a:t>is out and due </a:t>
            </a:r>
            <a:r>
              <a:rPr b="1" lang="en" sz="2100">
                <a:solidFill>
                  <a:srgbClr val="674EA7"/>
                </a:solidFill>
              </a:rPr>
              <a:t>March 15</a:t>
            </a:r>
            <a:r>
              <a:rPr b="1" baseline="30000" lang="en" sz="2100">
                <a:solidFill>
                  <a:srgbClr val="674EA7"/>
                </a:solidFill>
              </a:rPr>
              <a:t>th </a:t>
            </a:r>
            <a:endParaRPr b="1" sz="21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Page Fault </a:t>
            </a:r>
            <a:endParaRPr/>
          </a:p>
        </p:txBody>
      </p:sp>
      <p:sp>
        <p:nvSpPr>
          <p:cNvPr id="223" name="Google Shape;223;p45"/>
          <p:cNvSpPr txBox="1"/>
          <p:nvPr/>
        </p:nvSpPr>
        <p:spPr>
          <a:xfrm>
            <a:off x="567375" y="1133475"/>
            <a:ext cx="70104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Page Size: 256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Address: 0x0153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VPN &amp; Offset?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VPN: 0x01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Offset: 0x53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Given the page table, what would be our PFN?</a:t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45"/>
          <p:cNvPicPr preferRelativeResize="0"/>
          <p:nvPr/>
        </p:nvPicPr>
        <p:blipFill rotWithShape="1">
          <a:blip r:embed="rId3">
            <a:alphaModFix/>
          </a:blip>
          <a:srcRect b="0" l="0" r="0" t="42042"/>
          <a:stretch/>
        </p:blipFill>
        <p:spPr>
          <a:xfrm>
            <a:off x="6172213" y="595612"/>
            <a:ext cx="2704099" cy="8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525" y="1647500"/>
            <a:ext cx="3239475" cy="32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Page Fault </a:t>
            </a:r>
            <a:endParaRPr/>
          </a:p>
        </p:txBody>
      </p:sp>
      <p:sp>
        <p:nvSpPr>
          <p:cNvPr id="231" name="Google Shape;231;p46"/>
          <p:cNvSpPr txBox="1"/>
          <p:nvPr/>
        </p:nvSpPr>
        <p:spPr>
          <a:xfrm>
            <a:off x="567375" y="1133475"/>
            <a:ext cx="70104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Page Size: 256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Address: 0x0153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Given the page table, what would be our PFN?</a:t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0xB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about for virtual address 0x02C8?</a:t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" name="Google Shape;232;p46"/>
          <p:cNvPicPr preferRelativeResize="0"/>
          <p:nvPr/>
        </p:nvPicPr>
        <p:blipFill rotWithShape="1">
          <a:blip r:embed="rId3">
            <a:alphaModFix/>
          </a:blip>
          <a:srcRect b="0" l="0" r="0" t="42042"/>
          <a:stretch/>
        </p:blipFill>
        <p:spPr>
          <a:xfrm>
            <a:off x="6172213" y="595612"/>
            <a:ext cx="2704099" cy="8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525" y="1647500"/>
            <a:ext cx="3239475" cy="32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46"/>
          <p:cNvCxnSpPr/>
          <p:nvPr/>
        </p:nvCxnSpPr>
        <p:spPr>
          <a:xfrm>
            <a:off x="4400050" y="2899650"/>
            <a:ext cx="1504500" cy="8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Page Fault </a:t>
            </a:r>
            <a:endParaRPr/>
          </a:p>
        </p:txBody>
      </p:sp>
      <p:sp>
        <p:nvSpPr>
          <p:cNvPr id="240" name="Google Shape;240;p47"/>
          <p:cNvSpPr txBox="1"/>
          <p:nvPr/>
        </p:nvSpPr>
        <p:spPr>
          <a:xfrm>
            <a:off x="567375" y="1133475"/>
            <a:ext cx="70104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Page Size: 256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Address: 0x0153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about for virtual address 0x02C8?</a:t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PAGE FAULT!!!! (valid bit 0)</a:t>
            </a:r>
            <a:endParaRPr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800" y="897875"/>
            <a:ext cx="4061200" cy="39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Fault</a:t>
            </a:r>
            <a:endParaRPr/>
          </a:p>
        </p:txBody>
      </p:sp>
      <p:sp>
        <p:nvSpPr>
          <p:cNvPr id="247" name="Google Shape;247;p48"/>
          <p:cNvSpPr txBox="1"/>
          <p:nvPr>
            <p:ph idx="1" type="body"/>
          </p:nvPr>
        </p:nvSpPr>
        <p:spPr>
          <a:xfrm>
            <a:off x="519750" y="1028900"/>
            <a:ext cx="388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Raise an operating system trap every time you try and access a page that is not valid. 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Steps to solve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Find free page using page replacement algorithm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Locate faulting page from disk, swap it in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Update page table entries (now its bit is valid=1, the page which swapped out is invalid=0)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64" y="949074"/>
            <a:ext cx="4456986" cy="34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Replacement Algorithm</a:t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b="1" lang="en">
                <a:solidFill>
                  <a:srgbClr val="616161"/>
                </a:solidFill>
              </a:rPr>
              <a:t>Local</a:t>
            </a:r>
            <a:r>
              <a:rPr lang="en">
                <a:solidFill>
                  <a:srgbClr val="616161"/>
                </a:solidFill>
              </a:rPr>
              <a:t> victim selection: Choose a victim frame from the processes own pool of memory. 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Poor memory utilization.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b="1" lang="en">
                <a:solidFill>
                  <a:srgbClr val="616161"/>
                </a:solidFill>
              </a:rPr>
              <a:t>Global</a:t>
            </a:r>
            <a:r>
              <a:rPr lang="en">
                <a:solidFill>
                  <a:srgbClr val="616161"/>
                </a:solidFill>
              </a:rPr>
              <a:t> victim selection: Steal a physical frame from any process, not necessarily the faulting one. 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Good utilization since we have more choices for victim frames. Needs more metadata to be handled by the OS.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The goal of these algorithms is to decrease the overall number of page faults by evicting frames that are not used or will not be used later on. 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Page faulting is super expensive time-wise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 First Out (FIFO)</a:t>
            </a:r>
            <a:endParaRPr/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Keep track of when a page was brought into memory.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If a page has to be replaced, choose the longest resident page as the victim.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This can be done though a simple heuristic FIFO by using a circular queue.</a:t>
            </a:r>
            <a:endParaRPr/>
          </a:p>
        </p:txBody>
      </p:sp>
      <p:pic>
        <p:nvPicPr>
          <p:cNvPr id="261" name="Google Shape;261;p50"/>
          <p:cNvPicPr preferRelativeResize="0"/>
          <p:nvPr/>
        </p:nvPicPr>
        <p:blipFill rotWithShape="1">
          <a:blip r:embed="rId3">
            <a:alphaModFix/>
          </a:blip>
          <a:srcRect b="0" l="0" r="0" t="16520"/>
          <a:stretch/>
        </p:blipFill>
        <p:spPr>
          <a:xfrm>
            <a:off x="1336525" y="3159050"/>
            <a:ext cx="6470949" cy="17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0"/>
          <p:cNvPicPr preferRelativeResize="0"/>
          <p:nvPr/>
        </p:nvPicPr>
        <p:blipFill rotWithShape="1">
          <a:blip r:embed="rId3">
            <a:alphaModFix/>
          </a:blip>
          <a:srcRect b="86977" l="0" r="0" t="0"/>
          <a:stretch/>
        </p:blipFill>
        <p:spPr>
          <a:xfrm>
            <a:off x="1423250" y="2890275"/>
            <a:ext cx="6470949" cy="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Recently Used (LRU)</a:t>
            </a:r>
            <a:endParaRPr/>
          </a:p>
        </p:txBody>
      </p:sp>
      <p:sp>
        <p:nvSpPr>
          <p:cNvPr id="268" name="Google Shape;268;p51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Replace the page with the least recent read/write.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Keep track of pages in a stack.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When a page is faulted in or used, move it to the top of the stack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Evict the page at the bottom of the stack. </a:t>
            </a:r>
            <a:endParaRPr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>
                <a:solidFill>
                  <a:srgbClr val="616161"/>
                </a:solidFill>
              </a:rPr>
              <a:t>Incurs a very large overhead.</a:t>
            </a:r>
            <a:endParaRPr>
              <a:solidFill>
                <a:srgbClr val="61616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</a:pPr>
            <a:r>
              <a:rPr lang="en">
                <a:solidFill>
                  <a:srgbClr val="616161"/>
                </a:solidFill>
              </a:rPr>
              <a:t>Need to do stack operations on every page use/fault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51"/>
          <p:cNvPicPr preferRelativeResize="0"/>
          <p:nvPr/>
        </p:nvPicPr>
        <p:blipFill rotWithShape="1">
          <a:blip r:embed="rId3">
            <a:alphaModFix/>
          </a:blip>
          <a:srcRect b="0" l="0" r="0" t="20127"/>
          <a:stretch/>
        </p:blipFill>
        <p:spPr>
          <a:xfrm>
            <a:off x="1076800" y="3020450"/>
            <a:ext cx="6990398" cy="17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1"/>
          <p:cNvPicPr preferRelativeResize="0"/>
          <p:nvPr/>
        </p:nvPicPr>
        <p:blipFill rotWithShape="1">
          <a:blip r:embed="rId4">
            <a:alphaModFix/>
          </a:blip>
          <a:srcRect b="23189" l="16186" r="26003" t="0"/>
          <a:stretch/>
        </p:blipFill>
        <p:spPr>
          <a:xfrm>
            <a:off x="6918500" y="152825"/>
            <a:ext cx="2139274" cy="16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1"/>
          <p:cNvPicPr preferRelativeResize="0"/>
          <p:nvPr/>
        </p:nvPicPr>
        <p:blipFill rotWithShape="1">
          <a:blip r:embed="rId3">
            <a:alphaModFix/>
          </a:blip>
          <a:srcRect b="87039" l="0" r="0" t="4779"/>
          <a:stretch/>
        </p:blipFill>
        <p:spPr>
          <a:xfrm>
            <a:off x="1251125" y="2838050"/>
            <a:ext cx="6990398" cy="1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Exercise:</a:t>
            </a:r>
            <a:r>
              <a:rPr lang="en"/>
              <a:t> </a:t>
            </a:r>
            <a:r>
              <a:rPr lang="en"/>
              <a:t>Second Chance Replacement </a:t>
            </a:r>
            <a:endParaRPr/>
          </a:p>
        </p:txBody>
      </p:sp>
      <p:sp>
        <p:nvSpPr>
          <p:cNvPr id="277" name="Google Shape;277;p52"/>
          <p:cNvSpPr txBox="1"/>
          <p:nvPr>
            <p:ph idx="1" type="body"/>
          </p:nvPr>
        </p:nvSpPr>
        <p:spPr>
          <a:xfrm>
            <a:off x="519750" y="1028900"/>
            <a:ext cx="35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If our “next victim” pointer is pointing to page 3, which page will be the chosen victim using Second Chance Replacement</a:t>
            </a:r>
            <a:endParaRPr b="1"/>
          </a:p>
        </p:txBody>
      </p:sp>
      <p:pic>
        <p:nvPicPr>
          <p:cNvPr id="278" name="Google Shape;2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29" y="1325163"/>
            <a:ext cx="2377999" cy="28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2"/>
          <p:cNvSpPr txBox="1"/>
          <p:nvPr/>
        </p:nvSpPr>
        <p:spPr>
          <a:xfrm>
            <a:off x="6936600" y="16499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52"/>
          <p:cNvSpPr txBox="1"/>
          <p:nvPr/>
        </p:nvSpPr>
        <p:spPr>
          <a:xfrm>
            <a:off x="6936600" y="19733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52"/>
          <p:cNvSpPr txBox="1"/>
          <p:nvPr/>
        </p:nvSpPr>
        <p:spPr>
          <a:xfrm>
            <a:off x="6873450" y="3418475"/>
            <a:ext cx="37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52"/>
          <p:cNvSpPr txBox="1"/>
          <p:nvPr/>
        </p:nvSpPr>
        <p:spPr>
          <a:xfrm>
            <a:off x="6936600" y="23388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52"/>
          <p:cNvSpPr txBox="1"/>
          <p:nvPr/>
        </p:nvSpPr>
        <p:spPr>
          <a:xfrm>
            <a:off x="6936600" y="26370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6936600" y="30277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52"/>
          <p:cNvSpPr txBox="1"/>
          <p:nvPr/>
        </p:nvSpPr>
        <p:spPr>
          <a:xfrm>
            <a:off x="6873450" y="3758650"/>
            <a:ext cx="37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Second Chance Replacement </a:t>
            </a:r>
            <a:endParaRPr/>
          </a:p>
        </p:txBody>
      </p:sp>
      <p:sp>
        <p:nvSpPr>
          <p:cNvPr id="291" name="Google Shape;291;p53"/>
          <p:cNvSpPr txBox="1"/>
          <p:nvPr>
            <p:ph idx="1" type="body"/>
          </p:nvPr>
        </p:nvSpPr>
        <p:spPr>
          <a:xfrm>
            <a:off x="519750" y="1028900"/>
            <a:ext cx="42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our “next victim” pointer is pointing to page 3, which page will be the chosen victim using Second Chance Replacement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Page 5.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Since page 3 &amp; 4 had their referenced bit set high, they will be set low and the first page with a low referenced bit is page 5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2" name="Google Shape;2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450" y="1393788"/>
            <a:ext cx="1873525" cy="277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3"/>
          <p:cNvSpPr txBox="1"/>
          <p:nvPr/>
        </p:nvSpPr>
        <p:spPr>
          <a:xfrm>
            <a:off x="6936600" y="16499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53"/>
          <p:cNvSpPr txBox="1"/>
          <p:nvPr/>
        </p:nvSpPr>
        <p:spPr>
          <a:xfrm>
            <a:off x="6936600" y="19733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53"/>
          <p:cNvSpPr txBox="1"/>
          <p:nvPr/>
        </p:nvSpPr>
        <p:spPr>
          <a:xfrm>
            <a:off x="6873450" y="3342275"/>
            <a:ext cx="37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6936600" y="22626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6936600" y="26370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53"/>
          <p:cNvSpPr txBox="1"/>
          <p:nvPr/>
        </p:nvSpPr>
        <p:spPr>
          <a:xfrm>
            <a:off x="6936600" y="2951575"/>
            <a:ext cx="244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53"/>
          <p:cNvSpPr txBox="1"/>
          <p:nvPr/>
        </p:nvSpPr>
        <p:spPr>
          <a:xfrm>
            <a:off x="6873450" y="3682450"/>
            <a:ext cx="37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16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Chance Replacement</a:t>
            </a:r>
            <a:endParaRPr/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260550" y="1028900"/>
            <a:ext cx="59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R</a:t>
            </a:r>
            <a:r>
              <a:rPr lang="en">
                <a:solidFill>
                  <a:srgbClr val="616161"/>
                </a:solidFill>
              </a:rPr>
              <a:t>eference bits to keep track of when a page was used</a:t>
            </a:r>
            <a:endParaRPr>
              <a:solidFill>
                <a:srgbClr val="61616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92831"/>
              <a:buChar char="○"/>
            </a:pPr>
            <a:r>
              <a:rPr lang="en" sz="1508">
                <a:solidFill>
                  <a:srgbClr val="616161"/>
                </a:solidFill>
              </a:rPr>
              <a:t>The OS will sets reference bits upon reference to the page.</a:t>
            </a:r>
            <a:r>
              <a:rPr lang="en">
                <a:solidFill>
                  <a:srgbClr val="616161"/>
                </a:solidFill>
              </a:rPr>
              <a:t> </a:t>
            </a:r>
            <a:endParaRPr>
              <a:solidFill>
                <a:srgbClr val="61616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Choose a page using FIFO.</a:t>
            </a:r>
            <a:endParaRPr>
              <a:solidFill>
                <a:srgbClr val="61616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If the chosen victim’s reference bit is set, then clear the reference bit and iterate again through the circular queue.</a:t>
            </a:r>
            <a:endParaRPr>
              <a:solidFill>
                <a:srgbClr val="61616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●"/>
            </a:pPr>
            <a:r>
              <a:rPr lang="en">
                <a:solidFill>
                  <a:srgbClr val="616161"/>
                </a:solidFill>
              </a:rPr>
              <a:t>The victim is the first candidate in FIFO order whose reference bit is not set</a:t>
            </a:r>
            <a:endParaRPr>
              <a:solidFill>
                <a:srgbClr val="61616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Char char="○"/>
            </a:pPr>
            <a:r>
              <a:rPr b="1" lang="en" sz="1508">
                <a:solidFill>
                  <a:srgbClr val="616161"/>
                </a:solidFill>
              </a:rPr>
              <a:t>If all or no reference bits are set when the algorithm begins, this is equivalent to FIFO selection (</a:t>
            </a:r>
            <a:r>
              <a:rPr b="1" lang="en" sz="1508">
                <a:solidFill>
                  <a:srgbClr val="FF0000"/>
                </a:solidFill>
              </a:rPr>
              <a:t>why?</a:t>
            </a:r>
            <a:r>
              <a:rPr b="1" lang="en" sz="1508">
                <a:solidFill>
                  <a:srgbClr val="616161"/>
                </a:solidFill>
              </a:rPr>
              <a:t>)</a:t>
            </a:r>
            <a:endParaRPr b="1" sz="1508"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4"/>
          <p:cNvPicPr preferRelativeResize="0"/>
          <p:nvPr/>
        </p:nvPicPr>
        <p:blipFill rotWithShape="1">
          <a:blip r:embed="rId3">
            <a:alphaModFix/>
          </a:blip>
          <a:srcRect b="0" l="0" r="50595" t="0"/>
          <a:stretch/>
        </p:blipFill>
        <p:spPr>
          <a:xfrm>
            <a:off x="6312950" y="1221677"/>
            <a:ext cx="2591075" cy="27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952950" y="1537400"/>
            <a:ext cx="72381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Today’s Topics:</a:t>
            </a:r>
            <a:r>
              <a:rPr lang="en"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Medium"/>
                <a:ea typeface="Work Sans Medium"/>
                <a:cs typeface="Work Sans Medium"/>
                <a:sym typeface="Work Sans Medium"/>
              </a:rPr>
              <a:t>Virtual Memory &amp; Paging</a:t>
            </a:r>
            <a:endParaRPr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Lookaside Buffer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/>
          <p:nvPr>
            <p:ph idx="4294967295" type="body"/>
          </p:nvPr>
        </p:nvSpPr>
        <p:spPr>
          <a:xfrm>
            <a:off x="181875" y="1210400"/>
            <a:ext cx="36459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entire page table can’t fit in registers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Instead, we use a shortcut -- a small table that holds recently accessed mappings.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cache with recent VPN-PFN mappings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Prevents multiple access to memory for page table translations (if you’re accessing the same address a lot)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317" name="Google Shape;317;p56"/>
          <p:cNvSpPr/>
          <p:nvPr/>
        </p:nvSpPr>
        <p:spPr>
          <a:xfrm>
            <a:off x="7539825" y="2582950"/>
            <a:ext cx="1065600" cy="12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504825" y="335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the TLB?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9" name="Google Shape;3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950" y="1088575"/>
            <a:ext cx="4779450" cy="25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idx="4294967295" type="body"/>
          </p:nvPr>
        </p:nvSpPr>
        <p:spPr>
          <a:xfrm>
            <a:off x="181875" y="1220950"/>
            <a:ext cx="36459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entries are specific to each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entries are the same for all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Q. What must the TLB do on a context switch?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(hint: do we want VPNs now to be valid?)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7539825" y="2582950"/>
            <a:ext cx="1065600" cy="12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57"/>
          <p:cNvSpPr txBox="1"/>
          <p:nvPr/>
        </p:nvSpPr>
        <p:spPr>
          <a:xfrm>
            <a:off x="504825" y="335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TLB Internals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7" name="Google Shape;3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850" y="1824614"/>
            <a:ext cx="4805425" cy="149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idx="4294967295" type="body"/>
          </p:nvPr>
        </p:nvSpPr>
        <p:spPr>
          <a:xfrm>
            <a:off x="181875" y="1115525"/>
            <a:ext cx="41817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entries are specific to each process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Kernel entries are the same for all processes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Q. What must the TLB do on a context switch?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On a context switch, the OS will invalidate the user address space translations. The kernel translations will however be kept because they are independent of the user processes.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8"/>
          <p:cNvSpPr/>
          <p:nvPr/>
        </p:nvSpPr>
        <p:spPr>
          <a:xfrm>
            <a:off x="7539825" y="2582950"/>
            <a:ext cx="1065600" cy="12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58"/>
          <p:cNvSpPr txBox="1"/>
          <p:nvPr/>
        </p:nvSpPr>
        <p:spPr>
          <a:xfrm>
            <a:off x="504825" y="335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TLB Internals</a:t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5" name="Google Shape;3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582" y="1990724"/>
            <a:ext cx="4410668" cy="13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Hits and Misses</a:t>
            </a:r>
            <a:endParaRPr/>
          </a:p>
        </p:txBody>
      </p:sp>
      <p:sp>
        <p:nvSpPr>
          <p:cNvPr id="341" name="Google Shape;341;p59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HIT</a:t>
            </a:r>
            <a:r>
              <a:rPr lang="en"/>
              <a:t>: Target memory address exists in cache (no need for memory lookup)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Hit Ratio(h): Ratio of cache accesses that are hits.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MISS</a:t>
            </a:r>
            <a:r>
              <a:rPr lang="en"/>
              <a:t>: Target memory address doesn’t exist in cache (need to do a memory lookup)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 Ratio(m): Ratio of cache accesses that are misses.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 Penalty: Time penalty taken on as result of a cache miss.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C’s: Compulsory, Capacity, Conflict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Translation with TLB</a:t>
            </a:r>
            <a:endParaRPr/>
          </a:p>
        </p:txBody>
      </p:sp>
      <p:sp>
        <p:nvSpPr>
          <p:cNvPr id="347" name="Google Shape;347;p60"/>
          <p:cNvSpPr txBox="1"/>
          <p:nvPr>
            <p:ph idx="1" type="body"/>
          </p:nvPr>
        </p:nvSpPr>
        <p:spPr>
          <a:xfrm>
            <a:off x="519750" y="1028900"/>
            <a:ext cx="46026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there is a valid translation in the TLB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hit, we get the PFN without needing to access memory (yay)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a miss, it will access the page table in memory to get the PFN mapping</a:t>
            </a:r>
            <a:endParaRPr/>
          </a:p>
        </p:txBody>
      </p:sp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750" y="1101475"/>
            <a:ext cx="3716849" cy="30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</a:t>
            </a:r>
            <a:endParaRPr/>
          </a:p>
        </p:txBody>
      </p:sp>
      <p:sp>
        <p:nvSpPr>
          <p:cNvPr id="354" name="Google Shape;354;p61"/>
          <p:cNvSpPr txBox="1"/>
          <p:nvPr>
            <p:ph idx="1" type="body"/>
          </p:nvPr>
        </p:nvSpPr>
        <p:spPr>
          <a:xfrm>
            <a:off x="305650" y="1022375"/>
            <a:ext cx="36705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Memory access (8 bits for off):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 Address: 0x04AC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596" y="895900"/>
            <a:ext cx="4704176" cy="30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361" name="Google Shape;361;p62"/>
          <p:cNvSpPr txBox="1"/>
          <p:nvPr>
            <p:ph idx="1" type="body"/>
          </p:nvPr>
        </p:nvSpPr>
        <p:spPr>
          <a:xfrm>
            <a:off x="519750" y="1028900"/>
            <a:ext cx="30321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 Address: 0x04AC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Miss → Need to access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page table</a:t>
            </a:r>
            <a:endParaRPr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2" name="Google Shape;3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246" y="1422900"/>
            <a:ext cx="4704176" cy="307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62"/>
          <p:cNvCxnSpPr/>
          <p:nvPr/>
        </p:nvCxnSpPr>
        <p:spPr>
          <a:xfrm flipH="1">
            <a:off x="3530925" y="1443975"/>
            <a:ext cx="14334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62"/>
          <p:cNvCxnSpPr/>
          <p:nvPr/>
        </p:nvCxnSpPr>
        <p:spPr>
          <a:xfrm>
            <a:off x="4964325" y="1433425"/>
            <a:ext cx="0" cy="5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5" name="Google Shape;36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663" y="1538850"/>
            <a:ext cx="221324" cy="2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1" name="Google Shape;371;p63"/>
          <p:cNvSpPr txBox="1"/>
          <p:nvPr>
            <p:ph idx="1" type="body"/>
          </p:nvPr>
        </p:nvSpPr>
        <p:spPr>
          <a:xfrm>
            <a:off x="519750" y="1028900"/>
            <a:ext cx="8104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Get the PFN from the table and replace the TLB with the new mapping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72" name="Google Shape;3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5" y="1522025"/>
            <a:ext cx="5027802" cy="32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575" y="1959975"/>
            <a:ext cx="4384426" cy="27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9" name="Google Shape;379;p64"/>
          <p:cNvSpPr txBox="1"/>
          <p:nvPr>
            <p:ph idx="1" type="body"/>
          </p:nvPr>
        </p:nvSpPr>
        <p:spPr>
          <a:xfrm>
            <a:off x="372200" y="949075"/>
            <a:ext cx="83550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Updated the TLB mapping and changed the valid bit. For memory access 0x04AC, it will now be a hit and will now only require one access to memory (the load)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80" name="Google Shape;3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0" y="2002326"/>
            <a:ext cx="7916524" cy="27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519750" y="40782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 </a:t>
            </a:r>
            <a:endParaRPr/>
          </a:p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519750" y="106035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memory grows larger, external fragmentation becomes a huge </a:t>
            </a:r>
            <a:r>
              <a:rPr lang="en"/>
              <a:t>problem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solution = virtual memory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Paging is an implementation of virtual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Divide user programs into logical </a:t>
            </a:r>
            <a:r>
              <a:rPr lang="en"/>
              <a:t>entities</a:t>
            </a:r>
            <a:r>
              <a:rPr lang="en"/>
              <a:t> called </a:t>
            </a:r>
            <a:r>
              <a:rPr b="1" lang="en"/>
              <a:t>pages 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Divide physical memory into entities called </a:t>
            </a:r>
            <a:r>
              <a:rPr b="1" lang="en"/>
              <a:t>page frames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Page size = the size of pages/page frames (e.g. 2^something bits)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to compute offset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page frame in physical memory houses a page from a user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Attending :)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 Analogy</a:t>
            </a:r>
            <a:endParaRPr/>
          </a:p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a professor who wants to get familiar with students, so you print pictures of all of them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keep three picture frames in your OH room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student comes to visit, put their photo in a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350" y="2617588"/>
            <a:ext cx="16764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825" y="2617588"/>
            <a:ext cx="16764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975" y="2617588"/>
            <a:ext cx="16764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 Analogy cont.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519750" y="874700"/>
            <a:ext cx="81045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students come in, so you put their pictures in any of the empty frames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more than three come in, replace the picture in a frame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Major point → only need 3 frames for virtually infinite number of pages (if you page fault every 5 sec)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Picture frames = page frames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Pictures = pages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Note: you </a:t>
            </a:r>
            <a:r>
              <a:rPr lang="en"/>
              <a:t>don't</a:t>
            </a:r>
            <a:r>
              <a:rPr lang="en"/>
              <a:t> need a </a:t>
            </a:r>
            <a:r>
              <a:rPr lang="en"/>
              <a:t>unique frame for each student! Just swap out pictures so that the frames have the ones you need in a given moment (this is called </a:t>
            </a:r>
            <a:r>
              <a:rPr b="1" lang="en"/>
              <a:t>demand paging</a:t>
            </a:r>
            <a:r>
              <a:rPr lang="en"/>
              <a:t>!)</a:t>
            </a:r>
            <a:endParaRPr/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25" y="1557338"/>
            <a:ext cx="57245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Exercise:</a:t>
            </a:r>
            <a:r>
              <a:rPr lang="en"/>
              <a:t> Paging </a:t>
            </a:r>
            <a:r>
              <a:rPr lang="en"/>
              <a:t>True/False</a:t>
            </a:r>
            <a:endParaRPr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pages in virtual memory and number of frames in actual memory are exactly the same.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memory will always have enough space to allocate all of a process’ pages.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VPN bits is same as PFN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Solution:</a:t>
            </a:r>
            <a:r>
              <a:rPr lang="en"/>
              <a:t> Paging </a:t>
            </a:r>
            <a:r>
              <a:rPr lang="en"/>
              <a:t>True/False</a:t>
            </a:r>
            <a:endParaRPr/>
          </a:p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519750" y="1028900"/>
            <a:ext cx="8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pages in virtual memory and number of frames in actual memory are exactly the same.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solidFill>
                  <a:srgbClr val="FF0000"/>
                </a:solidFill>
              </a:rPr>
              <a:t>False 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memory will always have enough space to allocate all of a process’ pages. 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lang="en" sz="1800">
                <a:solidFill>
                  <a:srgbClr val="FF0000"/>
                </a:solidFill>
              </a:rPr>
              <a:t>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VPN bits is same as PFN bits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b="1" lang="en" sz="1800">
                <a:solidFill>
                  <a:srgbClr val="FF0000"/>
                </a:solidFill>
              </a:rPr>
              <a:t>False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519750" y="376375"/>
            <a:ext cx="8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Exercise:</a:t>
            </a:r>
            <a:r>
              <a:rPr lang="en"/>
              <a:t> </a:t>
            </a:r>
            <a:r>
              <a:rPr lang="en"/>
              <a:t>Address Translation</a:t>
            </a:r>
            <a:endParaRPr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519750" y="1028900"/>
            <a:ext cx="83697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has: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600"/>
              <a:t>32-bit virtual addresses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24-bit physical addresses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1KB Page Size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How many bits are used for the offset?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