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Lst>
  <p:sldSz cy="5143500" cx="9144000"/>
  <p:notesSz cx="6858000" cy="9144000"/>
  <p:embeddedFontLst>
    <p:embeddedFont>
      <p:font typeface="Proxima Nova"/>
      <p:regular r:id="rId72"/>
      <p:bold r:id="rId73"/>
      <p:italic r:id="rId74"/>
      <p:boldItalic r:id="rId75"/>
    </p:embeddedFont>
    <p:embeddedFont>
      <p:font typeface="Ubuntu Mono"/>
      <p:regular r:id="rId76"/>
      <p:bold r:id="rId77"/>
      <p:italic r:id="rId78"/>
      <p:boldItalic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0ABED53-5101-48EE-9038-6062D8E809AA}">
  <a:tblStyle styleId="{20ABED53-5101-48EE-9038-6062D8E809A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ProximaNova-bold.fntdata"/><Relationship Id="rId72" Type="http://schemas.openxmlformats.org/officeDocument/2006/relationships/font" Target="fonts/ProximaNova-regular.fntdata"/><Relationship Id="rId31" Type="http://schemas.openxmlformats.org/officeDocument/2006/relationships/slide" Target="slides/slide25.xml"/><Relationship Id="rId75" Type="http://schemas.openxmlformats.org/officeDocument/2006/relationships/font" Target="fonts/ProximaNova-boldItalic.fntdata"/><Relationship Id="rId30" Type="http://schemas.openxmlformats.org/officeDocument/2006/relationships/slide" Target="slides/slide24.xml"/><Relationship Id="rId74" Type="http://schemas.openxmlformats.org/officeDocument/2006/relationships/font" Target="fonts/ProximaNova-italic.fntdata"/><Relationship Id="rId33" Type="http://schemas.openxmlformats.org/officeDocument/2006/relationships/slide" Target="slides/slide27.xml"/><Relationship Id="rId77" Type="http://schemas.openxmlformats.org/officeDocument/2006/relationships/font" Target="fonts/UbuntuMono-bold.fntdata"/><Relationship Id="rId32" Type="http://schemas.openxmlformats.org/officeDocument/2006/relationships/slide" Target="slides/slide26.xml"/><Relationship Id="rId76" Type="http://schemas.openxmlformats.org/officeDocument/2006/relationships/font" Target="fonts/UbuntuMono-regular.fntdata"/><Relationship Id="rId35" Type="http://schemas.openxmlformats.org/officeDocument/2006/relationships/slide" Target="slides/slide29.xml"/><Relationship Id="rId79" Type="http://schemas.openxmlformats.org/officeDocument/2006/relationships/font" Target="fonts/UbuntuMono-boldItalic.fntdata"/><Relationship Id="rId34" Type="http://schemas.openxmlformats.org/officeDocument/2006/relationships/slide" Target="slides/slide28.xml"/><Relationship Id="rId78" Type="http://schemas.openxmlformats.org/officeDocument/2006/relationships/font" Target="fonts/UbuntuMono-italic.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44b610b97e19d35d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4b610b97e19d35d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8efd6540c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8efd6540c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86fd1a1f0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86fd1a1f0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86fd1a1f0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86fd1a1f0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175a706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175a706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7eff879978bec94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eff879978bec94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640ef398b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640ef398b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86fd1a1f0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86fd1a1f0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86fd1a1f0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86fd1a1f0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1f3b95a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c1f3b95a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c27b44fe21_8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c27b44fe21_8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0c3fcf06e8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0c3fcf06e8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c27b44fe21_8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c27b44fe21_8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c27b44fe21_8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c27b44fe21_8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c27b44fe21_8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c27b44fe21_8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86fd1a1f0c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86fd1a1f0c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288deade78_8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288deade78_8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288deade78_8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288deade78_8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288deade78_8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288deade78_8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288deade78_8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288deade78_8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288deade78_8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288deade78_8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288deade78_8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288deade78_8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0c3fcf06e8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0c3fcf06e8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1071677423_1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1071677423_1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1071677423_1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1071677423_1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288deade78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288deade78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1071677423_1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1071677423_1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8efd6540c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8efd6540c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8efd6540c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8efd6540c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8efd6540c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8efd6540c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1071677423_1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1071677423_1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1071677423_1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1071677423_1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1071677423_1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1071677423_1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92166511f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92166511f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288deade78_8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288deade78_8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1071677423_1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1071677423_1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1071677423_1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1071677423_1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1071677423_1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1071677423_1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1071677423_1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21071677423_1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1071677423_1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1071677423_1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1071677423_1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21071677423_1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1071677423_1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21071677423_1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21071677423_1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21071677423_1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21071677423_1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21071677423_1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2166511f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92166511f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1071677423_1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21071677423_1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1071677423_1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21071677423_1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21071677423_1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21071677423_1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1071677423_1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21071677423_1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186fd1a1f0c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186fd1a1f0c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186fd1a1f0c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186fd1a1f0c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186fd1a1f0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186fd1a1f0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186fd1a1f0c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186fd1a1f0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186fd1a1f0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186fd1a1f0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186fd1a1f0c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186fd1a1f0c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92166511f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92166511f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186fd1a1f0c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186fd1a1f0c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186fd1a1f0c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186fd1a1f0c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186fd1a1f0c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186fd1a1f0c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186fd1a1f0c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186fd1a1f0c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2c27b44fe21_8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2c27b44fe21_8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17a13a745cb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17a13a745cb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1860c7ff9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1860c7ff9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c1860c7ff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c1860c7ff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1860c7ff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c1860c7ff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Font typeface="Ubuntu Mono"/>
              <a:buNone/>
              <a:defRPr sz="5200">
                <a:latin typeface="Ubuntu Mono"/>
                <a:ea typeface="Ubuntu Mono"/>
                <a:cs typeface="Ubuntu Mono"/>
                <a:sym typeface="Ubuntu Mon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Font typeface="Ubuntu Mono"/>
              <a:buNone/>
              <a:defRPr sz="2800">
                <a:latin typeface="Ubuntu Mono"/>
                <a:ea typeface="Ubuntu Mono"/>
                <a:cs typeface="Ubuntu Mono"/>
                <a:sym typeface="Ubuntu Mon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Font typeface="Ubuntu Mono"/>
              <a:buNone/>
              <a:defRPr sz="3600">
                <a:latin typeface="Ubuntu Mono"/>
                <a:ea typeface="Ubuntu Mono"/>
                <a:cs typeface="Ubuntu Mono"/>
                <a:sym typeface="Ubuntu Mono"/>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519750" y="376375"/>
            <a:ext cx="81045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519750" y="376375"/>
            <a:ext cx="81045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519750" y="376375"/>
            <a:ext cx="81045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19750" y="376375"/>
            <a:ext cx="81045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519750" y="1152475"/>
            <a:ext cx="81045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p:nvPr/>
        </p:nvSpPr>
        <p:spPr>
          <a:xfrm>
            <a:off x="0" y="4887900"/>
            <a:ext cx="9144000" cy="255600"/>
          </a:xfrm>
          <a:prstGeom prst="rect">
            <a:avLst/>
          </a:pr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367600"/>
            <a:ext cx="8520600" cy="117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6900"/>
              <a:t>CS 2200 </a:t>
            </a:r>
            <a:endParaRPr sz="6900"/>
          </a:p>
          <a:p>
            <a:pPr indent="0" lvl="0" marL="0" rtl="0" algn="ctr">
              <a:spcBef>
                <a:spcPts val="0"/>
              </a:spcBef>
              <a:spcAft>
                <a:spcPts val="0"/>
              </a:spcAft>
              <a:buSzPts val="1100"/>
              <a:buNone/>
            </a:pPr>
            <a:r>
              <a:rPr lang="en" sz="6900"/>
              <a:t>LAB 9</a:t>
            </a:r>
            <a:endParaRPr sz="77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What’s a Cache?</a:t>
            </a:r>
            <a:endParaRPr/>
          </a:p>
        </p:txBody>
      </p:sp>
      <p:sp>
        <p:nvSpPr>
          <p:cNvPr id="110" name="Google Shape;110;p22"/>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Unlike our TLB which holds recent VPN-PFN mappings, caches are small instances of memory.</a:t>
            </a:r>
            <a:endParaRPr b="1"/>
          </a:p>
          <a:p>
            <a:pPr indent="-317500" lvl="1" marL="914400" rtl="0" algn="l">
              <a:spcBef>
                <a:spcPts val="0"/>
              </a:spcBef>
              <a:spcAft>
                <a:spcPts val="0"/>
              </a:spcAft>
              <a:buSzPts val="1400"/>
              <a:buChar char="○"/>
            </a:pPr>
            <a:r>
              <a:rPr lang="en"/>
              <a:t>In one case we want to find a location of memory quickly. In the other we </a:t>
            </a:r>
            <a:r>
              <a:rPr b="1" lang="en"/>
              <a:t>are </a:t>
            </a:r>
            <a:r>
              <a:rPr lang="en"/>
              <a:t>accessing the data we want.</a:t>
            </a:r>
            <a:endParaRPr/>
          </a:p>
          <a:p>
            <a:pPr indent="-342900" lvl="0" marL="457200" rtl="0" algn="l">
              <a:spcBef>
                <a:spcPts val="0"/>
              </a:spcBef>
              <a:spcAft>
                <a:spcPts val="0"/>
              </a:spcAft>
              <a:buSzPts val="1800"/>
              <a:buChar char="●"/>
            </a:pPr>
            <a:r>
              <a:rPr lang="en"/>
              <a:t>How does it do it?</a:t>
            </a:r>
            <a:endParaRPr/>
          </a:p>
          <a:p>
            <a:pPr indent="-317500" lvl="1" marL="914400" rtl="0" algn="l">
              <a:spcBef>
                <a:spcPts val="0"/>
              </a:spcBef>
              <a:spcAft>
                <a:spcPts val="0"/>
              </a:spcAft>
              <a:buSzPts val="1400"/>
              <a:buChar char="○"/>
            </a:pPr>
            <a:r>
              <a:rPr lang="en"/>
              <a:t>Map addresses to a table!</a:t>
            </a:r>
            <a:endParaRPr/>
          </a:p>
          <a:p>
            <a:pPr indent="-317500" lvl="1" marL="914400" rtl="0" algn="l">
              <a:spcBef>
                <a:spcPts val="0"/>
              </a:spcBef>
              <a:spcAft>
                <a:spcPts val="0"/>
              </a:spcAft>
              <a:buSzPts val="1400"/>
              <a:buChar char="○"/>
            </a:pPr>
            <a:r>
              <a:rPr lang="en"/>
              <a:t>If we check our table and our address isn’t stored, we have a cache </a:t>
            </a:r>
            <a:r>
              <a:rPr b="1" lang="en"/>
              <a:t>miss</a:t>
            </a:r>
            <a:endParaRPr/>
          </a:p>
          <a:p>
            <a:pPr indent="-317500" lvl="1" marL="914400" rtl="0" algn="l">
              <a:spcBef>
                <a:spcPts val="0"/>
              </a:spcBef>
              <a:spcAft>
                <a:spcPts val="0"/>
              </a:spcAft>
              <a:buSzPts val="1400"/>
              <a:buChar char="○"/>
            </a:pPr>
            <a:r>
              <a:rPr lang="en"/>
              <a:t>Otherwise we obtain our data far faster than if we accessed main memory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Hits and Misses</a:t>
            </a:r>
            <a:endParaRPr/>
          </a:p>
        </p:txBody>
      </p:sp>
      <p:sp>
        <p:nvSpPr>
          <p:cNvPr id="116" name="Google Shape;116;p23"/>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HIT</a:t>
            </a:r>
            <a:r>
              <a:rPr lang="en"/>
              <a:t>: Target memory address exists in cache (no need for memory lookup)</a:t>
            </a:r>
            <a:endParaRPr/>
          </a:p>
          <a:p>
            <a:pPr indent="-317500" lvl="1" marL="914400" rtl="0" algn="l">
              <a:spcBef>
                <a:spcPts val="0"/>
              </a:spcBef>
              <a:spcAft>
                <a:spcPts val="0"/>
              </a:spcAft>
              <a:buSzPts val="1400"/>
              <a:buChar char="○"/>
            </a:pPr>
            <a:r>
              <a:rPr lang="en"/>
              <a:t>Hit Ratio(h): Ratio of cache accesses that are hits.</a:t>
            </a:r>
            <a:endParaRPr/>
          </a:p>
          <a:p>
            <a:pPr indent="-342900" lvl="0" marL="457200" rtl="0" algn="l">
              <a:spcBef>
                <a:spcPts val="0"/>
              </a:spcBef>
              <a:spcAft>
                <a:spcPts val="0"/>
              </a:spcAft>
              <a:buSzPts val="1800"/>
              <a:buChar char="●"/>
            </a:pPr>
            <a:r>
              <a:rPr b="1" lang="en"/>
              <a:t>MISS</a:t>
            </a:r>
            <a:r>
              <a:rPr lang="en"/>
              <a:t>: Target memory address doesn’t exist in cache (need to do a memory lookup)</a:t>
            </a:r>
            <a:endParaRPr/>
          </a:p>
          <a:p>
            <a:pPr indent="-317500" lvl="1" marL="914400" rtl="0" algn="l">
              <a:spcBef>
                <a:spcPts val="0"/>
              </a:spcBef>
              <a:spcAft>
                <a:spcPts val="0"/>
              </a:spcAft>
              <a:buSzPts val="1400"/>
              <a:buChar char="○"/>
            </a:pPr>
            <a:r>
              <a:rPr lang="en"/>
              <a:t>Miss Ratio(m): Ratio of cache accesses that are misses.</a:t>
            </a:r>
            <a:endParaRPr/>
          </a:p>
          <a:p>
            <a:pPr indent="-317500" lvl="1" marL="914400" rtl="0" algn="l">
              <a:spcBef>
                <a:spcPts val="0"/>
              </a:spcBef>
              <a:spcAft>
                <a:spcPts val="0"/>
              </a:spcAft>
              <a:buSzPts val="1400"/>
              <a:buChar char="○"/>
            </a:pPr>
            <a:r>
              <a:rPr lang="en"/>
              <a:t>Miss Penalty: Time penalty taken on as result of a cache miss.</a:t>
            </a:r>
            <a:endParaRPr/>
          </a:p>
          <a:p>
            <a:pPr indent="-317500" lvl="1" marL="914400" rtl="0" algn="l">
              <a:spcBef>
                <a:spcPts val="0"/>
              </a:spcBef>
              <a:spcAft>
                <a:spcPts val="0"/>
              </a:spcAft>
              <a:buSzPts val="1400"/>
              <a:buChar char="○"/>
            </a:pPr>
            <a:r>
              <a:rPr lang="en"/>
              <a:t>3 C’s: Compulsory, Capacity, Conflict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C’s of Cache Misses</a:t>
            </a:r>
            <a:endParaRPr/>
          </a:p>
        </p:txBody>
      </p:sp>
      <p:sp>
        <p:nvSpPr>
          <p:cNvPr id="122" name="Google Shape;122;p24"/>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616161"/>
              </a:buClr>
              <a:buSzPts val="1900"/>
              <a:buChar char="●"/>
            </a:pPr>
            <a:r>
              <a:rPr b="1" lang="en" sz="1900">
                <a:solidFill>
                  <a:srgbClr val="616161"/>
                </a:solidFill>
              </a:rPr>
              <a:t>Compulsory/cold</a:t>
            </a:r>
            <a:r>
              <a:rPr lang="en" sz="1900">
                <a:solidFill>
                  <a:srgbClr val="616161"/>
                </a:solidFill>
              </a:rPr>
              <a:t>: On the first access to a block, i.e. the block must be brought into the cache.</a:t>
            </a:r>
            <a:endParaRPr sz="1900">
              <a:solidFill>
                <a:srgbClr val="616161"/>
              </a:solidFill>
            </a:endParaRPr>
          </a:p>
          <a:p>
            <a:pPr indent="-349250" lvl="0" marL="457200" rtl="0" algn="l">
              <a:spcBef>
                <a:spcPts val="0"/>
              </a:spcBef>
              <a:spcAft>
                <a:spcPts val="0"/>
              </a:spcAft>
              <a:buClr>
                <a:srgbClr val="616161"/>
              </a:buClr>
              <a:buSzPts val="1900"/>
              <a:buChar char="●"/>
            </a:pPr>
            <a:r>
              <a:rPr b="1" lang="en" sz="1900">
                <a:solidFill>
                  <a:srgbClr val="616161"/>
                </a:solidFill>
              </a:rPr>
              <a:t>Capacity</a:t>
            </a:r>
            <a:r>
              <a:rPr lang="en" sz="1900">
                <a:solidFill>
                  <a:srgbClr val="616161"/>
                </a:solidFill>
              </a:rPr>
              <a:t>: Cache is too small to store all entries that are needed</a:t>
            </a:r>
            <a:endParaRPr sz="1900">
              <a:solidFill>
                <a:srgbClr val="616161"/>
              </a:solidFill>
            </a:endParaRPr>
          </a:p>
          <a:p>
            <a:pPr indent="-349250" lvl="0" marL="457200" rtl="0" algn="l">
              <a:spcBef>
                <a:spcPts val="0"/>
              </a:spcBef>
              <a:spcAft>
                <a:spcPts val="0"/>
              </a:spcAft>
              <a:buClr>
                <a:srgbClr val="616161"/>
              </a:buClr>
              <a:buSzPts val="1900"/>
              <a:buChar char="●"/>
            </a:pPr>
            <a:r>
              <a:rPr b="1" lang="en" sz="1900">
                <a:solidFill>
                  <a:srgbClr val="616161"/>
                </a:solidFill>
              </a:rPr>
              <a:t>Conflict</a:t>
            </a:r>
            <a:r>
              <a:rPr lang="en" sz="1900">
                <a:solidFill>
                  <a:srgbClr val="616161"/>
                </a:solidFill>
              </a:rPr>
              <a:t>: Several blocks are mapped to the same cache address</a:t>
            </a:r>
            <a:endParaRPr sz="1900">
              <a:solidFill>
                <a:srgbClr val="616161"/>
              </a:solidFill>
            </a:endParaRPr>
          </a:p>
          <a:p>
            <a:pPr indent="-349250" lvl="1" marL="914400" rtl="0" algn="l">
              <a:spcBef>
                <a:spcPts val="0"/>
              </a:spcBef>
              <a:spcAft>
                <a:spcPts val="0"/>
              </a:spcAft>
              <a:buClr>
                <a:srgbClr val="616161"/>
              </a:buClr>
              <a:buSzPts val="1900"/>
              <a:buChar char="○"/>
            </a:pPr>
            <a:r>
              <a:rPr lang="en" sz="1900">
                <a:solidFill>
                  <a:srgbClr val="616161"/>
                </a:solidFill>
              </a:rPr>
              <a:t>Misses that would NOT occur with fully-associative cache</a:t>
            </a:r>
            <a:endParaRPr b="1" sz="1900">
              <a:solidFill>
                <a:srgbClr val="61616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Why Are Cache Misses Bad?</a:t>
            </a:r>
            <a:endParaRPr>
              <a:solidFill>
                <a:schemeClr val="accent1"/>
              </a:solidFill>
            </a:endParaRPr>
          </a:p>
        </p:txBody>
      </p:sp>
      <p:pic>
        <p:nvPicPr>
          <p:cNvPr id="128" name="Google Shape;128;p25"/>
          <p:cNvPicPr preferRelativeResize="0"/>
          <p:nvPr/>
        </p:nvPicPr>
        <p:blipFill>
          <a:blip r:embed="rId3">
            <a:alphaModFix/>
          </a:blip>
          <a:stretch>
            <a:fillRect/>
          </a:stretch>
        </p:blipFill>
        <p:spPr>
          <a:xfrm>
            <a:off x="2172050" y="1139700"/>
            <a:ext cx="4799900" cy="3491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nvSpPr>
        <p:spPr>
          <a:xfrm>
            <a:off x="1970275" y="1315575"/>
            <a:ext cx="18759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Has the data ever been in the cache before?</a:t>
            </a:r>
            <a:endParaRPr>
              <a:latin typeface="Proxima Nova"/>
              <a:ea typeface="Proxima Nova"/>
              <a:cs typeface="Proxima Nova"/>
              <a:sym typeface="Proxima Nova"/>
            </a:endParaRPr>
          </a:p>
        </p:txBody>
      </p:sp>
      <p:sp>
        <p:nvSpPr>
          <p:cNvPr id="134" name="Google Shape;134;p26"/>
          <p:cNvSpPr txBox="1"/>
          <p:nvPr/>
        </p:nvSpPr>
        <p:spPr>
          <a:xfrm>
            <a:off x="655300" y="2710400"/>
            <a:ext cx="1674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Cold/Compulsory</a:t>
            </a:r>
            <a:endParaRPr>
              <a:latin typeface="Proxima Nova"/>
              <a:ea typeface="Proxima Nova"/>
              <a:cs typeface="Proxima Nova"/>
              <a:sym typeface="Proxima Nova"/>
            </a:endParaRPr>
          </a:p>
        </p:txBody>
      </p:sp>
      <p:sp>
        <p:nvSpPr>
          <p:cNvPr id="135" name="Google Shape;135;p26"/>
          <p:cNvSpPr txBox="1"/>
          <p:nvPr/>
        </p:nvSpPr>
        <p:spPr>
          <a:xfrm>
            <a:off x="3807550" y="2710400"/>
            <a:ext cx="1353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Is the entire cache full?</a:t>
            </a:r>
            <a:endParaRPr>
              <a:latin typeface="Proxima Nova"/>
              <a:ea typeface="Proxima Nova"/>
              <a:cs typeface="Proxima Nova"/>
              <a:sym typeface="Proxima Nova"/>
            </a:endParaRPr>
          </a:p>
        </p:txBody>
      </p:sp>
      <p:sp>
        <p:nvSpPr>
          <p:cNvPr id="136" name="Google Shape;136;p26"/>
          <p:cNvSpPr txBox="1"/>
          <p:nvPr/>
        </p:nvSpPr>
        <p:spPr>
          <a:xfrm>
            <a:off x="3024188" y="3889525"/>
            <a:ext cx="966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Capacity</a:t>
            </a:r>
            <a:endParaRPr>
              <a:latin typeface="Proxima Nova"/>
              <a:ea typeface="Proxima Nova"/>
              <a:cs typeface="Proxima Nova"/>
              <a:sym typeface="Proxima Nova"/>
            </a:endParaRPr>
          </a:p>
        </p:txBody>
      </p:sp>
      <p:sp>
        <p:nvSpPr>
          <p:cNvPr id="137" name="Google Shape;137;p26"/>
          <p:cNvSpPr txBox="1"/>
          <p:nvPr/>
        </p:nvSpPr>
        <p:spPr>
          <a:xfrm>
            <a:off x="5062463" y="3889525"/>
            <a:ext cx="82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Conflict</a:t>
            </a:r>
            <a:endParaRPr>
              <a:latin typeface="Proxima Nova"/>
              <a:ea typeface="Proxima Nova"/>
              <a:cs typeface="Proxima Nova"/>
              <a:sym typeface="Proxima Nova"/>
            </a:endParaRPr>
          </a:p>
        </p:txBody>
      </p:sp>
      <p:cxnSp>
        <p:nvCxnSpPr>
          <p:cNvPr id="138" name="Google Shape;138;p26"/>
          <p:cNvCxnSpPr>
            <a:stCxn id="133" idx="2"/>
            <a:endCxn id="134" idx="0"/>
          </p:cNvCxnSpPr>
          <p:nvPr/>
        </p:nvCxnSpPr>
        <p:spPr>
          <a:xfrm flipH="1">
            <a:off x="1492525" y="2146875"/>
            <a:ext cx="1415700" cy="563400"/>
          </a:xfrm>
          <a:prstGeom prst="straightConnector1">
            <a:avLst/>
          </a:prstGeom>
          <a:noFill/>
          <a:ln cap="flat" cmpd="sng" w="9525">
            <a:solidFill>
              <a:schemeClr val="dk2"/>
            </a:solidFill>
            <a:prstDash val="solid"/>
            <a:round/>
            <a:headEnd len="med" w="med" type="none"/>
            <a:tailEnd len="med" w="med" type="triangle"/>
          </a:ln>
        </p:spPr>
      </p:cxnSp>
      <p:cxnSp>
        <p:nvCxnSpPr>
          <p:cNvPr id="139" name="Google Shape;139;p26"/>
          <p:cNvCxnSpPr>
            <a:stCxn id="133" idx="2"/>
            <a:endCxn id="135" idx="0"/>
          </p:cNvCxnSpPr>
          <p:nvPr/>
        </p:nvCxnSpPr>
        <p:spPr>
          <a:xfrm>
            <a:off x="2908225" y="2146875"/>
            <a:ext cx="1576200" cy="563400"/>
          </a:xfrm>
          <a:prstGeom prst="straightConnector1">
            <a:avLst/>
          </a:prstGeom>
          <a:noFill/>
          <a:ln cap="flat" cmpd="sng" w="9525">
            <a:solidFill>
              <a:schemeClr val="dk2"/>
            </a:solidFill>
            <a:prstDash val="solid"/>
            <a:round/>
            <a:headEnd len="med" w="med" type="none"/>
            <a:tailEnd len="med" w="med" type="triangle"/>
          </a:ln>
        </p:spPr>
      </p:cxnSp>
      <p:cxnSp>
        <p:nvCxnSpPr>
          <p:cNvPr id="140" name="Google Shape;140;p26"/>
          <p:cNvCxnSpPr>
            <a:stCxn id="135" idx="2"/>
            <a:endCxn id="136" idx="0"/>
          </p:cNvCxnSpPr>
          <p:nvPr/>
        </p:nvCxnSpPr>
        <p:spPr>
          <a:xfrm flipH="1">
            <a:off x="3507550" y="3326000"/>
            <a:ext cx="976800" cy="563400"/>
          </a:xfrm>
          <a:prstGeom prst="straightConnector1">
            <a:avLst/>
          </a:prstGeom>
          <a:noFill/>
          <a:ln cap="flat" cmpd="sng" w="9525">
            <a:solidFill>
              <a:schemeClr val="dk2"/>
            </a:solidFill>
            <a:prstDash val="solid"/>
            <a:round/>
            <a:headEnd len="med" w="med" type="none"/>
            <a:tailEnd len="med" w="med" type="triangle"/>
          </a:ln>
        </p:spPr>
      </p:cxnSp>
      <p:cxnSp>
        <p:nvCxnSpPr>
          <p:cNvPr id="141" name="Google Shape;141;p26"/>
          <p:cNvCxnSpPr>
            <a:stCxn id="135" idx="2"/>
            <a:endCxn id="137" idx="0"/>
          </p:cNvCxnSpPr>
          <p:nvPr/>
        </p:nvCxnSpPr>
        <p:spPr>
          <a:xfrm>
            <a:off x="4484350" y="3326000"/>
            <a:ext cx="993000" cy="563400"/>
          </a:xfrm>
          <a:prstGeom prst="straightConnector1">
            <a:avLst/>
          </a:prstGeom>
          <a:noFill/>
          <a:ln cap="flat" cmpd="sng" w="9525">
            <a:solidFill>
              <a:schemeClr val="dk2"/>
            </a:solidFill>
            <a:prstDash val="solid"/>
            <a:round/>
            <a:headEnd len="med" w="med" type="none"/>
            <a:tailEnd len="med" w="med" type="triangle"/>
          </a:ln>
        </p:spPr>
      </p:cxnSp>
      <p:pic>
        <p:nvPicPr>
          <p:cNvPr id="142" name="Google Shape;142;p26"/>
          <p:cNvPicPr preferRelativeResize="0"/>
          <p:nvPr/>
        </p:nvPicPr>
        <p:blipFill>
          <a:blip r:embed="rId3">
            <a:alphaModFix/>
          </a:blip>
          <a:stretch>
            <a:fillRect/>
          </a:stretch>
        </p:blipFill>
        <p:spPr>
          <a:xfrm>
            <a:off x="6487867" y="877425"/>
            <a:ext cx="2415082" cy="3298999"/>
          </a:xfrm>
          <a:prstGeom prst="rect">
            <a:avLst/>
          </a:prstGeom>
          <a:noFill/>
          <a:ln>
            <a:noFill/>
          </a:ln>
        </p:spPr>
      </p:pic>
      <p:sp>
        <p:nvSpPr>
          <p:cNvPr id="143" name="Google Shape;143;p26"/>
          <p:cNvSpPr txBox="1"/>
          <p:nvPr/>
        </p:nvSpPr>
        <p:spPr>
          <a:xfrm rot="1107109">
            <a:off x="3604855" y="2156354"/>
            <a:ext cx="966803" cy="40006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YES</a:t>
            </a:r>
            <a:endParaRPr>
              <a:latin typeface="Proxima Nova"/>
              <a:ea typeface="Proxima Nova"/>
              <a:cs typeface="Proxima Nova"/>
              <a:sym typeface="Proxima Nova"/>
            </a:endParaRPr>
          </a:p>
        </p:txBody>
      </p:sp>
      <p:sp>
        <p:nvSpPr>
          <p:cNvPr id="144" name="Google Shape;144;p26"/>
          <p:cNvSpPr txBox="1"/>
          <p:nvPr/>
        </p:nvSpPr>
        <p:spPr>
          <a:xfrm rot="-1358013">
            <a:off x="1417030" y="2156337"/>
            <a:ext cx="966646" cy="400085"/>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NO</a:t>
            </a:r>
            <a:endParaRPr>
              <a:latin typeface="Proxima Nova"/>
              <a:ea typeface="Proxima Nova"/>
              <a:cs typeface="Proxima Nova"/>
              <a:sym typeface="Proxima Nova"/>
            </a:endParaRPr>
          </a:p>
        </p:txBody>
      </p:sp>
      <p:sp>
        <p:nvSpPr>
          <p:cNvPr id="145" name="Google Shape;145;p26"/>
          <p:cNvSpPr txBox="1"/>
          <p:nvPr/>
        </p:nvSpPr>
        <p:spPr>
          <a:xfrm rot="-1754781">
            <a:off x="3274525" y="3327614"/>
            <a:ext cx="966503" cy="40025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YES</a:t>
            </a:r>
            <a:endParaRPr>
              <a:latin typeface="Proxima Nova"/>
              <a:ea typeface="Proxima Nova"/>
              <a:cs typeface="Proxima Nova"/>
              <a:sym typeface="Proxima Nova"/>
            </a:endParaRPr>
          </a:p>
        </p:txBody>
      </p:sp>
      <p:sp>
        <p:nvSpPr>
          <p:cNvPr id="146" name="Google Shape;146;p26"/>
          <p:cNvSpPr txBox="1"/>
          <p:nvPr/>
        </p:nvSpPr>
        <p:spPr>
          <a:xfrm rot="1823065">
            <a:off x="4775148" y="3327684"/>
            <a:ext cx="966787" cy="400146"/>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NO</a:t>
            </a:r>
            <a:endParaRPr>
              <a:latin typeface="Proxima Nova"/>
              <a:ea typeface="Proxima Nova"/>
              <a:cs typeface="Proxima Nova"/>
              <a:sym typeface="Proxima Nova"/>
            </a:endParaRPr>
          </a:p>
        </p:txBody>
      </p:sp>
      <p:sp>
        <p:nvSpPr>
          <p:cNvPr id="147" name="Google Shape;147;p26"/>
          <p:cNvSpPr txBox="1"/>
          <p:nvPr>
            <p:ph idx="4294967295"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Categorizing</a:t>
            </a:r>
            <a:r>
              <a:rPr lang="en"/>
              <a:t> Cache Misses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Cache Organization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Cache Organization </a:t>
            </a:r>
            <a:endParaRPr/>
          </a:p>
        </p:txBody>
      </p:sp>
      <p:pic>
        <p:nvPicPr>
          <p:cNvPr id="158" name="Google Shape;158;p28"/>
          <p:cNvPicPr preferRelativeResize="0"/>
          <p:nvPr/>
        </p:nvPicPr>
        <p:blipFill>
          <a:blip r:embed="rId3">
            <a:alphaModFix/>
          </a:blip>
          <a:stretch>
            <a:fillRect/>
          </a:stretch>
        </p:blipFill>
        <p:spPr>
          <a:xfrm>
            <a:off x="448362" y="1607950"/>
            <a:ext cx="8247277" cy="2490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Directly Mapped Cache</a:t>
            </a:r>
            <a:endParaRPr/>
          </a:p>
        </p:txBody>
      </p:sp>
      <p:sp>
        <p:nvSpPr>
          <p:cNvPr id="164" name="Google Shape;164;p29"/>
          <p:cNvSpPr txBox="1"/>
          <p:nvPr>
            <p:ph idx="1" type="body"/>
          </p:nvPr>
        </p:nvSpPr>
        <p:spPr>
          <a:xfrm>
            <a:off x="519750" y="1028900"/>
            <a:ext cx="2733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Addressing the cache is super efficient. </a:t>
            </a:r>
            <a:endParaRPr/>
          </a:p>
          <a:p>
            <a:pPr indent="-342900" lvl="0" marL="457200" rtl="0" algn="l">
              <a:spcBef>
                <a:spcPts val="0"/>
              </a:spcBef>
              <a:spcAft>
                <a:spcPts val="0"/>
              </a:spcAft>
              <a:buSzPts val="1800"/>
              <a:buChar char="●"/>
            </a:pPr>
            <a:r>
              <a:rPr lang="en"/>
              <a:t>Can lead to mapping conflicts, so we must store a tag in the cache (not listed in diagram). </a:t>
            </a:r>
            <a:endParaRPr/>
          </a:p>
          <a:p>
            <a:pPr indent="-342900" lvl="0" marL="457200" rtl="0" algn="l">
              <a:spcBef>
                <a:spcPts val="0"/>
              </a:spcBef>
              <a:spcAft>
                <a:spcPts val="0"/>
              </a:spcAft>
              <a:buSzPts val="1800"/>
              <a:buChar char="●"/>
            </a:pPr>
            <a:r>
              <a:rPr lang="en"/>
              <a:t>Has cache “lines”</a:t>
            </a:r>
            <a:endParaRPr/>
          </a:p>
        </p:txBody>
      </p:sp>
      <p:pic>
        <p:nvPicPr>
          <p:cNvPr id="165" name="Google Shape;165;p29"/>
          <p:cNvPicPr preferRelativeResize="0"/>
          <p:nvPr/>
        </p:nvPicPr>
        <p:blipFill>
          <a:blip r:embed="rId3">
            <a:alphaModFix/>
          </a:blip>
          <a:stretch>
            <a:fillRect/>
          </a:stretch>
        </p:blipFill>
        <p:spPr>
          <a:xfrm>
            <a:off x="3902300" y="949075"/>
            <a:ext cx="5029899" cy="38375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Direct Mapped Cache Example</a:t>
            </a:r>
            <a:endParaRPr/>
          </a:p>
        </p:txBody>
      </p:sp>
      <p:graphicFrame>
        <p:nvGraphicFramePr>
          <p:cNvPr id="171" name="Google Shape;171;p30"/>
          <p:cNvGraphicFramePr/>
          <p:nvPr/>
        </p:nvGraphicFramePr>
        <p:xfrm>
          <a:off x="675750" y="949075"/>
          <a:ext cx="3000000" cy="3000000"/>
        </p:xfrm>
        <a:graphic>
          <a:graphicData uri="http://schemas.openxmlformats.org/drawingml/2006/table">
            <a:tbl>
              <a:tblPr>
                <a:noFill/>
                <a:tableStyleId>{20ABED53-5101-48EE-9038-6062D8E809AA}</a:tableStyleId>
              </a:tblPr>
              <a:tblGrid>
                <a:gridCol w="766975"/>
                <a:gridCol w="766975"/>
                <a:gridCol w="766975"/>
                <a:gridCol w="766975"/>
              </a:tblGrid>
              <a:tr h="303725">
                <a:tc>
                  <a:txBody>
                    <a:bodyPr/>
                    <a:lstStyle/>
                    <a:p>
                      <a:pPr indent="0" lvl="0" marL="0" rtl="0" algn="ctr">
                        <a:spcBef>
                          <a:spcPts val="0"/>
                        </a:spcBef>
                        <a:spcAft>
                          <a:spcPts val="0"/>
                        </a:spcAft>
                        <a:buNone/>
                      </a:pPr>
                      <a:r>
                        <a:t/>
                      </a:r>
                      <a:endParaRPr sz="1500">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Tag</a:t>
                      </a:r>
                      <a:endParaRPr sz="19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Valid</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Data</a:t>
                      </a:r>
                      <a:endParaRPr/>
                    </a:p>
                  </a:txBody>
                  <a:tcPr marT="91425" marB="91425" marR="91425" marL="91425"/>
                </a:tc>
              </a:tr>
              <a:tr h="292475">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sz="1200"/>
                        <a:t>0</a:t>
                      </a:r>
                      <a:endParaRPr sz="12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r>
              <a:tr h="292475">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r>
              <a:tr h="292475">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r>
              <a:tr h="292475">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r>
              <a:tr h="292475">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r>
              <a:tr h="292475">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r>
              <a:tr h="292475">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rgbClr val="6AA84F"/>
                          </a:solidFill>
                        </a:rPr>
                        <a:t>1</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r>
              <a:tr h="292475">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r>
            </a:tbl>
          </a:graphicData>
        </a:graphic>
      </p:graphicFrame>
      <p:graphicFrame>
        <p:nvGraphicFramePr>
          <p:cNvPr id="172" name="Google Shape;172;p30"/>
          <p:cNvGraphicFramePr/>
          <p:nvPr/>
        </p:nvGraphicFramePr>
        <p:xfrm>
          <a:off x="4254250" y="1609925"/>
          <a:ext cx="3000000" cy="3000000"/>
        </p:xfrm>
        <a:graphic>
          <a:graphicData uri="http://schemas.openxmlformats.org/drawingml/2006/table">
            <a:tbl>
              <a:tblPr>
                <a:noFill/>
                <a:tableStyleId>{20ABED53-5101-48EE-9038-6062D8E809AA}</a:tableStyleId>
              </a:tblPr>
              <a:tblGrid>
                <a:gridCol w="1338800"/>
                <a:gridCol w="1357900"/>
              </a:tblGrid>
              <a:tr h="65775">
                <a:tc>
                  <a:txBody>
                    <a:bodyPr/>
                    <a:lstStyle/>
                    <a:p>
                      <a:pPr indent="0" lvl="0" marL="0" rtl="0" algn="l">
                        <a:spcBef>
                          <a:spcPts val="0"/>
                        </a:spcBef>
                        <a:spcAft>
                          <a:spcPts val="0"/>
                        </a:spcAft>
                        <a:buNone/>
                      </a:pPr>
                      <a:r>
                        <a:rPr lang="en"/>
                        <a:t>Tag</a:t>
                      </a:r>
                      <a:endParaRPr/>
                    </a:p>
                  </a:txBody>
                  <a:tcPr marT="91425" marB="91425" marR="91425" marL="91425"/>
                </a:tc>
                <a:tc>
                  <a:txBody>
                    <a:bodyPr/>
                    <a:lstStyle/>
                    <a:p>
                      <a:pPr indent="0" lvl="0" marL="0" rtl="0" algn="l">
                        <a:spcBef>
                          <a:spcPts val="0"/>
                        </a:spcBef>
                        <a:spcAft>
                          <a:spcPts val="0"/>
                        </a:spcAft>
                        <a:buNone/>
                      </a:pPr>
                      <a:r>
                        <a:rPr lang="en"/>
                        <a:t>Index</a:t>
                      </a:r>
                      <a:endParaRPr/>
                    </a:p>
                  </a:txBody>
                  <a:tcPr marT="91425" marB="91425" marR="91425" marL="91425"/>
                </a:tc>
              </a:tr>
              <a:tr h="65775">
                <a:tc>
                  <a:txBody>
                    <a:bodyPr/>
                    <a:lstStyle/>
                    <a:p>
                      <a:pPr indent="0" lvl="0" marL="0" rtl="0" algn="l">
                        <a:spcBef>
                          <a:spcPts val="0"/>
                        </a:spcBef>
                        <a:spcAft>
                          <a:spcPts val="0"/>
                        </a:spcAft>
                        <a:buNone/>
                      </a:pPr>
                      <a:r>
                        <a:rPr lang="en"/>
                        <a:t>1 bit</a:t>
                      </a:r>
                      <a:endParaRPr/>
                    </a:p>
                  </a:txBody>
                  <a:tcPr marT="91425" marB="91425" marR="91425" marL="91425"/>
                </a:tc>
                <a:tc>
                  <a:txBody>
                    <a:bodyPr/>
                    <a:lstStyle/>
                    <a:p>
                      <a:pPr indent="0" lvl="0" marL="0" rtl="0" algn="l">
                        <a:spcBef>
                          <a:spcPts val="0"/>
                        </a:spcBef>
                        <a:spcAft>
                          <a:spcPts val="0"/>
                        </a:spcAft>
                        <a:buNone/>
                      </a:pPr>
                      <a:r>
                        <a:rPr lang="en"/>
                        <a:t>3 bits</a:t>
                      </a:r>
                      <a:endParaRPr/>
                    </a:p>
                  </a:txBody>
                  <a:tcPr marT="91425" marB="91425" marR="91425" marL="91425"/>
                </a:tc>
              </a:tr>
            </a:tbl>
          </a:graphicData>
        </a:graphic>
      </p:graphicFrame>
      <p:sp>
        <p:nvSpPr>
          <p:cNvPr id="173" name="Google Shape;173;p30"/>
          <p:cNvSpPr txBox="1"/>
          <p:nvPr/>
        </p:nvSpPr>
        <p:spPr>
          <a:xfrm>
            <a:off x="4222625" y="2681500"/>
            <a:ext cx="2696700" cy="82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What Happens?</a:t>
            </a:r>
            <a:endParaRPr sz="1800">
              <a:solidFill>
                <a:schemeClr val="dk2"/>
              </a:solidFill>
              <a:latin typeface="Proxima Nova"/>
              <a:ea typeface="Proxima Nova"/>
              <a:cs typeface="Proxima Nova"/>
              <a:sym typeface="Proxima Nova"/>
            </a:endParaRPr>
          </a:p>
        </p:txBody>
      </p:sp>
      <p:sp>
        <p:nvSpPr>
          <p:cNvPr id="174" name="Google Shape;174;p30"/>
          <p:cNvSpPr txBox="1"/>
          <p:nvPr/>
        </p:nvSpPr>
        <p:spPr>
          <a:xfrm>
            <a:off x="4332400" y="949075"/>
            <a:ext cx="2696700" cy="51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Mem Access 1</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0xA: 0b1010</a:t>
            </a:r>
            <a:endParaRPr>
              <a:solidFill>
                <a:schemeClr val="dk1"/>
              </a:solidFill>
              <a:latin typeface="Courier New"/>
              <a:ea typeface="Courier New"/>
              <a:cs typeface="Courier New"/>
              <a:sym typeface="Courier New"/>
            </a:endParaRPr>
          </a:p>
          <a:p>
            <a:pPr indent="0" lvl="0" marL="0" rtl="0" algn="ctr">
              <a:spcBef>
                <a:spcPts val="0"/>
              </a:spcBef>
              <a:spcAft>
                <a:spcPts val="0"/>
              </a:spcAft>
              <a:buNone/>
            </a:pPr>
            <a:r>
              <a:t/>
            </a:r>
            <a:endParaRPr>
              <a:solidFill>
                <a:schemeClr val="dk1"/>
              </a:solidFill>
              <a:latin typeface="Courier New"/>
              <a:ea typeface="Courier New"/>
              <a:cs typeface="Courier New"/>
              <a:sym typeface="Courier New"/>
            </a:endParaRPr>
          </a:p>
          <a:p>
            <a:pPr indent="0" lvl="0" marL="0" rtl="0" algn="ctr">
              <a:spcBef>
                <a:spcPts val="0"/>
              </a:spcBef>
              <a:spcAft>
                <a:spcPts val="0"/>
              </a:spcAft>
              <a:buClr>
                <a:schemeClr val="dk1"/>
              </a:buClr>
              <a:buSzPts val="1100"/>
              <a:buFont typeface="Arial"/>
              <a:buNone/>
            </a:pPr>
            <a:r>
              <a:t/>
            </a:r>
            <a:endParaRPr>
              <a:solidFill>
                <a:schemeClr val="dk1"/>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Direct Mapped Cache Example</a:t>
            </a:r>
            <a:endParaRPr/>
          </a:p>
        </p:txBody>
      </p:sp>
      <p:graphicFrame>
        <p:nvGraphicFramePr>
          <p:cNvPr id="180" name="Google Shape;180;p31"/>
          <p:cNvGraphicFramePr/>
          <p:nvPr/>
        </p:nvGraphicFramePr>
        <p:xfrm>
          <a:off x="675750" y="949075"/>
          <a:ext cx="3000000" cy="3000000"/>
        </p:xfrm>
        <a:graphic>
          <a:graphicData uri="http://schemas.openxmlformats.org/drawingml/2006/table">
            <a:tbl>
              <a:tblPr>
                <a:noFill/>
                <a:tableStyleId>{20ABED53-5101-48EE-9038-6062D8E809AA}</a:tableStyleId>
              </a:tblPr>
              <a:tblGrid>
                <a:gridCol w="766975"/>
                <a:gridCol w="766975"/>
                <a:gridCol w="766975"/>
                <a:gridCol w="766975"/>
              </a:tblGrid>
              <a:tr h="303725">
                <a:tc>
                  <a:txBody>
                    <a:bodyPr/>
                    <a:lstStyle/>
                    <a:p>
                      <a:pPr indent="0" lvl="0" marL="0" rtl="0" algn="ctr">
                        <a:spcBef>
                          <a:spcPts val="0"/>
                        </a:spcBef>
                        <a:spcAft>
                          <a:spcPts val="0"/>
                        </a:spcAft>
                        <a:buNone/>
                      </a:pPr>
                      <a:r>
                        <a:t/>
                      </a:r>
                      <a:endParaRPr sz="1500">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Tag</a:t>
                      </a:r>
                      <a:endParaRPr sz="19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Valid</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Data</a:t>
                      </a:r>
                      <a:endParaRPr/>
                    </a:p>
                  </a:txBody>
                  <a:tcPr marT="91425" marB="91425" marR="91425" marL="91425"/>
                </a:tc>
              </a:tr>
              <a:tr h="292475">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c>
                  <a:txBody>
                    <a:bodyPr/>
                    <a:lstStyle/>
                    <a:p>
                      <a:pPr indent="0" lvl="0" marL="0" rtl="0" algn="ctr">
                        <a:spcBef>
                          <a:spcPts val="0"/>
                        </a:spcBef>
                        <a:spcAft>
                          <a:spcPts val="0"/>
                        </a:spcAft>
                        <a:buNone/>
                      </a:pPr>
                      <a:r>
                        <a:rPr lang="en" sz="1200"/>
                        <a:t>0</a:t>
                      </a:r>
                      <a:endParaRPr sz="12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r>
              <a:tr h="292475">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r>
              <a:tr h="292475">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r>
              <a:tr h="292475">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r>
              <a:tr h="292475">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r>
              <a:tr h="292475">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r>
              <a:tr h="292475">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rgbClr val="6AA84F"/>
                          </a:solidFill>
                        </a:rPr>
                        <a:t>1</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r>
              <a:tr h="292475">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r>
            </a:tbl>
          </a:graphicData>
        </a:graphic>
      </p:graphicFrame>
      <p:graphicFrame>
        <p:nvGraphicFramePr>
          <p:cNvPr id="181" name="Google Shape;181;p31"/>
          <p:cNvGraphicFramePr/>
          <p:nvPr/>
        </p:nvGraphicFramePr>
        <p:xfrm>
          <a:off x="4256025" y="1679075"/>
          <a:ext cx="3000000" cy="3000000"/>
        </p:xfrm>
        <a:graphic>
          <a:graphicData uri="http://schemas.openxmlformats.org/drawingml/2006/table">
            <a:tbl>
              <a:tblPr>
                <a:noFill/>
                <a:tableStyleId>{20ABED53-5101-48EE-9038-6062D8E809AA}</a:tableStyleId>
              </a:tblPr>
              <a:tblGrid>
                <a:gridCol w="1338800"/>
                <a:gridCol w="1357900"/>
              </a:tblGrid>
              <a:tr h="267375">
                <a:tc>
                  <a:txBody>
                    <a:bodyPr/>
                    <a:lstStyle/>
                    <a:p>
                      <a:pPr indent="0" lvl="0" marL="0" rtl="0" algn="l">
                        <a:spcBef>
                          <a:spcPts val="0"/>
                        </a:spcBef>
                        <a:spcAft>
                          <a:spcPts val="0"/>
                        </a:spcAft>
                        <a:buNone/>
                      </a:pPr>
                      <a:r>
                        <a:rPr lang="en"/>
                        <a:t>Tag</a:t>
                      </a:r>
                      <a:endParaRPr/>
                    </a:p>
                  </a:txBody>
                  <a:tcPr marT="91425" marB="91425" marR="91425" marL="91425"/>
                </a:tc>
                <a:tc>
                  <a:txBody>
                    <a:bodyPr/>
                    <a:lstStyle/>
                    <a:p>
                      <a:pPr indent="0" lvl="0" marL="0" rtl="0" algn="l">
                        <a:spcBef>
                          <a:spcPts val="0"/>
                        </a:spcBef>
                        <a:spcAft>
                          <a:spcPts val="0"/>
                        </a:spcAft>
                        <a:buNone/>
                      </a:pPr>
                      <a:r>
                        <a:rPr lang="en"/>
                        <a:t>Index</a:t>
                      </a:r>
                      <a:endParaRPr/>
                    </a:p>
                  </a:txBody>
                  <a:tcPr marT="91425" marB="91425" marR="91425" marL="91425"/>
                </a:tc>
              </a:tr>
              <a:tr h="2292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010</a:t>
                      </a:r>
                      <a:endParaRPr/>
                    </a:p>
                  </a:txBody>
                  <a:tcPr marT="91425" marB="91425" marR="91425" marL="91425"/>
                </a:tc>
              </a:tr>
            </a:tbl>
          </a:graphicData>
        </a:graphic>
      </p:graphicFrame>
      <p:sp>
        <p:nvSpPr>
          <p:cNvPr id="182" name="Google Shape;182;p31"/>
          <p:cNvSpPr txBox="1"/>
          <p:nvPr/>
        </p:nvSpPr>
        <p:spPr>
          <a:xfrm>
            <a:off x="4256025" y="2719675"/>
            <a:ext cx="2696700" cy="82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Cache Miss!</a:t>
            </a:r>
            <a:endParaRPr b="1">
              <a:solidFill>
                <a:schemeClr val="dk1"/>
              </a:solidFill>
              <a:latin typeface="Courier New"/>
              <a:ea typeface="Courier New"/>
              <a:cs typeface="Courier New"/>
              <a:sym typeface="Courier New"/>
            </a:endParaRPr>
          </a:p>
          <a:p>
            <a:pPr indent="0" lvl="0" marL="0" rtl="0" algn="ctr">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The entry at cache location 10 mod(8) is not valid!</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latin typeface="Proxima Nova"/>
              <a:ea typeface="Proxima Nova"/>
              <a:cs typeface="Proxima Nova"/>
              <a:sym typeface="Proxima Nova"/>
            </a:endParaRPr>
          </a:p>
        </p:txBody>
      </p:sp>
      <p:sp>
        <p:nvSpPr>
          <p:cNvPr id="183" name="Google Shape;183;p31"/>
          <p:cNvSpPr txBox="1"/>
          <p:nvPr/>
        </p:nvSpPr>
        <p:spPr>
          <a:xfrm>
            <a:off x="4232175" y="949075"/>
            <a:ext cx="2696700" cy="51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Mem Access 1</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0xA: 0b1010</a:t>
            </a:r>
            <a:endParaRPr>
              <a:solidFill>
                <a:schemeClr val="dk1"/>
              </a:solidFill>
              <a:latin typeface="Courier New"/>
              <a:ea typeface="Courier New"/>
              <a:cs typeface="Courier New"/>
              <a:sym typeface="Courier New"/>
            </a:endParaRPr>
          </a:p>
          <a:p>
            <a:pPr indent="0" lvl="0" marL="0" rtl="0" algn="ctr">
              <a:spcBef>
                <a:spcPts val="0"/>
              </a:spcBef>
              <a:spcAft>
                <a:spcPts val="0"/>
              </a:spcAft>
              <a:buNone/>
            </a:pPr>
            <a:r>
              <a:t/>
            </a:r>
            <a:endParaRPr>
              <a:solidFill>
                <a:schemeClr val="dk1"/>
              </a:solidFill>
              <a:latin typeface="Courier New"/>
              <a:ea typeface="Courier New"/>
              <a:cs typeface="Courier New"/>
              <a:sym typeface="Courier New"/>
            </a:endParaRPr>
          </a:p>
          <a:p>
            <a:pPr indent="0" lvl="0" marL="0" rtl="0" algn="ctr">
              <a:spcBef>
                <a:spcPts val="0"/>
              </a:spcBef>
              <a:spcAft>
                <a:spcPts val="0"/>
              </a:spcAft>
              <a:buNone/>
            </a:pPr>
            <a:r>
              <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t/>
            </a:r>
            <a:endParaRPr>
              <a:solidFill>
                <a:schemeClr val="dk1"/>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782250" y="1544700"/>
            <a:ext cx="7579500" cy="205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t>Brief Overview:  </a:t>
            </a:r>
            <a:endParaRPr sz="3400"/>
          </a:p>
          <a:p>
            <a:pPr indent="0" lvl="0" marL="0" rtl="0" algn="ctr">
              <a:spcBef>
                <a:spcPts val="0"/>
              </a:spcBef>
              <a:spcAft>
                <a:spcPts val="0"/>
              </a:spcAft>
              <a:buNone/>
            </a:pPr>
            <a:r>
              <a:rPr lang="en" sz="3400"/>
              <a:t>Cache {TLB, Architecture, Replacement Policy, Write Policies, Coherence}</a:t>
            </a:r>
            <a:endParaRPr sz="3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Direct Mapped Cache Example</a:t>
            </a:r>
            <a:endParaRPr/>
          </a:p>
        </p:txBody>
      </p:sp>
      <p:graphicFrame>
        <p:nvGraphicFramePr>
          <p:cNvPr id="189" name="Google Shape;189;p32"/>
          <p:cNvGraphicFramePr/>
          <p:nvPr/>
        </p:nvGraphicFramePr>
        <p:xfrm>
          <a:off x="675750" y="949075"/>
          <a:ext cx="3000000" cy="3000000"/>
        </p:xfrm>
        <a:graphic>
          <a:graphicData uri="http://schemas.openxmlformats.org/drawingml/2006/table">
            <a:tbl>
              <a:tblPr>
                <a:noFill/>
                <a:tableStyleId>{20ABED53-5101-48EE-9038-6062D8E809AA}</a:tableStyleId>
              </a:tblPr>
              <a:tblGrid>
                <a:gridCol w="766975"/>
                <a:gridCol w="766975"/>
                <a:gridCol w="766975"/>
                <a:gridCol w="766975"/>
              </a:tblGrid>
              <a:tr h="303725">
                <a:tc>
                  <a:txBody>
                    <a:bodyPr/>
                    <a:lstStyle/>
                    <a:p>
                      <a:pPr indent="0" lvl="0" marL="0" rtl="0" algn="ctr">
                        <a:spcBef>
                          <a:spcPts val="0"/>
                        </a:spcBef>
                        <a:spcAft>
                          <a:spcPts val="0"/>
                        </a:spcAft>
                        <a:buNone/>
                      </a:pPr>
                      <a:r>
                        <a:t/>
                      </a:r>
                      <a:endParaRPr sz="1500">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Tag</a:t>
                      </a:r>
                      <a:endParaRPr sz="19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Valid</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Data</a:t>
                      </a:r>
                      <a:endParaRPr/>
                    </a:p>
                  </a:txBody>
                  <a:tcPr marT="91425" marB="91425" marR="91425" marL="91425"/>
                </a:tc>
              </a:tr>
              <a:tr h="292475">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c>
                  <a:txBody>
                    <a:bodyPr/>
                    <a:lstStyle/>
                    <a:p>
                      <a:pPr indent="0" lvl="0" marL="0" rtl="0" algn="ctr">
                        <a:spcBef>
                          <a:spcPts val="0"/>
                        </a:spcBef>
                        <a:spcAft>
                          <a:spcPts val="0"/>
                        </a:spcAft>
                        <a:buNone/>
                      </a:pPr>
                      <a:r>
                        <a:rPr lang="en" sz="1200"/>
                        <a:t>0</a:t>
                      </a:r>
                      <a:endParaRPr sz="12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r>
              <a:tr h="292475">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r>
              <a:tr h="292475">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solidFill>
                            <a:srgbClr val="6AA84F"/>
                          </a:solidFill>
                        </a:rPr>
                        <a:t>1</a:t>
                      </a:r>
                      <a:endParaRPr>
                        <a:solidFill>
                          <a:srgbClr val="6AA84F"/>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6AA84F"/>
                          </a:solidFill>
                        </a:rPr>
                        <a:t>     1</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r>
              <a:tr h="292475">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r>
              <a:tr h="292475">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r>
              <a:tr h="292475">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r>
              <a:tr h="292475">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rgbClr val="6AA84F"/>
                          </a:solidFill>
                        </a:rPr>
                        <a:t>1</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r>
              <a:tr h="292475">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r>
            </a:tbl>
          </a:graphicData>
        </a:graphic>
      </p:graphicFrame>
      <p:graphicFrame>
        <p:nvGraphicFramePr>
          <p:cNvPr id="190" name="Google Shape;190;p32"/>
          <p:cNvGraphicFramePr/>
          <p:nvPr/>
        </p:nvGraphicFramePr>
        <p:xfrm>
          <a:off x="4256025" y="1679075"/>
          <a:ext cx="3000000" cy="3000000"/>
        </p:xfrm>
        <a:graphic>
          <a:graphicData uri="http://schemas.openxmlformats.org/drawingml/2006/table">
            <a:tbl>
              <a:tblPr>
                <a:noFill/>
                <a:tableStyleId>{20ABED53-5101-48EE-9038-6062D8E809AA}</a:tableStyleId>
              </a:tblPr>
              <a:tblGrid>
                <a:gridCol w="1338800"/>
                <a:gridCol w="1357900"/>
              </a:tblGrid>
              <a:tr h="267375">
                <a:tc>
                  <a:txBody>
                    <a:bodyPr/>
                    <a:lstStyle/>
                    <a:p>
                      <a:pPr indent="0" lvl="0" marL="0" rtl="0" algn="l">
                        <a:spcBef>
                          <a:spcPts val="0"/>
                        </a:spcBef>
                        <a:spcAft>
                          <a:spcPts val="0"/>
                        </a:spcAft>
                        <a:buNone/>
                      </a:pPr>
                      <a:r>
                        <a:rPr lang="en"/>
                        <a:t>Tag</a:t>
                      </a:r>
                      <a:endParaRPr/>
                    </a:p>
                  </a:txBody>
                  <a:tcPr marT="91425" marB="91425" marR="91425" marL="91425"/>
                </a:tc>
                <a:tc>
                  <a:txBody>
                    <a:bodyPr/>
                    <a:lstStyle/>
                    <a:p>
                      <a:pPr indent="0" lvl="0" marL="0" rtl="0" algn="l">
                        <a:spcBef>
                          <a:spcPts val="0"/>
                        </a:spcBef>
                        <a:spcAft>
                          <a:spcPts val="0"/>
                        </a:spcAft>
                        <a:buNone/>
                      </a:pPr>
                      <a:r>
                        <a:rPr lang="en"/>
                        <a:t>Index</a:t>
                      </a:r>
                      <a:endParaRPr/>
                    </a:p>
                  </a:txBody>
                  <a:tcPr marT="91425" marB="91425" marR="91425" marL="91425"/>
                </a:tc>
              </a:tr>
              <a:tr h="229200">
                <a:tc>
                  <a:txBody>
                    <a:bodyPr/>
                    <a:lstStyle/>
                    <a:p>
                      <a:pPr indent="0" lvl="0" marL="0" rtl="0" algn="l">
                        <a:spcBef>
                          <a:spcPts val="0"/>
                        </a:spcBef>
                        <a:spcAft>
                          <a:spcPts val="0"/>
                        </a:spcAft>
                        <a:buNone/>
                      </a:pPr>
                      <a:r>
                        <a:rPr lang="en">
                          <a:solidFill>
                            <a:srgbClr val="FF0000"/>
                          </a:solidFill>
                        </a:rPr>
                        <a:t>1</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t>010</a:t>
                      </a:r>
                      <a:endParaRPr/>
                    </a:p>
                  </a:txBody>
                  <a:tcPr marT="91425" marB="91425" marR="91425" marL="91425"/>
                </a:tc>
              </a:tr>
            </a:tbl>
          </a:graphicData>
        </a:graphic>
      </p:graphicFrame>
      <p:sp>
        <p:nvSpPr>
          <p:cNvPr id="191" name="Google Shape;191;p32"/>
          <p:cNvSpPr txBox="1"/>
          <p:nvPr/>
        </p:nvSpPr>
        <p:spPr>
          <a:xfrm>
            <a:off x="4256025" y="2719675"/>
            <a:ext cx="2696700" cy="82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Bring in the data to cache location 10 mod(8) and update metadata</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latin typeface="Proxima Nova"/>
              <a:ea typeface="Proxima Nova"/>
              <a:cs typeface="Proxima Nova"/>
              <a:sym typeface="Proxima Nova"/>
            </a:endParaRPr>
          </a:p>
        </p:txBody>
      </p:sp>
      <p:sp>
        <p:nvSpPr>
          <p:cNvPr id="192" name="Google Shape;192;p32"/>
          <p:cNvSpPr txBox="1"/>
          <p:nvPr/>
        </p:nvSpPr>
        <p:spPr>
          <a:xfrm>
            <a:off x="4232175" y="949075"/>
            <a:ext cx="2696700" cy="51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Mem Access 1</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0xA: 0b1010</a:t>
            </a:r>
            <a:endParaRPr>
              <a:solidFill>
                <a:schemeClr val="dk1"/>
              </a:solidFill>
              <a:latin typeface="Courier New"/>
              <a:ea typeface="Courier New"/>
              <a:cs typeface="Courier New"/>
              <a:sym typeface="Courier New"/>
            </a:endParaRPr>
          </a:p>
          <a:p>
            <a:pPr indent="0" lvl="0" marL="0" rtl="0" algn="ctr">
              <a:spcBef>
                <a:spcPts val="0"/>
              </a:spcBef>
              <a:spcAft>
                <a:spcPts val="0"/>
              </a:spcAft>
              <a:buNone/>
            </a:pPr>
            <a:r>
              <a:t/>
            </a:r>
            <a:endParaRPr>
              <a:solidFill>
                <a:schemeClr val="dk1"/>
              </a:solidFill>
              <a:latin typeface="Courier New"/>
              <a:ea typeface="Courier New"/>
              <a:cs typeface="Courier New"/>
              <a:sym typeface="Courier New"/>
            </a:endParaRPr>
          </a:p>
          <a:p>
            <a:pPr indent="0" lvl="0" marL="0" rtl="0" algn="ctr">
              <a:spcBef>
                <a:spcPts val="0"/>
              </a:spcBef>
              <a:spcAft>
                <a:spcPts val="0"/>
              </a:spcAft>
              <a:buNone/>
            </a:pPr>
            <a:r>
              <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t/>
            </a:r>
            <a:endParaRPr>
              <a:solidFill>
                <a:schemeClr val="dk1"/>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Direct Mapped Cache Example</a:t>
            </a:r>
            <a:endParaRPr/>
          </a:p>
        </p:txBody>
      </p:sp>
      <p:graphicFrame>
        <p:nvGraphicFramePr>
          <p:cNvPr id="198" name="Google Shape;198;p33"/>
          <p:cNvGraphicFramePr/>
          <p:nvPr/>
        </p:nvGraphicFramePr>
        <p:xfrm>
          <a:off x="675750" y="949075"/>
          <a:ext cx="3000000" cy="3000000"/>
        </p:xfrm>
        <a:graphic>
          <a:graphicData uri="http://schemas.openxmlformats.org/drawingml/2006/table">
            <a:tbl>
              <a:tblPr>
                <a:noFill/>
                <a:tableStyleId>{20ABED53-5101-48EE-9038-6062D8E809AA}</a:tableStyleId>
              </a:tblPr>
              <a:tblGrid>
                <a:gridCol w="766975"/>
                <a:gridCol w="766975"/>
                <a:gridCol w="766975"/>
                <a:gridCol w="766975"/>
              </a:tblGrid>
              <a:tr h="303725">
                <a:tc>
                  <a:txBody>
                    <a:bodyPr/>
                    <a:lstStyle/>
                    <a:p>
                      <a:pPr indent="0" lvl="0" marL="0" rtl="0" algn="ctr">
                        <a:spcBef>
                          <a:spcPts val="0"/>
                        </a:spcBef>
                        <a:spcAft>
                          <a:spcPts val="0"/>
                        </a:spcAft>
                        <a:buNone/>
                      </a:pPr>
                      <a:r>
                        <a:t/>
                      </a:r>
                      <a:endParaRPr sz="1500">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Tag</a:t>
                      </a:r>
                      <a:endParaRPr sz="19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Valid</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Data</a:t>
                      </a:r>
                      <a:endParaRPr/>
                    </a:p>
                  </a:txBody>
                  <a:tcPr marT="91425" marB="91425" marR="91425" marL="91425"/>
                </a:tc>
              </a:tr>
              <a:tr h="292475">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c>
                  <a:txBody>
                    <a:bodyPr/>
                    <a:lstStyle/>
                    <a:p>
                      <a:pPr indent="0" lvl="0" marL="0" rtl="0" algn="ctr">
                        <a:spcBef>
                          <a:spcPts val="0"/>
                        </a:spcBef>
                        <a:spcAft>
                          <a:spcPts val="0"/>
                        </a:spcAft>
                        <a:buNone/>
                      </a:pPr>
                      <a:r>
                        <a:rPr lang="en" sz="1200"/>
                        <a:t>0</a:t>
                      </a:r>
                      <a:endParaRPr sz="12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r>
              <a:tr h="292475">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r>
              <a:tr h="292475">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solidFill>
                            <a:srgbClr val="6AA84F"/>
                          </a:solidFill>
                        </a:rPr>
                        <a:t>1</a:t>
                      </a:r>
                      <a:endParaRPr>
                        <a:solidFill>
                          <a:srgbClr val="6AA84F"/>
                        </a:solidFill>
                      </a:endParaRPr>
                    </a:p>
                  </a:txBody>
                  <a:tcPr marT="91425" marB="91425" marR="91425" marL="91425"/>
                </a:tc>
                <a:tc>
                  <a:txBody>
                    <a:bodyPr/>
                    <a:lstStyle/>
                    <a:p>
                      <a:pPr indent="0" lvl="0" marL="0" rtl="0" algn="l">
                        <a:spcBef>
                          <a:spcPts val="0"/>
                        </a:spcBef>
                        <a:spcAft>
                          <a:spcPts val="0"/>
                        </a:spcAft>
                        <a:buNone/>
                      </a:pPr>
                      <a:r>
                        <a:rPr lang="en">
                          <a:solidFill>
                            <a:srgbClr val="6AA84F"/>
                          </a:solidFill>
                        </a:rPr>
                        <a:t>     1</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r>
              <a:tr h="292475">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r>
              <a:tr h="292475">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r>
              <a:tr h="292475">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r>
              <a:tr h="292475">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0</a:t>
                      </a:r>
                      <a:endParaRPr/>
                    </a:p>
                  </a:txBody>
                  <a:tcPr marT="91425" marB="91425" marR="91425" marL="91425"/>
                </a:tc>
                <a:tc>
                  <a:txBody>
                    <a:bodyPr/>
                    <a:lstStyle/>
                    <a:p>
                      <a:pPr indent="0" lvl="0" marL="0" rtl="0" algn="ctr">
                        <a:spcBef>
                          <a:spcPts val="0"/>
                        </a:spcBef>
                        <a:spcAft>
                          <a:spcPts val="0"/>
                        </a:spcAft>
                        <a:buNone/>
                      </a:pPr>
                      <a:r>
                        <a:rPr lang="en">
                          <a:solidFill>
                            <a:srgbClr val="6AA84F"/>
                          </a:solidFill>
                        </a:rPr>
                        <a:t>1</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r>
              <a:tr h="292475">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r>
            </a:tbl>
          </a:graphicData>
        </a:graphic>
      </p:graphicFrame>
      <p:graphicFrame>
        <p:nvGraphicFramePr>
          <p:cNvPr id="199" name="Google Shape;199;p33"/>
          <p:cNvGraphicFramePr/>
          <p:nvPr/>
        </p:nvGraphicFramePr>
        <p:xfrm>
          <a:off x="4256025" y="1679075"/>
          <a:ext cx="3000000" cy="3000000"/>
        </p:xfrm>
        <a:graphic>
          <a:graphicData uri="http://schemas.openxmlformats.org/drawingml/2006/table">
            <a:tbl>
              <a:tblPr>
                <a:noFill/>
                <a:tableStyleId>{20ABED53-5101-48EE-9038-6062D8E809AA}</a:tableStyleId>
              </a:tblPr>
              <a:tblGrid>
                <a:gridCol w="1338800"/>
                <a:gridCol w="1357900"/>
              </a:tblGrid>
              <a:tr h="267375">
                <a:tc>
                  <a:txBody>
                    <a:bodyPr/>
                    <a:lstStyle/>
                    <a:p>
                      <a:pPr indent="0" lvl="0" marL="0" rtl="0" algn="l">
                        <a:spcBef>
                          <a:spcPts val="0"/>
                        </a:spcBef>
                        <a:spcAft>
                          <a:spcPts val="0"/>
                        </a:spcAft>
                        <a:buNone/>
                      </a:pPr>
                      <a:r>
                        <a:rPr lang="en"/>
                        <a:t>Tag</a:t>
                      </a:r>
                      <a:endParaRPr/>
                    </a:p>
                  </a:txBody>
                  <a:tcPr marT="91425" marB="91425" marR="91425" marL="91425"/>
                </a:tc>
                <a:tc>
                  <a:txBody>
                    <a:bodyPr/>
                    <a:lstStyle/>
                    <a:p>
                      <a:pPr indent="0" lvl="0" marL="0" rtl="0" algn="l">
                        <a:spcBef>
                          <a:spcPts val="0"/>
                        </a:spcBef>
                        <a:spcAft>
                          <a:spcPts val="0"/>
                        </a:spcAft>
                        <a:buNone/>
                      </a:pPr>
                      <a:r>
                        <a:rPr lang="en"/>
                        <a:t>Index</a:t>
                      </a:r>
                      <a:endParaRPr/>
                    </a:p>
                  </a:txBody>
                  <a:tcPr marT="91425" marB="91425" marR="91425" marL="91425"/>
                </a:tc>
              </a:tr>
              <a:tr h="229200">
                <a:tc>
                  <a:txBody>
                    <a:bodyPr/>
                    <a:lstStyle/>
                    <a:p>
                      <a:pPr indent="0" lvl="0" marL="0" rtl="0" algn="l">
                        <a:spcBef>
                          <a:spcPts val="0"/>
                        </a:spcBef>
                        <a:spcAft>
                          <a:spcPts val="0"/>
                        </a:spcAft>
                        <a:buNone/>
                      </a:pPr>
                      <a:r>
                        <a:rPr lang="en">
                          <a:solidFill>
                            <a:schemeClr val="dk1"/>
                          </a:solidFill>
                        </a:rPr>
                        <a:t>1 bit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t>3 bit</a:t>
                      </a:r>
                      <a:endParaRPr/>
                    </a:p>
                  </a:txBody>
                  <a:tcPr marT="91425" marB="91425" marR="91425" marL="91425"/>
                </a:tc>
              </a:tr>
            </a:tbl>
          </a:graphicData>
        </a:graphic>
      </p:graphicFrame>
      <p:sp>
        <p:nvSpPr>
          <p:cNvPr id="200" name="Google Shape;200;p33"/>
          <p:cNvSpPr txBox="1"/>
          <p:nvPr/>
        </p:nvSpPr>
        <p:spPr>
          <a:xfrm>
            <a:off x="4256025" y="2719675"/>
            <a:ext cx="2696700" cy="82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What happens?</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latin typeface="Proxima Nova"/>
              <a:ea typeface="Proxima Nova"/>
              <a:cs typeface="Proxima Nova"/>
              <a:sym typeface="Proxima Nova"/>
            </a:endParaRPr>
          </a:p>
        </p:txBody>
      </p:sp>
      <p:sp>
        <p:nvSpPr>
          <p:cNvPr id="201" name="Google Shape;201;p33"/>
          <p:cNvSpPr txBox="1"/>
          <p:nvPr/>
        </p:nvSpPr>
        <p:spPr>
          <a:xfrm>
            <a:off x="4232175" y="949075"/>
            <a:ext cx="2696700" cy="51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Mem Access 2</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0x6: 0b0110</a:t>
            </a:r>
            <a:endParaRPr>
              <a:solidFill>
                <a:schemeClr val="dk1"/>
              </a:solidFill>
              <a:latin typeface="Courier New"/>
              <a:ea typeface="Courier New"/>
              <a:cs typeface="Courier New"/>
              <a:sym typeface="Courier New"/>
            </a:endParaRPr>
          </a:p>
          <a:p>
            <a:pPr indent="0" lvl="0" marL="0" rtl="0" algn="ctr">
              <a:spcBef>
                <a:spcPts val="0"/>
              </a:spcBef>
              <a:spcAft>
                <a:spcPts val="0"/>
              </a:spcAft>
              <a:buNone/>
            </a:pPr>
            <a:r>
              <a:t/>
            </a:r>
            <a:endParaRPr>
              <a:solidFill>
                <a:schemeClr val="dk1"/>
              </a:solidFill>
              <a:latin typeface="Courier New"/>
              <a:ea typeface="Courier New"/>
              <a:cs typeface="Courier New"/>
              <a:sym typeface="Courier New"/>
            </a:endParaRPr>
          </a:p>
          <a:p>
            <a:pPr indent="0" lvl="0" marL="0" rtl="0" algn="ctr">
              <a:spcBef>
                <a:spcPts val="0"/>
              </a:spcBef>
              <a:spcAft>
                <a:spcPts val="0"/>
              </a:spcAft>
              <a:buNone/>
            </a:pPr>
            <a:r>
              <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t/>
            </a:r>
            <a:endParaRPr>
              <a:solidFill>
                <a:schemeClr val="dk1"/>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Direct Mapped Cache Example</a:t>
            </a:r>
            <a:endParaRPr/>
          </a:p>
        </p:txBody>
      </p:sp>
      <p:graphicFrame>
        <p:nvGraphicFramePr>
          <p:cNvPr id="207" name="Google Shape;207;p34"/>
          <p:cNvGraphicFramePr/>
          <p:nvPr/>
        </p:nvGraphicFramePr>
        <p:xfrm>
          <a:off x="675750" y="949075"/>
          <a:ext cx="3000000" cy="3000000"/>
        </p:xfrm>
        <a:graphic>
          <a:graphicData uri="http://schemas.openxmlformats.org/drawingml/2006/table">
            <a:tbl>
              <a:tblPr>
                <a:noFill/>
                <a:tableStyleId>{20ABED53-5101-48EE-9038-6062D8E809AA}</a:tableStyleId>
              </a:tblPr>
              <a:tblGrid>
                <a:gridCol w="766975"/>
                <a:gridCol w="766975"/>
                <a:gridCol w="766975"/>
                <a:gridCol w="766975"/>
              </a:tblGrid>
              <a:tr h="303725">
                <a:tc>
                  <a:txBody>
                    <a:bodyPr/>
                    <a:lstStyle/>
                    <a:p>
                      <a:pPr indent="0" lvl="0" marL="0" rtl="0" algn="ctr">
                        <a:spcBef>
                          <a:spcPts val="0"/>
                        </a:spcBef>
                        <a:spcAft>
                          <a:spcPts val="0"/>
                        </a:spcAft>
                        <a:buNone/>
                      </a:pPr>
                      <a:r>
                        <a:t/>
                      </a:r>
                      <a:endParaRPr sz="1500">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Tag</a:t>
                      </a:r>
                      <a:endParaRPr sz="19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Valid</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Data</a:t>
                      </a:r>
                      <a:endParaRPr/>
                    </a:p>
                  </a:txBody>
                  <a:tcPr marT="91425" marB="91425" marR="91425" marL="91425"/>
                </a:tc>
              </a:tr>
              <a:tr h="292475">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c>
                  <a:txBody>
                    <a:bodyPr/>
                    <a:lstStyle/>
                    <a:p>
                      <a:pPr indent="0" lvl="0" marL="0" rtl="0" algn="ctr">
                        <a:spcBef>
                          <a:spcPts val="0"/>
                        </a:spcBef>
                        <a:spcAft>
                          <a:spcPts val="0"/>
                        </a:spcAft>
                        <a:buNone/>
                      </a:pPr>
                      <a:r>
                        <a:rPr lang="en" sz="1200"/>
                        <a:t>0</a:t>
                      </a:r>
                      <a:endParaRPr sz="12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r>
              <a:tr h="292475">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r>
              <a:tr h="292475">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solidFill>
                            <a:srgbClr val="6AA84F"/>
                          </a:solidFill>
                        </a:rPr>
                        <a:t>1</a:t>
                      </a:r>
                      <a:endParaRPr>
                        <a:solidFill>
                          <a:srgbClr val="6AA84F"/>
                        </a:solidFill>
                      </a:endParaRPr>
                    </a:p>
                  </a:txBody>
                  <a:tcPr marT="91425" marB="91425" marR="91425" marL="91425"/>
                </a:tc>
                <a:tc>
                  <a:txBody>
                    <a:bodyPr/>
                    <a:lstStyle/>
                    <a:p>
                      <a:pPr indent="0" lvl="0" marL="0" rtl="0" algn="l">
                        <a:spcBef>
                          <a:spcPts val="0"/>
                        </a:spcBef>
                        <a:spcAft>
                          <a:spcPts val="0"/>
                        </a:spcAft>
                        <a:buNone/>
                      </a:pPr>
                      <a:r>
                        <a:rPr lang="en">
                          <a:solidFill>
                            <a:srgbClr val="6AA84F"/>
                          </a:solidFill>
                        </a:rPr>
                        <a:t>     1</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r>
              <a:tr h="292475">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r>
              <a:tr h="292475">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r>
              <a:tr h="292475">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r>
              <a:tr h="292475">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0</a:t>
                      </a:r>
                      <a:endParaRPr/>
                    </a:p>
                  </a:txBody>
                  <a:tcPr marT="91425" marB="91425" marR="91425" marL="91425"/>
                </a:tc>
                <a:tc>
                  <a:txBody>
                    <a:bodyPr/>
                    <a:lstStyle/>
                    <a:p>
                      <a:pPr indent="0" lvl="0" marL="0" rtl="0" algn="ctr">
                        <a:spcBef>
                          <a:spcPts val="0"/>
                        </a:spcBef>
                        <a:spcAft>
                          <a:spcPts val="0"/>
                        </a:spcAft>
                        <a:buNone/>
                      </a:pPr>
                      <a:r>
                        <a:rPr lang="en">
                          <a:solidFill>
                            <a:srgbClr val="6AA84F"/>
                          </a:solidFill>
                        </a:rPr>
                        <a:t>1</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r>
              <a:tr h="292475">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r>
            </a:tbl>
          </a:graphicData>
        </a:graphic>
      </p:graphicFrame>
      <p:graphicFrame>
        <p:nvGraphicFramePr>
          <p:cNvPr id="208" name="Google Shape;208;p34"/>
          <p:cNvGraphicFramePr/>
          <p:nvPr/>
        </p:nvGraphicFramePr>
        <p:xfrm>
          <a:off x="4256025" y="1679075"/>
          <a:ext cx="3000000" cy="3000000"/>
        </p:xfrm>
        <a:graphic>
          <a:graphicData uri="http://schemas.openxmlformats.org/drawingml/2006/table">
            <a:tbl>
              <a:tblPr>
                <a:noFill/>
                <a:tableStyleId>{20ABED53-5101-48EE-9038-6062D8E809AA}</a:tableStyleId>
              </a:tblPr>
              <a:tblGrid>
                <a:gridCol w="1338800"/>
                <a:gridCol w="1357900"/>
              </a:tblGrid>
              <a:tr h="267375">
                <a:tc>
                  <a:txBody>
                    <a:bodyPr/>
                    <a:lstStyle/>
                    <a:p>
                      <a:pPr indent="0" lvl="0" marL="0" rtl="0" algn="l">
                        <a:spcBef>
                          <a:spcPts val="0"/>
                        </a:spcBef>
                        <a:spcAft>
                          <a:spcPts val="0"/>
                        </a:spcAft>
                        <a:buNone/>
                      </a:pPr>
                      <a:r>
                        <a:rPr lang="en"/>
                        <a:t>Tag</a:t>
                      </a:r>
                      <a:endParaRPr/>
                    </a:p>
                  </a:txBody>
                  <a:tcPr marT="91425" marB="91425" marR="91425" marL="91425"/>
                </a:tc>
                <a:tc>
                  <a:txBody>
                    <a:bodyPr/>
                    <a:lstStyle/>
                    <a:p>
                      <a:pPr indent="0" lvl="0" marL="0" rtl="0" algn="l">
                        <a:spcBef>
                          <a:spcPts val="0"/>
                        </a:spcBef>
                        <a:spcAft>
                          <a:spcPts val="0"/>
                        </a:spcAft>
                        <a:buNone/>
                      </a:pPr>
                      <a:r>
                        <a:rPr lang="en"/>
                        <a:t>Index</a:t>
                      </a:r>
                      <a:endParaRPr/>
                    </a:p>
                  </a:txBody>
                  <a:tcPr marT="91425" marB="91425" marR="91425" marL="91425"/>
                </a:tc>
              </a:tr>
              <a:tr h="229200">
                <a:tc>
                  <a:txBody>
                    <a:bodyPr/>
                    <a:lstStyle/>
                    <a:p>
                      <a:pPr indent="0" lvl="0" marL="0" rtl="0" algn="l">
                        <a:spcBef>
                          <a:spcPts val="0"/>
                        </a:spcBef>
                        <a:spcAft>
                          <a:spcPts val="0"/>
                        </a:spcAft>
                        <a:buNone/>
                      </a:pPr>
                      <a:r>
                        <a:rPr lang="en">
                          <a:solidFill>
                            <a:srgbClr val="FF0000"/>
                          </a:solidFill>
                        </a:rPr>
                        <a:t>0</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t>110</a:t>
                      </a:r>
                      <a:endParaRPr/>
                    </a:p>
                  </a:txBody>
                  <a:tcPr marT="91425" marB="91425" marR="91425" marL="91425"/>
                </a:tc>
              </a:tr>
            </a:tbl>
          </a:graphicData>
        </a:graphic>
      </p:graphicFrame>
      <p:sp>
        <p:nvSpPr>
          <p:cNvPr id="209" name="Google Shape;209;p34"/>
          <p:cNvSpPr txBox="1"/>
          <p:nvPr/>
        </p:nvSpPr>
        <p:spPr>
          <a:xfrm>
            <a:off x="4256025" y="2719675"/>
            <a:ext cx="2696700" cy="82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Cache Hit!</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Cache location 6 mod(8) has a matching tag and is valid.</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latin typeface="Proxima Nova"/>
              <a:ea typeface="Proxima Nova"/>
              <a:cs typeface="Proxima Nova"/>
              <a:sym typeface="Proxima Nova"/>
            </a:endParaRPr>
          </a:p>
        </p:txBody>
      </p:sp>
      <p:sp>
        <p:nvSpPr>
          <p:cNvPr id="210" name="Google Shape;210;p34"/>
          <p:cNvSpPr txBox="1"/>
          <p:nvPr/>
        </p:nvSpPr>
        <p:spPr>
          <a:xfrm>
            <a:off x="4232175" y="949075"/>
            <a:ext cx="2696700" cy="51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Mem Access 2</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0x6: 0b0110</a:t>
            </a:r>
            <a:endParaRPr>
              <a:solidFill>
                <a:schemeClr val="dk1"/>
              </a:solidFill>
              <a:latin typeface="Courier New"/>
              <a:ea typeface="Courier New"/>
              <a:cs typeface="Courier New"/>
              <a:sym typeface="Courier New"/>
            </a:endParaRPr>
          </a:p>
          <a:p>
            <a:pPr indent="0" lvl="0" marL="0" rtl="0" algn="ctr">
              <a:spcBef>
                <a:spcPts val="0"/>
              </a:spcBef>
              <a:spcAft>
                <a:spcPts val="0"/>
              </a:spcAft>
              <a:buNone/>
            </a:pPr>
            <a:r>
              <a:t/>
            </a:r>
            <a:endParaRPr>
              <a:solidFill>
                <a:schemeClr val="dk1"/>
              </a:solidFill>
              <a:latin typeface="Courier New"/>
              <a:ea typeface="Courier New"/>
              <a:cs typeface="Courier New"/>
              <a:sym typeface="Courier New"/>
            </a:endParaRPr>
          </a:p>
          <a:p>
            <a:pPr indent="0" lvl="0" marL="0" rtl="0" algn="ctr">
              <a:spcBef>
                <a:spcPts val="0"/>
              </a:spcBef>
              <a:spcAft>
                <a:spcPts val="0"/>
              </a:spcAft>
              <a:buNone/>
            </a:pPr>
            <a:r>
              <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t/>
            </a:r>
            <a:endParaRPr>
              <a:solidFill>
                <a:schemeClr val="dk1"/>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Fully Associative Cache</a:t>
            </a:r>
            <a:endParaRPr/>
          </a:p>
        </p:txBody>
      </p:sp>
      <p:sp>
        <p:nvSpPr>
          <p:cNvPr id="216" name="Google Shape;216;p35"/>
          <p:cNvSpPr txBox="1"/>
          <p:nvPr>
            <p:ph idx="1" type="body"/>
          </p:nvPr>
        </p:nvSpPr>
        <p:spPr>
          <a:xfrm>
            <a:off x="519750" y="1028900"/>
            <a:ext cx="3693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Allow any </a:t>
            </a:r>
            <a:r>
              <a:rPr lang="en"/>
              <a:t>recently used data into the cache, </a:t>
            </a:r>
            <a:r>
              <a:rPr b="1" lang="en"/>
              <a:t>no mapping for where it is placed</a:t>
            </a:r>
            <a:r>
              <a:rPr lang="en"/>
              <a:t>.</a:t>
            </a:r>
            <a:endParaRPr/>
          </a:p>
          <a:p>
            <a:pPr indent="-342900" lvl="0" marL="457200" rtl="0" algn="l">
              <a:spcBef>
                <a:spcPts val="0"/>
              </a:spcBef>
              <a:spcAft>
                <a:spcPts val="0"/>
              </a:spcAft>
              <a:buSzPts val="1800"/>
              <a:buChar char="●"/>
            </a:pPr>
            <a:r>
              <a:rPr lang="en"/>
              <a:t>Consider it as a n-way set associative cache, with n many cache blocks. </a:t>
            </a:r>
            <a:endParaRPr/>
          </a:p>
          <a:p>
            <a:pPr indent="-342900" lvl="0" marL="457200" rtl="0" algn="l">
              <a:spcBef>
                <a:spcPts val="0"/>
              </a:spcBef>
              <a:spcAft>
                <a:spcPts val="0"/>
              </a:spcAft>
              <a:buSzPts val="1800"/>
              <a:buChar char="●"/>
            </a:pPr>
            <a:r>
              <a:rPr lang="en"/>
              <a:t>Access time is very slow since the cache lookup hardware is more complex (a comparator for every cache line).  </a:t>
            </a:r>
            <a:endParaRPr/>
          </a:p>
        </p:txBody>
      </p:sp>
      <p:pic>
        <p:nvPicPr>
          <p:cNvPr id="217" name="Google Shape;217;p35"/>
          <p:cNvPicPr preferRelativeResize="0"/>
          <p:nvPr/>
        </p:nvPicPr>
        <p:blipFill rotWithShape="1">
          <a:blip r:embed="rId3">
            <a:alphaModFix/>
          </a:blip>
          <a:srcRect b="0" l="0" r="31143" t="0"/>
          <a:stretch/>
        </p:blipFill>
        <p:spPr>
          <a:xfrm>
            <a:off x="4572000" y="376375"/>
            <a:ext cx="4297224" cy="42609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Fully Associative Cache Example</a:t>
            </a:r>
            <a:endParaRPr/>
          </a:p>
          <a:p>
            <a:pPr indent="0" lvl="0" marL="0" rtl="0" algn="l">
              <a:spcBef>
                <a:spcPts val="0"/>
              </a:spcBef>
              <a:spcAft>
                <a:spcPts val="0"/>
              </a:spcAft>
              <a:buNone/>
            </a:pPr>
            <a:r>
              <a:t/>
            </a:r>
            <a:endParaRPr/>
          </a:p>
        </p:txBody>
      </p:sp>
      <p:graphicFrame>
        <p:nvGraphicFramePr>
          <p:cNvPr id="223" name="Google Shape;223;p36"/>
          <p:cNvGraphicFramePr/>
          <p:nvPr/>
        </p:nvGraphicFramePr>
        <p:xfrm>
          <a:off x="681338" y="2261050"/>
          <a:ext cx="3000000" cy="3000000"/>
        </p:xfrm>
        <a:graphic>
          <a:graphicData uri="http://schemas.openxmlformats.org/drawingml/2006/table">
            <a:tbl>
              <a:tblPr>
                <a:noFill/>
                <a:tableStyleId>{20ABED53-5101-48EE-9038-6062D8E809AA}</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tc>
              </a:tr>
              <a:tr h="285925">
                <a:tc>
                  <a:txBody>
                    <a:bodyPr/>
                    <a:lstStyle/>
                    <a:p>
                      <a:pPr indent="0" lvl="0" marL="0" rtl="0" algn="ctr">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sz="1000">
                          <a:solidFill>
                            <a:srgbClr val="FF0000"/>
                          </a:solidFill>
                          <a:latin typeface="Courier New"/>
                          <a:ea typeface="Courier New"/>
                          <a:cs typeface="Courier New"/>
                          <a:sym typeface="Courier New"/>
                        </a:rPr>
                        <a:t>0</a:t>
                      </a:r>
                      <a:endParaRPr b="1" sz="1000">
                        <a:solidFill>
                          <a:srgbClr val="6AA84F"/>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
        <p:nvSpPr>
          <p:cNvPr id="224" name="Google Shape;224;p36"/>
          <p:cNvSpPr txBox="1"/>
          <p:nvPr/>
        </p:nvSpPr>
        <p:spPr>
          <a:xfrm>
            <a:off x="1250275"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0</a:t>
            </a:r>
            <a:endParaRPr sz="1000">
              <a:latin typeface="Proxima Nova"/>
              <a:ea typeface="Proxima Nova"/>
              <a:cs typeface="Proxima Nova"/>
              <a:sym typeface="Proxima Nova"/>
            </a:endParaRPr>
          </a:p>
        </p:txBody>
      </p:sp>
      <p:graphicFrame>
        <p:nvGraphicFramePr>
          <p:cNvPr id="225" name="Google Shape;225;p36"/>
          <p:cNvGraphicFramePr/>
          <p:nvPr/>
        </p:nvGraphicFramePr>
        <p:xfrm>
          <a:off x="2658513" y="2261050"/>
          <a:ext cx="3000000" cy="3000000"/>
        </p:xfrm>
        <a:graphic>
          <a:graphicData uri="http://schemas.openxmlformats.org/drawingml/2006/table">
            <a:tbl>
              <a:tblPr>
                <a:noFill/>
                <a:tableStyleId>{20ABED53-5101-48EE-9038-6062D8E809AA}</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tc>
              </a:tr>
              <a:tr h="285925">
                <a:tc>
                  <a:txBody>
                    <a:bodyPr/>
                    <a:lstStyle/>
                    <a:p>
                      <a:pPr indent="0" lvl="0" marL="0" rtl="0" algn="ctr">
                        <a:spcBef>
                          <a:spcPts val="0"/>
                        </a:spcBef>
                        <a:spcAft>
                          <a:spcPts val="0"/>
                        </a:spcAft>
                        <a:buNone/>
                      </a:pPr>
                      <a:r>
                        <a:rPr lang="en" sz="1000">
                          <a:latin typeface="Courier New"/>
                          <a:ea typeface="Courier New"/>
                          <a:cs typeface="Courier New"/>
                          <a:sym typeface="Courier New"/>
                        </a:rPr>
                        <a:t>0100</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sz="1000">
                          <a:solidFill>
                            <a:srgbClr val="6AA84F"/>
                          </a:solidFill>
                          <a:latin typeface="Courier New"/>
                          <a:ea typeface="Courier New"/>
                          <a:cs typeface="Courier New"/>
                          <a:sym typeface="Courier New"/>
                        </a:rPr>
                        <a:t>1</a:t>
                      </a:r>
                      <a:endParaRPr b="1" sz="1000">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
        <p:nvSpPr>
          <p:cNvPr id="226" name="Google Shape;226;p36"/>
          <p:cNvSpPr txBox="1"/>
          <p:nvPr/>
        </p:nvSpPr>
        <p:spPr>
          <a:xfrm>
            <a:off x="3227450"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1</a:t>
            </a:r>
            <a:endParaRPr sz="1000">
              <a:latin typeface="Proxima Nova"/>
              <a:ea typeface="Proxima Nova"/>
              <a:cs typeface="Proxima Nova"/>
              <a:sym typeface="Proxima Nova"/>
            </a:endParaRPr>
          </a:p>
        </p:txBody>
      </p:sp>
      <p:graphicFrame>
        <p:nvGraphicFramePr>
          <p:cNvPr id="227" name="Google Shape;227;p36"/>
          <p:cNvGraphicFramePr/>
          <p:nvPr/>
        </p:nvGraphicFramePr>
        <p:xfrm>
          <a:off x="4635688" y="2261050"/>
          <a:ext cx="3000000" cy="3000000"/>
        </p:xfrm>
        <a:graphic>
          <a:graphicData uri="http://schemas.openxmlformats.org/drawingml/2006/table">
            <a:tbl>
              <a:tblPr>
                <a:noFill/>
                <a:tableStyleId>{20ABED53-5101-48EE-9038-6062D8E809AA}</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tc>
              </a:tr>
              <a:tr h="285925">
                <a:tc>
                  <a:txBody>
                    <a:bodyPr/>
                    <a:lstStyle/>
                    <a:p>
                      <a:pPr indent="0" lvl="0" marL="0" rtl="0" algn="ctr">
                        <a:spcBef>
                          <a:spcPts val="0"/>
                        </a:spcBef>
                        <a:spcAft>
                          <a:spcPts val="0"/>
                        </a:spcAft>
                        <a:buNone/>
                      </a:pPr>
                      <a:r>
                        <a:rPr lang="en" sz="1000">
                          <a:solidFill>
                            <a:schemeClr val="dk1"/>
                          </a:solidFill>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FF0000"/>
                          </a:solidFill>
                          <a:latin typeface="Courier New"/>
                          <a:ea typeface="Courier New"/>
                          <a:cs typeface="Courier New"/>
                          <a:sym typeface="Courier New"/>
                        </a:rPr>
                        <a:t>0</a:t>
                      </a:r>
                      <a:endParaRPr b="1" sz="1000">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
        <p:nvSpPr>
          <p:cNvPr id="228" name="Google Shape;228;p36"/>
          <p:cNvSpPr txBox="1"/>
          <p:nvPr/>
        </p:nvSpPr>
        <p:spPr>
          <a:xfrm>
            <a:off x="5204625"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2</a:t>
            </a:r>
            <a:endParaRPr sz="1000">
              <a:latin typeface="Proxima Nova"/>
              <a:ea typeface="Proxima Nova"/>
              <a:cs typeface="Proxima Nova"/>
              <a:sym typeface="Proxima Nova"/>
            </a:endParaRPr>
          </a:p>
        </p:txBody>
      </p:sp>
      <p:graphicFrame>
        <p:nvGraphicFramePr>
          <p:cNvPr id="229" name="Google Shape;229;p36"/>
          <p:cNvGraphicFramePr/>
          <p:nvPr/>
        </p:nvGraphicFramePr>
        <p:xfrm>
          <a:off x="6612863" y="2261050"/>
          <a:ext cx="3000000" cy="3000000"/>
        </p:xfrm>
        <a:graphic>
          <a:graphicData uri="http://schemas.openxmlformats.org/drawingml/2006/table">
            <a:tbl>
              <a:tblPr>
                <a:noFill/>
                <a:tableStyleId>{20ABED53-5101-48EE-9038-6062D8E809AA}</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tc>
              </a:tr>
              <a:tr h="285925">
                <a:tc>
                  <a:txBody>
                    <a:bodyPr/>
                    <a:lstStyle/>
                    <a:p>
                      <a:pPr indent="0" lvl="0" marL="0" rtl="0" algn="ctr">
                        <a:spcBef>
                          <a:spcPts val="0"/>
                        </a:spcBef>
                        <a:spcAft>
                          <a:spcPts val="0"/>
                        </a:spcAft>
                        <a:buNone/>
                      </a:pPr>
                      <a:r>
                        <a:rPr lang="en" sz="1000">
                          <a:solidFill>
                            <a:schemeClr val="dk1"/>
                          </a:solidFill>
                          <a:latin typeface="Courier New"/>
                          <a:ea typeface="Courier New"/>
                          <a:cs typeface="Courier New"/>
                          <a:sym typeface="Courier New"/>
                        </a:rPr>
                        <a:t>1111</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sz="1000">
                          <a:solidFill>
                            <a:srgbClr val="6AA84F"/>
                          </a:solidFill>
                          <a:latin typeface="Courier New"/>
                          <a:ea typeface="Courier New"/>
                          <a:cs typeface="Courier New"/>
                          <a:sym typeface="Courier New"/>
                        </a:rPr>
                        <a:t>1</a:t>
                      </a:r>
                      <a:endParaRPr b="1" sz="1000">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
        <p:nvSpPr>
          <p:cNvPr id="230" name="Google Shape;230;p36"/>
          <p:cNvSpPr txBox="1"/>
          <p:nvPr/>
        </p:nvSpPr>
        <p:spPr>
          <a:xfrm>
            <a:off x="7181800"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3</a:t>
            </a:r>
            <a:endParaRPr sz="1000">
              <a:latin typeface="Proxima Nova"/>
              <a:ea typeface="Proxima Nova"/>
              <a:cs typeface="Proxima Nova"/>
              <a:sym typeface="Proxima Nova"/>
            </a:endParaRPr>
          </a:p>
        </p:txBody>
      </p:sp>
      <p:graphicFrame>
        <p:nvGraphicFramePr>
          <p:cNvPr id="231" name="Google Shape;231;p36"/>
          <p:cNvGraphicFramePr/>
          <p:nvPr/>
        </p:nvGraphicFramePr>
        <p:xfrm>
          <a:off x="3687538" y="3356325"/>
          <a:ext cx="3000000" cy="3000000"/>
        </p:xfrm>
        <a:graphic>
          <a:graphicData uri="http://schemas.openxmlformats.org/drawingml/2006/table">
            <a:tbl>
              <a:tblPr>
                <a:noFill/>
                <a:tableStyleId>{20ABED53-5101-48EE-9038-6062D8E809AA}</a:tableStyleId>
              </a:tblPr>
              <a:tblGrid>
                <a:gridCol w="1304275"/>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4</a:t>
                      </a:r>
                      <a:r>
                        <a:rPr lang="en">
                          <a:solidFill>
                            <a:schemeClr val="dk1"/>
                          </a:solidFill>
                          <a:latin typeface="Courier New"/>
                          <a:ea typeface="Courier New"/>
                          <a:cs typeface="Courier New"/>
                          <a:sym typeface="Courier New"/>
                        </a:rPr>
                        <a:t> bits</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4</a:t>
                      </a:r>
                      <a:r>
                        <a:rPr lang="en">
                          <a:solidFill>
                            <a:schemeClr val="dk1"/>
                          </a:solidFill>
                          <a:latin typeface="Courier New"/>
                          <a:ea typeface="Courier New"/>
                          <a:cs typeface="Courier New"/>
                          <a:sym typeface="Courier New"/>
                        </a:rPr>
                        <a:t> bits</a:t>
                      </a:r>
                      <a:endParaRPr>
                        <a:solidFill>
                          <a:schemeClr val="dk1"/>
                        </a:solidFill>
                        <a:latin typeface="Courier New"/>
                        <a:ea typeface="Courier New"/>
                        <a:cs typeface="Courier New"/>
                        <a:sym typeface="Courier New"/>
                      </a:endParaRPr>
                    </a:p>
                  </a:txBody>
                  <a:tcPr marT="91425" marB="91425" marR="91425" marL="91425"/>
                </a:tc>
              </a:tr>
            </a:tbl>
          </a:graphicData>
        </a:graphic>
      </p:graphicFrame>
      <p:sp>
        <p:nvSpPr>
          <p:cNvPr id="232" name="Google Shape;232;p36"/>
          <p:cNvSpPr txBox="1"/>
          <p:nvPr/>
        </p:nvSpPr>
        <p:spPr>
          <a:xfrm>
            <a:off x="1000325" y="3500925"/>
            <a:ext cx="210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Mem Access 1</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0x47: 0b01000111</a:t>
            </a:r>
            <a:endParaRPr>
              <a:solidFill>
                <a:schemeClr val="dk1"/>
              </a:solidFill>
              <a:latin typeface="Courier New"/>
              <a:ea typeface="Courier New"/>
              <a:cs typeface="Courier New"/>
              <a:sym typeface="Courier New"/>
            </a:endParaRPr>
          </a:p>
        </p:txBody>
      </p:sp>
      <p:sp>
        <p:nvSpPr>
          <p:cNvPr id="233" name="Google Shape;233;p36"/>
          <p:cNvSpPr txBox="1"/>
          <p:nvPr/>
        </p:nvSpPr>
        <p:spPr>
          <a:xfrm>
            <a:off x="6246100" y="3608625"/>
            <a:ext cx="2103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What happens?</a:t>
            </a:r>
            <a:endParaRPr>
              <a:solidFill>
                <a:schemeClr val="dk1"/>
              </a:solidFill>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7" name="Shape 237"/>
        <p:cNvGrpSpPr/>
        <p:nvPr/>
      </p:nvGrpSpPr>
      <p:grpSpPr>
        <a:xfrm>
          <a:off x="0" y="0"/>
          <a:ext cx="0" cy="0"/>
          <a:chOff x="0" y="0"/>
          <a:chExt cx="0" cy="0"/>
        </a:xfrm>
      </p:grpSpPr>
      <p:sp>
        <p:nvSpPr>
          <p:cNvPr id="238" name="Google Shape;238;p37"/>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Fully Associative Cache Example</a:t>
            </a:r>
            <a:endParaRPr/>
          </a:p>
          <a:p>
            <a:pPr indent="0" lvl="0" marL="0" rtl="0" algn="l">
              <a:spcBef>
                <a:spcPts val="0"/>
              </a:spcBef>
              <a:spcAft>
                <a:spcPts val="0"/>
              </a:spcAft>
              <a:buNone/>
            </a:pPr>
            <a:r>
              <a:t/>
            </a:r>
            <a:endParaRPr/>
          </a:p>
        </p:txBody>
      </p:sp>
      <p:graphicFrame>
        <p:nvGraphicFramePr>
          <p:cNvPr id="239" name="Google Shape;239;p37"/>
          <p:cNvGraphicFramePr/>
          <p:nvPr/>
        </p:nvGraphicFramePr>
        <p:xfrm>
          <a:off x="681338" y="2261050"/>
          <a:ext cx="3000000" cy="3000000"/>
        </p:xfrm>
        <a:graphic>
          <a:graphicData uri="http://schemas.openxmlformats.org/drawingml/2006/table">
            <a:tbl>
              <a:tblPr>
                <a:noFill/>
                <a:tableStyleId>{20ABED53-5101-48EE-9038-6062D8E809AA}</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r>
              <a:tr h="285925">
                <a:tc>
                  <a:txBody>
                    <a:bodyPr/>
                    <a:lstStyle/>
                    <a:p>
                      <a:pPr indent="0" lvl="0" marL="0" rtl="0" algn="ctr">
                        <a:spcBef>
                          <a:spcPts val="0"/>
                        </a:spcBef>
                        <a:spcAft>
                          <a:spcPts val="0"/>
                        </a:spcAft>
                        <a:buNone/>
                      </a:pPr>
                      <a:r>
                        <a:rPr lang="en" sz="1000">
                          <a:solidFill>
                            <a:schemeClr val="dk1"/>
                          </a:solidFill>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FF0000"/>
                          </a:solidFill>
                          <a:latin typeface="Courier New"/>
                          <a:ea typeface="Courier New"/>
                          <a:cs typeface="Courier New"/>
                          <a:sym typeface="Courier New"/>
                        </a:rPr>
                        <a:t>0</a:t>
                      </a:r>
                      <a:endParaRPr b="1" sz="1000">
                        <a:solidFill>
                          <a:srgbClr val="6AA84F"/>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40" name="Google Shape;240;p37"/>
          <p:cNvSpPr txBox="1"/>
          <p:nvPr/>
        </p:nvSpPr>
        <p:spPr>
          <a:xfrm>
            <a:off x="1250275"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0</a:t>
            </a:r>
            <a:endParaRPr sz="1000">
              <a:latin typeface="Proxima Nova"/>
              <a:ea typeface="Proxima Nova"/>
              <a:cs typeface="Proxima Nova"/>
              <a:sym typeface="Proxima Nova"/>
            </a:endParaRPr>
          </a:p>
        </p:txBody>
      </p:sp>
      <p:graphicFrame>
        <p:nvGraphicFramePr>
          <p:cNvPr id="241" name="Google Shape;241;p37"/>
          <p:cNvGraphicFramePr/>
          <p:nvPr/>
        </p:nvGraphicFramePr>
        <p:xfrm>
          <a:off x="2658513" y="2261050"/>
          <a:ext cx="3000000" cy="3000000"/>
        </p:xfrm>
        <a:graphic>
          <a:graphicData uri="http://schemas.openxmlformats.org/drawingml/2006/table">
            <a:tbl>
              <a:tblPr>
                <a:noFill/>
                <a:tableStyleId>{20ABED53-5101-48EE-9038-6062D8E809AA}</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tc>
              </a:tr>
              <a:tr h="285925">
                <a:tc>
                  <a:txBody>
                    <a:bodyPr/>
                    <a:lstStyle/>
                    <a:p>
                      <a:pPr indent="0" lvl="0" marL="0" rtl="0" algn="ctr">
                        <a:spcBef>
                          <a:spcPts val="0"/>
                        </a:spcBef>
                        <a:spcAft>
                          <a:spcPts val="0"/>
                        </a:spcAft>
                        <a:buNone/>
                      </a:pPr>
                      <a:r>
                        <a:rPr b="1" lang="en" sz="1000">
                          <a:latin typeface="Courier New"/>
                          <a:ea typeface="Courier New"/>
                          <a:cs typeface="Courier New"/>
                          <a:sym typeface="Courier New"/>
                        </a:rPr>
                        <a:t>0100</a:t>
                      </a:r>
                      <a:endParaRPr b="1"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6AA84F"/>
                          </a:solidFill>
                          <a:latin typeface="Courier New"/>
                          <a:ea typeface="Courier New"/>
                          <a:cs typeface="Courier New"/>
                          <a:sym typeface="Courier New"/>
                        </a:rPr>
                        <a:t>1</a:t>
                      </a:r>
                      <a:endParaRPr b="1" sz="1000">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
        <p:nvSpPr>
          <p:cNvPr id="242" name="Google Shape;242;p37"/>
          <p:cNvSpPr txBox="1"/>
          <p:nvPr/>
        </p:nvSpPr>
        <p:spPr>
          <a:xfrm>
            <a:off x="3227450"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1</a:t>
            </a:r>
            <a:endParaRPr sz="1000">
              <a:latin typeface="Proxima Nova"/>
              <a:ea typeface="Proxima Nova"/>
              <a:cs typeface="Proxima Nova"/>
              <a:sym typeface="Proxima Nova"/>
            </a:endParaRPr>
          </a:p>
        </p:txBody>
      </p:sp>
      <p:graphicFrame>
        <p:nvGraphicFramePr>
          <p:cNvPr id="243" name="Google Shape;243;p37"/>
          <p:cNvGraphicFramePr/>
          <p:nvPr/>
        </p:nvGraphicFramePr>
        <p:xfrm>
          <a:off x="4635688" y="2261050"/>
          <a:ext cx="3000000" cy="3000000"/>
        </p:xfrm>
        <a:graphic>
          <a:graphicData uri="http://schemas.openxmlformats.org/drawingml/2006/table">
            <a:tbl>
              <a:tblPr>
                <a:noFill/>
                <a:tableStyleId>{20ABED53-5101-48EE-9038-6062D8E809AA}</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tc>
              </a:tr>
              <a:tr h="285925">
                <a:tc>
                  <a:txBody>
                    <a:bodyPr/>
                    <a:lstStyle/>
                    <a:p>
                      <a:pPr indent="0" lvl="0" marL="0" rtl="0" algn="ctr">
                        <a:spcBef>
                          <a:spcPts val="0"/>
                        </a:spcBef>
                        <a:spcAft>
                          <a:spcPts val="0"/>
                        </a:spcAft>
                        <a:buNone/>
                      </a:pPr>
                      <a:r>
                        <a:rPr lang="en" sz="1000">
                          <a:solidFill>
                            <a:schemeClr val="dk1"/>
                          </a:solidFill>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FF0000"/>
                          </a:solidFill>
                          <a:latin typeface="Courier New"/>
                          <a:ea typeface="Courier New"/>
                          <a:cs typeface="Courier New"/>
                          <a:sym typeface="Courier New"/>
                        </a:rPr>
                        <a:t>0</a:t>
                      </a:r>
                      <a:endParaRPr b="1" sz="1000">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
        <p:nvSpPr>
          <p:cNvPr id="244" name="Google Shape;244;p37"/>
          <p:cNvSpPr txBox="1"/>
          <p:nvPr/>
        </p:nvSpPr>
        <p:spPr>
          <a:xfrm>
            <a:off x="5204625"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2</a:t>
            </a:r>
            <a:endParaRPr sz="1000">
              <a:latin typeface="Proxima Nova"/>
              <a:ea typeface="Proxima Nova"/>
              <a:cs typeface="Proxima Nova"/>
              <a:sym typeface="Proxima Nova"/>
            </a:endParaRPr>
          </a:p>
        </p:txBody>
      </p:sp>
      <p:graphicFrame>
        <p:nvGraphicFramePr>
          <p:cNvPr id="245" name="Google Shape;245;p37"/>
          <p:cNvGraphicFramePr/>
          <p:nvPr/>
        </p:nvGraphicFramePr>
        <p:xfrm>
          <a:off x="6612863" y="2261050"/>
          <a:ext cx="3000000" cy="3000000"/>
        </p:xfrm>
        <a:graphic>
          <a:graphicData uri="http://schemas.openxmlformats.org/drawingml/2006/table">
            <a:tbl>
              <a:tblPr>
                <a:noFill/>
                <a:tableStyleId>{20ABED53-5101-48EE-9038-6062D8E809AA}</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tc>
              </a:tr>
              <a:tr h="285925">
                <a:tc>
                  <a:txBody>
                    <a:bodyPr/>
                    <a:lstStyle/>
                    <a:p>
                      <a:pPr indent="0" lvl="0" marL="0" rtl="0" algn="ctr">
                        <a:spcBef>
                          <a:spcPts val="0"/>
                        </a:spcBef>
                        <a:spcAft>
                          <a:spcPts val="0"/>
                        </a:spcAft>
                        <a:buNone/>
                      </a:pPr>
                      <a:r>
                        <a:rPr lang="en" sz="1000">
                          <a:solidFill>
                            <a:schemeClr val="dk1"/>
                          </a:solidFill>
                          <a:latin typeface="Courier New"/>
                          <a:ea typeface="Courier New"/>
                          <a:cs typeface="Courier New"/>
                          <a:sym typeface="Courier New"/>
                        </a:rPr>
                        <a:t>1111</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6AA84F"/>
                          </a:solidFill>
                          <a:latin typeface="Courier New"/>
                          <a:ea typeface="Courier New"/>
                          <a:cs typeface="Courier New"/>
                          <a:sym typeface="Courier New"/>
                        </a:rPr>
                        <a:t>1</a:t>
                      </a:r>
                      <a:endParaRPr b="1" sz="1000">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
        <p:nvSpPr>
          <p:cNvPr id="246" name="Google Shape;246;p37"/>
          <p:cNvSpPr txBox="1"/>
          <p:nvPr/>
        </p:nvSpPr>
        <p:spPr>
          <a:xfrm>
            <a:off x="7181800"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3</a:t>
            </a:r>
            <a:endParaRPr sz="1000">
              <a:latin typeface="Proxima Nova"/>
              <a:ea typeface="Proxima Nova"/>
              <a:cs typeface="Proxima Nova"/>
              <a:sym typeface="Proxima Nova"/>
            </a:endParaRPr>
          </a:p>
        </p:txBody>
      </p:sp>
      <p:graphicFrame>
        <p:nvGraphicFramePr>
          <p:cNvPr id="247" name="Google Shape;247;p37"/>
          <p:cNvGraphicFramePr/>
          <p:nvPr/>
        </p:nvGraphicFramePr>
        <p:xfrm>
          <a:off x="3687538" y="3356325"/>
          <a:ext cx="3000000" cy="3000000"/>
        </p:xfrm>
        <a:graphic>
          <a:graphicData uri="http://schemas.openxmlformats.org/drawingml/2006/table">
            <a:tbl>
              <a:tblPr>
                <a:noFill/>
                <a:tableStyleId>{20ABED53-5101-48EE-9038-6062D8E809AA}</a:tableStyleId>
              </a:tblPr>
              <a:tblGrid>
                <a:gridCol w="1304275"/>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0100</a:t>
                      </a:r>
                      <a:endParaRPr b="1">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0111</a:t>
                      </a:r>
                      <a:endParaRPr>
                        <a:solidFill>
                          <a:schemeClr val="dk1"/>
                        </a:solidFill>
                        <a:latin typeface="Courier New"/>
                        <a:ea typeface="Courier New"/>
                        <a:cs typeface="Courier New"/>
                        <a:sym typeface="Courier New"/>
                      </a:endParaRPr>
                    </a:p>
                  </a:txBody>
                  <a:tcPr marT="91425" marB="91425" marR="91425" marL="91425"/>
                </a:tc>
              </a:tr>
            </a:tbl>
          </a:graphicData>
        </a:graphic>
      </p:graphicFrame>
      <p:sp>
        <p:nvSpPr>
          <p:cNvPr id="248" name="Google Shape;248;p37"/>
          <p:cNvSpPr txBox="1"/>
          <p:nvPr/>
        </p:nvSpPr>
        <p:spPr>
          <a:xfrm>
            <a:off x="1000325" y="3500925"/>
            <a:ext cx="210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Mem Access 1</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0x47: 0b01000111</a:t>
            </a:r>
            <a:endParaRPr>
              <a:solidFill>
                <a:schemeClr val="dk1"/>
              </a:solidFill>
              <a:latin typeface="Courier New"/>
              <a:ea typeface="Courier New"/>
              <a:cs typeface="Courier New"/>
              <a:sym typeface="Courier New"/>
            </a:endParaRPr>
          </a:p>
        </p:txBody>
      </p:sp>
      <p:sp>
        <p:nvSpPr>
          <p:cNvPr id="249" name="Google Shape;249;p37"/>
          <p:cNvSpPr txBox="1"/>
          <p:nvPr/>
        </p:nvSpPr>
        <p:spPr>
          <a:xfrm>
            <a:off x="6246100" y="3356325"/>
            <a:ext cx="21033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Cache Hit!</a:t>
            </a:r>
            <a:endParaRPr>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Every block is simultaneously queried for a matching tag</a:t>
            </a:r>
            <a:endParaRPr b="1">
              <a:solidFill>
                <a:schemeClr val="dk1"/>
              </a:solidFill>
              <a:latin typeface="Courier New"/>
              <a:ea typeface="Courier New"/>
              <a:cs typeface="Courier New"/>
              <a:sym typeface="Courier New"/>
            </a:endParaRPr>
          </a:p>
        </p:txBody>
      </p:sp>
      <p:sp>
        <p:nvSpPr>
          <p:cNvPr id="250" name="Google Shape;250;p37"/>
          <p:cNvSpPr/>
          <p:nvPr/>
        </p:nvSpPr>
        <p:spPr>
          <a:xfrm>
            <a:off x="2658525" y="2597275"/>
            <a:ext cx="543900" cy="3387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4" name="Shape 254"/>
        <p:cNvGrpSpPr/>
        <p:nvPr/>
      </p:nvGrpSpPr>
      <p:grpSpPr>
        <a:xfrm>
          <a:off x="0" y="0"/>
          <a:ext cx="0" cy="0"/>
          <a:chOff x="0" y="0"/>
          <a:chExt cx="0" cy="0"/>
        </a:xfrm>
      </p:grpSpPr>
      <p:sp>
        <p:nvSpPr>
          <p:cNvPr id="255" name="Google Shape;255;p38"/>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Fully Associative Cache Example</a:t>
            </a:r>
            <a:endParaRPr/>
          </a:p>
          <a:p>
            <a:pPr indent="0" lvl="0" marL="0" rtl="0" algn="l">
              <a:spcBef>
                <a:spcPts val="0"/>
              </a:spcBef>
              <a:spcAft>
                <a:spcPts val="0"/>
              </a:spcAft>
              <a:buNone/>
            </a:pPr>
            <a:r>
              <a:t/>
            </a:r>
            <a:endParaRPr/>
          </a:p>
        </p:txBody>
      </p:sp>
      <p:graphicFrame>
        <p:nvGraphicFramePr>
          <p:cNvPr id="256" name="Google Shape;256;p38"/>
          <p:cNvGraphicFramePr/>
          <p:nvPr/>
        </p:nvGraphicFramePr>
        <p:xfrm>
          <a:off x="681338" y="2261050"/>
          <a:ext cx="3000000" cy="3000000"/>
        </p:xfrm>
        <a:graphic>
          <a:graphicData uri="http://schemas.openxmlformats.org/drawingml/2006/table">
            <a:tbl>
              <a:tblPr>
                <a:noFill/>
                <a:tableStyleId>{20ABED53-5101-48EE-9038-6062D8E809AA}</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tc>
              </a:tr>
              <a:tr h="285925">
                <a:tc>
                  <a:txBody>
                    <a:bodyPr/>
                    <a:lstStyle/>
                    <a:p>
                      <a:pPr indent="0" lvl="0" marL="0" rtl="0" algn="ctr">
                        <a:spcBef>
                          <a:spcPts val="0"/>
                        </a:spcBef>
                        <a:spcAft>
                          <a:spcPts val="0"/>
                        </a:spcAft>
                        <a:buNone/>
                      </a:pPr>
                      <a:r>
                        <a:rPr lang="en" sz="1000">
                          <a:solidFill>
                            <a:schemeClr val="dk1"/>
                          </a:solidFill>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FF0000"/>
                          </a:solidFill>
                          <a:latin typeface="Courier New"/>
                          <a:ea typeface="Courier New"/>
                          <a:cs typeface="Courier New"/>
                          <a:sym typeface="Courier New"/>
                        </a:rPr>
                        <a:t>0</a:t>
                      </a:r>
                      <a:endParaRPr b="1" sz="1000">
                        <a:solidFill>
                          <a:srgbClr val="6AA84F"/>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
        <p:nvSpPr>
          <p:cNvPr id="257" name="Google Shape;257;p38"/>
          <p:cNvSpPr txBox="1"/>
          <p:nvPr/>
        </p:nvSpPr>
        <p:spPr>
          <a:xfrm>
            <a:off x="1250275"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0</a:t>
            </a:r>
            <a:endParaRPr sz="1000">
              <a:latin typeface="Proxima Nova"/>
              <a:ea typeface="Proxima Nova"/>
              <a:cs typeface="Proxima Nova"/>
              <a:sym typeface="Proxima Nova"/>
            </a:endParaRPr>
          </a:p>
        </p:txBody>
      </p:sp>
      <p:graphicFrame>
        <p:nvGraphicFramePr>
          <p:cNvPr id="258" name="Google Shape;258;p38"/>
          <p:cNvGraphicFramePr/>
          <p:nvPr/>
        </p:nvGraphicFramePr>
        <p:xfrm>
          <a:off x="2658513" y="2261050"/>
          <a:ext cx="3000000" cy="3000000"/>
        </p:xfrm>
        <a:graphic>
          <a:graphicData uri="http://schemas.openxmlformats.org/drawingml/2006/table">
            <a:tbl>
              <a:tblPr>
                <a:noFill/>
                <a:tableStyleId>{20ABED53-5101-48EE-9038-6062D8E809AA}</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tc>
              </a:tr>
              <a:tr h="285925">
                <a:tc>
                  <a:txBody>
                    <a:bodyPr/>
                    <a:lstStyle/>
                    <a:p>
                      <a:pPr indent="0" lvl="0" marL="0" rtl="0" algn="ctr">
                        <a:spcBef>
                          <a:spcPts val="0"/>
                        </a:spcBef>
                        <a:spcAft>
                          <a:spcPts val="0"/>
                        </a:spcAft>
                        <a:buNone/>
                      </a:pPr>
                      <a:r>
                        <a:rPr lang="en" sz="1000">
                          <a:latin typeface="Courier New"/>
                          <a:ea typeface="Courier New"/>
                          <a:cs typeface="Courier New"/>
                          <a:sym typeface="Courier New"/>
                        </a:rPr>
                        <a:t>0100</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6AA84F"/>
                          </a:solidFill>
                          <a:latin typeface="Courier New"/>
                          <a:ea typeface="Courier New"/>
                          <a:cs typeface="Courier New"/>
                          <a:sym typeface="Courier New"/>
                        </a:rPr>
                        <a:t>1</a:t>
                      </a:r>
                      <a:endParaRPr b="1" sz="1000">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
        <p:nvSpPr>
          <p:cNvPr id="259" name="Google Shape;259;p38"/>
          <p:cNvSpPr txBox="1"/>
          <p:nvPr/>
        </p:nvSpPr>
        <p:spPr>
          <a:xfrm>
            <a:off x="3227450"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1</a:t>
            </a:r>
            <a:endParaRPr sz="1000">
              <a:latin typeface="Proxima Nova"/>
              <a:ea typeface="Proxima Nova"/>
              <a:cs typeface="Proxima Nova"/>
              <a:sym typeface="Proxima Nova"/>
            </a:endParaRPr>
          </a:p>
        </p:txBody>
      </p:sp>
      <p:graphicFrame>
        <p:nvGraphicFramePr>
          <p:cNvPr id="260" name="Google Shape;260;p38"/>
          <p:cNvGraphicFramePr/>
          <p:nvPr/>
        </p:nvGraphicFramePr>
        <p:xfrm>
          <a:off x="4635688" y="2261050"/>
          <a:ext cx="3000000" cy="3000000"/>
        </p:xfrm>
        <a:graphic>
          <a:graphicData uri="http://schemas.openxmlformats.org/drawingml/2006/table">
            <a:tbl>
              <a:tblPr>
                <a:noFill/>
                <a:tableStyleId>{20ABED53-5101-48EE-9038-6062D8E809AA}</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tc>
              </a:tr>
              <a:tr h="285925">
                <a:tc>
                  <a:txBody>
                    <a:bodyPr/>
                    <a:lstStyle/>
                    <a:p>
                      <a:pPr indent="0" lvl="0" marL="0" rtl="0" algn="ctr">
                        <a:spcBef>
                          <a:spcPts val="0"/>
                        </a:spcBef>
                        <a:spcAft>
                          <a:spcPts val="0"/>
                        </a:spcAft>
                        <a:buNone/>
                      </a:pPr>
                      <a:r>
                        <a:rPr lang="en" sz="1000">
                          <a:solidFill>
                            <a:schemeClr val="dk1"/>
                          </a:solidFill>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FF0000"/>
                          </a:solidFill>
                          <a:latin typeface="Courier New"/>
                          <a:ea typeface="Courier New"/>
                          <a:cs typeface="Courier New"/>
                          <a:sym typeface="Courier New"/>
                        </a:rPr>
                        <a:t>0</a:t>
                      </a:r>
                      <a:endParaRPr b="1" sz="1000">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
        <p:nvSpPr>
          <p:cNvPr id="261" name="Google Shape;261;p38"/>
          <p:cNvSpPr txBox="1"/>
          <p:nvPr/>
        </p:nvSpPr>
        <p:spPr>
          <a:xfrm>
            <a:off x="5204625"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2</a:t>
            </a:r>
            <a:endParaRPr sz="1000">
              <a:latin typeface="Proxima Nova"/>
              <a:ea typeface="Proxima Nova"/>
              <a:cs typeface="Proxima Nova"/>
              <a:sym typeface="Proxima Nova"/>
            </a:endParaRPr>
          </a:p>
        </p:txBody>
      </p:sp>
      <p:graphicFrame>
        <p:nvGraphicFramePr>
          <p:cNvPr id="262" name="Google Shape;262;p38"/>
          <p:cNvGraphicFramePr/>
          <p:nvPr/>
        </p:nvGraphicFramePr>
        <p:xfrm>
          <a:off x="6612863" y="2261050"/>
          <a:ext cx="3000000" cy="3000000"/>
        </p:xfrm>
        <a:graphic>
          <a:graphicData uri="http://schemas.openxmlformats.org/drawingml/2006/table">
            <a:tbl>
              <a:tblPr>
                <a:noFill/>
                <a:tableStyleId>{20ABED53-5101-48EE-9038-6062D8E809AA}</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tc>
              </a:tr>
              <a:tr h="285925">
                <a:tc>
                  <a:txBody>
                    <a:bodyPr/>
                    <a:lstStyle/>
                    <a:p>
                      <a:pPr indent="0" lvl="0" marL="0" rtl="0" algn="ctr">
                        <a:spcBef>
                          <a:spcPts val="0"/>
                        </a:spcBef>
                        <a:spcAft>
                          <a:spcPts val="0"/>
                        </a:spcAft>
                        <a:buNone/>
                      </a:pPr>
                      <a:r>
                        <a:rPr lang="en" sz="1000">
                          <a:solidFill>
                            <a:schemeClr val="dk1"/>
                          </a:solidFill>
                          <a:latin typeface="Courier New"/>
                          <a:ea typeface="Courier New"/>
                          <a:cs typeface="Courier New"/>
                          <a:sym typeface="Courier New"/>
                        </a:rPr>
                        <a:t>1111</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6AA84F"/>
                          </a:solidFill>
                          <a:latin typeface="Courier New"/>
                          <a:ea typeface="Courier New"/>
                          <a:cs typeface="Courier New"/>
                          <a:sym typeface="Courier New"/>
                        </a:rPr>
                        <a:t>1</a:t>
                      </a:r>
                      <a:endParaRPr b="1" sz="1000">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
        <p:nvSpPr>
          <p:cNvPr id="263" name="Google Shape;263;p38"/>
          <p:cNvSpPr txBox="1"/>
          <p:nvPr/>
        </p:nvSpPr>
        <p:spPr>
          <a:xfrm>
            <a:off x="7181800"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3</a:t>
            </a:r>
            <a:endParaRPr sz="1000">
              <a:latin typeface="Proxima Nova"/>
              <a:ea typeface="Proxima Nova"/>
              <a:cs typeface="Proxima Nova"/>
              <a:sym typeface="Proxima Nova"/>
            </a:endParaRPr>
          </a:p>
        </p:txBody>
      </p:sp>
      <p:graphicFrame>
        <p:nvGraphicFramePr>
          <p:cNvPr id="264" name="Google Shape;264;p38"/>
          <p:cNvGraphicFramePr/>
          <p:nvPr/>
        </p:nvGraphicFramePr>
        <p:xfrm>
          <a:off x="3687538" y="3356325"/>
          <a:ext cx="3000000" cy="3000000"/>
        </p:xfrm>
        <a:graphic>
          <a:graphicData uri="http://schemas.openxmlformats.org/drawingml/2006/table">
            <a:tbl>
              <a:tblPr>
                <a:noFill/>
                <a:tableStyleId>{20ABED53-5101-48EE-9038-6062D8E809AA}</a:tableStyleId>
              </a:tblPr>
              <a:tblGrid>
                <a:gridCol w="1304275"/>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4 bits</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4 bits</a:t>
                      </a:r>
                      <a:endParaRPr>
                        <a:solidFill>
                          <a:schemeClr val="dk1"/>
                        </a:solidFill>
                        <a:latin typeface="Courier New"/>
                        <a:ea typeface="Courier New"/>
                        <a:cs typeface="Courier New"/>
                        <a:sym typeface="Courier New"/>
                      </a:endParaRPr>
                    </a:p>
                  </a:txBody>
                  <a:tcPr marT="91425" marB="91425" marR="91425" marL="91425"/>
                </a:tc>
              </a:tr>
            </a:tbl>
          </a:graphicData>
        </a:graphic>
      </p:graphicFrame>
      <p:sp>
        <p:nvSpPr>
          <p:cNvPr id="265" name="Google Shape;265;p38"/>
          <p:cNvSpPr txBox="1"/>
          <p:nvPr/>
        </p:nvSpPr>
        <p:spPr>
          <a:xfrm>
            <a:off x="1000325" y="3500925"/>
            <a:ext cx="210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Mem Access 2</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0x79: 0b01111001</a:t>
            </a:r>
            <a:endParaRPr>
              <a:solidFill>
                <a:schemeClr val="dk1"/>
              </a:solidFill>
              <a:latin typeface="Courier New"/>
              <a:ea typeface="Courier New"/>
              <a:cs typeface="Courier New"/>
              <a:sym typeface="Courier New"/>
            </a:endParaRPr>
          </a:p>
        </p:txBody>
      </p:sp>
      <p:sp>
        <p:nvSpPr>
          <p:cNvPr id="266" name="Google Shape;266;p38"/>
          <p:cNvSpPr txBox="1"/>
          <p:nvPr/>
        </p:nvSpPr>
        <p:spPr>
          <a:xfrm>
            <a:off x="6246100" y="3608625"/>
            <a:ext cx="2103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What happens?</a:t>
            </a:r>
            <a:endParaRPr>
              <a:solidFill>
                <a:schemeClr val="dk1"/>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0" name="Shape 270"/>
        <p:cNvGrpSpPr/>
        <p:nvPr/>
      </p:nvGrpSpPr>
      <p:grpSpPr>
        <a:xfrm>
          <a:off x="0" y="0"/>
          <a:ext cx="0" cy="0"/>
          <a:chOff x="0" y="0"/>
          <a:chExt cx="0" cy="0"/>
        </a:xfrm>
      </p:grpSpPr>
      <p:sp>
        <p:nvSpPr>
          <p:cNvPr id="271" name="Google Shape;271;p39"/>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Fully Associative Cache Example</a:t>
            </a:r>
            <a:endParaRPr/>
          </a:p>
          <a:p>
            <a:pPr indent="0" lvl="0" marL="0" rtl="0" algn="l">
              <a:spcBef>
                <a:spcPts val="0"/>
              </a:spcBef>
              <a:spcAft>
                <a:spcPts val="0"/>
              </a:spcAft>
              <a:buNone/>
            </a:pPr>
            <a:r>
              <a:t/>
            </a:r>
            <a:endParaRPr/>
          </a:p>
        </p:txBody>
      </p:sp>
      <p:graphicFrame>
        <p:nvGraphicFramePr>
          <p:cNvPr id="272" name="Google Shape;272;p39"/>
          <p:cNvGraphicFramePr/>
          <p:nvPr/>
        </p:nvGraphicFramePr>
        <p:xfrm>
          <a:off x="681338" y="2261050"/>
          <a:ext cx="3000000" cy="3000000"/>
        </p:xfrm>
        <a:graphic>
          <a:graphicData uri="http://schemas.openxmlformats.org/drawingml/2006/table">
            <a:tbl>
              <a:tblPr>
                <a:noFill/>
                <a:tableStyleId>{20ABED53-5101-48EE-9038-6062D8E809AA}</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tc>
              </a:tr>
              <a:tr h="285925">
                <a:tc>
                  <a:txBody>
                    <a:bodyPr/>
                    <a:lstStyle/>
                    <a:p>
                      <a:pPr indent="0" lvl="0" marL="0" rtl="0" algn="ctr">
                        <a:spcBef>
                          <a:spcPts val="0"/>
                        </a:spcBef>
                        <a:spcAft>
                          <a:spcPts val="0"/>
                        </a:spcAft>
                        <a:buNone/>
                      </a:pPr>
                      <a:r>
                        <a:rPr lang="en" sz="1000">
                          <a:solidFill>
                            <a:schemeClr val="dk1"/>
                          </a:solidFill>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FF0000"/>
                          </a:solidFill>
                          <a:latin typeface="Courier New"/>
                          <a:ea typeface="Courier New"/>
                          <a:cs typeface="Courier New"/>
                          <a:sym typeface="Courier New"/>
                        </a:rPr>
                        <a:t>0</a:t>
                      </a:r>
                      <a:endParaRPr b="1" sz="1000">
                        <a:solidFill>
                          <a:srgbClr val="6AA84F"/>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
        <p:nvSpPr>
          <p:cNvPr id="273" name="Google Shape;273;p39"/>
          <p:cNvSpPr txBox="1"/>
          <p:nvPr/>
        </p:nvSpPr>
        <p:spPr>
          <a:xfrm>
            <a:off x="1250275"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0</a:t>
            </a:r>
            <a:endParaRPr sz="1000">
              <a:latin typeface="Proxima Nova"/>
              <a:ea typeface="Proxima Nova"/>
              <a:cs typeface="Proxima Nova"/>
              <a:sym typeface="Proxima Nova"/>
            </a:endParaRPr>
          </a:p>
        </p:txBody>
      </p:sp>
      <p:graphicFrame>
        <p:nvGraphicFramePr>
          <p:cNvPr id="274" name="Google Shape;274;p39"/>
          <p:cNvGraphicFramePr/>
          <p:nvPr/>
        </p:nvGraphicFramePr>
        <p:xfrm>
          <a:off x="2658513" y="2261050"/>
          <a:ext cx="3000000" cy="3000000"/>
        </p:xfrm>
        <a:graphic>
          <a:graphicData uri="http://schemas.openxmlformats.org/drawingml/2006/table">
            <a:tbl>
              <a:tblPr>
                <a:noFill/>
                <a:tableStyleId>{20ABED53-5101-48EE-9038-6062D8E809AA}</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tc>
              </a:tr>
              <a:tr h="285925">
                <a:tc>
                  <a:txBody>
                    <a:bodyPr/>
                    <a:lstStyle/>
                    <a:p>
                      <a:pPr indent="0" lvl="0" marL="0" rtl="0" algn="ctr">
                        <a:spcBef>
                          <a:spcPts val="0"/>
                        </a:spcBef>
                        <a:spcAft>
                          <a:spcPts val="0"/>
                        </a:spcAft>
                        <a:buNone/>
                      </a:pPr>
                      <a:r>
                        <a:rPr lang="en" sz="1000">
                          <a:latin typeface="Courier New"/>
                          <a:ea typeface="Courier New"/>
                          <a:cs typeface="Courier New"/>
                          <a:sym typeface="Courier New"/>
                        </a:rPr>
                        <a:t>0100</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6AA84F"/>
                          </a:solidFill>
                          <a:latin typeface="Courier New"/>
                          <a:ea typeface="Courier New"/>
                          <a:cs typeface="Courier New"/>
                          <a:sym typeface="Courier New"/>
                        </a:rPr>
                        <a:t>1</a:t>
                      </a:r>
                      <a:endParaRPr b="1" sz="1000">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
        <p:nvSpPr>
          <p:cNvPr id="275" name="Google Shape;275;p39"/>
          <p:cNvSpPr txBox="1"/>
          <p:nvPr/>
        </p:nvSpPr>
        <p:spPr>
          <a:xfrm>
            <a:off x="3227450"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1</a:t>
            </a:r>
            <a:endParaRPr sz="1000">
              <a:latin typeface="Proxima Nova"/>
              <a:ea typeface="Proxima Nova"/>
              <a:cs typeface="Proxima Nova"/>
              <a:sym typeface="Proxima Nova"/>
            </a:endParaRPr>
          </a:p>
        </p:txBody>
      </p:sp>
      <p:graphicFrame>
        <p:nvGraphicFramePr>
          <p:cNvPr id="276" name="Google Shape;276;p39"/>
          <p:cNvGraphicFramePr/>
          <p:nvPr/>
        </p:nvGraphicFramePr>
        <p:xfrm>
          <a:off x="4635688" y="2261050"/>
          <a:ext cx="3000000" cy="3000000"/>
        </p:xfrm>
        <a:graphic>
          <a:graphicData uri="http://schemas.openxmlformats.org/drawingml/2006/table">
            <a:tbl>
              <a:tblPr>
                <a:noFill/>
                <a:tableStyleId>{20ABED53-5101-48EE-9038-6062D8E809AA}</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tc>
              </a:tr>
              <a:tr h="285925">
                <a:tc>
                  <a:txBody>
                    <a:bodyPr/>
                    <a:lstStyle/>
                    <a:p>
                      <a:pPr indent="0" lvl="0" marL="0" rtl="0" algn="ctr">
                        <a:spcBef>
                          <a:spcPts val="0"/>
                        </a:spcBef>
                        <a:spcAft>
                          <a:spcPts val="0"/>
                        </a:spcAft>
                        <a:buNone/>
                      </a:pPr>
                      <a:r>
                        <a:rPr lang="en" sz="1000">
                          <a:solidFill>
                            <a:schemeClr val="dk1"/>
                          </a:solidFill>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FF0000"/>
                          </a:solidFill>
                          <a:latin typeface="Courier New"/>
                          <a:ea typeface="Courier New"/>
                          <a:cs typeface="Courier New"/>
                          <a:sym typeface="Courier New"/>
                        </a:rPr>
                        <a:t>0</a:t>
                      </a:r>
                      <a:endParaRPr b="1" sz="1000">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
        <p:nvSpPr>
          <p:cNvPr id="277" name="Google Shape;277;p39"/>
          <p:cNvSpPr txBox="1"/>
          <p:nvPr/>
        </p:nvSpPr>
        <p:spPr>
          <a:xfrm>
            <a:off x="5204625"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2</a:t>
            </a:r>
            <a:endParaRPr sz="1000">
              <a:latin typeface="Proxima Nova"/>
              <a:ea typeface="Proxima Nova"/>
              <a:cs typeface="Proxima Nova"/>
              <a:sym typeface="Proxima Nova"/>
            </a:endParaRPr>
          </a:p>
        </p:txBody>
      </p:sp>
      <p:graphicFrame>
        <p:nvGraphicFramePr>
          <p:cNvPr id="278" name="Google Shape;278;p39"/>
          <p:cNvGraphicFramePr/>
          <p:nvPr/>
        </p:nvGraphicFramePr>
        <p:xfrm>
          <a:off x="6612863" y="2261050"/>
          <a:ext cx="3000000" cy="3000000"/>
        </p:xfrm>
        <a:graphic>
          <a:graphicData uri="http://schemas.openxmlformats.org/drawingml/2006/table">
            <a:tbl>
              <a:tblPr>
                <a:noFill/>
                <a:tableStyleId>{20ABED53-5101-48EE-9038-6062D8E809AA}</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tc>
              </a:tr>
              <a:tr h="285925">
                <a:tc>
                  <a:txBody>
                    <a:bodyPr/>
                    <a:lstStyle/>
                    <a:p>
                      <a:pPr indent="0" lvl="0" marL="0" rtl="0" algn="ctr">
                        <a:spcBef>
                          <a:spcPts val="0"/>
                        </a:spcBef>
                        <a:spcAft>
                          <a:spcPts val="0"/>
                        </a:spcAft>
                        <a:buNone/>
                      </a:pPr>
                      <a:r>
                        <a:rPr lang="en" sz="1000">
                          <a:solidFill>
                            <a:schemeClr val="dk1"/>
                          </a:solidFill>
                          <a:latin typeface="Courier New"/>
                          <a:ea typeface="Courier New"/>
                          <a:cs typeface="Courier New"/>
                          <a:sym typeface="Courier New"/>
                        </a:rPr>
                        <a:t>1111</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6AA84F"/>
                          </a:solidFill>
                          <a:latin typeface="Courier New"/>
                          <a:ea typeface="Courier New"/>
                          <a:cs typeface="Courier New"/>
                          <a:sym typeface="Courier New"/>
                        </a:rPr>
                        <a:t>1</a:t>
                      </a:r>
                      <a:endParaRPr b="1" sz="1000">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
        <p:nvSpPr>
          <p:cNvPr id="279" name="Google Shape;279;p39"/>
          <p:cNvSpPr txBox="1"/>
          <p:nvPr/>
        </p:nvSpPr>
        <p:spPr>
          <a:xfrm>
            <a:off x="7181800"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3</a:t>
            </a:r>
            <a:endParaRPr sz="1000">
              <a:latin typeface="Proxima Nova"/>
              <a:ea typeface="Proxima Nova"/>
              <a:cs typeface="Proxima Nova"/>
              <a:sym typeface="Proxima Nova"/>
            </a:endParaRPr>
          </a:p>
        </p:txBody>
      </p:sp>
      <p:graphicFrame>
        <p:nvGraphicFramePr>
          <p:cNvPr id="280" name="Google Shape;280;p39"/>
          <p:cNvGraphicFramePr/>
          <p:nvPr/>
        </p:nvGraphicFramePr>
        <p:xfrm>
          <a:off x="3687538" y="3356325"/>
          <a:ext cx="3000000" cy="3000000"/>
        </p:xfrm>
        <a:graphic>
          <a:graphicData uri="http://schemas.openxmlformats.org/drawingml/2006/table">
            <a:tbl>
              <a:tblPr>
                <a:noFill/>
                <a:tableStyleId>{20ABED53-5101-48EE-9038-6062D8E809AA}</a:tableStyleId>
              </a:tblPr>
              <a:tblGrid>
                <a:gridCol w="1304275"/>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lang="en">
                          <a:solidFill>
                            <a:srgbClr val="FF0000"/>
                          </a:solidFill>
                          <a:latin typeface="Courier New"/>
                          <a:ea typeface="Courier New"/>
                          <a:cs typeface="Courier New"/>
                          <a:sym typeface="Courier New"/>
                        </a:rPr>
                        <a:t>0111</a:t>
                      </a:r>
                      <a:endParaRPr>
                        <a:solidFill>
                          <a:srgbClr val="FF0000"/>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1001</a:t>
                      </a:r>
                      <a:endParaRPr>
                        <a:solidFill>
                          <a:schemeClr val="dk1"/>
                        </a:solidFill>
                        <a:latin typeface="Courier New"/>
                        <a:ea typeface="Courier New"/>
                        <a:cs typeface="Courier New"/>
                        <a:sym typeface="Courier New"/>
                      </a:endParaRPr>
                    </a:p>
                  </a:txBody>
                  <a:tcPr marT="91425" marB="91425" marR="91425" marL="91425"/>
                </a:tc>
              </a:tr>
            </a:tbl>
          </a:graphicData>
        </a:graphic>
      </p:graphicFrame>
      <p:sp>
        <p:nvSpPr>
          <p:cNvPr id="281" name="Google Shape;281;p39"/>
          <p:cNvSpPr txBox="1"/>
          <p:nvPr/>
        </p:nvSpPr>
        <p:spPr>
          <a:xfrm>
            <a:off x="1000325" y="3500925"/>
            <a:ext cx="210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Mem Access 2</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0x79: 0b01111001</a:t>
            </a:r>
            <a:endParaRPr>
              <a:solidFill>
                <a:schemeClr val="dk1"/>
              </a:solidFill>
              <a:latin typeface="Courier New"/>
              <a:ea typeface="Courier New"/>
              <a:cs typeface="Courier New"/>
              <a:sym typeface="Courier New"/>
            </a:endParaRPr>
          </a:p>
        </p:txBody>
      </p:sp>
      <p:sp>
        <p:nvSpPr>
          <p:cNvPr id="282" name="Google Shape;282;p39"/>
          <p:cNvSpPr txBox="1"/>
          <p:nvPr/>
        </p:nvSpPr>
        <p:spPr>
          <a:xfrm>
            <a:off x="6246100" y="3297825"/>
            <a:ext cx="21033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Cache Miss!</a:t>
            </a:r>
            <a:endParaRPr>
              <a:solidFill>
                <a:schemeClr val="dk1"/>
              </a:solidFill>
              <a:latin typeface="Courier New"/>
              <a:ea typeface="Courier New"/>
              <a:cs typeface="Courier New"/>
              <a:sym typeface="Courier New"/>
            </a:endParaRPr>
          </a:p>
          <a:p>
            <a:pPr indent="0" lvl="0" marL="0" rtl="0" algn="ctr">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No valid block in our cache has a matching tag</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t/>
            </a:r>
            <a:endParaRPr b="1">
              <a:solidFill>
                <a:schemeClr val="dk1"/>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6" name="Shape 286"/>
        <p:cNvGrpSpPr/>
        <p:nvPr/>
      </p:nvGrpSpPr>
      <p:grpSpPr>
        <a:xfrm>
          <a:off x="0" y="0"/>
          <a:ext cx="0" cy="0"/>
          <a:chOff x="0" y="0"/>
          <a:chExt cx="0" cy="0"/>
        </a:xfrm>
      </p:grpSpPr>
      <p:sp>
        <p:nvSpPr>
          <p:cNvPr id="287" name="Google Shape;287;p40"/>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Fully Associative Cache Example</a:t>
            </a:r>
            <a:endParaRPr/>
          </a:p>
          <a:p>
            <a:pPr indent="0" lvl="0" marL="0" rtl="0" algn="l">
              <a:spcBef>
                <a:spcPts val="0"/>
              </a:spcBef>
              <a:spcAft>
                <a:spcPts val="0"/>
              </a:spcAft>
              <a:buNone/>
            </a:pPr>
            <a:r>
              <a:t/>
            </a:r>
            <a:endParaRPr/>
          </a:p>
        </p:txBody>
      </p:sp>
      <p:graphicFrame>
        <p:nvGraphicFramePr>
          <p:cNvPr id="288" name="Google Shape;288;p40"/>
          <p:cNvGraphicFramePr/>
          <p:nvPr/>
        </p:nvGraphicFramePr>
        <p:xfrm>
          <a:off x="681338" y="2261050"/>
          <a:ext cx="3000000" cy="3000000"/>
        </p:xfrm>
        <a:graphic>
          <a:graphicData uri="http://schemas.openxmlformats.org/drawingml/2006/table">
            <a:tbl>
              <a:tblPr>
                <a:noFill/>
                <a:tableStyleId>{20ABED53-5101-48EE-9038-6062D8E809AA}</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tc>
              </a:tr>
              <a:tr h="285925">
                <a:tc>
                  <a:txBody>
                    <a:bodyPr/>
                    <a:lstStyle/>
                    <a:p>
                      <a:pPr indent="0" lvl="0" marL="0" rtl="0" algn="ctr">
                        <a:spcBef>
                          <a:spcPts val="0"/>
                        </a:spcBef>
                        <a:spcAft>
                          <a:spcPts val="0"/>
                        </a:spcAft>
                        <a:buNone/>
                      </a:pPr>
                      <a:r>
                        <a:rPr lang="en" sz="1000">
                          <a:solidFill>
                            <a:schemeClr val="dk1"/>
                          </a:solidFill>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FF0000"/>
                          </a:solidFill>
                          <a:latin typeface="Courier New"/>
                          <a:ea typeface="Courier New"/>
                          <a:cs typeface="Courier New"/>
                          <a:sym typeface="Courier New"/>
                        </a:rPr>
                        <a:t>0</a:t>
                      </a:r>
                      <a:endParaRPr b="1" sz="1000">
                        <a:solidFill>
                          <a:srgbClr val="6AA84F"/>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
        <p:nvSpPr>
          <p:cNvPr id="289" name="Google Shape;289;p40"/>
          <p:cNvSpPr txBox="1"/>
          <p:nvPr/>
        </p:nvSpPr>
        <p:spPr>
          <a:xfrm>
            <a:off x="1250275"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0</a:t>
            </a:r>
            <a:endParaRPr sz="1000">
              <a:latin typeface="Proxima Nova"/>
              <a:ea typeface="Proxima Nova"/>
              <a:cs typeface="Proxima Nova"/>
              <a:sym typeface="Proxima Nova"/>
            </a:endParaRPr>
          </a:p>
        </p:txBody>
      </p:sp>
      <p:graphicFrame>
        <p:nvGraphicFramePr>
          <p:cNvPr id="290" name="Google Shape;290;p40"/>
          <p:cNvGraphicFramePr/>
          <p:nvPr/>
        </p:nvGraphicFramePr>
        <p:xfrm>
          <a:off x="2658513" y="2261050"/>
          <a:ext cx="3000000" cy="3000000"/>
        </p:xfrm>
        <a:graphic>
          <a:graphicData uri="http://schemas.openxmlformats.org/drawingml/2006/table">
            <a:tbl>
              <a:tblPr>
                <a:noFill/>
                <a:tableStyleId>{20ABED53-5101-48EE-9038-6062D8E809AA}</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tc>
              </a:tr>
              <a:tr h="285925">
                <a:tc>
                  <a:txBody>
                    <a:bodyPr/>
                    <a:lstStyle/>
                    <a:p>
                      <a:pPr indent="0" lvl="0" marL="0" rtl="0" algn="ctr">
                        <a:spcBef>
                          <a:spcPts val="0"/>
                        </a:spcBef>
                        <a:spcAft>
                          <a:spcPts val="0"/>
                        </a:spcAft>
                        <a:buNone/>
                      </a:pPr>
                      <a:r>
                        <a:rPr lang="en" sz="1000">
                          <a:latin typeface="Courier New"/>
                          <a:ea typeface="Courier New"/>
                          <a:cs typeface="Courier New"/>
                          <a:sym typeface="Courier New"/>
                        </a:rPr>
                        <a:t>0100</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6AA84F"/>
                          </a:solidFill>
                          <a:latin typeface="Courier New"/>
                          <a:ea typeface="Courier New"/>
                          <a:cs typeface="Courier New"/>
                          <a:sym typeface="Courier New"/>
                        </a:rPr>
                        <a:t>1</a:t>
                      </a:r>
                      <a:endParaRPr b="1" sz="1000">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
        <p:nvSpPr>
          <p:cNvPr id="291" name="Google Shape;291;p40"/>
          <p:cNvSpPr txBox="1"/>
          <p:nvPr/>
        </p:nvSpPr>
        <p:spPr>
          <a:xfrm>
            <a:off x="3227450"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1</a:t>
            </a:r>
            <a:endParaRPr sz="1000">
              <a:latin typeface="Proxima Nova"/>
              <a:ea typeface="Proxima Nova"/>
              <a:cs typeface="Proxima Nova"/>
              <a:sym typeface="Proxima Nova"/>
            </a:endParaRPr>
          </a:p>
        </p:txBody>
      </p:sp>
      <p:graphicFrame>
        <p:nvGraphicFramePr>
          <p:cNvPr id="292" name="Google Shape;292;p40"/>
          <p:cNvGraphicFramePr/>
          <p:nvPr/>
        </p:nvGraphicFramePr>
        <p:xfrm>
          <a:off x="4635688" y="2261050"/>
          <a:ext cx="3000000" cy="3000000"/>
        </p:xfrm>
        <a:graphic>
          <a:graphicData uri="http://schemas.openxmlformats.org/drawingml/2006/table">
            <a:tbl>
              <a:tblPr>
                <a:noFill/>
                <a:tableStyleId>{20ABED53-5101-48EE-9038-6062D8E809AA}</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tc>
              </a:tr>
              <a:tr h="285925">
                <a:tc>
                  <a:txBody>
                    <a:bodyPr/>
                    <a:lstStyle/>
                    <a:p>
                      <a:pPr indent="0" lvl="0" marL="0" rtl="0" algn="ctr">
                        <a:spcBef>
                          <a:spcPts val="0"/>
                        </a:spcBef>
                        <a:spcAft>
                          <a:spcPts val="0"/>
                        </a:spcAft>
                        <a:buNone/>
                      </a:pPr>
                      <a:r>
                        <a:rPr lang="en" sz="1000">
                          <a:solidFill>
                            <a:schemeClr val="dk1"/>
                          </a:solidFill>
                          <a:latin typeface="Courier New"/>
                          <a:ea typeface="Courier New"/>
                          <a:cs typeface="Courier New"/>
                          <a:sym typeface="Courier New"/>
                        </a:rPr>
                        <a:t>0111</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sz="1000">
                          <a:solidFill>
                            <a:srgbClr val="6AA84F"/>
                          </a:solidFill>
                          <a:latin typeface="Courier New"/>
                          <a:ea typeface="Courier New"/>
                          <a:cs typeface="Courier New"/>
                          <a:sym typeface="Courier New"/>
                        </a:rPr>
                        <a:t>1</a:t>
                      </a:r>
                      <a:endParaRPr b="1" sz="1000">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
        <p:nvSpPr>
          <p:cNvPr id="293" name="Google Shape;293;p40"/>
          <p:cNvSpPr txBox="1"/>
          <p:nvPr/>
        </p:nvSpPr>
        <p:spPr>
          <a:xfrm>
            <a:off x="5204625"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2</a:t>
            </a:r>
            <a:endParaRPr sz="1000">
              <a:latin typeface="Proxima Nova"/>
              <a:ea typeface="Proxima Nova"/>
              <a:cs typeface="Proxima Nova"/>
              <a:sym typeface="Proxima Nova"/>
            </a:endParaRPr>
          </a:p>
        </p:txBody>
      </p:sp>
      <p:graphicFrame>
        <p:nvGraphicFramePr>
          <p:cNvPr id="294" name="Google Shape;294;p40"/>
          <p:cNvGraphicFramePr/>
          <p:nvPr/>
        </p:nvGraphicFramePr>
        <p:xfrm>
          <a:off x="6612863" y="2261050"/>
          <a:ext cx="3000000" cy="3000000"/>
        </p:xfrm>
        <a:graphic>
          <a:graphicData uri="http://schemas.openxmlformats.org/drawingml/2006/table">
            <a:tbl>
              <a:tblPr>
                <a:noFill/>
                <a:tableStyleId>{20ABED53-5101-48EE-9038-6062D8E809AA}</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tc>
              </a:tr>
              <a:tr h="285925">
                <a:tc>
                  <a:txBody>
                    <a:bodyPr/>
                    <a:lstStyle/>
                    <a:p>
                      <a:pPr indent="0" lvl="0" marL="0" rtl="0" algn="ctr">
                        <a:spcBef>
                          <a:spcPts val="0"/>
                        </a:spcBef>
                        <a:spcAft>
                          <a:spcPts val="0"/>
                        </a:spcAft>
                        <a:buNone/>
                      </a:pPr>
                      <a:r>
                        <a:rPr lang="en" sz="1000">
                          <a:solidFill>
                            <a:schemeClr val="dk1"/>
                          </a:solidFill>
                          <a:latin typeface="Courier New"/>
                          <a:ea typeface="Courier New"/>
                          <a:cs typeface="Courier New"/>
                          <a:sym typeface="Courier New"/>
                        </a:rPr>
                        <a:t>1111</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6AA84F"/>
                          </a:solidFill>
                          <a:latin typeface="Courier New"/>
                          <a:ea typeface="Courier New"/>
                          <a:cs typeface="Courier New"/>
                          <a:sym typeface="Courier New"/>
                        </a:rPr>
                        <a:t>1</a:t>
                      </a:r>
                      <a:endParaRPr b="1" sz="1000">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
        <p:nvSpPr>
          <p:cNvPr id="295" name="Google Shape;295;p40"/>
          <p:cNvSpPr txBox="1"/>
          <p:nvPr/>
        </p:nvSpPr>
        <p:spPr>
          <a:xfrm>
            <a:off x="7181800"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3</a:t>
            </a:r>
            <a:endParaRPr sz="1000">
              <a:latin typeface="Proxima Nova"/>
              <a:ea typeface="Proxima Nova"/>
              <a:cs typeface="Proxima Nova"/>
              <a:sym typeface="Proxima Nova"/>
            </a:endParaRPr>
          </a:p>
        </p:txBody>
      </p:sp>
      <p:graphicFrame>
        <p:nvGraphicFramePr>
          <p:cNvPr id="296" name="Google Shape;296;p40"/>
          <p:cNvGraphicFramePr/>
          <p:nvPr/>
        </p:nvGraphicFramePr>
        <p:xfrm>
          <a:off x="3687538" y="3356325"/>
          <a:ext cx="3000000" cy="3000000"/>
        </p:xfrm>
        <a:graphic>
          <a:graphicData uri="http://schemas.openxmlformats.org/drawingml/2006/table">
            <a:tbl>
              <a:tblPr>
                <a:noFill/>
                <a:tableStyleId>{20ABED53-5101-48EE-9038-6062D8E809AA}</a:tableStyleId>
              </a:tblPr>
              <a:tblGrid>
                <a:gridCol w="1304275"/>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lang="en">
                          <a:solidFill>
                            <a:srgbClr val="FF0000"/>
                          </a:solidFill>
                          <a:latin typeface="Courier New"/>
                          <a:ea typeface="Courier New"/>
                          <a:cs typeface="Courier New"/>
                          <a:sym typeface="Courier New"/>
                        </a:rPr>
                        <a:t>0111</a:t>
                      </a:r>
                      <a:endParaRPr>
                        <a:solidFill>
                          <a:srgbClr val="FF0000"/>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1001</a:t>
                      </a:r>
                      <a:endParaRPr>
                        <a:solidFill>
                          <a:schemeClr val="dk1"/>
                        </a:solidFill>
                        <a:latin typeface="Courier New"/>
                        <a:ea typeface="Courier New"/>
                        <a:cs typeface="Courier New"/>
                        <a:sym typeface="Courier New"/>
                      </a:endParaRPr>
                    </a:p>
                  </a:txBody>
                  <a:tcPr marT="91425" marB="91425" marR="91425" marL="91425"/>
                </a:tc>
              </a:tr>
            </a:tbl>
          </a:graphicData>
        </a:graphic>
      </p:graphicFrame>
      <p:sp>
        <p:nvSpPr>
          <p:cNvPr id="297" name="Google Shape;297;p40"/>
          <p:cNvSpPr txBox="1"/>
          <p:nvPr/>
        </p:nvSpPr>
        <p:spPr>
          <a:xfrm>
            <a:off x="1000325" y="3500925"/>
            <a:ext cx="210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Mem Access 2</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0x79: 0b01111001</a:t>
            </a:r>
            <a:endParaRPr>
              <a:solidFill>
                <a:schemeClr val="dk1"/>
              </a:solidFill>
              <a:latin typeface="Courier New"/>
              <a:ea typeface="Courier New"/>
              <a:cs typeface="Courier New"/>
              <a:sym typeface="Courier New"/>
            </a:endParaRPr>
          </a:p>
        </p:txBody>
      </p:sp>
      <p:sp>
        <p:nvSpPr>
          <p:cNvPr id="298" name="Google Shape;298;p40"/>
          <p:cNvSpPr txBox="1"/>
          <p:nvPr/>
        </p:nvSpPr>
        <p:spPr>
          <a:xfrm>
            <a:off x="6246100" y="3092575"/>
            <a:ext cx="2609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Find any empty line in the cache to allocate the block and update the metadata</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t/>
            </a:r>
            <a:endParaRPr b="1">
              <a:solidFill>
                <a:schemeClr val="dk1"/>
              </a:solidFill>
              <a:latin typeface="Courier New"/>
              <a:ea typeface="Courier New"/>
              <a:cs typeface="Courier New"/>
              <a:sym typeface="Courier New"/>
            </a:endParaRPr>
          </a:p>
        </p:txBody>
      </p:sp>
      <p:sp>
        <p:nvSpPr>
          <p:cNvPr id="299" name="Google Shape;299;p40"/>
          <p:cNvSpPr/>
          <p:nvPr/>
        </p:nvSpPr>
        <p:spPr>
          <a:xfrm>
            <a:off x="4635700" y="2597275"/>
            <a:ext cx="1849800" cy="3387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3" name="Shape 303"/>
        <p:cNvGrpSpPr/>
        <p:nvPr/>
      </p:nvGrpSpPr>
      <p:grpSpPr>
        <a:xfrm>
          <a:off x="0" y="0"/>
          <a:ext cx="0" cy="0"/>
          <a:chOff x="0" y="0"/>
          <a:chExt cx="0" cy="0"/>
        </a:xfrm>
      </p:grpSpPr>
      <p:sp>
        <p:nvSpPr>
          <p:cNvPr id="304" name="Google Shape;304;p41"/>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Fully Associative Cache Example</a:t>
            </a:r>
            <a:endParaRPr/>
          </a:p>
          <a:p>
            <a:pPr indent="0" lvl="0" marL="0" rtl="0" algn="l">
              <a:spcBef>
                <a:spcPts val="0"/>
              </a:spcBef>
              <a:spcAft>
                <a:spcPts val="0"/>
              </a:spcAft>
              <a:buNone/>
            </a:pPr>
            <a:r>
              <a:t/>
            </a:r>
            <a:endParaRPr/>
          </a:p>
        </p:txBody>
      </p:sp>
      <p:graphicFrame>
        <p:nvGraphicFramePr>
          <p:cNvPr id="305" name="Google Shape;305;p41"/>
          <p:cNvGraphicFramePr/>
          <p:nvPr/>
        </p:nvGraphicFramePr>
        <p:xfrm>
          <a:off x="681338" y="2261050"/>
          <a:ext cx="3000000" cy="3000000"/>
        </p:xfrm>
        <a:graphic>
          <a:graphicData uri="http://schemas.openxmlformats.org/drawingml/2006/table">
            <a:tbl>
              <a:tblPr>
                <a:noFill/>
                <a:tableStyleId>{20ABED53-5101-48EE-9038-6062D8E809AA}</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r>
              <a:tr h="285925">
                <a:tc>
                  <a:txBody>
                    <a:bodyPr/>
                    <a:lstStyle/>
                    <a:p>
                      <a:pPr indent="0" lvl="0" marL="0" rtl="0" algn="ctr">
                        <a:spcBef>
                          <a:spcPts val="0"/>
                        </a:spcBef>
                        <a:spcAft>
                          <a:spcPts val="0"/>
                        </a:spcAft>
                        <a:buNone/>
                      </a:pPr>
                      <a:r>
                        <a:rPr lang="en" sz="1000">
                          <a:solidFill>
                            <a:schemeClr val="dk1"/>
                          </a:solidFill>
                          <a:latin typeface="Courier New"/>
                          <a:ea typeface="Courier New"/>
                          <a:cs typeface="Courier New"/>
                          <a:sym typeface="Courier New"/>
                        </a:rPr>
                        <a:t>1</a:t>
                      </a:r>
                      <a:r>
                        <a:rPr lang="en" sz="1000">
                          <a:solidFill>
                            <a:schemeClr val="dk1"/>
                          </a:solidFill>
                          <a:latin typeface="Courier New"/>
                          <a:ea typeface="Courier New"/>
                          <a:cs typeface="Courier New"/>
                          <a:sym typeface="Courier New"/>
                        </a:rPr>
                        <a:t>000</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6AA84F"/>
                          </a:solidFill>
                          <a:latin typeface="Courier New"/>
                          <a:ea typeface="Courier New"/>
                          <a:cs typeface="Courier New"/>
                          <a:sym typeface="Courier New"/>
                        </a:rPr>
                        <a:t>1</a:t>
                      </a:r>
                      <a:endParaRPr b="1" sz="1000">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06" name="Google Shape;306;p41"/>
          <p:cNvSpPr txBox="1"/>
          <p:nvPr/>
        </p:nvSpPr>
        <p:spPr>
          <a:xfrm>
            <a:off x="1250275"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0</a:t>
            </a:r>
            <a:endParaRPr sz="1000">
              <a:latin typeface="Proxima Nova"/>
              <a:ea typeface="Proxima Nova"/>
              <a:cs typeface="Proxima Nova"/>
              <a:sym typeface="Proxima Nova"/>
            </a:endParaRPr>
          </a:p>
        </p:txBody>
      </p:sp>
      <p:graphicFrame>
        <p:nvGraphicFramePr>
          <p:cNvPr id="307" name="Google Shape;307;p41"/>
          <p:cNvGraphicFramePr/>
          <p:nvPr/>
        </p:nvGraphicFramePr>
        <p:xfrm>
          <a:off x="2658513" y="2261050"/>
          <a:ext cx="3000000" cy="3000000"/>
        </p:xfrm>
        <a:graphic>
          <a:graphicData uri="http://schemas.openxmlformats.org/drawingml/2006/table">
            <a:tbl>
              <a:tblPr>
                <a:noFill/>
                <a:tableStyleId>{20ABED53-5101-48EE-9038-6062D8E809AA}</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tc>
              </a:tr>
              <a:tr h="285925">
                <a:tc>
                  <a:txBody>
                    <a:bodyPr/>
                    <a:lstStyle/>
                    <a:p>
                      <a:pPr indent="0" lvl="0" marL="0" rtl="0" algn="ctr">
                        <a:spcBef>
                          <a:spcPts val="0"/>
                        </a:spcBef>
                        <a:spcAft>
                          <a:spcPts val="0"/>
                        </a:spcAft>
                        <a:buNone/>
                      </a:pPr>
                      <a:r>
                        <a:rPr lang="en" sz="1000">
                          <a:latin typeface="Courier New"/>
                          <a:ea typeface="Courier New"/>
                          <a:cs typeface="Courier New"/>
                          <a:sym typeface="Courier New"/>
                        </a:rPr>
                        <a:t>0100</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6AA84F"/>
                          </a:solidFill>
                          <a:latin typeface="Courier New"/>
                          <a:ea typeface="Courier New"/>
                          <a:cs typeface="Courier New"/>
                          <a:sym typeface="Courier New"/>
                        </a:rPr>
                        <a:t>1</a:t>
                      </a:r>
                      <a:endParaRPr b="1" sz="1000">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
        <p:nvSpPr>
          <p:cNvPr id="308" name="Google Shape;308;p41"/>
          <p:cNvSpPr txBox="1"/>
          <p:nvPr/>
        </p:nvSpPr>
        <p:spPr>
          <a:xfrm>
            <a:off x="3227450"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1</a:t>
            </a:r>
            <a:endParaRPr sz="1000">
              <a:latin typeface="Proxima Nova"/>
              <a:ea typeface="Proxima Nova"/>
              <a:cs typeface="Proxima Nova"/>
              <a:sym typeface="Proxima Nova"/>
            </a:endParaRPr>
          </a:p>
        </p:txBody>
      </p:sp>
      <p:graphicFrame>
        <p:nvGraphicFramePr>
          <p:cNvPr id="309" name="Google Shape;309;p41"/>
          <p:cNvGraphicFramePr/>
          <p:nvPr/>
        </p:nvGraphicFramePr>
        <p:xfrm>
          <a:off x="4635688" y="2261050"/>
          <a:ext cx="3000000" cy="3000000"/>
        </p:xfrm>
        <a:graphic>
          <a:graphicData uri="http://schemas.openxmlformats.org/drawingml/2006/table">
            <a:tbl>
              <a:tblPr>
                <a:noFill/>
                <a:tableStyleId>{20ABED53-5101-48EE-9038-6062D8E809AA}</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tc>
              </a:tr>
              <a:tr h="285925">
                <a:tc>
                  <a:txBody>
                    <a:bodyPr/>
                    <a:lstStyle/>
                    <a:p>
                      <a:pPr indent="0" lvl="0" marL="0" rtl="0" algn="ctr">
                        <a:spcBef>
                          <a:spcPts val="0"/>
                        </a:spcBef>
                        <a:spcAft>
                          <a:spcPts val="0"/>
                        </a:spcAft>
                        <a:buNone/>
                      </a:pPr>
                      <a:r>
                        <a:rPr lang="en" sz="1000">
                          <a:solidFill>
                            <a:schemeClr val="dk1"/>
                          </a:solidFill>
                          <a:latin typeface="Courier New"/>
                          <a:ea typeface="Courier New"/>
                          <a:cs typeface="Courier New"/>
                          <a:sym typeface="Courier New"/>
                        </a:rPr>
                        <a:t>0000</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6AA84F"/>
                          </a:solidFill>
                          <a:latin typeface="Courier New"/>
                          <a:ea typeface="Courier New"/>
                          <a:cs typeface="Courier New"/>
                          <a:sym typeface="Courier New"/>
                        </a:rPr>
                        <a:t>1</a:t>
                      </a:r>
                      <a:endParaRPr b="1" sz="1000">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
        <p:nvSpPr>
          <p:cNvPr id="310" name="Google Shape;310;p41"/>
          <p:cNvSpPr txBox="1"/>
          <p:nvPr/>
        </p:nvSpPr>
        <p:spPr>
          <a:xfrm>
            <a:off x="5204625"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2</a:t>
            </a:r>
            <a:endParaRPr sz="1000">
              <a:latin typeface="Proxima Nova"/>
              <a:ea typeface="Proxima Nova"/>
              <a:cs typeface="Proxima Nova"/>
              <a:sym typeface="Proxima Nova"/>
            </a:endParaRPr>
          </a:p>
        </p:txBody>
      </p:sp>
      <p:graphicFrame>
        <p:nvGraphicFramePr>
          <p:cNvPr id="311" name="Google Shape;311;p41"/>
          <p:cNvGraphicFramePr/>
          <p:nvPr/>
        </p:nvGraphicFramePr>
        <p:xfrm>
          <a:off x="6612863" y="2261050"/>
          <a:ext cx="3000000" cy="3000000"/>
        </p:xfrm>
        <a:graphic>
          <a:graphicData uri="http://schemas.openxmlformats.org/drawingml/2006/table">
            <a:tbl>
              <a:tblPr>
                <a:noFill/>
                <a:tableStyleId>{20ABED53-5101-48EE-9038-6062D8E809AA}</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tc>
              </a:tr>
              <a:tr h="285925">
                <a:tc>
                  <a:txBody>
                    <a:bodyPr/>
                    <a:lstStyle/>
                    <a:p>
                      <a:pPr indent="0" lvl="0" marL="0" rtl="0" algn="ctr">
                        <a:spcBef>
                          <a:spcPts val="0"/>
                        </a:spcBef>
                        <a:spcAft>
                          <a:spcPts val="0"/>
                        </a:spcAft>
                        <a:buNone/>
                      </a:pPr>
                      <a:r>
                        <a:rPr lang="en" sz="1000">
                          <a:solidFill>
                            <a:schemeClr val="dk1"/>
                          </a:solidFill>
                          <a:latin typeface="Courier New"/>
                          <a:ea typeface="Courier New"/>
                          <a:cs typeface="Courier New"/>
                          <a:sym typeface="Courier New"/>
                        </a:rPr>
                        <a:t>1111</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6AA84F"/>
                          </a:solidFill>
                          <a:latin typeface="Courier New"/>
                          <a:ea typeface="Courier New"/>
                          <a:cs typeface="Courier New"/>
                          <a:sym typeface="Courier New"/>
                        </a:rPr>
                        <a:t>1</a:t>
                      </a:r>
                      <a:endParaRPr b="1" sz="1000">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
        <p:nvSpPr>
          <p:cNvPr id="312" name="Google Shape;312;p41"/>
          <p:cNvSpPr txBox="1"/>
          <p:nvPr/>
        </p:nvSpPr>
        <p:spPr>
          <a:xfrm>
            <a:off x="7181800"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3</a:t>
            </a:r>
            <a:endParaRPr sz="1000">
              <a:latin typeface="Proxima Nova"/>
              <a:ea typeface="Proxima Nova"/>
              <a:cs typeface="Proxima Nova"/>
              <a:sym typeface="Proxima Nova"/>
            </a:endParaRPr>
          </a:p>
        </p:txBody>
      </p:sp>
      <p:graphicFrame>
        <p:nvGraphicFramePr>
          <p:cNvPr id="313" name="Google Shape;313;p41"/>
          <p:cNvGraphicFramePr/>
          <p:nvPr/>
        </p:nvGraphicFramePr>
        <p:xfrm>
          <a:off x="3687538" y="3356325"/>
          <a:ext cx="3000000" cy="3000000"/>
        </p:xfrm>
        <a:graphic>
          <a:graphicData uri="http://schemas.openxmlformats.org/drawingml/2006/table">
            <a:tbl>
              <a:tblPr>
                <a:noFill/>
                <a:tableStyleId>{20ABED53-5101-48EE-9038-6062D8E809AA}</a:tableStyleId>
              </a:tblPr>
              <a:tblGrid>
                <a:gridCol w="1304275"/>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lang="en">
                          <a:solidFill>
                            <a:srgbClr val="FF0000"/>
                          </a:solidFill>
                          <a:latin typeface="Courier New"/>
                          <a:ea typeface="Courier New"/>
                          <a:cs typeface="Courier New"/>
                          <a:sym typeface="Courier New"/>
                        </a:rPr>
                        <a:t>0111</a:t>
                      </a:r>
                      <a:endParaRPr>
                        <a:solidFill>
                          <a:srgbClr val="FF0000"/>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1001</a:t>
                      </a:r>
                      <a:endParaRPr>
                        <a:solidFill>
                          <a:schemeClr val="dk1"/>
                        </a:solidFill>
                        <a:latin typeface="Courier New"/>
                        <a:ea typeface="Courier New"/>
                        <a:cs typeface="Courier New"/>
                        <a:sym typeface="Courier New"/>
                      </a:endParaRPr>
                    </a:p>
                  </a:txBody>
                  <a:tcPr marT="91425" marB="91425" marR="91425" marL="91425"/>
                </a:tc>
              </a:tr>
            </a:tbl>
          </a:graphicData>
        </a:graphic>
      </p:graphicFrame>
      <p:sp>
        <p:nvSpPr>
          <p:cNvPr id="314" name="Google Shape;314;p41"/>
          <p:cNvSpPr txBox="1"/>
          <p:nvPr/>
        </p:nvSpPr>
        <p:spPr>
          <a:xfrm>
            <a:off x="1000325" y="3500925"/>
            <a:ext cx="210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Mem Access 2</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0x79: 0b01111001</a:t>
            </a:r>
            <a:endParaRPr>
              <a:solidFill>
                <a:schemeClr val="dk1"/>
              </a:solidFill>
              <a:latin typeface="Courier New"/>
              <a:ea typeface="Courier New"/>
              <a:cs typeface="Courier New"/>
              <a:sym typeface="Courier New"/>
            </a:endParaRPr>
          </a:p>
        </p:txBody>
      </p:sp>
      <p:sp>
        <p:nvSpPr>
          <p:cNvPr id="315" name="Google Shape;315;p41"/>
          <p:cNvSpPr txBox="1"/>
          <p:nvPr/>
        </p:nvSpPr>
        <p:spPr>
          <a:xfrm>
            <a:off x="6098000" y="3356325"/>
            <a:ext cx="28875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What if there are no empty cache blocks??</a:t>
            </a:r>
            <a:endParaRPr b="1">
              <a:solidFill>
                <a:schemeClr val="dk1"/>
              </a:solidFill>
              <a:latin typeface="Courier New"/>
              <a:ea typeface="Courier New"/>
              <a:cs typeface="Courier New"/>
              <a:sym typeface="Courier New"/>
            </a:endParaRPr>
          </a:p>
          <a:p>
            <a:pPr indent="0" lvl="0" marL="0" rtl="0" algn="ctr">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Use a </a:t>
            </a:r>
            <a:r>
              <a:rPr lang="en">
                <a:solidFill>
                  <a:schemeClr val="dk1"/>
                </a:solidFill>
                <a:latin typeface="Courier New"/>
                <a:ea typeface="Courier New"/>
                <a:cs typeface="Courier New"/>
                <a:sym typeface="Courier New"/>
              </a:rPr>
              <a:t>replacement policy! (discussed later)</a:t>
            </a:r>
            <a:endParaRPr>
              <a:solidFill>
                <a:schemeClr val="dk1"/>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Announcements</a:t>
            </a:r>
            <a:endParaRPr/>
          </a:p>
        </p:txBody>
      </p:sp>
      <p:sp>
        <p:nvSpPr>
          <p:cNvPr id="65" name="Google Shape;65;p15"/>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rgbClr val="000000"/>
              </a:buClr>
              <a:buSzPts val="2100"/>
              <a:buChar char="●"/>
            </a:pPr>
            <a:r>
              <a:rPr b="1" lang="en" sz="2100"/>
              <a:t>Withdrawal</a:t>
            </a:r>
            <a:r>
              <a:rPr b="1" lang="en" sz="2100"/>
              <a:t> deadline was today</a:t>
            </a:r>
            <a:endParaRPr b="1" sz="2100"/>
          </a:p>
          <a:p>
            <a:pPr indent="-361950" lvl="0" marL="457200" rtl="0" algn="l">
              <a:spcBef>
                <a:spcPts val="0"/>
              </a:spcBef>
              <a:spcAft>
                <a:spcPts val="0"/>
              </a:spcAft>
              <a:buClr>
                <a:srgbClr val="000000"/>
              </a:buClr>
              <a:buSzPts val="2100"/>
              <a:buChar char="●"/>
            </a:pPr>
            <a:r>
              <a:rPr b="1" lang="en" sz="2100"/>
              <a:t>Project 3 </a:t>
            </a:r>
            <a:r>
              <a:rPr lang="en" sz="2100"/>
              <a:t>is due </a:t>
            </a:r>
            <a:r>
              <a:rPr b="1" lang="en" sz="2100">
                <a:solidFill>
                  <a:srgbClr val="674EA7"/>
                </a:solidFill>
              </a:rPr>
              <a:t>Mar 24</a:t>
            </a:r>
            <a:r>
              <a:rPr b="1" baseline="30000" lang="en" sz="2100">
                <a:solidFill>
                  <a:srgbClr val="674EA7"/>
                </a:solidFill>
              </a:rPr>
              <a:t>th</a:t>
            </a:r>
            <a:r>
              <a:rPr b="1" lang="en" sz="2100">
                <a:solidFill>
                  <a:srgbClr val="674EA7"/>
                </a:solidFill>
              </a:rPr>
              <a:t> @ 11:59PM </a:t>
            </a:r>
            <a:r>
              <a:rPr lang="en" sz="2100"/>
              <a:t>(Sunday before spring break ends)</a:t>
            </a:r>
            <a:endParaRPr sz="2100">
              <a:solidFill>
                <a:schemeClr val="dk1"/>
              </a:solidFill>
            </a:endParaRPr>
          </a:p>
          <a:p>
            <a:pPr indent="-361950" lvl="0" marL="457200" rtl="0" algn="l">
              <a:spcBef>
                <a:spcPts val="0"/>
              </a:spcBef>
              <a:spcAft>
                <a:spcPts val="0"/>
              </a:spcAft>
              <a:buSzPts val="2100"/>
              <a:buChar char="●"/>
            </a:pPr>
            <a:r>
              <a:rPr b="1" lang="en" sz="2100"/>
              <a:t>Homework 7 </a:t>
            </a:r>
            <a:r>
              <a:rPr lang="en" sz="2100"/>
              <a:t>is due </a:t>
            </a:r>
            <a:r>
              <a:rPr b="1" lang="en" sz="2100">
                <a:solidFill>
                  <a:srgbClr val="674EA7"/>
                </a:solidFill>
              </a:rPr>
              <a:t>Mar 27</a:t>
            </a:r>
            <a:r>
              <a:rPr b="1" baseline="30000" lang="en" sz="2100">
                <a:solidFill>
                  <a:srgbClr val="674EA7"/>
                </a:solidFill>
              </a:rPr>
              <a:t>th</a:t>
            </a:r>
            <a:r>
              <a:rPr b="1" lang="en" sz="2100">
                <a:solidFill>
                  <a:srgbClr val="674EA7"/>
                </a:solidFill>
              </a:rPr>
              <a:t> @ 6:15PM </a:t>
            </a:r>
            <a:r>
              <a:rPr lang="en" sz="2100"/>
              <a:t>(Wednesday after spring break)</a:t>
            </a:r>
            <a:endParaRPr b="1" sz="2100">
              <a:solidFill>
                <a:srgbClr val="674EA7"/>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9" name="Shape 319"/>
        <p:cNvGrpSpPr/>
        <p:nvPr/>
      </p:nvGrpSpPr>
      <p:grpSpPr>
        <a:xfrm>
          <a:off x="0" y="0"/>
          <a:ext cx="0" cy="0"/>
          <a:chOff x="0" y="0"/>
          <a:chExt cx="0" cy="0"/>
        </a:xfrm>
      </p:grpSpPr>
      <p:sp>
        <p:nvSpPr>
          <p:cNvPr id="320" name="Google Shape;320;p42"/>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 Associative Cache</a:t>
            </a:r>
            <a:endParaRPr/>
          </a:p>
        </p:txBody>
      </p:sp>
      <p:pic>
        <p:nvPicPr>
          <p:cNvPr id="321" name="Google Shape;321;p42"/>
          <p:cNvPicPr preferRelativeResize="0"/>
          <p:nvPr/>
        </p:nvPicPr>
        <p:blipFill>
          <a:blip r:embed="rId3">
            <a:alphaModFix/>
          </a:blip>
          <a:stretch>
            <a:fillRect/>
          </a:stretch>
        </p:blipFill>
        <p:spPr>
          <a:xfrm>
            <a:off x="3573143" y="1028900"/>
            <a:ext cx="5388706" cy="3416400"/>
          </a:xfrm>
          <a:prstGeom prst="rect">
            <a:avLst/>
          </a:prstGeom>
          <a:noFill/>
          <a:ln>
            <a:noFill/>
          </a:ln>
        </p:spPr>
      </p:pic>
      <p:sp>
        <p:nvSpPr>
          <p:cNvPr id="322" name="Google Shape;322;p42"/>
          <p:cNvSpPr txBox="1"/>
          <p:nvPr>
            <p:ph idx="1" type="body"/>
          </p:nvPr>
        </p:nvSpPr>
        <p:spPr>
          <a:xfrm>
            <a:off x="519750" y="1028900"/>
            <a:ext cx="31098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Combines the best of both full associative and direct caches. </a:t>
            </a:r>
            <a:endParaRPr/>
          </a:p>
          <a:p>
            <a:pPr indent="-342900" lvl="0" marL="457200" rtl="0" algn="l">
              <a:spcBef>
                <a:spcPts val="0"/>
              </a:spcBef>
              <a:spcAft>
                <a:spcPts val="0"/>
              </a:spcAft>
              <a:buSzPts val="1800"/>
              <a:buChar char="●"/>
            </a:pPr>
            <a:r>
              <a:rPr lang="en"/>
              <a:t>Allows for n entries to be directly mapped into a set in the cache for a n-way associative cache. </a:t>
            </a:r>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6" name="Shape 326"/>
        <p:cNvGrpSpPr/>
        <p:nvPr/>
      </p:nvGrpSpPr>
      <p:grpSpPr>
        <a:xfrm>
          <a:off x="0" y="0"/>
          <a:ext cx="0" cy="0"/>
          <a:chOff x="0" y="0"/>
          <a:chExt cx="0" cy="0"/>
        </a:xfrm>
      </p:grpSpPr>
      <p:sp>
        <p:nvSpPr>
          <p:cNvPr id="327" name="Google Shape;327;p43"/>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 Associative Architecture</a:t>
            </a:r>
            <a:endParaRPr/>
          </a:p>
        </p:txBody>
      </p:sp>
      <p:pic>
        <p:nvPicPr>
          <p:cNvPr id="328" name="Google Shape;328;p43"/>
          <p:cNvPicPr preferRelativeResize="0"/>
          <p:nvPr/>
        </p:nvPicPr>
        <p:blipFill>
          <a:blip r:embed="rId3">
            <a:alphaModFix/>
          </a:blip>
          <a:stretch>
            <a:fillRect/>
          </a:stretch>
        </p:blipFill>
        <p:spPr>
          <a:xfrm>
            <a:off x="996050" y="1028900"/>
            <a:ext cx="7151899" cy="378844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2" name="Shape 332"/>
        <p:cNvGrpSpPr/>
        <p:nvPr/>
      </p:nvGrpSpPr>
      <p:grpSpPr>
        <a:xfrm>
          <a:off x="0" y="0"/>
          <a:ext cx="0" cy="0"/>
          <a:chOff x="0" y="0"/>
          <a:chExt cx="0" cy="0"/>
        </a:xfrm>
      </p:grpSpPr>
      <p:sp>
        <p:nvSpPr>
          <p:cNvPr id="333" name="Google Shape;333;p44"/>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Cache Size and Cache Addresses</a:t>
            </a:r>
            <a:endParaRPr/>
          </a:p>
        </p:txBody>
      </p:sp>
      <p:pic>
        <p:nvPicPr>
          <p:cNvPr id="334" name="Google Shape;334;p44"/>
          <p:cNvPicPr preferRelativeResize="0"/>
          <p:nvPr/>
        </p:nvPicPr>
        <p:blipFill>
          <a:blip r:embed="rId3">
            <a:alphaModFix/>
          </a:blip>
          <a:stretch>
            <a:fillRect/>
          </a:stretch>
        </p:blipFill>
        <p:spPr>
          <a:xfrm>
            <a:off x="1970725" y="996075"/>
            <a:ext cx="5954802" cy="365987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8" name="Shape 338"/>
        <p:cNvGrpSpPr/>
        <p:nvPr/>
      </p:nvGrpSpPr>
      <p:grpSpPr>
        <a:xfrm>
          <a:off x="0" y="0"/>
          <a:ext cx="0" cy="0"/>
          <a:chOff x="0" y="0"/>
          <a:chExt cx="0" cy="0"/>
        </a:xfrm>
      </p:grpSpPr>
      <p:sp>
        <p:nvSpPr>
          <p:cNvPr id="339" name="Google Shape;339;p45"/>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 Associative Cache Address Example</a:t>
            </a:r>
            <a:endParaRPr/>
          </a:p>
          <a:p>
            <a:pPr indent="0" lvl="0" marL="0" rtl="0" algn="l">
              <a:spcBef>
                <a:spcPts val="0"/>
              </a:spcBef>
              <a:spcAft>
                <a:spcPts val="0"/>
              </a:spcAft>
              <a:buNone/>
            </a:pPr>
            <a:r>
              <a:t/>
            </a:r>
            <a:endParaRPr/>
          </a:p>
        </p:txBody>
      </p:sp>
      <p:sp>
        <p:nvSpPr>
          <p:cNvPr id="340" name="Google Shape;340;p45"/>
          <p:cNvSpPr txBox="1"/>
          <p:nvPr/>
        </p:nvSpPr>
        <p:spPr>
          <a:xfrm>
            <a:off x="741438" y="949075"/>
            <a:ext cx="7661100" cy="1754700"/>
          </a:xfrm>
          <a:prstGeom prst="rect">
            <a:avLst/>
          </a:prstGeom>
          <a:noFill/>
          <a:ln>
            <a:noFill/>
          </a:ln>
        </p:spPr>
        <p:txBody>
          <a:bodyPr anchorCtr="0" anchor="t" bIns="91425" lIns="91425" spcFirstLastPara="1" rIns="91425" wrap="square" tIns="91425">
            <a:spAutoFit/>
          </a:bodyPr>
          <a:lstStyle/>
          <a:p>
            <a:pPr indent="-336550" lvl="0" marL="457200" rtl="0" algn="l">
              <a:lnSpc>
                <a:spcPct val="100000"/>
              </a:lnSpc>
              <a:spcBef>
                <a:spcPts val="0"/>
              </a:spcBef>
              <a:spcAft>
                <a:spcPts val="0"/>
              </a:spcAft>
              <a:buClr>
                <a:schemeClr val="dk2"/>
              </a:buClr>
              <a:buSzPts val="1700"/>
              <a:buFont typeface="Proxima Nova"/>
              <a:buChar char="●"/>
            </a:pPr>
            <a:r>
              <a:rPr lang="en" sz="1700">
                <a:solidFill>
                  <a:schemeClr val="dk2"/>
                </a:solidFill>
                <a:latin typeface="Proxima Nova"/>
                <a:ea typeface="Proxima Nova"/>
                <a:cs typeface="Proxima Nova"/>
                <a:sym typeface="Proxima Nova"/>
              </a:rPr>
              <a:t>Consider a byte-addressable memory system with 32-bit addresses, and a 8 KByte (1KByte = 1024 bytes) 4-way set associative cache with a block size of 64 bytes.</a:t>
            </a:r>
            <a:endParaRPr sz="1700">
              <a:solidFill>
                <a:schemeClr val="dk2"/>
              </a:solidFill>
              <a:latin typeface="Proxima Nova"/>
              <a:ea typeface="Proxima Nova"/>
              <a:cs typeface="Proxima Nova"/>
              <a:sym typeface="Proxima Nova"/>
            </a:endParaRPr>
          </a:p>
          <a:p>
            <a:pPr indent="0" lvl="0" marL="0" rtl="0" algn="l">
              <a:lnSpc>
                <a:spcPct val="100000"/>
              </a:lnSpc>
              <a:spcBef>
                <a:spcPts val="1200"/>
              </a:spcBef>
              <a:spcAft>
                <a:spcPts val="0"/>
              </a:spcAft>
              <a:buNone/>
            </a:pPr>
            <a:r>
              <a:rPr lang="en" sz="1700">
                <a:solidFill>
                  <a:schemeClr val="dk2"/>
                </a:solidFill>
                <a:latin typeface="Proxima Nova"/>
                <a:ea typeface="Proxima Nova"/>
                <a:cs typeface="Proxima Nova"/>
                <a:sym typeface="Proxima Nova"/>
              </a:rPr>
              <a:t>Calculate </a:t>
            </a:r>
            <a:r>
              <a:rPr b="1" lang="en" sz="1700">
                <a:solidFill>
                  <a:schemeClr val="dk2"/>
                </a:solidFill>
                <a:latin typeface="Proxima Nova"/>
                <a:ea typeface="Proxima Nova"/>
                <a:cs typeface="Proxima Nova"/>
                <a:sym typeface="Proxima Nova"/>
              </a:rPr>
              <a:t>offset bits</a:t>
            </a:r>
            <a:r>
              <a:rPr lang="en" sz="1700">
                <a:solidFill>
                  <a:schemeClr val="dk2"/>
                </a:solidFill>
                <a:latin typeface="Proxima Nova"/>
                <a:ea typeface="Proxima Nova"/>
                <a:cs typeface="Proxima Nova"/>
                <a:sym typeface="Proxima Nova"/>
              </a:rPr>
              <a:t>.</a:t>
            </a:r>
            <a:endParaRPr sz="1700">
              <a:solidFill>
                <a:schemeClr val="dk2"/>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t/>
            </a:r>
            <a:endParaRPr>
              <a:latin typeface="Proxima Nova"/>
              <a:ea typeface="Proxima Nova"/>
              <a:cs typeface="Proxima Nova"/>
              <a:sym typeface="Proxima Nova"/>
            </a:endParaRPr>
          </a:p>
        </p:txBody>
      </p:sp>
      <p:graphicFrame>
        <p:nvGraphicFramePr>
          <p:cNvPr id="341" name="Google Shape;341;p45"/>
          <p:cNvGraphicFramePr/>
          <p:nvPr/>
        </p:nvGraphicFramePr>
        <p:xfrm>
          <a:off x="5885525" y="4026225"/>
          <a:ext cx="3000000" cy="3000000"/>
        </p:xfrm>
        <a:graphic>
          <a:graphicData uri="http://schemas.openxmlformats.org/drawingml/2006/table">
            <a:tbl>
              <a:tblPr>
                <a:noFill/>
                <a:tableStyleId>{20ABED53-5101-48EE-9038-6062D8E809AA}</a:tableStyleId>
              </a:tblPr>
              <a:tblGrid>
                <a:gridCol w="1304275"/>
                <a:gridCol w="840600"/>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Index</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bl>
          </a:graphicData>
        </a:graphic>
      </p:graphicFrame>
      <p:sp>
        <p:nvSpPr>
          <p:cNvPr id="342" name="Google Shape;342;p45"/>
          <p:cNvSpPr txBox="1"/>
          <p:nvPr/>
        </p:nvSpPr>
        <p:spPr>
          <a:xfrm>
            <a:off x="5885463" y="3522650"/>
            <a:ext cx="298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t-bits                     k-bits         b-bits</a:t>
            </a:r>
            <a:endParaRPr>
              <a:latin typeface="Proxima Nova"/>
              <a:ea typeface="Proxima Nova"/>
              <a:cs typeface="Proxima Nova"/>
              <a:sym typeface="Proxima Nov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6" name="Shape 346"/>
        <p:cNvGrpSpPr/>
        <p:nvPr/>
      </p:nvGrpSpPr>
      <p:grpSpPr>
        <a:xfrm>
          <a:off x="0" y="0"/>
          <a:ext cx="0" cy="0"/>
          <a:chOff x="0" y="0"/>
          <a:chExt cx="0" cy="0"/>
        </a:xfrm>
      </p:grpSpPr>
      <p:sp>
        <p:nvSpPr>
          <p:cNvPr id="347" name="Google Shape;347;p46"/>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 Associative Cache Address Example</a:t>
            </a:r>
            <a:endParaRPr/>
          </a:p>
          <a:p>
            <a:pPr indent="0" lvl="0" marL="0" rtl="0" algn="l">
              <a:spcBef>
                <a:spcPts val="0"/>
              </a:spcBef>
              <a:spcAft>
                <a:spcPts val="0"/>
              </a:spcAft>
              <a:buNone/>
            </a:pPr>
            <a:r>
              <a:t/>
            </a:r>
            <a:endParaRPr/>
          </a:p>
        </p:txBody>
      </p:sp>
      <p:sp>
        <p:nvSpPr>
          <p:cNvPr id="348" name="Google Shape;348;p46"/>
          <p:cNvSpPr txBox="1"/>
          <p:nvPr/>
        </p:nvSpPr>
        <p:spPr>
          <a:xfrm>
            <a:off x="741450" y="949075"/>
            <a:ext cx="7661100" cy="1954800"/>
          </a:xfrm>
          <a:prstGeom prst="rect">
            <a:avLst/>
          </a:prstGeom>
          <a:noFill/>
          <a:ln>
            <a:noFill/>
          </a:ln>
        </p:spPr>
        <p:txBody>
          <a:bodyPr anchorCtr="0" anchor="t" bIns="91425" lIns="91425" spcFirstLastPara="1" rIns="91425" wrap="square" tIns="91425">
            <a:spAutoFit/>
          </a:bodyPr>
          <a:lstStyle/>
          <a:p>
            <a:pPr indent="-336550" lvl="0" marL="457200" rtl="0" algn="l">
              <a:lnSpc>
                <a:spcPct val="100000"/>
              </a:lnSpc>
              <a:spcBef>
                <a:spcPts val="0"/>
              </a:spcBef>
              <a:spcAft>
                <a:spcPts val="0"/>
              </a:spcAft>
              <a:buClr>
                <a:schemeClr val="dk2"/>
              </a:buClr>
              <a:buSzPts val="1700"/>
              <a:buFont typeface="Proxima Nova"/>
              <a:buChar char="●"/>
            </a:pPr>
            <a:r>
              <a:rPr lang="en" sz="1700">
                <a:solidFill>
                  <a:schemeClr val="dk2"/>
                </a:solidFill>
                <a:latin typeface="Proxima Nova"/>
                <a:ea typeface="Proxima Nova"/>
                <a:cs typeface="Proxima Nova"/>
                <a:sym typeface="Proxima Nova"/>
              </a:rPr>
              <a:t>Consider a memory system with 32-bit addresses, and a 8 KByte (1KByte = 1024 bytes) 4-way set associative cache with a block size of 64 bytes.</a:t>
            </a:r>
            <a:endParaRPr sz="1700">
              <a:solidFill>
                <a:schemeClr val="dk2"/>
              </a:solidFill>
              <a:latin typeface="Proxima Nova"/>
              <a:ea typeface="Proxima Nova"/>
              <a:cs typeface="Proxima Nova"/>
              <a:sym typeface="Proxima Nova"/>
            </a:endParaRPr>
          </a:p>
          <a:p>
            <a:pPr indent="0" lvl="0" marL="0" rtl="0" algn="l">
              <a:spcBef>
                <a:spcPts val="1200"/>
              </a:spcBef>
              <a:spcAft>
                <a:spcPts val="0"/>
              </a:spcAft>
              <a:buNone/>
            </a:pPr>
            <a:r>
              <a:rPr lang="en" sz="1700">
                <a:solidFill>
                  <a:schemeClr val="dk2"/>
                </a:solidFill>
                <a:latin typeface="Proxima Nova"/>
                <a:ea typeface="Proxima Nova"/>
                <a:cs typeface="Proxima Nova"/>
                <a:sym typeface="Proxima Nova"/>
              </a:rPr>
              <a:t>Calculate offset bits.</a:t>
            </a:r>
            <a:endParaRPr sz="1700">
              <a:solidFill>
                <a:schemeClr val="dk2"/>
              </a:solidFill>
              <a:latin typeface="Proxima Nova"/>
              <a:ea typeface="Proxima Nova"/>
              <a:cs typeface="Proxima Nova"/>
              <a:sym typeface="Proxima Nova"/>
            </a:endParaRPr>
          </a:p>
          <a:p>
            <a:pPr indent="0" lvl="0" marL="0" rtl="0" algn="l">
              <a:lnSpc>
                <a:spcPct val="100000"/>
              </a:lnSpc>
              <a:spcBef>
                <a:spcPts val="1200"/>
              </a:spcBef>
              <a:spcAft>
                <a:spcPts val="0"/>
              </a:spcAft>
              <a:buNone/>
            </a:pPr>
            <a:r>
              <a:rPr lang="en" sz="1700">
                <a:solidFill>
                  <a:schemeClr val="dk2"/>
                </a:solidFill>
                <a:latin typeface="Proxima Nova"/>
                <a:ea typeface="Proxima Nova"/>
                <a:cs typeface="Proxima Nova"/>
                <a:sym typeface="Proxima Nova"/>
              </a:rPr>
              <a:t>		</a:t>
            </a:r>
            <a:r>
              <a:rPr b="1" lang="en" sz="1700">
                <a:solidFill>
                  <a:schemeClr val="dk2"/>
                </a:solidFill>
                <a:latin typeface="Proxima Nova"/>
                <a:ea typeface="Proxima Nova"/>
                <a:cs typeface="Proxima Nova"/>
                <a:sym typeface="Proxima Nova"/>
              </a:rPr>
              <a:t>b = log2(block size) = log2(64) = </a:t>
            </a:r>
            <a:r>
              <a:rPr b="1" lang="en" sz="1700">
                <a:solidFill>
                  <a:srgbClr val="FF0000"/>
                </a:solidFill>
                <a:latin typeface="Proxima Nova"/>
                <a:ea typeface="Proxima Nova"/>
                <a:cs typeface="Proxima Nova"/>
                <a:sym typeface="Proxima Nova"/>
              </a:rPr>
              <a:t>6 </a:t>
            </a:r>
            <a:endParaRPr b="1" sz="1700">
              <a:solidFill>
                <a:srgbClr val="FF0000"/>
              </a:solidFill>
              <a:latin typeface="Proxima Nova"/>
              <a:ea typeface="Proxima Nova"/>
              <a:cs typeface="Proxima Nova"/>
              <a:sym typeface="Proxima Nova"/>
            </a:endParaRPr>
          </a:p>
          <a:p>
            <a:pPr indent="0" lvl="0" marL="0" rtl="0" algn="l">
              <a:spcBef>
                <a:spcPts val="1200"/>
              </a:spcBef>
              <a:spcAft>
                <a:spcPts val="1200"/>
              </a:spcAft>
              <a:buNone/>
            </a:pPr>
            <a:r>
              <a:rPr lang="en" sz="1700">
                <a:solidFill>
                  <a:srgbClr val="616161"/>
                </a:solidFill>
                <a:latin typeface="Proxima Nova"/>
                <a:ea typeface="Proxima Nova"/>
                <a:cs typeface="Proxima Nova"/>
                <a:sym typeface="Proxima Nova"/>
              </a:rPr>
              <a:t>Calculate</a:t>
            </a:r>
            <a:r>
              <a:rPr b="1" lang="en" sz="1700">
                <a:solidFill>
                  <a:srgbClr val="616161"/>
                </a:solidFill>
                <a:latin typeface="Proxima Nova"/>
                <a:ea typeface="Proxima Nova"/>
                <a:cs typeface="Proxima Nova"/>
                <a:sym typeface="Proxima Nova"/>
              </a:rPr>
              <a:t> index bits.</a:t>
            </a:r>
            <a:endParaRPr>
              <a:latin typeface="Proxima Nova"/>
              <a:ea typeface="Proxima Nova"/>
              <a:cs typeface="Proxima Nova"/>
              <a:sym typeface="Proxima Nova"/>
            </a:endParaRPr>
          </a:p>
        </p:txBody>
      </p:sp>
      <p:graphicFrame>
        <p:nvGraphicFramePr>
          <p:cNvPr id="349" name="Google Shape;349;p46"/>
          <p:cNvGraphicFramePr/>
          <p:nvPr/>
        </p:nvGraphicFramePr>
        <p:xfrm>
          <a:off x="5885525" y="4026225"/>
          <a:ext cx="3000000" cy="3000000"/>
        </p:xfrm>
        <a:graphic>
          <a:graphicData uri="http://schemas.openxmlformats.org/drawingml/2006/table">
            <a:tbl>
              <a:tblPr>
                <a:noFill/>
                <a:tableStyleId>{20ABED53-5101-48EE-9038-6062D8E809AA}</a:tableStyleId>
              </a:tblPr>
              <a:tblGrid>
                <a:gridCol w="1304275"/>
                <a:gridCol w="840600"/>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Index</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bl>
          </a:graphicData>
        </a:graphic>
      </p:graphicFrame>
      <p:sp>
        <p:nvSpPr>
          <p:cNvPr id="350" name="Google Shape;350;p46"/>
          <p:cNvSpPr txBox="1"/>
          <p:nvPr/>
        </p:nvSpPr>
        <p:spPr>
          <a:xfrm>
            <a:off x="5885463" y="3522650"/>
            <a:ext cx="298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t-bits                     k-bits         6-bits</a:t>
            </a:r>
            <a:endParaRPr>
              <a:latin typeface="Proxima Nova"/>
              <a:ea typeface="Proxima Nova"/>
              <a:cs typeface="Proxima Nova"/>
              <a:sym typeface="Proxima Nov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4" name="Shape 354"/>
        <p:cNvGrpSpPr/>
        <p:nvPr/>
      </p:nvGrpSpPr>
      <p:grpSpPr>
        <a:xfrm>
          <a:off x="0" y="0"/>
          <a:ext cx="0" cy="0"/>
          <a:chOff x="0" y="0"/>
          <a:chExt cx="0" cy="0"/>
        </a:xfrm>
      </p:grpSpPr>
      <p:sp>
        <p:nvSpPr>
          <p:cNvPr id="355" name="Google Shape;355;p47"/>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 Associative Cache Address Example</a:t>
            </a:r>
            <a:endParaRPr/>
          </a:p>
          <a:p>
            <a:pPr indent="0" lvl="0" marL="0" rtl="0" algn="l">
              <a:spcBef>
                <a:spcPts val="0"/>
              </a:spcBef>
              <a:spcAft>
                <a:spcPts val="0"/>
              </a:spcAft>
              <a:buNone/>
            </a:pPr>
            <a:r>
              <a:t/>
            </a:r>
            <a:endParaRPr/>
          </a:p>
        </p:txBody>
      </p:sp>
      <p:sp>
        <p:nvSpPr>
          <p:cNvPr id="356" name="Google Shape;356;p47"/>
          <p:cNvSpPr txBox="1"/>
          <p:nvPr/>
        </p:nvSpPr>
        <p:spPr>
          <a:xfrm>
            <a:off x="741450" y="949075"/>
            <a:ext cx="7661100" cy="36171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2"/>
              </a:buClr>
              <a:buSzPts val="1700"/>
              <a:buFont typeface="Proxima Nova"/>
              <a:buChar char="●"/>
            </a:pPr>
            <a:r>
              <a:rPr lang="en" sz="1700">
                <a:solidFill>
                  <a:schemeClr val="dk2"/>
                </a:solidFill>
                <a:latin typeface="Proxima Nova"/>
                <a:ea typeface="Proxima Nova"/>
                <a:cs typeface="Proxima Nova"/>
                <a:sym typeface="Proxima Nova"/>
              </a:rPr>
              <a:t>Consider a memory system with 32-bit addresses, and a 8 KByte (1KByte = 1024 bytes) 4-way set associative cache with a block size of 64 bytes.</a:t>
            </a:r>
            <a:endParaRPr sz="1700">
              <a:solidFill>
                <a:schemeClr val="dk2"/>
              </a:solidFill>
              <a:latin typeface="Proxima Nova"/>
              <a:ea typeface="Proxima Nova"/>
              <a:cs typeface="Proxima Nova"/>
              <a:sym typeface="Proxima Nova"/>
            </a:endParaRPr>
          </a:p>
          <a:p>
            <a:pPr indent="0" lvl="0" marL="0" rtl="0" algn="l">
              <a:spcBef>
                <a:spcPts val="1200"/>
              </a:spcBef>
              <a:spcAft>
                <a:spcPts val="0"/>
              </a:spcAft>
              <a:buClr>
                <a:schemeClr val="dk1"/>
              </a:buClr>
              <a:buSzPts val="1100"/>
              <a:buFont typeface="Arial"/>
              <a:buNone/>
            </a:pPr>
            <a:r>
              <a:rPr lang="en" sz="1700">
                <a:solidFill>
                  <a:schemeClr val="dk2"/>
                </a:solidFill>
                <a:latin typeface="Proxima Nova"/>
                <a:ea typeface="Proxima Nova"/>
                <a:cs typeface="Proxima Nova"/>
                <a:sym typeface="Proxima Nova"/>
              </a:rPr>
              <a:t>Calculate offset bits.</a:t>
            </a:r>
            <a:endParaRPr sz="1700">
              <a:solidFill>
                <a:schemeClr val="dk2"/>
              </a:solidFill>
              <a:latin typeface="Proxima Nova"/>
              <a:ea typeface="Proxima Nova"/>
              <a:cs typeface="Proxima Nova"/>
              <a:sym typeface="Proxima Nova"/>
            </a:endParaRPr>
          </a:p>
          <a:p>
            <a:pPr indent="0" lvl="0" marL="0" rtl="0" algn="l">
              <a:spcBef>
                <a:spcPts val="1200"/>
              </a:spcBef>
              <a:spcAft>
                <a:spcPts val="0"/>
              </a:spcAft>
              <a:buClr>
                <a:schemeClr val="dk1"/>
              </a:buClr>
              <a:buSzPts val="1100"/>
              <a:buFont typeface="Arial"/>
              <a:buNone/>
            </a:pPr>
            <a:r>
              <a:rPr lang="en" sz="1700">
                <a:solidFill>
                  <a:schemeClr val="dk2"/>
                </a:solidFill>
                <a:latin typeface="Proxima Nova"/>
                <a:ea typeface="Proxima Nova"/>
                <a:cs typeface="Proxima Nova"/>
                <a:sym typeface="Proxima Nova"/>
              </a:rPr>
              <a:t>		</a:t>
            </a:r>
            <a:r>
              <a:rPr b="1" lang="en" sz="1700">
                <a:solidFill>
                  <a:schemeClr val="dk2"/>
                </a:solidFill>
                <a:latin typeface="Proxima Nova"/>
                <a:ea typeface="Proxima Nova"/>
                <a:cs typeface="Proxima Nova"/>
                <a:sym typeface="Proxima Nova"/>
              </a:rPr>
              <a:t>b = log2(block size) = log2(64) = </a:t>
            </a:r>
            <a:r>
              <a:rPr b="1" lang="en" sz="1700">
                <a:solidFill>
                  <a:srgbClr val="FF0000"/>
                </a:solidFill>
                <a:latin typeface="Proxima Nova"/>
                <a:ea typeface="Proxima Nova"/>
                <a:cs typeface="Proxima Nova"/>
                <a:sym typeface="Proxima Nova"/>
              </a:rPr>
              <a:t>6 </a:t>
            </a:r>
            <a:endParaRPr b="1" sz="1700">
              <a:solidFill>
                <a:srgbClr val="FF0000"/>
              </a:solidFill>
              <a:latin typeface="Proxima Nova"/>
              <a:ea typeface="Proxima Nova"/>
              <a:cs typeface="Proxima Nova"/>
              <a:sym typeface="Proxima Nova"/>
            </a:endParaRPr>
          </a:p>
          <a:p>
            <a:pPr indent="0" lvl="0" marL="0" rtl="0" algn="l">
              <a:spcBef>
                <a:spcPts val="1200"/>
              </a:spcBef>
              <a:spcAft>
                <a:spcPts val="0"/>
              </a:spcAft>
              <a:buClr>
                <a:schemeClr val="dk1"/>
              </a:buClr>
              <a:buSzPts val="1100"/>
              <a:buFont typeface="Arial"/>
              <a:buNone/>
            </a:pPr>
            <a:r>
              <a:rPr lang="en" sz="1700">
                <a:solidFill>
                  <a:srgbClr val="616161"/>
                </a:solidFill>
                <a:latin typeface="Proxima Nova"/>
                <a:ea typeface="Proxima Nova"/>
                <a:cs typeface="Proxima Nova"/>
                <a:sym typeface="Proxima Nova"/>
              </a:rPr>
              <a:t>Calculate</a:t>
            </a:r>
            <a:r>
              <a:rPr b="1" lang="en" sz="1700">
                <a:solidFill>
                  <a:srgbClr val="616161"/>
                </a:solidFill>
                <a:latin typeface="Proxima Nova"/>
                <a:ea typeface="Proxima Nova"/>
                <a:cs typeface="Proxima Nova"/>
                <a:sym typeface="Proxima Nova"/>
              </a:rPr>
              <a:t> </a:t>
            </a:r>
            <a:r>
              <a:rPr lang="en" sz="1700">
                <a:solidFill>
                  <a:srgbClr val="616161"/>
                </a:solidFill>
                <a:latin typeface="Proxima Nova"/>
                <a:ea typeface="Proxima Nova"/>
                <a:cs typeface="Proxima Nova"/>
                <a:sym typeface="Proxima Nova"/>
              </a:rPr>
              <a:t>index bits.</a:t>
            </a:r>
            <a:endParaRPr sz="1700">
              <a:solidFill>
                <a:srgbClr val="616161"/>
              </a:solidFill>
              <a:latin typeface="Proxima Nova"/>
              <a:ea typeface="Proxima Nova"/>
              <a:cs typeface="Proxima Nova"/>
              <a:sym typeface="Proxima Nova"/>
            </a:endParaRPr>
          </a:p>
          <a:p>
            <a:pPr indent="457200" lvl="0" marL="457200" rtl="0" algn="l">
              <a:spcBef>
                <a:spcPts val="1200"/>
              </a:spcBef>
              <a:spcAft>
                <a:spcPts val="0"/>
              </a:spcAft>
              <a:buClr>
                <a:schemeClr val="dk1"/>
              </a:buClr>
              <a:buSzPts val="1100"/>
              <a:buFont typeface="Arial"/>
              <a:buNone/>
            </a:pPr>
            <a:r>
              <a:rPr b="1" lang="en" sz="1700">
                <a:solidFill>
                  <a:schemeClr val="dk2"/>
                </a:solidFill>
                <a:latin typeface="Proxima Nova"/>
                <a:ea typeface="Proxima Nova"/>
                <a:cs typeface="Proxima Nova"/>
                <a:sym typeface="Proxima Nova"/>
              </a:rPr>
              <a:t>k = log2(cache size/(associativity * block size))</a:t>
            </a:r>
            <a:endParaRPr b="1" sz="1700">
              <a:solidFill>
                <a:schemeClr val="dk2"/>
              </a:solidFill>
              <a:latin typeface="Proxima Nova"/>
              <a:ea typeface="Proxima Nova"/>
              <a:cs typeface="Proxima Nova"/>
              <a:sym typeface="Proxima Nova"/>
            </a:endParaRPr>
          </a:p>
          <a:p>
            <a:pPr indent="0" lvl="0" marL="0" rtl="0" algn="l">
              <a:spcBef>
                <a:spcPts val="1200"/>
              </a:spcBef>
              <a:spcAft>
                <a:spcPts val="0"/>
              </a:spcAft>
              <a:buNone/>
            </a:pPr>
            <a:r>
              <a:rPr b="1" lang="en" sz="1700">
                <a:solidFill>
                  <a:schemeClr val="dk2"/>
                </a:solidFill>
                <a:latin typeface="Proxima Nova"/>
                <a:ea typeface="Proxima Nova"/>
                <a:cs typeface="Proxima Nova"/>
                <a:sym typeface="Proxima Nova"/>
              </a:rPr>
              <a:t>                   = log2(8192 / (4 * 64)) = </a:t>
            </a:r>
            <a:r>
              <a:rPr b="1" lang="en" sz="1700">
                <a:solidFill>
                  <a:srgbClr val="FF0000"/>
                </a:solidFill>
                <a:latin typeface="Proxima Nova"/>
                <a:ea typeface="Proxima Nova"/>
                <a:cs typeface="Proxima Nova"/>
                <a:sym typeface="Proxima Nova"/>
              </a:rPr>
              <a:t>5</a:t>
            </a:r>
            <a:endParaRPr b="1" sz="1700">
              <a:solidFill>
                <a:srgbClr val="FF0000"/>
              </a:solidFill>
              <a:latin typeface="Proxima Nova"/>
              <a:ea typeface="Proxima Nova"/>
              <a:cs typeface="Proxima Nova"/>
              <a:sym typeface="Proxima Nova"/>
            </a:endParaRPr>
          </a:p>
          <a:p>
            <a:pPr indent="0" lvl="0" marL="0" rtl="0" algn="l">
              <a:spcBef>
                <a:spcPts val="1200"/>
              </a:spcBef>
              <a:spcAft>
                <a:spcPts val="0"/>
              </a:spcAft>
              <a:buNone/>
            </a:pPr>
            <a:r>
              <a:rPr lang="en" sz="1700">
                <a:solidFill>
                  <a:srgbClr val="616161"/>
                </a:solidFill>
                <a:latin typeface="Proxima Nova"/>
                <a:ea typeface="Proxima Nova"/>
                <a:cs typeface="Proxima Nova"/>
                <a:sym typeface="Proxima Nova"/>
              </a:rPr>
              <a:t>Calculate </a:t>
            </a:r>
            <a:r>
              <a:rPr b="1" lang="en" sz="1700">
                <a:solidFill>
                  <a:srgbClr val="616161"/>
                </a:solidFill>
                <a:latin typeface="Proxima Nova"/>
                <a:ea typeface="Proxima Nova"/>
                <a:cs typeface="Proxima Nova"/>
                <a:sym typeface="Proxima Nova"/>
              </a:rPr>
              <a:t>tag bits.</a:t>
            </a:r>
            <a:endParaRPr b="1" sz="1700">
              <a:solidFill>
                <a:srgbClr val="616161"/>
              </a:solidFill>
              <a:latin typeface="Proxima Nova"/>
              <a:ea typeface="Proxima Nova"/>
              <a:cs typeface="Proxima Nova"/>
              <a:sym typeface="Proxima Nova"/>
            </a:endParaRPr>
          </a:p>
          <a:p>
            <a:pPr indent="457200" lvl="0" marL="0" rtl="0" algn="l">
              <a:spcBef>
                <a:spcPts val="1200"/>
              </a:spcBef>
              <a:spcAft>
                <a:spcPts val="1200"/>
              </a:spcAft>
              <a:buClr>
                <a:schemeClr val="dk1"/>
              </a:buClr>
              <a:buSzPts val="1100"/>
              <a:buFont typeface="Arial"/>
              <a:buNone/>
            </a:pPr>
            <a:r>
              <a:t/>
            </a:r>
            <a:endParaRPr b="1" sz="1700">
              <a:solidFill>
                <a:srgbClr val="616161"/>
              </a:solidFill>
              <a:latin typeface="Proxima Nova"/>
              <a:ea typeface="Proxima Nova"/>
              <a:cs typeface="Proxima Nova"/>
              <a:sym typeface="Proxima Nova"/>
            </a:endParaRPr>
          </a:p>
        </p:txBody>
      </p:sp>
      <p:graphicFrame>
        <p:nvGraphicFramePr>
          <p:cNvPr id="357" name="Google Shape;357;p47"/>
          <p:cNvGraphicFramePr/>
          <p:nvPr/>
        </p:nvGraphicFramePr>
        <p:xfrm>
          <a:off x="5885525" y="4026225"/>
          <a:ext cx="3000000" cy="3000000"/>
        </p:xfrm>
        <a:graphic>
          <a:graphicData uri="http://schemas.openxmlformats.org/drawingml/2006/table">
            <a:tbl>
              <a:tblPr>
                <a:noFill/>
                <a:tableStyleId>{20ABED53-5101-48EE-9038-6062D8E809AA}</a:tableStyleId>
              </a:tblPr>
              <a:tblGrid>
                <a:gridCol w="1304275"/>
                <a:gridCol w="840600"/>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Index</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bl>
          </a:graphicData>
        </a:graphic>
      </p:graphicFrame>
      <p:sp>
        <p:nvSpPr>
          <p:cNvPr id="358" name="Google Shape;358;p47"/>
          <p:cNvSpPr txBox="1"/>
          <p:nvPr/>
        </p:nvSpPr>
        <p:spPr>
          <a:xfrm>
            <a:off x="5885463" y="3522650"/>
            <a:ext cx="298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t-bits                     </a:t>
            </a:r>
            <a:r>
              <a:rPr lang="en">
                <a:latin typeface="Proxima Nova"/>
                <a:ea typeface="Proxima Nova"/>
                <a:cs typeface="Proxima Nova"/>
                <a:sym typeface="Proxima Nova"/>
              </a:rPr>
              <a:t>5</a:t>
            </a:r>
            <a:r>
              <a:rPr lang="en">
                <a:latin typeface="Proxima Nova"/>
                <a:ea typeface="Proxima Nova"/>
                <a:cs typeface="Proxima Nova"/>
                <a:sym typeface="Proxima Nova"/>
              </a:rPr>
              <a:t>-bits         6-bits</a:t>
            </a:r>
            <a:endParaRPr>
              <a:latin typeface="Proxima Nova"/>
              <a:ea typeface="Proxima Nova"/>
              <a:cs typeface="Proxima Nova"/>
              <a:sym typeface="Proxima Nov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2" name="Shape 362"/>
        <p:cNvGrpSpPr/>
        <p:nvPr/>
      </p:nvGrpSpPr>
      <p:grpSpPr>
        <a:xfrm>
          <a:off x="0" y="0"/>
          <a:ext cx="0" cy="0"/>
          <a:chOff x="0" y="0"/>
          <a:chExt cx="0" cy="0"/>
        </a:xfrm>
      </p:grpSpPr>
      <p:sp>
        <p:nvSpPr>
          <p:cNvPr id="363" name="Google Shape;363;p48"/>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 Associative Cache Address Example</a:t>
            </a:r>
            <a:endParaRPr/>
          </a:p>
          <a:p>
            <a:pPr indent="0" lvl="0" marL="0" rtl="0" algn="l">
              <a:spcBef>
                <a:spcPts val="0"/>
              </a:spcBef>
              <a:spcAft>
                <a:spcPts val="0"/>
              </a:spcAft>
              <a:buNone/>
            </a:pPr>
            <a:r>
              <a:t/>
            </a:r>
            <a:endParaRPr/>
          </a:p>
        </p:txBody>
      </p:sp>
      <p:sp>
        <p:nvSpPr>
          <p:cNvPr id="364" name="Google Shape;364;p48"/>
          <p:cNvSpPr txBox="1"/>
          <p:nvPr/>
        </p:nvSpPr>
        <p:spPr>
          <a:xfrm>
            <a:off x="741450" y="949075"/>
            <a:ext cx="7661100" cy="36171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2"/>
              </a:buClr>
              <a:buSzPts val="1700"/>
              <a:buFont typeface="Proxima Nova"/>
              <a:buChar char="●"/>
            </a:pPr>
            <a:r>
              <a:rPr lang="en" sz="1700">
                <a:solidFill>
                  <a:schemeClr val="dk2"/>
                </a:solidFill>
                <a:latin typeface="Proxima Nova"/>
                <a:ea typeface="Proxima Nova"/>
                <a:cs typeface="Proxima Nova"/>
                <a:sym typeface="Proxima Nova"/>
              </a:rPr>
              <a:t>Consider a memory system with 32-bit addresses, and a 8 KByte (1KByte = 1024 bytes) 4-way set associative cache with a block size of 64 bytes.</a:t>
            </a:r>
            <a:endParaRPr sz="1700">
              <a:solidFill>
                <a:schemeClr val="dk2"/>
              </a:solidFill>
              <a:latin typeface="Proxima Nova"/>
              <a:ea typeface="Proxima Nova"/>
              <a:cs typeface="Proxima Nova"/>
              <a:sym typeface="Proxima Nova"/>
            </a:endParaRPr>
          </a:p>
          <a:p>
            <a:pPr indent="0" lvl="0" marL="0" rtl="0" algn="l">
              <a:spcBef>
                <a:spcPts val="1200"/>
              </a:spcBef>
              <a:spcAft>
                <a:spcPts val="0"/>
              </a:spcAft>
              <a:buNone/>
            </a:pPr>
            <a:r>
              <a:rPr lang="en" sz="1700">
                <a:solidFill>
                  <a:schemeClr val="dk2"/>
                </a:solidFill>
                <a:latin typeface="Proxima Nova"/>
                <a:ea typeface="Proxima Nova"/>
                <a:cs typeface="Proxima Nova"/>
                <a:sym typeface="Proxima Nova"/>
              </a:rPr>
              <a:t>Calculate offset bits.</a:t>
            </a:r>
            <a:endParaRPr sz="1700">
              <a:solidFill>
                <a:schemeClr val="dk2"/>
              </a:solidFill>
              <a:latin typeface="Proxima Nova"/>
              <a:ea typeface="Proxima Nova"/>
              <a:cs typeface="Proxima Nova"/>
              <a:sym typeface="Proxima Nova"/>
            </a:endParaRPr>
          </a:p>
          <a:p>
            <a:pPr indent="0" lvl="0" marL="0" rtl="0" algn="l">
              <a:spcBef>
                <a:spcPts val="1200"/>
              </a:spcBef>
              <a:spcAft>
                <a:spcPts val="0"/>
              </a:spcAft>
              <a:buNone/>
            </a:pPr>
            <a:r>
              <a:rPr lang="en" sz="1700">
                <a:solidFill>
                  <a:schemeClr val="dk2"/>
                </a:solidFill>
                <a:latin typeface="Proxima Nova"/>
                <a:ea typeface="Proxima Nova"/>
                <a:cs typeface="Proxima Nova"/>
                <a:sym typeface="Proxima Nova"/>
              </a:rPr>
              <a:t>		</a:t>
            </a:r>
            <a:r>
              <a:rPr b="1" lang="en" sz="1700">
                <a:solidFill>
                  <a:schemeClr val="dk2"/>
                </a:solidFill>
                <a:latin typeface="Proxima Nova"/>
                <a:ea typeface="Proxima Nova"/>
                <a:cs typeface="Proxima Nova"/>
                <a:sym typeface="Proxima Nova"/>
              </a:rPr>
              <a:t>b = log2(block size) = log2(64) = </a:t>
            </a:r>
            <a:r>
              <a:rPr b="1" lang="en" sz="1700">
                <a:solidFill>
                  <a:srgbClr val="FF0000"/>
                </a:solidFill>
                <a:latin typeface="Proxima Nova"/>
                <a:ea typeface="Proxima Nova"/>
                <a:cs typeface="Proxima Nova"/>
                <a:sym typeface="Proxima Nova"/>
              </a:rPr>
              <a:t>6 </a:t>
            </a:r>
            <a:endParaRPr b="1" sz="1700">
              <a:solidFill>
                <a:srgbClr val="FF0000"/>
              </a:solidFill>
              <a:latin typeface="Proxima Nova"/>
              <a:ea typeface="Proxima Nova"/>
              <a:cs typeface="Proxima Nova"/>
              <a:sym typeface="Proxima Nova"/>
            </a:endParaRPr>
          </a:p>
          <a:p>
            <a:pPr indent="0" lvl="0" marL="0" rtl="0" algn="l">
              <a:spcBef>
                <a:spcPts val="1200"/>
              </a:spcBef>
              <a:spcAft>
                <a:spcPts val="0"/>
              </a:spcAft>
              <a:buNone/>
            </a:pPr>
            <a:r>
              <a:rPr lang="en" sz="1700">
                <a:solidFill>
                  <a:srgbClr val="616161"/>
                </a:solidFill>
                <a:latin typeface="Proxima Nova"/>
                <a:ea typeface="Proxima Nova"/>
                <a:cs typeface="Proxima Nova"/>
                <a:sym typeface="Proxima Nova"/>
              </a:rPr>
              <a:t>Calculate</a:t>
            </a:r>
            <a:r>
              <a:rPr b="1" lang="en" sz="1700">
                <a:solidFill>
                  <a:srgbClr val="616161"/>
                </a:solidFill>
                <a:latin typeface="Proxima Nova"/>
                <a:ea typeface="Proxima Nova"/>
                <a:cs typeface="Proxima Nova"/>
                <a:sym typeface="Proxima Nova"/>
              </a:rPr>
              <a:t> </a:t>
            </a:r>
            <a:r>
              <a:rPr lang="en" sz="1700">
                <a:solidFill>
                  <a:srgbClr val="616161"/>
                </a:solidFill>
                <a:latin typeface="Proxima Nova"/>
                <a:ea typeface="Proxima Nova"/>
                <a:cs typeface="Proxima Nova"/>
                <a:sym typeface="Proxima Nova"/>
              </a:rPr>
              <a:t>index bits.</a:t>
            </a:r>
            <a:endParaRPr sz="1700">
              <a:solidFill>
                <a:srgbClr val="616161"/>
              </a:solidFill>
              <a:latin typeface="Proxima Nova"/>
              <a:ea typeface="Proxima Nova"/>
              <a:cs typeface="Proxima Nova"/>
              <a:sym typeface="Proxima Nova"/>
            </a:endParaRPr>
          </a:p>
          <a:p>
            <a:pPr indent="457200" lvl="0" marL="457200" rtl="0" algn="l">
              <a:spcBef>
                <a:spcPts val="1200"/>
              </a:spcBef>
              <a:spcAft>
                <a:spcPts val="0"/>
              </a:spcAft>
              <a:buNone/>
            </a:pPr>
            <a:r>
              <a:rPr b="1" lang="en" sz="1700">
                <a:solidFill>
                  <a:schemeClr val="dk2"/>
                </a:solidFill>
                <a:latin typeface="Proxima Nova"/>
                <a:ea typeface="Proxima Nova"/>
                <a:cs typeface="Proxima Nova"/>
                <a:sym typeface="Proxima Nova"/>
              </a:rPr>
              <a:t>k = log2(cache size/(associativity * block size))</a:t>
            </a:r>
            <a:endParaRPr b="1" sz="1700">
              <a:solidFill>
                <a:schemeClr val="dk2"/>
              </a:solidFill>
              <a:latin typeface="Proxima Nova"/>
              <a:ea typeface="Proxima Nova"/>
              <a:cs typeface="Proxima Nova"/>
              <a:sym typeface="Proxima Nova"/>
            </a:endParaRPr>
          </a:p>
          <a:p>
            <a:pPr indent="0" lvl="0" marL="0" rtl="0" algn="l">
              <a:spcBef>
                <a:spcPts val="1200"/>
              </a:spcBef>
              <a:spcAft>
                <a:spcPts val="0"/>
              </a:spcAft>
              <a:buNone/>
            </a:pPr>
            <a:r>
              <a:rPr b="1" lang="en" sz="1700">
                <a:solidFill>
                  <a:schemeClr val="dk2"/>
                </a:solidFill>
                <a:latin typeface="Proxima Nova"/>
                <a:ea typeface="Proxima Nova"/>
                <a:cs typeface="Proxima Nova"/>
                <a:sym typeface="Proxima Nova"/>
              </a:rPr>
              <a:t>                   = log2(8192 / (4 * 64)) = </a:t>
            </a:r>
            <a:r>
              <a:rPr b="1" lang="en" sz="1700">
                <a:solidFill>
                  <a:srgbClr val="FF0000"/>
                </a:solidFill>
                <a:latin typeface="Proxima Nova"/>
                <a:ea typeface="Proxima Nova"/>
                <a:cs typeface="Proxima Nova"/>
                <a:sym typeface="Proxima Nova"/>
              </a:rPr>
              <a:t>5</a:t>
            </a:r>
            <a:endParaRPr b="1" sz="1700">
              <a:solidFill>
                <a:srgbClr val="FF0000"/>
              </a:solidFill>
              <a:latin typeface="Proxima Nova"/>
              <a:ea typeface="Proxima Nova"/>
              <a:cs typeface="Proxima Nova"/>
              <a:sym typeface="Proxima Nova"/>
            </a:endParaRPr>
          </a:p>
          <a:p>
            <a:pPr indent="0" lvl="0" marL="0" rtl="0" algn="l">
              <a:spcBef>
                <a:spcPts val="1200"/>
              </a:spcBef>
              <a:spcAft>
                <a:spcPts val="0"/>
              </a:spcAft>
              <a:buNone/>
            </a:pPr>
            <a:r>
              <a:rPr lang="en" sz="1700">
                <a:solidFill>
                  <a:srgbClr val="616161"/>
                </a:solidFill>
                <a:latin typeface="Proxima Nova"/>
                <a:ea typeface="Proxima Nova"/>
                <a:cs typeface="Proxima Nova"/>
                <a:sym typeface="Proxima Nova"/>
              </a:rPr>
              <a:t>Calculate </a:t>
            </a:r>
            <a:r>
              <a:rPr b="1" lang="en" sz="1700">
                <a:solidFill>
                  <a:srgbClr val="616161"/>
                </a:solidFill>
                <a:latin typeface="Proxima Nova"/>
                <a:ea typeface="Proxima Nova"/>
                <a:cs typeface="Proxima Nova"/>
                <a:sym typeface="Proxima Nova"/>
              </a:rPr>
              <a:t>tag bits.</a:t>
            </a:r>
            <a:endParaRPr b="1" sz="1700">
              <a:solidFill>
                <a:srgbClr val="616161"/>
              </a:solidFill>
              <a:latin typeface="Proxima Nova"/>
              <a:ea typeface="Proxima Nova"/>
              <a:cs typeface="Proxima Nova"/>
              <a:sym typeface="Proxima Nova"/>
            </a:endParaRPr>
          </a:p>
          <a:p>
            <a:pPr indent="457200" lvl="0" marL="0" rtl="0" algn="l">
              <a:spcBef>
                <a:spcPts val="1200"/>
              </a:spcBef>
              <a:spcAft>
                <a:spcPts val="1200"/>
              </a:spcAft>
              <a:buNone/>
            </a:pPr>
            <a:r>
              <a:rPr b="1" lang="en" sz="1700">
                <a:solidFill>
                  <a:srgbClr val="616161"/>
                </a:solidFill>
                <a:latin typeface="Proxima Nova"/>
                <a:ea typeface="Proxima Nova"/>
                <a:cs typeface="Proxima Nova"/>
                <a:sym typeface="Proxima Nova"/>
              </a:rPr>
              <a:t>	</a:t>
            </a:r>
            <a:r>
              <a:rPr b="1" lang="en" sz="1700">
                <a:solidFill>
                  <a:schemeClr val="dk2"/>
                </a:solidFill>
                <a:latin typeface="Proxima Nova"/>
                <a:ea typeface="Proxima Nova"/>
                <a:cs typeface="Proxima Nova"/>
                <a:sym typeface="Proxima Nova"/>
              </a:rPr>
              <a:t>t =  32 bit address - k - b = </a:t>
            </a:r>
            <a:r>
              <a:rPr b="1" lang="en" sz="1700">
                <a:solidFill>
                  <a:srgbClr val="FF0000"/>
                </a:solidFill>
                <a:latin typeface="Proxima Nova"/>
                <a:ea typeface="Proxima Nova"/>
                <a:cs typeface="Proxima Nova"/>
                <a:sym typeface="Proxima Nova"/>
              </a:rPr>
              <a:t>21</a:t>
            </a:r>
            <a:endParaRPr b="1" sz="1700">
              <a:solidFill>
                <a:srgbClr val="616161"/>
              </a:solidFill>
              <a:latin typeface="Proxima Nova"/>
              <a:ea typeface="Proxima Nova"/>
              <a:cs typeface="Proxima Nova"/>
              <a:sym typeface="Proxima Nova"/>
            </a:endParaRPr>
          </a:p>
        </p:txBody>
      </p:sp>
      <p:graphicFrame>
        <p:nvGraphicFramePr>
          <p:cNvPr id="365" name="Google Shape;365;p48"/>
          <p:cNvGraphicFramePr/>
          <p:nvPr/>
        </p:nvGraphicFramePr>
        <p:xfrm>
          <a:off x="5885525" y="4026225"/>
          <a:ext cx="3000000" cy="3000000"/>
        </p:xfrm>
        <a:graphic>
          <a:graphicData uri="http://schemas.openxmlformats.org/drawingml/2006/table">
            <a:tbl>
              <a:tblPr>
                <a:noFill/>
                <a:tableStyleId>{20ABED53-5101-48EE-9038-6062D8E809AA}</a:tableStyleId>
              </a:tblPr>
              <a:tblGrid>
                <a:gridCol w="1304275"/>
                <a:gridCol w="840600"/>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Index</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bl>
          </a:graphicData>
        </a:graphic>
      </p:graphicFrame>
      <p:sp>
        <p:nvSpPr>
          <p:cNvPr id="366" name="Google Shape;366;p48"/>
          <p:cNvSpPr txBox="1"/>
          <p:nvPr/>
        </p:nvSpPr>
        <p:spPr>
          <a:xfrm>
            <a:off x="5885463" y="3522650"/>
            <a:ext cx="298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21-bits                     5-bits         6-bits</a:t>
            </a:r>
            <a:endParaRPr>
              <a:latin typeface="Proxima Nova"/>
              <a:ea typeface="Proxima Nova"/>
              <a:cs typeface="Proxima Nova"/>
              <a:sym typeface="Proxima Nov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0" name="Shape 370"/>
        <p:cNvGrpSpPr/>
        <p:nvPr/>
      </p:nvGrpSpPr>
      <p:grpSpPr>
        <a:xfrm>
          <a:off x="0" y="0"/>
          <a:ext cx="0" cy="0"/>
          <a:chOff x="0" y="0"/>
          <a:chExt cx="0" cy="0"/>
        </a:xfrm>
      </p:grpSpPr>
      <p:sp>
        <p:nvSpPr>
          <p:cNvPr id="371" name="Google Shape;371;p49"/>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2-Way Set Associative Cache Example</a:t>
            </a:r>
            <a:endParaRPr/>
          </a:p>
          <a:p>
            <a:pPr indent="0" lvl="0" marL="0" rtl="0" algn="l">
              <a:spcBef>
                <a:spcPts val="0"/>
              </a:spcBef>
              <a:spcAft>
                <a:spcPts val="0"/>
              </a:spcAft>
              <a:buNone/>
            </a:pPr>
            <a:r>
              <a:t/>
            </a:r>
            <a:endParaRPr/>
          </a:p>
        </p:txBody>
      </p:sp>
      <p:graphicFrame>
        <p:nvGraphicFramePr>
          <p:cNvPr id="372" name="Google Shape;372;p49"/>
          <p:cNvGraphicFramePr/>
          <p:nvPr/>
        </p:nvGraphicFramePr>
        <p:xfrm>
          <a:off x="2104925" y="1358650"/>
          <a:ext cx="3000000" cy="3000000"/>
        </p:xfrm>
        <a:graphic>
          <a:graphicData uri="http://schemas.openxmlformats.org/drawingml/2006/table">
            <a:tbl>
              <a:tblPr>
                <a:noFill/>
                <a:tableStyleId>{20ABED53-5101-48EE-9038-6062D8E809AA}</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graphicFrame>
        <p:nvGraphicFramePr>
          <p:cNvPr id="373" name="Google Shape;373;p49"/>
          <p:cNvGraphicFramePr/>
          <p:nvPr/>
        </p:nvGraphicFramePr>
        <p:xfrm>
          <a:off x="3079263" y="3777425"/>
          <a:ext cx="3000000" cy="3000000"/>
        </p:xfrm>
        <a:graphic>
          <a:graphicData uri="http://schemas.openxmlformats.org/drawingml/2006/table">
            <a:tbl>
              <a:tblPr>
                <a:noFill/>
                <a:tableStyleId>{20ABED53-5101-48EE-9038-6062D8E809AA}</a:tableStyleId>
              </a:tblPr>
              <a:tblGrid>
                <a:gridCol w="1304275"/>
                <a:gridCol w="840600"/>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Index</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4 bits</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2 bits</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2 bits</a:t>
                      </a:r>
                      <a:endParaRPr>
                        <a:solidFill>
                          <a:schemeClr val="dk1"/>
                        </a:solidFill>
                        <a:latin typeface="Courier New"/>
                        <a:ea typeface="Courier New"/>
                        <a:cs typeface="Courier New"/>
                        <a:sym typeface="Courier New"/>
                      </a:endParaRPr>
                    </a:p>
                  </a:txBody>
                  <a:tcPr marT="91425" marB="91425" marR="91425" marL="91425"/>
                </a:tc>
              </a:tr>
            </a:tbl>
          </a:graphicData>
        </a:graphic>
      </p:graphicFrame>
      <p:graphicFrame>
        <p:nvGraphicFramePr>
          <p:cNvPr id="374" name="Google Shape;374;p49"/>
          <p:cNvGraphicFramePr/>
          <p:nvPr/>
        </p:nvGraphicFramePr>
        <p:xfrm>
          <a:off x="5495825" y="1358650"/>
          <a:ext cx="3000000" cy="3000000"/>
        </p:xfrm>
        <a:graphic>
          <a:graphicData uri="http://schemas.openxmlformats.org/drawingml/2006/table">
            <a:tbl>
              <a:tblPr>
                <a:noFill/>
                <a:tableStyleId>{20ABED53-5101-48EE-9038-6062D8E809AA}</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sp>
        <p:nvSpPr>
          <p:cNvPr id="375" name="Google Shape;375;p49"/>
          <p:cNvSpPr txBox="1"/>
          <p:nvPr/>
        </p:nvSpPr>
        <p:spPr>
          <a:xfrm>
            <a:off x="3180213"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0</a:t>
            </a:r>
            <a:endParaRPr>
              <a:latin typeface="Proxima Nova"/>
              <a:ea typeface="Proxima Nova"/>
              <a:cs typeface="Proxima Nova"/>
              <a:sym typeface="Proxima Nova"/>
            </a:endParaRPr>
          </a:p>
        </p:txBody>
      </p:sp>
      <p:sp>
        <p:nvSpPr>
          <p:cNvPr id="376" name="Google Shape;376;p49"/>
          <p:cNvSpPr txBox="1"/>
          <p:nvPr/>
        </p:nvSpPr>
        <p:spPr>
          <a:xfrm>
            <a:off x="6571100"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1</a:t>
            </a:r>
            <a:endParaRPr>
              <a:latin typeface="Proxima Nova"/>
              <a:ea typeface="Proxima Nova"/>
              <a:cs typeface="Proxima Nova"/>
              <a:sym typeface="Proxima Nova"/>
            </a:endParaRPr>
          </a:p>
        </p:txBody>
      </p:sp>
      <p:sp>
        <p:nvSpPr>
          <p:cNvPr id="377" name="Google Shape;377;p49"/>
          <p:cNvSpPr txBox="1"/>
          <p:nvPr/>
        </p:nvSpPr>
        <p:spPr>
          <a:xfrm>
            <a:off x="1054775" y="18352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Set0: 00</a:t>
            </a:r>
            <a:endParaRPr>
              <a:latin typeface="Courier New"/>
              <a:ea typeface="Courier New"/>
              <a:cs typeface="Courier New"/>
              <a:sym typeface="Courier New"/>
            </a:endParaRPr>
          </a:p>
        </p:txBody>
      </p:sp>
      <p:sp>
        <p:nvSpPr>
          <p:cNvPr id="378" name="Google Shape;378;p49"/>
          <p:cNvSpPr txBox="1"/>
          <p:nvPr/>
        </p:nvSpPr>
        <p:spPr>
          <a:xfrm>
            <a:off x="1054775" y="22354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Set1: 01</a:t>
            </a:r>
            <a:endParaRPr>
              <a:latin typeface="Courier New"/>
              <a:ea typeface="Courier New"/>
              <a:cs typeface="Courier New"/>
              <a:sym typeface="Courier New"/>
            </a:endParaRPr>
          </a:p>
        </p:txBody>
      </p:sp>
      <p:sp>
        <p:nvSpPr>
          <p:cNvPr id="379" name="Google Shape;379;p49"/>
          <p:cNvSpPr txBox="1"/>
          <p:nvPr/>
        </p:nvSpPr>
        <p:spPr>
          <a:xfrm>
            <a:off x="1054775" y="2627675"/>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Set2: 02</a:t>
            </a:r>
            <a:endParaRPr>
              <a:latin typeface="Courier New"/>
              <a:ea typeface="Courier New"/>
              <a:cs typeface="Courier New"/>
              <a:sym typeface="Courier New"/>
            </a:endParaRPr>
          </a:p>
        </p:txBody>
      </p:sp>
      <p:sp>
        <p:nvSpPr>
          <p:cNvPr id="380" name="Google Shape;380;p49"/>
          <p:cNvSpPr txBox="1"/>
          <p:nvPr/>
        </p:nvSpPr>
        <p:spPr>
          <a:xfrm>
            <a:off x="1054775" y="301990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Set3: 03</a:t>
            </a:r>
            <a:endParaRPr>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4" name="Shape 384"/>
        <p:cNvGrpSpPr/>
        <p:nvPr/>
      </p:nvGrpSpPr>
      <p:grpSpPr>
        <a:xfrm>
          <a:off x="0" y="0"/>
          <a:ext cx="0" cy="0"/>
          <a:chOff x="0" y="0"/>
          <a:chExt cx="0" cy="0"/>
        </a:xfrm>
      </p:grpSpPr>
      <p:sp>
        <p:nvSpPr>
          <p:cNvPr id="385" name="Google Shape;385;p50"/>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2-Way Set Associative Cache Example</a:t>
            </a:r>
            <a:endParaRPr/>
          </a:p>
          <a:p>
            <a:pPr indent="0" lvl="0" marL="0" rtl="0" algn="l">
              <a:spcBef>
                <a:spcPts val="0"/>
              </a:spcBef>
              <a:spcAft>
                <a:spcPts val="0"/>
              </a:spcAft>
              <a:buNone/>
            </a:pPr>
            <a:r>
              <a:t/>
            </a:r>
            <a:endParaRPr/>
          </a:p>
        </p:txBody>
      </p:sp>
      <p:graphicFrame>
        <p:nvGraphicFramePr>
          <p:cNvPr id="386" name="Google Shape;386;p50"/>
          <p:cNvGraphicFramePr/>
          <p:nvPr/>
        </p:nvGraphicFramePr>
        <p:xfrm>
          <a:off x="2104925" y="1358650"/>
          <a:ext cx="3000000" cy="3000000"/>
        </p:xfrm>
        <a:graphic>
          <a:graphicData uri="http://schemas.openxmlformats.org/drawingml/2006/table">
            <a:tbl>
              <a:tblPr>
                <a:noFill/>
                <a:tableStyleId>{20ABED53-5101-48EE-9038-6062D8E809AA}</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graphicFrame>
        <p:nvGraphicFramePr>
          <p:cNvPr id="387" name="Google Shape;387;p50"/>
          <p:cNvGraphicFramePr/>
          <p:nvPr/>
        </p:nvGraphicFramePr>
        <p:xfrm>
          <a:off x="3079263" y="3777425"/>
          <a:ext cx="3000000" cy="3000000"/>
        </p:xfrm>
        <a:graphic>
          <a:graphicData uri="http://schemas.openxmlformats.org/drawingml/2006/table">
            <a:tbl>
              <a:tblPr>
                <a:noFill/>
                <a:tableStyleId>{20ABED53-5101-48EE-9038-6062D8E809AA}</a:tableStyleId>
              </a:tblPr>
              <a:tblGrid>
                <a:gridCol w="1304275"/>
                <a:gridCol w="840600"/>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Index</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4 bits</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2 bits</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2 bits</a:t>
                      </a:r>
                      <a:endParaRPr>
                        <a:solidFill>
                          <a:schemeClr val="dk1"/>
                        </a:solidFill>
                        <a:latin typeface="Courier New"/>
                        <a:ea typeface="Courier New"/>
                        <a:cs typeface="Courier New"/>
                        <a:sym typeface="Courier New"/>
                      </a:endParaRPr>
                    </a:p>
                  </a:txBody>
                  <a:tcPr marT="91425" marB="91425" marR="91425" marL="91425"/>
                </a:tc>
              </a:tr>
            </a:tbl>
          </a:graphicData>
        </a:graphic>
      </p:graphicFrame>
      <p:graphicFrame>
        <p:nvGraphicFramePr>
          <p:cNvPr id="388" name="Google Shape;388;p50"/>
          <p:cNvGraphicFramePr/>
          <p:nvPr/>
        </p:nvGraphicFramePr>
        <p:xfrm>
          <a:off x="5495825" y="1358650"/>
          <a:ext cx="3000000" cy="3000000"/>
        </p:xfrm>
        <a:graphic>
          <a:graphicData uri="http://schemas.openxmlformats.org/drawingml/2006/table">
            <a:tbl>
              <a:tblPr>
                <a:noFill/>
                <a:tableStyleId>{20ABED53-5101-48EE-9038-6062D8E809AA}</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sp>
        <p:nvSpPr>
          <p:cNvPr id="389" name="Google Shape;389;p50"/>
          <p:cNvSpPr txBox="1"/>
          <p:nvPr/>
        </p:nvSpPr>
        <p:spPr>
          <a:xfrm>
            <a:off x="3180213"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0</a:t>
            </a:r>
            <a:endParaRPr>
              <a:latin typeface="Proxima Nova"/>
              <a:ea typeface="Proxima Nova"/>
              <a:cs typeface="Proxima Nova"/>
              <a:sym typeface="Proxima Nova"/>
            </a:endParaRPr>
          </a:p>
        </p:txBody>
      </p:sp>
      <p:sp>
        <p:nvSpPr>
          <p:cNvPr id="390" name="Google Shape;390;p50"/>
          <p:cNvSpPr txBox="1"/>
          <p:nvPr/>
        </p:nvSpPr>
        <p:spPr>
          <a:xfrm>
            <a:off x="6571100"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1</a:t>
            </a:r>
            <a:endParaRPr>
              <a:latin typeface="Proxima Nova"/>
              <a:ea typeface="Proxima Nova"/>
              <a:cs typeface="Proxima Nova"/>
              <a:sym typeface="Proxima Nova"/>
            </a:endParaRPr>
          </a:p>
        </p:txBody>
      </p:sp>
      <p:sp>
        <p:nvSpPr>
          <p:cNvPr id="391" name="Google Shape;391;p50"/>
          <p:cNvSpPr txBox="1"/>
          <p:nvPr/>
        </p:nvSpPr>
        <p:spPr>
          <a:xfrm>
            <a:off x="1054775" y="18352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Set0: 00</a:t>
            </a:r>
            <a:endParaRPr>
              <a:latin typeface="Courier New"/>
              <a:ea typeface="Courier New"/>
              <a:cs typeface="Courier New"/>
              <a:sym typeface="Courier New"/>
            </a:endParaRPr>
          </a:p>
        </p:txBody>
      </p:sp>
      <p:sp>
        <p:nvSpPr>
          <p:cNvPr id="392" name="Google Shape;392;p50"/>
          <p:cNvSpPr txBox="1"/>
          <p:nvPr/>
        </p:nvSpPr>
        <p:spPr>
          <a:xfrm>
            <a:off x="1054775" y="22354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Set1: 01</a:t>
            </a:r>
            <a:endParaRPr>
              <a:latin typeface="Courier New"/>
              <a:ea typeface="Courier New"/>
              <a:cs typeface="Courier New"/>
              <a:sym typeface="Courier New"/>
            </a:endParaRPr>
          </a:p>
        </p:txBody>
      </p:sp>
      <p:sp>
        <p:nvSpPr>
          <p:cNvPr id="393" name="Google Shape;393;p50"/>
          <p:cNvSpPr txBox="1"/>
          <p:nvPr/>
        </p:nvSpPr>
        <p:spPr>
          <a:xfrm>
            <a:off x="1054775" y="2627675"/>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Set2: 02</a:t>
            </a:r>
            <a:endParaRPr>
              <a:latin typeface="Courier New"/>
              <a:ea typeface="Courier New"/>
              <a:cs typeface="Courier New"/>
              <a:sym typeface="Courier New"/>
            </a:endParaRPr>
          </a:p>
        </p:txBody>
      </p:sp>
      <p:sp>
        <p:nvSpPr>
          <p:cNvPr id="394" name="Google Shape;394;p50"/>
          <p:cNvSpPr txBox="1"/>
          <p:nvPr/>
        </p:nvSpPr>
        <p:spPr>
          <a:xfrm>
            <a:off x="1054775" y="301990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Set3: 03</a:t>
            </a:r>
            <a:endParaRPr>
              <a:latin typeface="Courier New"/>
              <a:ea typeface="Courier New"/>
              <a:cs typeface="Courier New"/>
              <a:sym typeface="Courier New"/>
            </a:endParaRPr>
          </a:p>
        </p:txBody>
      </p:sp>
      <p:sp>
        <p:nvSpPr>
          <p:cNvPr id="395" name="Google Shape;395;p50"/>
          <p:cNvSpPr txBox="1"/>
          <p:nvPr/>
        </p:nvSpPr>
        <p:spPr>
          <a:xfrm>
            <a:off x="392050" y="3922025"/>
            <a:ext cx="210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Mem Access 1</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0x72: </a:t>
            </a:r>
            <a:r>
              <a:rPr lang="en">
                <a:solidFill>
                  <a:schemeClr val="dk1"/>
                </a:solidFill>
                <a:latin typeface="Courier New"/>
                <a:ea typeface="Courier New"/>
                <a:cs typeface="Courier New"/>
                <a:sym typeface="Courier New"/>
              </a:rPr>
              <a:t>0b01110010</a:t>
            </a:r>
            <a:endParaRPr>
              <a:solidFill>
                <a:schemeClr val="dk1"/>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9" name="Shape 399"/>
        <p:cNvGrpSpPr/>
        <p:nvPr/>
      </p:nvGrpSpPr>
      <p:grpSpPr>
        <a:xfrm>
          <a:off x="0" y="0"/>
          <a:ext cx="0" cy="0"/>
          <a:chOff x="0" y="0"/>
          <a:chExt cx="0" cy="0"/>
        </a:xfrm>
      </p:grpSpPr>
      <p:sp>
        <p:nvSpPr>
          <p:cNvPr id="400" name="Google Shape;400;p51"/>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2-Way Set Associative Cache Example</a:t>
            </a:r>
            <a:endParaRPr/>
          </a:p>
          <a:p>
            <a:pPr indent="0" lvl="0" marL="0" rtl="0" algn="l">
              <a:spcBef>
                <a:spcPts val="0"/>
              </a:spcBef>
              <a:spcAft>
                <a:spcPts val="0"/>
              </a:spcAft>
              <a:buNone/>
            </a:pPr>
            <a:r>
              <a:t/>
            </a:r>
            <a:endParaRPr/>
          </a:p>
        </p:txBody>
      </p:sp>
      <p:graphicFrame>
        <p:nvGraphicFramePr>
          <p:cNvPr id="401" name="Google Shape;401;p51"/>
          <p:cNvGraphicFramePr/>
          <p:nvPr/>
        </p:nvGraphicFramePr>
        <p:xfrm>
          <a:off x="2104925" y="1358650"/>
          <a:ext cx="3000000" cy="3000000"/>
        </p:xfrm>
        <a:graphic>
          <a:graphicData uri="http://schemas.openxmlformats.org/drawingml/2006/table">
            <a:tbl>
              <a:tblPr>
                <a:noFill/>
                <a:tableStyleId>{20ABED53-5101-48EE-9038-6062D8E809AA}</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graphicFrame>
        <p:nvGraphicFramePr>
          <p:cNvPr id="402" name="Google Shape;402;p51"/>
          <p:cNvGraphicFramePr/>
          <p:nvPr/>
        </p:nvGraphicFramePr>
        <p:xfrm>
          <a:off x="3079263" y="3777425"/>
          <a:ext cx="3000000" cy="3000000"/>
        </p:xfrm>
        <a:graphic>
          <a:graphicData uri="http://schemas.openxmlformats.org/drawingml/2006/table">
            <a:tbl>
              <a:tblPr>
                <a:noFill/>
                <a:tableStyleId>{20ABED53-5101-48EE-9038-6062D8E809AA}</a:tableStyleId>
              </a:tblPr>
              <a:tblGrid>
                <a:gridCol w="1304275"/>
                <a:gridCol w="840600"/>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Index</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01</a:t>
                      </a:r>
                      <a:r>
                        <a:rPr lang="en">
                          <a:solidFill>
                            <a:schemeClr val="dk1"/>
                          </a:solidFill>
                          <a:latin typeface="Courier New"/>
                          <a:ea typeface="Courier New"/>
                          <a:cs typeface="Courier New"/>
                          <a:sym typeface="Courier New"/>
                        </a:rPr>
                        <a:t>11</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00</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10</a:t>
                      </a:r>
                      <a:endParaRPr>
                        <a:solidFill>
                          <a:schemeClr val="dk1"/>
                        </a:solidFill>
                        <a:latin typeface="Courier New"/>
                        <a:ea typeface="Courier New"/>
                        <a:cs typeface="Courier New"/>
                        <a:sym typeface="Courier New"/>
                      </a:endParaRPr>
                    </a:p>
                  </a:txBody>
                  <a:tcPr marT="91425" marB="91425" marR="91425" marL="91425"/>
                </a:tc>
              </a:tr>
            </a:tbl>
          </a:graphicData>
        </a:graphic>
      </p:graphicFrame>
      <p:graphicFrame>
        <p:nvGraphicFramePr>
          <p:cNvPr id="403" name="Google Shape;403;p51"/>
          <p:cNvGraphicFramePr/>
          <p:nvPr/>
        </p:nvGraphicFramePr>
        <p:xfrm>
          <a:off x="5495825" y="1358650"/>
          <a:ext cx="3000000" cy="3000000"/>
        </p:xfrm>
        <a:graphic>
          <a:graphicData uri="http://schemas.openxmlformats.org/drawingml/2006/table">
            <a:tbl>
              <a:tblPr>
                <a:noFill/>
                <a:tableStyleId>{20ABED53-5101-48EE-9038-6062D8E809AA}</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sp>
        <p:nvSpPr>
          <p:cNvPr id="404" name="Google Shape;404;p51"/>
          <p:cNvSpPr txBox="1"/>
          <p:nvPr/>
        </p:nvSpPr>
        <p:spPr>
          <a:xfrm>
            <a:off x="3180213"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0</a:t>
            </a:r>
            <a:endParaRPr>
              <a:latin typeface="Proxima Nova"/>
              <a:ea typeface="Proxima Nova"/>
              <a:cs typeface="Proxima Nova"/>
              <a:sym typeface="Proxima Nova"/>
            </a:endParaRPr>
          </a:p>
        </p:txBody>
      </p:sp>
      <p:sp>
        <p:nvSpPr>
          <p:cNvPr id="405" name="Google Shape;405;p51"/>
          <p:cNvSpPr txBox="1"/>
          <p:nvPr/>
        </p:nvSpPr>
        <p:spPr>
          <a:xfrm>
            <a:off x="6571100"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1</a:t>
            </a:r>
            <a:endParaRPr>
              <a:latin typeface="Proxima Nova"/>
              <a:ea typeface="Proxima Nova"/>
              <a:cs typeface="Proxima Nova"/>
              <a:sym typeface="Proxima Nova"/>
            </a:endParaRPr>
          </a:p>
        </p:txBody>
      </p:sp>
      <p:sp>
        <p:nvSpPr>
          <p:cNvPr id="406" name="Google Shape;406;p51"/>
          <p:cNvSpPr txBox="1"/>
          <p:nvPr/>
        </p:nvSpPr>
        <p:spPr>
          <a:xfrm>
            <a:off x="1054775" y="18352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Set0: 00</a:t>
            </a:r>
            <a:endParaRPr>
              <a:latin typeface="Courier New"/>
              <a:ea typeface="Courier New"/>
              <a:cs typeface="Courier New"/>
              <a:sym typeface="Courier New"/>
            </a:endParaRPr>
          </a:p>
        </p:txBody>
      </p:sp>
      <p:sp>
        <p:nvSpPr>
          <p:cNvPr id="407" name="Google Shape;407;p51"/>
          <p:cNvSpPr txBox="1"/>
          <p:nvPr/>
        </p:nvSpPr>
        <p:spPr>
          <a:xfrm>
            <a:off x="1054775" y="22354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Set1: 01</a:t>
            </a:r>
            <a:endParaRPr>
              <a:latin typeface="Courier New"/>
              <a:ea typeface="Courier New"/>
              <a:cs typeface="Courier New"/>
              <a:sym typeface="Courier New"/>
            </a:endParaRPr>
          </a:p>
        </p:txBody>
      </p:sp>
      <p:sp>
        <p:nvSpPr>
          <p:cNvPr id="408" name="Google Shape;408;p51"/>
          <p:cNvSpPr txBox="1"/>
          <p:nvPr/>
        </p:nvSpPr>
        <p:spPr>
          <a:xfrm>
            <a:off x="1054775" y="2627675"/>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Set2: 02</a:t>
            </a:r>
            <a:endParaRPr>
              <a:latin typeface="Courier New"/>
              <a:ea typeface="Courier New"/>
              <a:cs typeface="Courier New"/>
              <a:sym typeface="Courier New"/>
            </a:endParaRPr>
          </a:p>
        </p:txBody>
      </p:sp>
      <p:sp>
        <p:nvSpPr>
          <p:cNvPr id="409" name="Google Shape;409;p51"/>
          <p:cNvSpPr txBox="1"/>
          <p:nvPr/>
        </p:nvSpPr>
        <p:spPr>
          <a:xfrm>
            <a:off x="1054775" y="301990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Set3: 03</a:t>
            </a:r>
            <a:endParaRPr>
              <a:latin typeface="Courier New"/>
              <a:ea typeface="Courier New"/>
              <a:cs typeface="Courier New"/>
              <a:sym typeface="Courier New"/>
            </a:endParaRPr>
          </a:p>
        </p:txBody>
      </p:sp>
      <p:sp>
        <p:nvSpPr>
          <p:cNvPr id="410" name="Google Shape;410;p51"/>
          <p:cNvSpPr txBox="1"/>
          <p:nvPr/>
        </p:nvSpPr>
        <p:spPr>
          <a:xfrm>
            <a:off x="392050" y="3922025"/>
            <a:ext cx="210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Mem Access 1</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0x72: 0b01</a:t>
            </a:r>
            <a:r>
              <a:rPr lang="en">
                <a:solidFill>
                  <a:schemeClr val="dk1"/>
                </a:solidFill>
                <a:latin typeface="Courier New"/>
                <a:ea typeface="Courier New"/>
                <a:cs typeface="Courier New"/>
                <a:sym typeface="Courier New"/>
              </a:rPr>
              <a:t>11</a:t>
            </a:r>
            <a:r>
              <a:rPr lang="en">
                <a:solidFill>
                  <a:schemeClr val="dk1"/>
                </a:solidFill>
                <a:latin typeface="Courier New"/>
                <a:ea typeface="Courier New"/>
                <a:cs typeface="Courier New"/>
                <a:sym typeface="Courier New"/>
              </a:rPr>
              <a:t>0010</a:t>
            </a:r>
            <a:endParaRPr>
              <a:solidFill>
                <a:schemeClr val="dk1"/>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Translation Lookaside Buffer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4" name="Shape 414"/>
        <p:cNvGrpSpPr/>
        <p:nvPr/>
      </p:nvGrpSpPr>
      <p:grpSpPr>
        <a:xfrm>
          <a:off x="0" y="0"/>
          <a:ext cx="0" cy="0"/>
          <a:chOff x="0" y="0"/>
          <a:chExt cx="0" cy="0"/>
        </a:xfrm>
      </p:grpSpPr>
      <p:sp>
        <p:nvSpPr>
          <p:cNvPr id="415" name="Google Shape;415;p52"/>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2-Way Set Associative Cache Example</a:t>
            </a:r>
            <a:endParaRPr/>
          </a:p>
          <a:p>
            <a:pPr indent="0" lvl="0" marL="0" rtl="0" algn="l">
              <a:spcBef>
                <a:spcPts val="0"/>
              </a:spcBef>
              <a:spcAft>
                <a:spcPts val="0"/>
              </a:spcAft>
              <a:buNone/>
            </a:pPr>
            <a:r>
              <a:t/>
            </a:r>
            <a:endParaRPr/>
          </a:p>
        </p:txBody>
      </p:sp>
      <p:graphicFrame>
        <p:nvGraphicFramePr>
          <p:cNvPr id="416" name="Google Shape;416;p52"/>
          <p:cNvGraphicFramePr/>
          <p:nvPr/>
        </p:nvGraphicFramePr>
        <p:xfrm>
          <a:off x="2104925" y="1358650"/>
          <a:ext cx="3000000" cy="3000000"/>
        </p:xfrm>
        <a:graphic>
          <a:graphicData uri="http://schemas.openxmlformats.org/drawingml/2006/table">
            <a:tbl>
              <a:tblPr>
                <a:noFill/>
                <a:tableStyleId>{20ABED53-5101-48EE-9038-6062D8E809AA}</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graphicFrame>
        <p:nvGraphicFramePr>
          <p:cNvPr id="417" name="Google Shape;417;p52"/>
          <p:cNvGraphicFramePr/>
          <p:nvPr/>
        </p:nvGraphicFramePr>
        <p:xfrm>
          <a:off x="3079263" y="3777425"/>
          <a:ext cx="3000000" cy="3000000"/>
        </p:xfrm>
        <a:graphic>
          <a:graphicData uri="http://schemas.openxmlformats.org/drawingml/2006/table">
            <a:tbl>
              <a:tblPr>
                <a:noFill/>
                <a:tableStyleId>{20ABED53-5101-48EE-9038-6062D8E809AA}</a:tableStyleId>
              </a:tblPr>
              <a:tblGrid>
                <a:gridCol w="1304275"/>
                <a:gridCol w="840600"/>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Index</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0111</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00</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10</a:t>
                      </a:r>
                      <a:endParaRPr>
                        <a:solidFill>
                          <a:schemeClr val="dk1"/>
                        </a:solidFill>
                        <a:latin typeface="Courier New"/>
                        <a:ea typeface="Courier New"/>
                        <a:cs typeface="Courier New"/>
                        <a:sym typeface="Courier New"/>
                      </a:endParaRPr>
                    </a:p>
                  </a:txBody>
                  <a:tcPr marT="91425" marB="91425" marR="91425" marL="91425"/>
                </a:tc>
              </a:tr>
            </a:tbl>
          </a:graphicData>
        </a:graphic>
      </p:graphicFrame>
      <p:graphicFrame>
        <p:nvGraphicFramePr>
          <p:cNvPr id="418" name="Google Shape;418;p52"/>
          <p:cNvGraphicFramePr/>
          <p:nvPr/>
        </p:nvGraphicFramePr>
        <p:xfrm>
          <a:off x="5495825" y="1358650"/>
          <a:ext cx="3000000" cy="3000000"/>
        </p:xfrm>
        <a:graphic>
          <a:graphicData uri="http://schemas.openxmlformats.org/drawingml/2006/table">
            <a:tbl>
              <a:tblPr>
                <a:noFill/>
                <a:tableStyleId>{20ABED53-5101-48EE-9038-6062D8E809AA}</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sp>
        <p:nvSpPr>
          <p:cNvPr id="419" name="Google Shape;419;p52"/>
          <p:cNvSpPr txBox="1"/>
          <p:nvPr/>
        </p:nvSpPr>
        <p:spPr>
          <a:xfrm>
            <a:off x="3180213"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0</a:t>
            </a:r>
            <a:endParaRPr>
              <a:latin typeface="Proxima Nova"/>
              <a:ea typeface="Proxima Nova"/>
              <a:cs typeface="Proxima Nova"/>
              <a:sym typeface="Proxima Nova"/>
            </a:endParaRPr>
          </a:p>
        </p:txBody>
      </p:sp>
      <p:sp>
        <p:nvSpPr>
          <p:cNvPr id="420" name="Google Shape;420;p52"/>
          <p:cNvSpPr txBox="1"/>
          <p:nvPr/>
        </p:nvSpPr>
        <p:spPr>
          <a:xfrm>
            <a:off x="6571100"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1</a:t>
            </a:r>
            <a:endParaRPr>
              <a:latin typeface="Proxima Nova"/>
              <a:ea typeface="Proxima Nova"/>
              <a:cs typeface="Proxima Nova"/>
              <a:sym typeface="Proxima Nova"/>
            </a:endParaRPr>
          </a:p>
        </p:txBody>
      </p:sp>
      <p:sp>
        <p:nvSpPr>
          <p:cNvPr id="421" name="Google Shape;421;p52"/>
          <p:cNvSpPr txBox="1"/>
          <p:nvPr/>
        </p:nvSpPr>
        <p:spPr>
          <a:xfrm>
            <a:off x="1054775" y="18352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Set0: 00</a:t>
            </a:r>
            <a:endParaRPr>
              <a:latin typeface="Courier New"/>
              <a:ea typeface="Courier New"/>
              <a:cs typeface="Courier New"/>
              <a:sym typeface="Courier New"/>
            </a:endParaRPr>
          </a:p>
        </p:txBody>
      </p:sp>
      <p:sp>
        <p:nvSpPr>
          <p:cNvPr id="422" name="Google Shape;422;p52"/>
          <p:cNvSpPr txBox="1"/>
          <p:nvPr/>
        </p:nvSpPr>
        <p:spPr>
          <a:xfrm>
            <a:off x="1054775" y="22354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Set1: 01</a:t>
            </a:r>
            <a:endParaRPr>
              <a:latin typeface="Courier New"/>
              <a:ea typeface="Courier New"/>
              <a:cs typeface="Courier New"/>
              <a:sym typeface="Courier New"/>
            </a:endParaRPr>
          </a:p>
        </p:txBody>
      </p:sp>
      <p:sp>
        <p:nvSpPr>
          <p:cNvPr id="423" name="Google Shape;423;p52"/>
          <p:cNvSpPr txBox="1"/>
          <p:nvPr/>
        </p:nvSpPr>
        <p:spPr>
          <a:xfrm>
            <a:off x="1054775" y="2627675"/>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Set2: 02</a:t>
            </a:r>
            <a:endParaRPr>
              <a:latin typeface="Courier New"/>
              <a:ea typeface="Courier New"/>
              <a:cs typeface="Courier New"/>
              <a:sym typeface="Courier New"/>
            </a:endParaRPr>
          </a:p>
        </p:txBody>
      </p:sp>
      <p:sp>
        <p:nvSpPr>
          <p:cNvPr id="424" name="Google Shape;424;p52"/>
          <p:cNvSpPr txBox="1"/>
          <p:nvPr/>
        </p:nvSpPr>
        <p:spPr>
          <a:xfrm>
            <a:off x="1054775" y="301990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Set3: 03</a:t>
            </a:r>
            <a:endParaRPr>
              <a:latin typeface="Courier New"/>
              <a:ea typeface="Courier New"/>
              <a:cs typeface="Courier New"/>
              <a:sym typeface="Courier New"/>
            </a:endParaRPr>
          </a:p>
        </p:txBody>
      </p:sp>
      <p:sp>
        <p:nvSpPr>
          <p:cNvPr id="425" name="Google Shape;425;p52"/>
          <p:cNvSpPr txBox="1"/>
          <p:nvPr/>
        </p:nvSpPr>
        <p:spPr>
          <a:xfrm>
            <a:off x="392050" y="3922025"/>
            <a:ext cx="210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Mem Access 1</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0x72: </a:t>
            </a:r>
            <a:r>
              <a:rPr lang="en">
                <a:solidFill>
                  <a:schemeClr val="dk1"/>
                </a:solidFill>
                <a:latin typeface="Courier New"/>
                <a:ea typeface="Courier New"/>
                <a:cs typeface="Courier New"/>
                <a:sym typeface="Courier New"/>
              </a:rPr>
              <a:t>0b01110010</a:t>
            </a:r>
            <a:endParaRPr>
              <a:solidFill>
                <a:schemeClr val="dk1"/>
              </a:solidFill>
              <a:latin typeface="Courier New"/>
              <a:ea typeface="Courier New"/>
              <a:cs typeface="Courier New"/>
              <a:sym typeface="Courier New"/>
            </a:endParaRPr>
          </a:p>
        </p:txBody>
      </p:sp>
      <p:sp>
        <p:nvSpPr>
          <p:cNvPr id="426" name="Google Shape;426;p52"/>
          <p:cNvSpPr txBox="1"/>
          <p:nvPr/>
        </p:nvSpPr>
        <p:spPr>
          <a:xfrm>
            <a:off x="6275150" y="3922025"/>
            <a:ext cx="270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What will happen?</a:t>
            </a:r>
            <a:endParaRPr>
              <a:solidFill>
                <a:schemeClr val="dk1"/>
              </a:solidFill>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30" name="Shape 430"/>
        <p:cNvGrpSpPr/>
        <p:nvPr/>
      </p:nvGrpSpPr>
      <p:grpSpPr>
        <a:xfrm>
          <a:off x="0" y="0"/>
          <a:ext cx="0" cy="0"/>
          <a:chOff x="0" y="0"/>
          <a:chExt cx="0" cy="0"/>
        </a:xfrm>
      </p:grpSpPr>
      <p:sp>
        <p:nvSpPr>
          <p:cNvPr id="431" name="Google Shape;431;p53"/>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2-Way Set Associative Cache Example</a:t>
            </a:r>
            <a:endParaRPr/>
          </a:p>
          <a:p>
            <a:pPr indent="0" lvl="0" marL="0" rtl="0" algn="l">
              <a:spcBef>
                <a:spcPts val="0"/>
              </a:spcBef>
              <a:spcAft>
                <a:spcPts val="0"/>
              </a:spcAft>
              <a:buNone/>
            </a:pPr>
            <a:r>
              <a:t/>
            </a:r>
            <a:endParaRPr/>
          </a:p>
        </p:txBody>
      </p:sp>
      <p:graphicFrame>
        <p:nvGraphicFramePr>
          <p:cNvPr id="432" name="Google Shape;432;p53"/>
          <p:cNvGraphicFramePr/>
          <p:nvPr/>
        </p:nvGraphicFramePr>
        <p:xfrm>
          <a:off x="2104925" y="1358650"/>
          <a:ext cx="3000000" cy="3000000"/>
        </p:xfrm>
        <a:graphic>
          <a:graphicData uri="http://schemas.openxmlformats.org/drawingml/2006/table">
            <a:tbl>
              <a:tblPr>
                <a:noFill/>
                <a:tableStyleId>{20ABED53-5101-48EE-9038-6062D8E809AA}</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graphicFrame>
        <p:nvGraphicFramePr>
          <p:cNvPr id="433" name="Google Shape;433;p53"/>
          <p:cNvGraphicFramePr/>
          <p:nvPr/>
        </p:nvGraphicFramePr>
        <p:xfrm>
          <a:off x="3079263" y="3777425"/>
          <a:ext cx="3000000" cy="3000000"/>
        </p:xfrm>
        <a:graphic>
          <a:graphicData uri="http://schemas.openxmlformats.org/drawingml/2006/table">
            <a:tbl>
              <a:tblPr>
                <a:noFill/>
                <a:tableStyleId>{20ABED53-5101-48EE-9038-6062D8E809AA}</a:tableStyleId>
              </a:tblPr>
              <a:tblGrid>
                <a:gridCol w="1304275"/>
                <a:gridCol w="840600"/>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Index</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0111</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00</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10</a:t>
                      </a:r>
                      <a:endParaRPr>
                        <a:solidFill>
                          <a:schemeClr val="dk1"/>
                        </a:solidFill>
                        <a:latin typeface="Courier New"/>
                        <a:ea typeface="Courier New"/>
                        <a:cs typeface="Courier New"/>
                        <a:sym typeface="Courier New"/>
                      </a:endParaRPr>
                    </a:p>
                  </a:txBody>
                  <a:tcPr marT="91425" marB="91425" marR="91425" marL="91425"/>
                </a:tc>
              </a:tr>
            </a:tbl>
          </a:graphicData>
        </a:graphic>
      </p:graphicFrame>
      <p:graphicFrame>
        <p:nvGraphicFramePr>
          <p:cNvPr id="434" name="Google Shape;434;p53"/>
          <p:cNvGraphicFramePr/>
          <p:nvPr/>
        </p:nvGraphicFramePr>
        <p:xfrm>
          <a:off x="5495825" y="1358650"/>
          <a:ext cx="3000000" cy="3000000"/>
        </p:xfrm>
        <a:graphic>
          <a:graphicData uri="http://schemas.openxmlformats.org/drawingml/2006/table">
            <a:tbl>
              <a:tblPr>
                <a:noFill/>
                <a:tableStyleId>{20ABED53-5101-48EE-9038-6062D8E809AA}</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sp>
        <p:nvSpPr>
          <p:cNvPr id="435" name="Google Shape;435;p53"/>
          <p:cNvSpPr txBox="1"/>
          <p:nvPr/>
        </p:nvSpPr>
        <p:spPr>
          <a:xfrm>
            <a:off x="3180213"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0</a:t>
            </a:r>
            <a:endParaRPr>
              <a:latin typeface="Proxima Nova"/>
              <a:ea typeface="Proxima Nova"/>
              <a:cs typeface="Proxima Nova"/>
              <a:sym typeface="Proxima Nova"/>
            </a:endParaRPr>
          </a:p>
        </p:txBody>
      </p:sp>
      <p:sp>
        <p:nvSpPr>
          <p:cNvPr id="436" name="Google Shape;436;p53"/>
          <p:cNvSpPr txBox="1"/>
          <p:nvPr/>
        </p:nvSpPr>
        <p:spPr>
          <a:xfrm>
            <a:off x="6571100"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1</a:t>
            </a:r>
            <a:endParaRPr>
              <a:latin typeface="Proxima Nova"/>
              <a:ea typeface="Proxima Nova"/>
              <a:cs typeface="Proxima Nova"/>
              <a:sym typeface="Proxima Nova"/>
            </a:endParaRPr>
          </a:p>
        </p:txBody>
      </p:sp>
      <p:sp>
        <p:nvSpPr>
          <p:cNvPr id="437" name="Google Shape;437;p53"/>
          <p:cNvSpPr txBox="1"/>
          <p:nvPr/>
        </p:nvSpPr>
        <p:spPr>
          <a:xfrm>
            <a:off x="1054775" y="18352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Set0: 00</a:t>
            </a:r>
            <a:endParaRPr>
              <a:latin typeface="Courier New"/>
              <a:ea typeface="Courier New"/>
              <a:cs typeface="Courier New"/>
              <a:sym typeface="Courier New"/>
            </a:endParaRPr>
          </a:p>
        </p:txBody>
      </p:sp>
      <p:sp>
        <p:nvSpPr>
          <p:cNvPr id="438" name="Google Shape;438;p53"/>
          <p:cNvSpPr txBox="1"/>
          <p:nvPr/>
        </p:nvSpPr>
        <p:spPr>
          <a:xfrm>
            <a:off x="1054775" y="22354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Set1: 01</a:t>
            </a:r>
            <a:endParaRPr>
              <a:latin typeface="Courier New"/>
              <a:ea typeface="Courier New"/>
              <a:cs typeface="Courier New"/>
              <a:sym typeface="Courier New"/>
            </a:endParaRPr>
          </a:p>
        </p:txBody>
      </p:sp>
      <p:sp>
        <p:nvSpPr>
          <p:cNvPr id="439" name="Google Shape;439;p53"/>
          <p:cNvSpPr txBox="1"/>
          <p:nvPr/>
        </p:nvSpPr>
        <p:spPr>
          <a:xfrm>
            <a:off x="1054775" y="2627675"/>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Set2: 02</a:t>
            </a:r>
            <a:endParaRPr>
              <a:latin typeface="Courier New"/>
              <a:ea typeface="Courier New"/>
              <a:cs typeface="Courier New"/>
              <a:sym typeface="Courier New"/>
            </a:endParaRPr>
          </a:p>
        </p:txBody>
      </p:sp>
      <p:sp>
        <p:nvSpPr>
          <p:cNvPr id="440" name="Google Shape;440;p53"/>
          <p:cNvSpPr txBox="1"/>
          <p:nvPr/>
        </p:nvSpPr>
        <p:spPr>
          <a:xfrm>
            <a:off x="1054775" y="301990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Set3: 03</a:t>
            </a:r>
            <a:endParaRPr>
              <a:latin typeface="Courier New"/>
              <a:ea typeface="Courier New"/>
              <a:cs typeface="Courier New"/>
              <a:sym typeface="Courier New"/>
            </a:endParaRPr>
          </a:p>
        </p:txBody>
      </p:sp>
      <p:sp>
        <p:nvSpPr>
          <p:cNvPr id="441" name="Google Shape;441;p53"/>
          <p:cNvSpPr txBox="1"/>
          <p:nvPr/>
        </p:nvSpPr>
        <p:spPr>
          <a:xfrm>
            <a:off x="392050" y="3922025"/>
            <a:ext cx="210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Mem Access 1</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0x72: </a:t>
            </a:r>
            <a:r>
              <a:rPr lang="en">
                <a:solidFill>
                  <a:schemeClr val="dk1"/>
                </a:solidFill>
                <a:latin typeface="Courier New"/>
                <a:ea typeface="Courier New"/>
                <a:cs typeface="Courier New"/>
                <a:sym typeface="Courier New"/>
              </a:rPr>
              <a:t>0b01110010</a:t>
            </a:r>
            <a:endParaRPr>
              <a:solidFill>
                <a:schemeClr val="dk1"/>
              </a:solidFill>
              <a:latin typeface="Courier New"/>
              <a:ea typeface="Courier New"/>
              <a:cs typeface="Courier New"/>
              <a:sym typeface="Courier New"/>
            </a:endParaRPr>
          </a:p>
        </p:txBody>
      </p:sp>
      <p:sp>
        <p:nvSpPr>
          <p:cNvPr id="442" name="Google Shape;442;p53"/>
          <p:cNvSpPr/>
          <p:nvPr/>
        </p:nvSpPr>
        <p:spPr>
          <a:xfrm>
            <a:off x="1014675" y="1828800"/>
            <a:ext cx="7343700" cy="4002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3" name="Google Shape;443;p53"/>
          <p:cNvCxnSpPr>
            <a:stCxn id="442" idx="1"/>
          </p:cNvCxnSpPr>
          <p:nvPr/>
        </p:nvCxnSpPr>
        <p:spPr>
          <a:xfrm>
            <a:off x="1014675" y="2028900"/>
            <a:ext cx="3830100" cy="1594500"/>
          </a:xfrm>
          <a:prstGeom prst="bentConnector3">
            <a:avLst>
              <a:gd fmla="val -6217" name="adj1"/>
            </a:avLst>
          </a:prstGeom>
          <a:noFill/>
          <a:ln cap="flat" cmpd="sng" w="9525">
            <a:solidFill>
              <a:schemeClr val="dk2"/>
            </a:solidFill>
            <a:prstDash val="solid"/>
            <a:round/>
            <a:headEnd len="med" w="med" type="none"/>
            <a:tailEnd len="med" w="med" type="none"/>
          </a:ln>
        </p:spPr>
      </p:cxnSp>
      <p:sp>
        <p:nvSpPr>
          <p:cNvPr id="444" name="Google Shape;444;p53"/>
          <p:cNvSpPr txBox="1"/>
          <p:nvPr/>
        </p:nvSpPr>
        <p:spPr>
          <a:xfrm>
            <a:off x="6174900" y="3623400"/>
            <a:ext cx="2708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Cache Miss!</a:t>
            </a:r>
            <a:endParaRPr>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No valid blocks in the set</a:t>
            </a:r>
            <a:endParaRPr>
              <a:solidFill>
                <a:schemeClr val="dk1"/>
              </a:solidFill>
              <a:latin typeface="Courier New"/>
              <a:ea typeface="Courier New"/>
              <a:cs typeface="Courier New"/>
              <a:sym typeface="Courier New"/>
            </a:endParaRPr>
          </a:p>
        </p:txBody>
      </p:sp>
      <p:cxnSp>
        <p:nvCxnSpPr>
          <p:cNvPr id="445" name="Google Shape;445;p53"/>
          <p:cNvCxnSpPr/>
          <p:nvPr/>
        </p:nvCxnSpPr>
        <p:spPr>
          <a:xfrm>
            <a:off x="4854750" y="3633525"/>
            <a:ext cx="0" cy="160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49" name="Shape 449"/>
        <p:cNvGrpSpPr/>
        <p:nvPr/>
      </p:nvGrpSpPr>
      <p:grpSpPr>
        <a:xfrm>
          <a:off x="0" y="0"/>
          <a:ext cx="0" cy="0"/>
          <a:chOff x="0" y="0"/>
          <a:chExt cx="0" cy="0"/>
        </a:xfrm>
      </p:grpSpPr>
      <p:sp>
        <p:nvSpPr>
          <p:cNvPr id="450" name="Google Shape;450;p54"/>
          <p:cNvSpPr/>
          <p:nvPr/>
        </p:nvSpPr>
        <p:spPr>
          <a:xfrm>
            <a:off x="1014675" y="1828800"/>
            <a:ext cx="7343700" cy="400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4"/>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2-Way Set Associative Cache Example</a:t>
            </a:r>
            <a:endParaRPr/>
          </a:p>
          <a:p>
            <a:pPr indent="0" lvl="0" marL="0" rtl="0" algn="l">
              <a:spcBef>
                <a:spcPts val="0"/>
              </a:spcBef>
              <a:spcAft>
                <a:spcPts val="0"/>
              </a:spcAft>
              <a:buNone/>
            </a:pPr>
            <a:r>
              <a:t/>
            </a:r>
            <a:endParaRPr/>
          </a:p>
        </p:txBody>
      </p:sp>
      <p:graphicFrame>
        <p:nvGraphicFramePr>
          <p:cNvPr id="452" name="Google Shape;452;p54"/>
          <p:cNvGraphicFramePr/>
          <p:nvPr/>
        </p:nvGraphicFramePr>
        <p:xfrm>
          <a:off x="2104925" y="1358650"/>
          <a:ext cx="3000000" cy="3000000"/>
        </p:xfrm>
        <a:graphic>
          <a:graphicData uri="http://schemas.openxmlformats.org/drawingml/2006/table">
            <a:tbl>
              <a:tblPr>
                <a:noFill/>
                <a:tableStyleId>{20ABED53-5101-48EE-9038-6062D8E809AA}</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01</a:t>
                      </a:r>
                      <a:r>
                        <a:rPr lang="en">
                          <a:latin typeface="Courier New"/>
                          <a:ea typeface="Courier New"/>
                          <a:cs typeface="Courier New"/>
                          <a:sym typeface="Courier New"/>
                        </a:rPr>
                        <a:t>11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93C47D"/>
                          </a:solidFill>
                          <a:latin typeface="Courier New"/>
                          <a:ea typeface="Courier New"/>
                          <a:cs typeface="Courier New"/>
                          <a:sym typeface="Courier New"/>
                        </a:rPr>
                        <a:t>1</a:t>
                      </a:r>
                      <a:endParaRPr b="1">
                        <a:solidFill>
                          <a:srgbClr val="93C47D"/>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graphicFrame>
        <p:nvGraphicFramePr>
          <p:cNvPr id="453" name="Google Shape;453;p54"/>
          <p:cNvGraphicFramePr/>
          <p:nvPr/>
        </p:nvGraphicFramePr>
        <p:xfrm>
          <a:off x="3079263" y="3777425"/>
          <a:ext cx="3000000" cy="3000000"/>
        </p:xfrm>
        <a:graphic>
          <a:graphicData uri="http://schemas.openxmlformats.org/drawingml/2006/table">
            <a:tbl>
              <a:tblPr>
                <a:noFill/>
                <a:tableStyleId>{20ABED53-5101-48EE-9038-6062D8E809AA}</a:tableStyleId>
              </a:tblPr>
              <a:tblGrid>
                <a:gridCol w="1304275"/>
                <a:gridCol w="840600"/>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Index</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0111</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00</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10</a:t>
                      </a:r>
                      <a:endParaRPr>
                        <a:solidFill>
                          <a:schemeClr val="dk1"/>
                        </a:solidFill>
                        <a:latin typeface="Courier New"/>
                        <a:ea typeface="Courier New"/>
                        <a:cs typeface="Courier New"/>
                        <a:sym typeface="Courier New"/>
                      </a:endParaRPr>
                    </a:p>
                  </a:txBody>
                  <a:tcPr marT="91425" marB="91425" marR="91425" marL="91425"/>
                </a:tc>
              </a:tr>
            </a:tbl>
          </a:graphicData>
        </a:graphic>
      </p:graphicFrame>
      <p:graphicFrame>
        <p:nvGraphicFramePr>
          <p:cNvPr id="454" name="Google Shape;454;p54"/>
          <p:cNvGraphicFramePr/>
          <p:nvPr/>
        </p:nvGraphicFramePr>
        <p:xfrm>
          <a:off x="5495825" y="1358650"/>
          <a:ext cx="3000000" cy="3000000"/>
        </p:xfrm>
        <a:graphic>
          <a:graphicData uri="http://schemas.openxmlformats.org/drawingml/2006/table">
            <a:tbl>
              <a:tblPr>
                <a:noFill/>
                <a:tableStyleId>{20ABED53-5101-48EE-9038-6062D8E809AA}</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sp>
        <p:nvSpPr>
          <p:cNvPr id="455" name="Google Shape;455;p54"/>
          <p:cNvSpPr txBox="1"/>
          <p:nvPr/>
        </p:nvSpPr>
        <p:spPr>
          <a:xfrm>
            <a:off x="3180213"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0</a:t>
            </a:r>
            <a:endParaRPr>
              <a:latin typeface="Proxima Nova"/>
              <a:ea typeface="Proxima Nova"/>
              <a:cs typeface="Proxima Nova"/>
              <a:sym typeface="Proxima Nova"/>
            </a:endParaRPr>
          </a:p>
        </p:txBody>
      </p:sp>
      <p:sp>
        <p:nvSpPr>
          <p:cNvPr id="456" name="Google Shape;456;p54"/>
          <p:cNvSpPr txBox="1"/>
          <p:nvPr/>
        </p:nvSpPr>
        <p:spPr>
          <a:xfrm>
            <a:off x="6571100"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1</a:t>
            </a:r>
            <a:endParaRPr>
              <a:latin typeface="Proxima Nova"/>
              <a:ea typeface="Proxima Nova"/>
              <a:cs typeface="Proxima Nova"/>
              <a:sym typeface="Proxima Nova"/>
            </a:endParaRPr>
          </a:p>
        </p:txBody>
      </p:sp>
      <p:sp>
        <p:nvSpPr>
          <p:cNvPr id="457" name="Google Shape;457;p54"/>
          <p:cNvSpPr txBox="1"/>
          <p:nvPr/>
        </p:nvSpPr>
        <p:spPr>
          <a:xfrm>
            <a:off x="1054775" y="18352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Set0: 00</a:t>
            </a:r>
            <a:endParaRPr>
              <a:latin typeface="Courier New"/>
              <a:ea typeface="Courier New"/>
              <a:cs typeface="Courier New"/>
              <a:sym typeface="Courier New"/>
            </a:endParaRPr>
          </a:p>
        </p:txBody>
      </p:sp>
      <p:sp>
        <p:nvSpPr>
          <p:cNvPr id="458" name="Google Shape;458;p54"/>
          <p:cNvSpPr txBox="1"/>
          <p:nvPr/>
        </p:nvSpPr>
        <p:spPr>
          <a:xfrm>
            <a:off x="1054775" y="22354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Set1: 01</a:t>
            </a:r>
            <a:endParaRPr>
              <a:latin typeface="Courier New"/>
              <a:ea typeface="Courier New"/>
              <a:cs typeface="Courier New"/>
              <a:sym typeface="Courier New"/>
            </a:endParaRPr>
          </a:p>
        </p:txBody>
      </p:sp>
      <p:sp>
        <p:nvSpPr>
          <p:cNvPr id="459" name="Google Shape;459;p54"/>
          <p:cNvSpPr txBox="1"/>
          <p:nvPr/>
        </p:nvSpPr>
        <p:spPr>
          <a:xfrm>
            <a:off x="1054775" y="2627675"/>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Set2: 02</a:t>
            </a:r>
            <a:endParaRPr>
              <a:latin typeface="Courier New"/>
              <a:ea typeface="Courier New"/>
              <a:cs typeface="Courier New"/>
              <a:sym typeface="Courier New"/>
            </a:endParaRPr>
          </a:p>
        </p:txBody>
      </p:sp>
      <p:sp>
        <p:nvSpPr>
          <p:cNvPr id="460" name="Google Shape;460;p54"/>
          <p:cNvSpPr txBox="1"/>
          <p:nvPr/>
        </p:nvSpPr>
        <p:spPr>
          <a:xfrm>
            <a:off x="1054775" y="301990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Set3: 03</a:t>
            </a:r>
            <a:endParaRPr>
              <a:latin typeface="Courier New"/>
              <a:ea typeface="Courier New"/>
              <a:cs typeface="Courier New"/>
              <a:sym typeface="Courier New"/>
            </a:endParaRPr>
          </a:p>
        </p:txBody>
      </p:sp>
      <p:sp>
        <p:nvSpPr>
          <p:cNvPr id="461" name="Google Shape;461;p54"/>
          <p:cNvSpPr txBox="1"/>
          <p:nvPr/>
        </p:nvSpPr>
        <p:spPr>
          <a:xfrm>
            <a:off x="392050" y="3922025"/>
            <a:ext cx="210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Mem Access 1</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0x72: </a:t>
            </a:r>
            <a:r>
              <a:rPr lang="en">
                <a:solidFill>
                  <a:schemeClr val="dk1"/>
                </a:solidFill>
                <a:latin typeface="Courier New"/>
                <a:ea typeface="Courier New"/>
                <a:cs typeface="Courier New"/>
                <a:sym typeface="Courier New"/>
              </a:rPr>
              <a:t>0b01110010</a:t>
            </a:r>
            <a:endParaRPr>
              <a:solidFill>
                <a:schemeClr val="dk1"/>
              </a:solidFill>
              <a:latin typeface="Courier New"/>
              <a:ea typeface="Courier New"/>
              <a:cs typeface="Courier New"/>
              <a:sym typeface="Courier New"/>
            </a:endParaRPr>
          </a:p>
        </p:txBody>
      </p:sp>
      <p:cxnSp>
        <p:nvCxnSpPr>
          <p:cNvPr id="462" name="Google Shape;462;p54"/>
          <p:cNvCxnSpPr>
            <a:stCxn id="450" idx="1"/>
          </p:cNvCxnSpPr>
          <p:nvPr/>
        </p:nvCxnSpPr>
        <p:spPr>
          <a:xfrm>
            <a:off x="1014675" y="2028900"/>
            <a:ext cx="3830100" cy="1594500"/>
          </a:xfrm>
          <a:prstGeom prst="bentConnector3">
            <a:avLst>
              <a:gd fmla="val -6217" name="adj1"/>
            </a:avLst>
          </a:prstGeom>
          <a:noFill/>
          <a:ln cap="flat" cmpd="sng" w="9525">
            <a:solidFill>
              <a:schemeClr val="dk2"/>
            </a:solidFill>
            <a:prstDash val="solid"/>
            <a:round/>
            <a:headEnd len="med" w="med" type="none"/>
            <a:tailEnd len="med" w="med" type="none"/>
          </a:ln>
        </p:spPr>
      </p:cxnSp>
      <p:sp>
        <p:nvSpPr>
          <p:cNvPr id="463" name="Google Shape;463;p54"/>
          <p:cNvSpPr txBox="1"/>
          <p:nvPr/>
        </p:nvSpPr>
        <p:spPr>
          <a:xfrm>
            <a:off x="6184925" y="3633525"/>
            <a:ext cx="27084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Cache Miss!</a:t>
            </a:r>
            <a:endParaRPr>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Overwrite an invalid block in our cache if possible</a:t>
            </a:r>
            <a:endParaRPr b="1">
              <a:solidFill>
                <a:schemeClr val="dk1"/>
              </a:solidFill>
              <a:latin typeface="Courier New"/>
              <a:ea typeface="Courier New"/>
              <a:cs typeface="Courier New"/>
              <a:sym typeface="Courier New"/>
            </a:endParaRPr>
          </a:p>
        </p:txBody>
      </p:sp>
      <p:cxnSp>
        <p:nvCxnSpPr>
          <p:cNvPr id="464" name="Google Shape;464;p54"/>
          <p:cNvCxnSpPr/>
          <p:nvPr/>
        </p:nvCxnSpPr>
        <p:spPr>
          <a:xfrm>
            <a:off x="4854750" y="3633525"/>
            <a:ext cx="0" cy="160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68" name="Shape 468"/>
        <p:cNvGrpSpPr/>
        <p:nvPr/>
      </p:nvGrpSpPr>
      <p:grpSpPr>
        <a:xfrm>
          <a:off x="0" y="0"/>
          <a:ext cx="0" cy="0"/>
          <a:chOff x="0" y="0"/>
          <a:chExt cx="0" cy="0"/>
        </a:xfrm>
      </p:grpSpPr>
      <p:sp>
        <p:nvSpPr>
          <p:cNvPr id="469" name="Google Shape;469;p55"/>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2-Way Set Associative Cache Example</a:t>
            </a:r>
            <a:endParaRPr/>
          </a:p>
          <a:p>
            <a:pPr indent="0" lvl="0" marL="0" rtl="0" algn="l">
              <a:spcBef>
                <a:spcPts val="0"/>
              </a:spcBef>
              <a:spcAft>
                <a:spcPts val="0"/>
              </a:spcAft>
              <a:buNone/>
            </a:pPr>
            <a:r>
              <a:t/>
            </a:r>
            <a:endParaRPr/>
          </a:p>
        </p:txBody>
      </p:sp>
      <p:graphicFrame>
        <p:nvGraphicFramePr>
          <p:cNvPr id="470" name="Google Shape;470;p55"/>
          <p:cNvGraphicFramePr/>
          <p:nvPr/>
        </p:nvGraphicFramePr>
        <p:xfrm>
          <a:off x="2104925" y="1358650"/>
          <a:ext cx="3000000" cy="3000000"/>
        </p:xfrm>
        <a:graphic>
          <a:graphicData uri="http://schemas.openxmlformats.org/drawingml/2006/table">
            <a:tbl>
              <a:tblPr>
                <a:noFill/>
                <a:tableStyleId>{20ABED53-5101-48EE-9038-6062D8E809AA}</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01</a:t>
                      </a:r>
                      <a:r>
                        <a:rPr lang="en">
                          <a:latin typeface="Courier New"/>
                          <a:ea typeface="Courier New"/>
                          <a:cs typeface="Courier New"/>
                          <a:sym typeface="Courier New"/>
                        </a:rPr>
                        <a:t>11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graphicFrame>
        <p:nvGraphicFramePr>
          <p:cNvPr id="471" name="Google Shape;471;p55"/>
          <p:cNvGraphicFramePr/>
          <p:nvPr/>
        </p:nvGraphicFramePr>
        <p:xfrm>
          <a:off x="3079263" y="3777425"/>
          <a:ext cx="3000000" cy="3000000"/>
        </p:xfrm>
        <a:graphic>
          <a:graphicData uri="http://schemas.openxmlformats.org/drawingml/2006/table">
            <a:tbl>
              <a:tblPr>
                <a:noFill/>
                <a:tableStyleId>{20ABED53-5101-48EE-9038-6062D8E809AA}</a:tableStyleId>
              </a:tblPr>
              <a:tblGrid>
                <a:gridCol w="1304275"/>
                <a:gridCol w="840600"/>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Index</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4 bits</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2 bits</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2 bits</a:t>
                      </a:r>
                      <a:endParaRPr>
                        <a:solidFill>
                          <a:schemeClr val="dk1"/>
                        </a:solidFill>
                        <a:latin typeface="Courier New"/>
                        <a:ea typeface="Courier New"/>
                        <a:cs typeface="Courier New"/>
                        <a:sym typeface="Courier New"/>
                      </a:endParaRPr>
                    </a:p>
                  </a:txBody>
                  <a:tcPr marT="91425" marB="91425" marR="91425" marL="91425"/>
                </a:tc>
              </a:tr>
            </a:tbl>
          </a:graphicData>
        </a:graphic>
      </p:graphicFrame>
      <p:graphicFrame>
        <p:nvGraphicFramePr>
          <p:cNvPr id="472" name="Google Shape;472;p55"/>
          <p:cNvGraphicFramePr/>
          <p:nvPr/>
        </p:nvGraphicFramePr>
        <p:xfrm>
          <a:off x="5495825" y="1358650"/>
          <a:ext cx="3000000" cy="3000000"/>
        </p:xfrm>
        <a:graphic>
          <a:graphicData uri="http://schemas.openxmlformats.org/drawingml/2006/table">
            <a:tbl>
              <a:tblPr>
                <a:noFill/>
                <a:tableStyleId>{20ABED53-5101-48EE-9038-6062D8E809AA}</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sp>
        <p:nvSpPr>
          <p:cNvPr id="473" name="Google Shape;473;p55"/>
          <p:cNvSpPr txBox="1"/>
          <p:nvPr/>
        </p:nvSpPr>
        <p:spPr>
          <a:xfrm>
            <a:off x="3180213"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0</a:t>
            </a:r>
            <a:endParaRPr>
              <a:latin typeface="Proxima Nova"/>
              <a:ea typeface="Proxima Nova"/>
              <a:cs typeface="Proxima Nova"/>
              <a:sym typeface="Proxima Nova"/>
            </a:endParaRPr>
          </a:p>
        </p:txBody>
      </p:sp>
      <p:sp>
        <p:nvSpPr>
          <p:cNvPr id="474" name="Google Shape;474;p55"/>
          <p:cNvSpPr txBox="1"/>
          <p:nvPr/>
        </p:nvSpPr>
        <p:spPr>
          <a:xfrm>
            <a:off x="6571100"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1</a:t>
            </a:r>
            <a:endParaRPr>
              <a:latin typeface="Proxima Nova"/>
              <a:ea typeface="Proxima Nova"/>
              <a:cs typeface="Proxima Nova"/>
              <a:sym typeface="Proxima Nova"/>
            </a:endParaRPr>
          </a:p>
        </p:txBody>
      </p:sp>
      <p:sp>
        <p:nvSpPr>
          <p:cNvPr id="475" name="Google Shape;475;p55"/>
          <p:cNvSpPr txBox="1"/>
          <p:nvPr/>
        </p:nvSpPr>
        <p:spPr>
          <a:xfrm>
            <a:off x="1054775" y="18352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Set0: 00</a:t>
            </a:r>
            <a:endParaRPr>
              <a:latin typeface="Courier New"/>
              <a:ea typeface="Courier New"/>
              <a:cs typeface="Courier New"/>
              <a:sym typeface="Courier New"/>
            </a:endParaRPr>
          </a:p>
        </p:txBody>
      </p:sp>
      <p:sp>
        <p:nvSpPr>
          <p:cNvPr id="476" name="Google Shape;476;p55"/>
          <p:cNvSpPr txBox="1"/>
          <p:nvPr/>
        </p:nvSpPr>
        <p:spPr>
          <a:xfrm>
            <a:off x="1054775" y="22354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Set1: 01</a:t>
            </a:r>
            <a:endParaRPr>
              <a:latin typeface="Courier New"/>
              <a:ea typeface="Courier New"/>
              <a:cs typeface="Courier New"/>
              <a:sym typeface="Courier New"/>
            </a:endParaRPr>
          </a:p>
        </p:txBody>
      </p:sp>
      <p:sp>
        <p:nvSpPr>
          <p:cNvPr id="477" name="Google Shape;477;p55"/>
          <p:cNvSpPr txBox="1"/>
          <p:nvPr/>
        </p:nvSpPr>
        <p:spPr>
          <a:xfrm>
            <a:off x="1054775" y="2627675"/>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Set2: 02</a:t>
            </a:r>
            <a:endParaRPr>
              <a:latin typeface="Courier New"/>
              <a:ea typeface="Courier New"/>
              <a:cs typeface="Courier New"/>
              <a:sym typeface="Courier New"/>
            </a:endParaRPr>
          </a:p>
        </p:txBody>
      </p:sp>
      <p:sp>
        <p:nvSpPr>
          <p:cNvPr id="478" name="Google Shape;478;p55"/>
          <p:cNvSpPr txBox="1"/>
          <p:nvPr/>
        </p:nvSpPr>
        <p:spPr>
          <a:xfrm>
            <a:off x="1054775" y="301990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Set3: 03</a:t>
            </a:r>
            <a:endParaRPr>
              <a:latin typeface="Courier New"/>
              <a:ea typeface="Courier New"/>
              <a:cs typeface="Courier New"/>
              <a:sym typeface="Courier New"/>
            </a:endParaRPr>
          </a:p>
        </p:txBody>
      </p:sp>
      <p:sp>
        <p:nvSpPr>
          <p:cNvPr id="479" name="Google Shape;479;p55"/>
          <p:cNvSpPr txBox="1"/>
          <p:nvPr/>
        </p:nvSpPr>
        <p:spPr>
          <a:xfrm>
            <a:off x="392050" y="3922025"/>
            <a:ext cx="210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Mem Access 2</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0xD3: </a:t>
            </a:r>
            <a:r>
              <a:rPr lang="en">
                <a:solidFill>
                  <a:schemeClr val="dk1"/>
                </a:solidFill>
                <a:latin typeface="Courier New"/>
                <a:ea typeface="Courier New"/>
                <a:cs typeface="Courier New"/>
                <a:sym typeface="Courier New"/>
              </a:rPr>
              <a:t>0b11010011</a:t>
            </a:r>
            <a:endParaRPr>
              <a:solidFill>
                <a:schemeClr val="dk1"/>
              </a:solidFill>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83" name="Shape 483"/>
        <p:cNvGrpSpPr/>
        <p:nvPr/>
      </p:nvGrpSpPr>
      <p:grpSpPr>
        <a:xfrm>
          <a:off x="0" y="0"/>
          <a:ext cx="0" cy="0"/>
          <a:chOff x="0" y="0"/>
          <a:chExt cx="0" cy="0"/>
        </a:xfrm>
      </p:grpSpPr>
      <p:sp>
        <p:nvSpPr>
          <p:cNvPr id="484" name="Google Shape;484;p56"/>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2-Way Set Associative Cache Example</a:t>
            </a:r>
            <a:endParaRPr/>
          </a:p>
          <a:p>
            <a:pPr indent="0" lvl="0" marL="0" rtl="0" algn="l">
              <a:spcBef>
                <a:spcPts val="0"/>
              </a:spcBef>
              <a:spcAft>
                <a:spcPts val="0"/>
              </a:spcAft>
              <a:buNone/>
            </a:pPr>
            <a:r>
              <a:t/>
            </a:r>
            <a:endParaRPr/>
          </a:p>
        </p:txBody>
      </p:sp>
      <p:graphicFrame>
        <p:nvGraphicFramePr>
          <p:cNvPr id="485" name="Google Shape;485;p56"/>
          <p:cNvGraphicFramePr/>
          <p:nvPr/>
        </p:nvGraphicFramePr>
        <p:xfrm>
          <a:off x="2104925" y="1358650"/>
          <a:ext cx="3000000" cy="3000000"/>
        </p:xfrm>
        <a:graphic>
          <a:graphicData uri="http://schemas.openxmlformats.org/drawingml/2006/table">
            <a:tbl>
              <a:tblPr>
                <a:noFill/>
                <a:tableStyleId>{20ABED53-5101-48EE-9038-6062D8E809AA}</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0111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graphicFrame>
        <p:nvGraphicFramePr>
          <p:cNvPr id="486" name="Google Shape;486;p56"/>
          <p:cNvGraphicFramePr/>
          <p:nvPr/>
        </p:nvGraphicFramePr>
        <p:xfrm>
          <a:off x="3079263" y="3777425"/>
          <a:ext cx="3000000" cy="3000000"/>
        </p:xfrm>
        <a:graphic>
          <a:graphicData uri="http://schemas.openxmlformats.org/drawingml/2006/table">
            <a:tbl>
              <a:tblPr>
                <a:noFill/>
                <a:tableStyleId>{20ABED53-5101-48EE-9038-6062D8E809AA}</a:tableStyleId>
              </a:tblPr>
              <a:tblGrid>
                <a:gridCol w="1304275"/>
                <a:gridCol w="840600"/>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Index</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4 bits</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2 bits</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2 bits</a:t>
                      </a:r>
                      <a:endParaRPr>
                        <a:solidFill>
                          <a:schemeClr val="dk1"/>
                        </a:solidFill>
                        <a:latin typeface="Courier New"/>
                        <a:ea typeface="Courier New"/>
                        <a:cs typeface="Courier New"/>
                        <a:sym typeface="Courier New"/>
                      </a:endParaRPr>
                    </a:p>
                  </a:txBody>
                  <a:tcPr marT="91425" marB="91425" marR="91425" marL="91425"/>
                </a:tc>
              </a:tr>
            </a:tbl>
          </a:graphicData>
        </a:graphic>
      </p:graphicFrame>
      <p:graphicFrame>
        <p:nvGraphicFramePr>
          <p:cNvPr id="487" name="Google Shape;487;p56"/>
          <p:cNvGraphicFramePr/>
          <p:nvPr/>
        </p:nvGraphicFramePr>
        <p:xfrm>
          <a:off x="5495825" y="1358650"/>
          <a:ext cx="3000000" cy="3000000"/>
        </p:xfrm>
        <a:graphic>
          <a:graphicData uri="http://schemas.openxmlformats.org/drawingml/2006/table">
            <a:tbl>
              <a:tblPr>
                <a:noFill/>
                <a:tableStyleId>{20ABED53-5101-48EE-9038-6062D8E809AA}</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sp>
        <p:nvSpPr>
          <p:cNvPr id="488" name="Google Shape;488;p56"/>
          <p:cNvSpPr txBox="1"/>
          <p:nvPr/>
        </p:nvSpPr>
        <p:spPr>
          <a:xfrm>
            <a:off x="3180213"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0</a:t>
            </a:r>
            <a:endParaRPr>
              <a:latin typeface="Proxima Nova"/>
              <a:ea typeface="Proxima Nova"/>
              <a:cs typeface="Proxima Nova"/>
              <a:sym typeface="Proxima Nova"/>
            </a:endParaRPr>
          </a:p>
        </p:txBody>
      </p:sp>
      <p:sp>
        <p:nvSpPr>
          <p:cNvPr id="489" name="Google Shape;489;p56"/>
          <p:cNvSpPr txBox="1"/>
          <p:nvPr/>
        </p:nvSpPr>
        <p:spPr>
          <a:xfrm>
            <a:off x="6571100"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1</a:t>
            </a:r>
            <a:endParaRPr>
              <a:latin typeface="Proxima Nova"/>
              <a:ea typeface="Proxima Nova"/>
              <a:cs typeface="Proxima Nova"/>
              <a:sym typeface="Proxima Nova"/>
            </a:endParaRPr>
          </a:p>
        </p:txBody>
      </p:sp>
      <p:sp>
        <p:nvSpPr>
          <p:cNvPr id="490" name="Google Shape;490;p56"/>
          <p:cNvSpPr txBox="1"/>
          <p:nvPr/>
        </p:nvSpPr>
        <p:spPr>
          <a:xfrm>
            <a:off x="1054775" y="18352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Set0: 00</a:t>
            </a:r>
            <a:endParaRPr>
              <a:latin typeface="Courier New"/>
              <a:ea typeface="Courier New"/>
              <a:cs typeface="Courier New"/>
              <a:sym typeface="Courier New"/>
            </a:endParaRPr>
          </a:p>
        </p:txBody>
      </p:sp>
      <p:sp>
        <p:nvSpPr>
          <p:cNvPr id="491" name="Google Shape;491;p56"/>
          <p:cNvSpPr txBox="1"/>
          <p:nvPr/>
        </p:nvSpPr>
        <p:spPr>
          <a:xfrm>
            <a:off x="1054775" y="22354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Set1: 01</a:t>
            </a:r>
            <a:endParaRPr>
              <a:latin typeface="Courier New"/>
              <a:ea typeface="Courier New"/>
              <a:cs typeface="Courier New"/>
              <a:sym typeface="Courier New"/>
            </a:endParaRPr>
          </a:p>
        </p:txBody>
      </p:sp>
      <p:sp>
        <p:nvSpPr>
          <p:cNvPr id="492" name="Google Shape;492;p56"/>
          <p:cNvSpPr txBox="1"/>
          <p:nvPr/>
        </p:nvSpPr>
        <p:spPr>
          <a:xfrm>
            <a:off x="1054775" y="2627675"/>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Set2: 02</a:t>
            </a:r>
            <a:endParaRPr>
              <a:latin typeface="Courier New"/>
              <a:ea typeface="Courier New"/>
              <a:cs typeface="Courier New"/>
              <a:sym typeface="Courier New"/>
            </a:endParaRPr>
          </a:p>
        </p:txBody>
      </p:sp>
      <p:sp>
        <p:nvSpPr>
          <p:cNvPr id="493" name="Google Shape;493;p56"/>
          <p:cNvSpPr txBox="1"/>
          <p:nvPr/>
        </p:nvSpPr>
        <p:spPr>
          <a:xfrm>
            <a:off x="1054775" y="301990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Set3: 03</a:t>
            </a:r>
            <a:endParaRPr>
              <a:latin typeface="Courier New"/>
              <a:ea typeface="Courier New"/>
              <a:cs typeface="Courier New"/>
              <a:sym typeface="Courier New"/>
            </a:endParaRPr>
          </a:p>
        </p:txBody>
      </p:sp>
      <p:sp>
        <p:nvSpPr>
          <p:cNvPr id="494" name="Google Shape;494;p56"/>
          <p:cNvSpPr txBox="1"/>
          <p:nvPr/>
        </p:nvSpPr>
        <p:spPr>
          <a:xfrm>
            <a:off x="392050" y="3922025"/>
            <a:ext cx="210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Mem Access 2</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0xD3: 0b11010011</a:t>
            </a:r>
            <a:endParaRPr>
              <a:solidFill>
                <a:schemeClr val="dk1"/>
              </a:solidFill>
              <a:latin typeface="Courier New"/>
              <a:ea typeface="Courier New"/>
              <a:cs typeface="Courier New"/>
              <a:sym typeface="Courier New"/>
            </a:endParaRPr>
          </a:p>
        </p:txBody>
      </p:sp>
      <p:sp>
        <p:nvSpPr>
          <p:cNvPr id="495" name="Google Shape;495;p56"/>
          <p:cNvSpPr txBox="1"/>
          <p:nvPr/>
        </p:nvSpPr>
        <p:spPr>
          <a:xfrm>
            <a:off x="6275150" y="3922025"/>
            <a:ext cx="270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What will happen?</a:t>
            </a:r>
            <a:endParaRPr>
              <a:solidFill>
                <a:schemeClr val="dk1"/>
              </a:solidFill>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99" name="Shape 499"/>
        <p:cNvGrpSpPr/>
        <p:nvPr/>
      </p:nvGrpSpPr>
      <p:grpSpPr>
        <a:xfrm>
          <a:off x="0" y="0"/>
          <a:ext cx="0" cy="0"/>
          <a:chOff x="0" y="0"/>
          <a:chExt cx="0" cy="0"/>
        </a:xfrm>
      </p:grpSpPr>
      <p:sp>
        <p:nvSpPr>
          <p:cNvPr id="500" name="Google Shape;500;p57"/>
          <p:cNvSpPr/>
          <p:nvPr/>
        </p:nvSpPr>
        <p:spPr>
          <a:xfrm>
            <a:off x="1014675" y="1828800"/>
            <a:ext cx="7343700" cy="4002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7"/>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2-Way Set Associative Cache Example</a:t>
            </a:r>
            <a:endParaRPr/>
          </a:p>
          <a:p>
            <a:pPr indent="0" lvl="0" marL="0" rtl="0" algn="l">
              <a:spcBef>
                <a:spcPts val="0"/>
              </a:spcBef>
              <a:spcAft>
                <a:spcPts val="0"/>
              </a:spcAft>
              <a:buNone/>
            </a:pPr>
            <a:r>
              <a:t/>
            </a:r>
            <a:endParaRPr/>
          </a:p>
        </p:txBody>
      </p:sp>
      <p:graphicFrame>
        <p:nvGraphicFramePr>
          <p:cNvPr id="502" name="Google Shape;502;p57"/>
          <p:cNvGraphicFramePr/>
          <p:nvPr/>
        </p:nvGraphicFramePr>
        <p:xfrm>
          <a:off x="2104925" y="1358650"/>
          <a:ext cx="3000000" cy="3000000"/>
        </p:xfrm>
        <a:graphic>
          <a:graphicData uri="http://schemas.openxmlformats.org/drawingml/2006/table">
            <a:tbl>
              <a:tblPr>
                <a:noFill/>
                <a:tableStyleId>{20ABED53-5101-48EE-9038-6062D8E809AA}</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0111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graphicFrame>
        <p:nvGraphicFramePr>
          <p:cNvPr id="503" name="Google Shape;503;p57"/>
          <p:cNvGraphicFramePr/>
          <p:nvPr/>
        </p:nvGraphicFramePr>
        <p:xfrm>
          <a:off x="3079263" y="3777425"/>
          <a:ext cx="3000000" cy="3000000"/>
        </p:xfrm>
        <a:graphic>
          <a:graphicData uri="http://schemas.openxmlformats.org/drawingml/2006/table">
            <a:tbl>
              <a:tblPr>
                <a:noFill/>
                <a:tableStyleId>{20ABED53-5101-48EE-9038-6062D8E809AA}</a:tableStyleId>
              </a:tblPr>
              <a:tblGrid>
                <a:gridCol w="1304275"/>
                <a:gridCol w="840600"/>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Index</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1</a:t>
                      </a:r>
                      <a:r>
                        <a:rPr lang="en">
                          <a:solidFill>
                            <a:schemeClr val="dk1"/>
                          </a:solidFill>
                          <a:latin typeface="Courier New"/>
                          <a:ea typeface="Courier New"/>
                          <a:cs typeface="Courier New"/>
                          <a:sym typeface="Courier New"/>
                        </a:rPr>
                        <a:t>101</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00</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11</a:t>
                      </a:r>
                      <a:endParaRPr>
                        <a:solidFill>
                          <a:schemeClr val="dk1"/>
                        </a:solidFill>
                        <a:latin typeface="Courier New"/>
                        <a:ea typeface="Courier New"/>
                        <a:cs typeface="Courier New"/>
                        <a:sym typeface="Courier New"/>
                      </a:endParaRPr>
                    </a:p>
                  </a:txBody>
                  <a:tcPr marT="91425" marB="91425" marR="91425" marL="91425"/>
                </a:tc>
              </a:tr>
            </a:tbl>
          </a:graphicData>
        </a:graphic>
      </p:graphicFrame>
      <p:graphicFrame>
        <p:nvGraphicFramePr>
          <p:cNvPr id="504" name="Google Shape;504;p57"/>
          <p:cNvGraphicFramePr/>
          <p:nvPr/>
        </p:nvGraphicFramePr>
        <p:xfrm>
          <a:off x="5495825" y="1358650"/>
          <a:ext cx="3000000" cy="3000000"/>
        </p:xfrm>
        <a:graphic>
          <a:graphicData uri="http://schemas.openxmlformats.org/drawingml/2006/table">
            <a:tbl>
              <a:tblPr>
                <a:noFill/>
                <a:tableStyleId>{20ABED53-5101-48EE-9038-6062D8E809AA}</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sp>
        <p:nvSpPr>
          <p:cNvPr id="505" name="Google Shape;505;p57"/>
          <p:cNvSpPr txBox="1"/>
          <p:nvPr/>
        </p:nvSpPr>
        <p:spPr>
          <a:xfrm>
            <a:off x="3180213"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0</a:t>
            </a:r>
            <a:endParaRPr>
              <a:latin typeface="Proxima Nova"/>
              <a:ea typeface="Proxima Nova"/>
              <a:cs typeface="Proxima Nova"/>
              <a:sym typeface="Proxima Nova"/>
            </a:endParaRPr>
          </a:p>
        </p:txBody>
      </p:sp>
      <p:sp>
        <p:nvSpPr>
          <p:cNvPr id="506" name="Google Shape;506;p57"/>
          <p:cNvSpPr txBox="1"/>
          <p:nvPr/>
        </p:nvSpPr>
        <p:spPr>
          <a:xfrm>
            <a:off x="6571100"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1</a:t>
            </a:r>
            <a:endParaRPr>
              <a:latin typeface="Proxima Nova"/>
              <a:ea typeface="Proxima Nova"/>
              <a:cs typeface="Proxima Nova"/>
              <a:sym typeface="Proxima Nova"/>
            </a:endParaRPr>
          </a:p>
        </p:txBody>
      </p:sp>
      <p:sp>
        <p:nvSpPr>
          <p:cNvPr id="507" name="Google Shape;507;p57"/>
          <p:cNvSpPr txBox="1"/>
          <p:nvPr/>
        </p:nvSpPr>
        <p:spPr>
          <a:xfrm>
            <a:off x="1054775" y="18352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Set0: 00</a:t>
            </a:r>
            <a:endParaRPr>
              <a:latin typeface="Courier New"/>
              <a:ea typeface="Courier New"/>
              <a:cs typeface="Courier New"/>
              <a:sym typeface="Courier New"/>
            </a:endParaRPr>
          </a:p>
        </p:txBody>
      </p:sp>
      <p:sp>
        <p:nvSpPr>
          <p:cNvPr id="508" name="Google Shape;508;p57"/>
          <p:cNvSpPr txBox="1"/>
          <p:nvPr/>
        </p:nvSpPr>
        <p:spPr>
          <a:xfrm>
            <a:off x="1054775" y="22354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Set1: 01</a:t>
            </a:r>
            <a:endParaRPr>
              <a:latin typeface="Courier New"/>
              <a:ea typeface="Courier New"/>
              <a:cs typeface="Courier New"/>
              <a:sym typeface="Courier New"/>
            </a:endParaRPr>
          </a:p>
        </p:txBody>
      </p:sp>
      <p:sp>
        <p:nvSpPr>
          <p:cNvPr id="509" name="Google Shape;509;p57"/>
          <p:cNvSpPr txBox="1"/>
          <p:nvPr/>
        </p:nvSpPr>
        <p:spPr>
          <a:xfrm>
            <a:off x="1054775" y="2627675"/>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Set2: 02</a:t>
            </a:r>
            <a:endParaRPr>
              <a:latin typeface="Courier New"/>
              <a:ea typeface="Courier New"/>
              <a:cs typeface="Courier New"/>
              <a:sym typeface="Courier New"/>
            </a:endParaRPr>
          </a:p>
        </p:txBody>
      </p:sp>
      <p:sp>
        <p:nvSpPr>
          <p:cNvPr id="510" name="Google Shape;510;p57"/>
          <p:cNvSpPr txBox="1"/>
          <p:nvPr/>
        </p:nvSpPr>
        <p:spPr>
          <a:xfrm>
            <a:off x="1054775" y="301990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Set3: 03</a:t>
            </a:r>
            <a:endParaRPr>
              <a:latin typeface="Courier New"/>
              <a:ea typeface="Courier New"/>
              <a:cs typeface="Courier New"/>
              <a:sym typeface="Courier New"/>
            </a:endParaRPr>
          </a:p>
        </p:txBody>
      </p:sp>
      <p:sp>
        <p:nvSpPr>
          <p:cNvPr id="511" name="Google Shape;511;p57"/>
          <p:cNvSpPr txBox="1"/>
          <p:nvPr/>
        </p:nvSpPr>
        <p:spPr>
          <a:xfrm>
            <a:off x="392050" y="3922025"/>
            <a:ext cx="210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Mem Access 2</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0xD3: 0b11010011</a:t>
            </a:r>
            <a:endParaRPr>
              <a:solidFill>
                <a:schemeClr val="dk1"/>
              </a:solidFill>
              <a:latin typeface="Courier New"/>
              <a:ea typeface="Courier New"/>
              <a:cs typeface="Courier New"/>
              <a:sym typeface="Courier New"/>
            </a:endParaRPr>
          </a:p>
        </p:txBody>
      </p:sp>
      <p:cxnSp>
        <p:nvCxnSpPr>
          <p:cNvPr id="512" name="Google Shape;512;p57"/>
          <p:cNvCxnSpPr>
            <a:stCxn id="500" idx="1"/>
          </p:cNvCxnSpPr>
          <p:nvPr/>
        </p:nvCxnSpPr>
        <p:spPr>
          <a:xfrm>
            <a:off x="1014675" y="2028900"/>
            <a:ext cx="3830100" cy="1594500"/>
          </a:xfrm>
          <a:prstGeom prst="bentConnector3">
            <a:avLst>
              <a:gd fmla="val -6217" name="adj1"/>
            </a:avLst>
          </a:prstGeom>
          <a:noFill/>
          <a:ln cap="flat" cmpd="sng" w="9525">
            <a:solidFill>
              <a:schemeClr val="dk2"/>
            </a:solidFill>
            <a:prstDash val="solid"/>
            <a:round/>
            <a:headEnd len="med" w="med" type="none"/>
            <a:tailEnd len="med" w="med" type="none"/>
          </a:ln>
        </p:spPr>
      </p:cxnSp>
      <p:sp>
        <p:nvSpPr>
          <p:cNvPr id="513" name="Google Shape;513;p57"/>
          <p:cNvSpPr txBox="1"/>
          <p:nvPr/>
        </p:nvSpPr>
        <p:spPr>
          <a:xfrm>
            <a:off x="6184925" y="3491075"/>
            <a:ext cx="27084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Another </a:t>
            </a:r>
            <a:r>
              <a:rPr b="1" lang="en">
                <a:solidFill>
                  <a:schemeClr val="dk1"/>
                </a:solidFill>
                <a:latin typeface="Courier New"/>
                <a:ea typeface="Courier New"/>
                <a:cs typeface="Courier New"/>
                <a:sym typeface="Courier New"/>
              </a:rPr>
              <a:t>Cache Miss!</a:t>
            </a:r>
            <a:endParaRPr>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Allocate to way 1 </a:t>
            </a:r>
            <a:r>
              <a:rPr lang="en">
                <a:solidFill>
                  <a:schemeClr val="dk1"/>
                </a:solidFill>
                <a:latin typeface="Courier New"/>
                <a:ea typeface="Courier New"/>
                <a:cs typeface="Courier New"/>
                <a:sym typeface="Courier New"/>
              </a:rPr>
              <a:t>because</a:t>
            </a:r>
            <a:r>
              <a:rPr lang="en">
                <a:solidFill>
                  <a:schemeClr val="dk1"/>
                </a:solidFill>
                <a:latin typeface="Courier New"/>
                <a:ea typeface="Courier New"/>
                <a:cs typeface="Courier New"/>
                <a:sym typeface="Courier New"/>
              </a:rPr>
              <a:t> tag does not match way 0</a:t>
            </a:r>
            <a:endParaRPr>
              <a:solidFill>
                <a:schemeClr val="dk1"/>
              </a:solidFill>
              <a:latin typeface="Courier New"/>
              <a:ea typeface="Courier New"/>
              <a:cs typeface="Courier New"/>
              <a:sym typeface="Courier New"/>
            </a:endParaRPr>
          </a:p>
        </p:txBody>
      </p:sp>
      <p:cxnSp>
        <p:nvCxnSpPr>
          <p:cNvPr id="514" name="Google Shape;514;p57"/>
          <p:cNvCxnSpPr/>
          <p:nvPr/>
        </p:nvCxnSpPr>
        <p:spPr>
          <a:xfrm>
            <a:off x="4854750" y="3633525"/>
            <a:ext cx="0" cy="160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18" name="Shape 518"/>
        <p:cNvGrpSpPr/>
        <p:nvPr/>
      </p:nvGrpSpPr>
      <p:grpSpPr>
        <a:xfrm>
          <a:off x="0" y="0"/>
          <a:ext cx="0" cy="0"/>
          <a:chOff x="0" y="0"/>
          <a:chExt cx="0" cy="0"/>
        </a:xfrm>
      </p:grpSpPr>
      <p:sp>
        <p:nvSpPr>
          <p:cNvPr id="519" name="Google Shape;519;p58"/>
          <p:cNvSpPr/>
          <p:nvPr/>
        </p:nvSpPr>
        <p:spPr>
          <a:xfrm>
            <a:off x="1014675" y="1828800"/>
            <a:ext cx="7343700" cy="4002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8"/>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2-Way Set Associative Cache Example</a:t>
            </a:r>
            <a:endParaRPr/>
          </a:p>
          <a:p>
            <a:pPr indent="0" lvl="0" marL="0" rtl="0" algn="l">
              <a:spcBef>
                <a:spcPts val="0"/>
              </a:spcBef>
              <a:spcAft>
                <a:spcPts val="0"/>
              </a:spcAft>
              <a:buNone/>
            </a:pPr>
            <a:r>
              <a:t/>
            </a:r>
            <a:endParaRPr/>
          </a:p>
        </p:txBody>
      </p:sp>
      <p:graphicFrame>
        <p:nvGraphicFramePr>
          <p:cNvPr id="521" name="Google Shape;521;p58"/>
          <p:cNvGraphicFramePr/>
          <p:nvPr/>
        </p:nvGraphicFramePr>
        <p:xfrm>
          <a:off x="2104925" y="1358650"/>
          <a:ext cx="3000000" cy="3000000"/>
        </p:xfrm>
        <a:graphic>
          <a:graphicData uri="http://schemas.openxmlformats.org/drawingml/2006/table">
            <a:tbl>
              <a:tblPr>
                <a:noFill/>
                <a:tableStyleId>{20ABED53-5101-48EE-9038-6062D8E809AA}</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0111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graphicFrame>
        <p:nvGraphicFramePr>
          <p:cNvPr id="522" name="Google Shape;522;p58"/>
          <p:cNvGraphicFramePr/>
          <p:nvPr/>
        </p:nvGraphicFramePr>
        <p:xfrm>
          <a:off x="3079263" y="3777425"/>
          <a:ext cx="3000000" cy="3000000"/>
        </p:xfrm>
        <a:graphic>
          <a:graphicData uri="http://schemas.openxmlformats.org/drawingml/2006/table">
            <a:tbl>
              <a:tblPr>
                <a:noFill/>
                <a:tableStyleId>{20ABED53-5101-48EE-9038-6062D8E809AA}</a:tableStyleId>
              </a:tblPr>
              <a:tblGrid>
                <a:gridCol w="1304275"/>
                <a:gridCol w="840600"/>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Index</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1101</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00</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11</a:t>
                      </a:r>
                      <a:endParaRPr>
                        <a:solidFill>
                          <a:schemeClr val="dk1"/>
                        </a:solidFill>
                        <a:latin typeface="Courier New"/>
                        <a:ea typeface="Courier New"/>
                        <a:cs typeface="Courier New"/>
                        <a:sym typeface="Courier New"/>
                      </a:endParaRPr>
                    </a:p>
                  </a:txBody>
                  <a:tcPr marT="91425" marB="91425" marR="91425" marL="91425"/>
                </a:tc>
              </a:tr>
            </a:tbl>
          </a:graphicData>
        </a:graphic>
      </p:graphicFrame>
      <p:graphicFrame>
        <p:nvGraphicFramePr>
          <p:cNvPr id="523" name="Google Shape;523;p58"/>
          <p:cNvGraphicFramePr/>
          <p:nvPr/>
        </p:nvGraphicFramePr>
        <p:xfrm>
          <a:off x="5495825" y="1358650"/>
          <a:ext cx="3000000" cy="3000000"/>
        </p:xfrm>
        <a:graphic>
          <a:graphicData uri="http://schemas.openxmlformats.org/drawingml/2006/table">
            <a:tbl>
              <a:tblPr>
                <a:noFill/>
                <a:tableStyleId>{20ABED53-5101-48EE-9038-6062D8E809AA}</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1101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sp>
        <p:nvSpPr>
          <p:cNvPr id="524" name="Google Shape;524;p58"/>
          <p:cNvSpPr txBox="1"/>
          <p:nvPr/>
        </p:nvSpPr>
        <p:spPr>
          <a:xfrm>
            <a:off x="3180213"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0</a:t>
            </a:r>
            <a:endParaRPr>
              <a:latin typeface="Proxima Nova"/>
              <a:ea typeface="Proxima Nova"/>
              <a:cs typeface="Proxima Nova"/>
              <a:sym typeface="Proxima Nova"/>
            </a:endParaRPr>
          </a:p>
        </p:txBody>
      </p:sp>
      <p:sp>
        <p:nvSpPr>
          <p:cNvPr id="525" name="Google Shape;525;p58"/>
          <p:cNvSpPr txBox="1"/>
          <p:nvPr/>
        </p:nvSpPr>
        <p:spPr>
          <a:xfrm>
            <a:off x="6571100"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1</a:t>
            </a:r>
            <a:endParaRPr>
              <a:latin typeface="Proxima Nova"/>
              <a:ea typeface="Proxima Nova"/>
              <a:cs typeface="Proxima Nova"/>
              <a:sym typeface="Proxima Nova"/>
            </a:endParaRPr>
          </a:p>
        </p:txBody>
      </p:sp>
      <p:sp>
        <p:nvSpPr>
          <p:cNvPr id="526" name="Google Shape;526;p58"/>
          <p:cNvSpPr txBox="1"/>
          <p:nvPr/>
        </p:nvSpPr>
        <p:spPr>
          <a:xfrm>
            <a:off x="1054775" y="18352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Set0: 00</a:t>
            </a:r>
            <a:endParaRPr>
              <a:latin typeface="Courier New"/>
              <a:ea typeface="Courier New"/>
              <a:cs typeface="Courier New"/>
              <a:sym typeface="Courier New"/>
            </a:endParaRPr>
          </a:p>
        </p:txBody>
      </p:sp>
      <p:sp>
        <p:nvSpPr>
          <p:cNvPr id="527" name="Google Shape;527;p58"/>
          <p:cNvSpPr txBox="1"/>
          <p:nvPr/>
        </p:nvSpPr>
        <p:spPr>
          <a:xfrm>
            <a:off x="1054775" y="22354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Set1: 01</a:t>
            </a:r>
            <a:endParaRPr>
              <a:latin typeface="Courier New"/>
              <a:ea typeface="Courier New"/>
              <a:cs typeface="Courier New"/>
              <a:sym typeface="Courier New"/>
            </a:endParaRPr>
          </a:p>
        </p:txBody>
      </p:sp>
      <p:sp>
        <p:nvSpPr>
          <p:cNvPr id="528" name="Google Shape;528;p58"/>
          <p:cNvSpPr txBox="1"/>
          <p:nvPr/>
        </p:nvSpPr>
        <p:spPr>
          <a:xfrm>
            <a:off x="1054775" y="2627675"/>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Set2: 02</a:t>
            </a:r>
            <a:endParaRPr>
              <a:latin typeface="Courier New"/>
              <a:ea typeface="Courier New"/>
              <a:cs typeface="Courier New"/>
              <a:sym typeface="Courier New"/>
            </a:endParaRPr>
          </a:p>
        </p:txBody>
      </p:sp>
      <p:sp>
        <p:nvSpPr>
          <p:cNvPr id="529" name="Google Shape;529;p58"/>
          <p:cNvSpPr txBox="1"/>
          <p:nvPr/>
        </p:nvSpPr>
        <p:spPr>
          <a:xfrm>
            <a:off x="1054775" y="301990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Set3: 03</a:t>
            </a:r>
            <a:endParaRPr>
              <a:latin typeface="Courier New"/>
              <a:ea typeface="Courier New"/>
              <a:cs typeface="Courier New"/>
              <a:sym typeface="Courier New"/>
            </a:endParaRPr>
          </a:p>
        </p:txBody>
      </p:sp>
      <p:sp>
        <p:nvSpPr>
          <p:cNvPr id="530" name="Google Shape;530;p58"/>
          <p:cNvSpPr txBox="1"/>
          <p:nvPr/>
        </p:nvSpPr>
        <p:spPr>
          <a:xfrm>
            <a:off x="392050" y="3922025"/>
            <a:ext cx="210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Mem Access 2</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0xD3: 0b11010011</a:t>
            </a:r>
            <a:endParaRPr>
              <a:solidFill>
                <a:schemeClr val="dk1"/>
              </a:solidFill>
              <a:latin typeface="Courier New"/>
              <a:ea typeface="Courier New"/>
              <a:cs typeface="Courier New"/>
              <a:sym typeface="Courier New"/>
            </a:endParaRPr>
          </a:p>
        </p:txBody>
      </p:sp>
      <p:cxnSp>
        <p:nvCxnSpPr>
          <p:cNvPr id="531" name="Google Shape;531;p58"/>
          <p:cNvCxnSpPr>
            <a:stCxn id="519" idx="1"/>
          </p:cNvCxnSpPr>
          <p:nvPr/>
        </p:nvCxnSpPr>
        <p:spPr>
          <a:xfrm>
            <a:off x="1014675" y="2028900"/>
            <a:ext cx="3830100" cy="1594500"/>
          </a:xfrm>
          <a:prstGeom prst="bentConnector3">
            <a:avLst>
              <a:gd fmla="val -6217" name="adj1"/>
            </a:avLst>
          </a:prstGeom>
          <a:noFill/>
          <a:ln cap="flat" cmpd="sng" w="9525">
            <a:solidFill>
              <a:schemeClr val="dk2"/>
            </a:solidFill>
            <a:prstDash val="solid"/>
            <a:round/>
            <a:headEnd len="med" w="med" type="none"/>
            <a:tailEnd len="med" w="med" type="none"/>
          </a:ln>
        </p:spPr>
      </p:cxnSp>
      <p:sp>
        <p:nvSpPr>
          <p:cNvPr id="532" name="Google Shape;532;p58"/>
          <p:cNvSpPr txBox="1"/>
          <p:nvPr/>
        </p:nvSpPr>
        <p:spPr>
          <a:xfrm>
            <a:off x="6184925" y="3491075"/>
            <a:ext cx="27084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Another Cache Miss!</a:t>
            </a:r>
            <a:endParaRPr>
              <a:solidFill>
                <a:schemeClr val="dk1"/>
              </a:solidFill>
              <a:latin typeface="Courier New"/>
              <a:ea typeface="Courier New"/>
              <a:cs typeface="Courier New"/>
              <a:sym typeface="Courier New"/>
            </a:endParaRPr>
          </a:p>
          <a:p>
            <a:pPr indent="0" lvl="0" marL="0" rtl="0" algn="ctr">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Allocate to way 1 because tag does not match way 0</a:t>
            </a:r>
            <a:endParaRPr>
              <a:solidFill>
                <a:schemeClr val="dk1"/>
              </a:solidFill>
              <a:latin typeface="Courier New"/>
              <a:ea typeface="Courier New"/>
              <a:cs typeface="Courier New"/>
              <a:sym typeface="Courier New"/>
            </a:endParaRPr>
          </a:p>
          <a:p>
            <a:pPr indent="0" lvl="0" marL="0" rtl="0" algn="ctr">
              <a:spcBef>
                <a:spcPts val="0"/>
              </a:spcBef>
              <a:spcAft>
                <a:spcPts val="0"/>
              </a:spcAft>
              <a:buNone/>
            </a:pPr>
            <a:r>
              <a:t/>
            </a:r>
            <a:endParaRPr b="1">
              <a:solidFill>
                <a:schemeClr val="dk1"/>
              </a:solidFill>
              <a:latin typeface="Courier New"/>
              <a:ea typeface="Courier New"/>
              <a:cs typeface="Courier New"/>
              <a:sym typeface="Courier New"/>
            </a:endParaRPr>
          </a:p>
        </p:txBody>
      </p:sp>
      <p:cxnSp>
        <p:nvCxnSpPr>
          <p:cNvPr id="533" name="Google Shape;533;p58"/>
          <p:cNvCxnSpPr/>
          <p:nvPr/>
        </p:nvCxnSpPr>
        <p:spPr>
          <a:xfrm>
            <a:off x="4854750" y="3633525"/>
            <a:ext cx="0" cy="160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37" name="Shape 537"/>
        <p:cNvGrpSpPr/>
        <p:nvPr/>
      </p:nvGrpSpPr>
      <p:grpSpPr>
        <a:xfrm>
          <a:off x="0" y="0"/>
          <a:ext cx="0" cy="0"/>
          <a:chOff x="0" y="0"/>
          <a:chExt cx="0" cy="0"/>
        </a:xfrm>
      </p:grpSpPr>
      <p:sp>
        <p:nvSpPr>
          <p:cNvPr id="538" name="Google Shape;538;p59"/>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2-Way Set Associative Cache Example</a:t>
            </a:r>
            <a:endParaRPr/>
          </a:p>
          <a:p>
            <a:pPr indent="0" lvl="0" marL="0" rtl="0" algn="l">
              <a:spcBef>
                <a:spcPts val="0"/>
              </a:spcBef>
              <a:spcAft>
                <a:spcPts val="0"/>
              </a:spcAft>
              <a:buNone/>
            </a:pPr>
            <a:r>
              <a:t/>
            </a:r>
            <a:endParaRPr/>
          </a:p>
        </p:txBody>
      </p:sp>
      <p:graphicFrame>
        <p:nvGraphicFramePr>
          <p:cNvPr id="539" name="Google Shape;539;p59"/>
          <p:cNvGraphicFramePr/>
          <p:nvPr/>
        </p:nvGraphicFramePr>
        <p:xfrm>
          <a:off x="2104925" y="1358650"/>
          <a:ext cx="3000000" cy="3000000"/>
        </p:xfrm>
        <a:graphic>
          <a:graphicData uri="http://schemas.openxmlformats.org/drawingml/2006/table">
            <a:tbl>
              <a:tblPr>
                <a:noFill/>
                <a:tableStyleId>{20ABED53-5101-48EE-9038-6062D8E809AA}</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0111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graphicFrame>
        <p:nvGraphicFramePr>
          <p:cNvPr id="540" name="Google Shape;540;p59"/>
          <p:cNvGraphicFramePr/>
          <p:nvPr/>
        </p:nvGraphicFramePr>
        <p:xfrm>
          <a:off x="3079263" y="3777425"/>
          <a:ext cx="3000000" cy="3000000"/>
        </p:xfrm>
        <a:graphic>
          <a:graphicData uri="http://schemas.openxmlformats.org/drawingml/2006/table">
            <a:tbl>
              <a:tblPr>
                <a:noFill/>
                <a:tableStyleId>{20ABED53-5101-48EE-9038-6062D8E809AA}</a:tableStyleId>
              </a:tblPr>
              <a:tblGrid>
                <a:gridCol w="1304275"/>
                <a:gridCol w="840600"/>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Index</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4 bits</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2 bits</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2 bits</a:t>
                      </a:r>
                      <a:endParaRPr>
                        <a:solidFill>
                          <a:schemeClr val="dk1"/>
                        </a:solidFill>
                        <a:latin typeface="Courier New"/>
                        <a:ea typeface="Courier New"/>
                        <a:cs typeface="Courier New"/>
                        <a:sym typeface="Courier New"/>
                      </a:endParaRPr>
                    </a:p>
                  </a:txBody>
                  <a:tcPr marT="91425" marB="91425" marR="91425" marL="91425"/>
                </a:tc>
              </a:tr>
            </a:tbl>
          </a:graphicData>
        </a:graphic>
      </p:graphicFrame>
      <p:graphicFrame>
        <p:nvGraphicFramePr>
          <p:cNvPr id="541" name="Google Shape;541;p59"/>
          <p:cNvGraphicFramePr/>
          <p:nvPr/>
        </p:nvGraphicFramePr>
        <p:xfrm>
          <a:off x="5495825" y="1358650"/>
          <a:ext cx="3000000" cy="3000000"/>
        </p:xfrm>
        <a:graphic>
          <a:graphicData uri="http://schemas.openxmlformats.org/drawingml/2006/table">
            <a:tbl>
              <a:tblPr>
                <a:noFill/>
                <a:tableStyleId>{20ABED53-5101-48EE-9038-6062D8E809AA}</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1101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sp>
        <p:nvSpPr>
          <p:cNvPr id="542" name="Google Shape;542;p59"/>
          <p:cNvSpPr txBox="1"/>
          <p:nvPr/>
        </p:nvSpPr>
        <p:spPr>
          <a:xfrm>
            <a:off x="3180213"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0</a:t>
            </a:r>
            <a:endParaRPr>
              <a:latin typeface="Proxima Nova"/>
              <a:ea typeface="Proxima Nova"/>
              <a:cs typeface="Proxima Nova"/>
              <a:sym typeface="Proxima Nova"/>
            </a:endParaRPr>
          </a:p>
        </p:txBody>
      </p:sp>
      <p:sp>
        <p:nvSpPr>
          <p:cNvPr id="543" name="Google Shape;543;p59"/>
          <p:cNvSpPr txBox="1"/>
          <p:nvPr/>
        </p:nvSpPr>
        <p:spPr>
          <a:xfrm>
            <a:off x="6571100"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1</a:t>
            </a:r>
            <a:endParaRPr>
              <a:latin typeface="Proxima Nova"/>
              <a:ea typeface="Proxima Nova"/>
              <a:cs typeface="Proxima Nova"/>
              <a:sym typeface="Proxima Nova"/>
            </a:endParaRPr>
          </a:p>
        </p:txBody>
      </p:sp>
      <p:sp>
        <p:nvSpPr>
          <p:cNvPr id="544" name="Google Shape;544;p59"/>
          <p:cNvSpPr txBox="1"/>
          <p:nvPr/>
        </p:nvSpPr>
        <p:spPr>
          <a:xfrm>
            <a:off x="1054775" y="18352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Set0: 00</a:t>
            </a:r>
            <a:endParaRPr>
              <a:latin typeface="Courier New"/>
              <a:ea typeface="Courier New"/>
              <a:cs typeface="Courier New"/>
              <a:sym typeface="Courier New"/>
            </a:endParaRPr>
          </a:p>
        </p:txBody>
      </p:sp>
      <p:sp>
        <p:nvSpPr>
          <p:cNvPr id="545" name="Google Shape;545;p59"/>
          <p:cNvSpPr txBox="1"/>
          <p:nvPr/>
        </p:nvSpPr>
        <p:spPr>
          <a:xfrm>
            <a:off x="1054775" y="22354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Set1: 01</a:t>
            </a:r>
            <a:endParaRPr>
              <a:latin typeface="Courier New"/>
              <a:ea typeface="Courier New"/>
              <a:cs typeface="Courier New"/>
              <a:sym typeface="Courier New"/>
            </a:endParaRPr>
          </a:p>
        </p:txBody>
      </p:sp>
      <p:sp>
        <p:nvSpPr>
          <p:cNvPr id="546" name="Google Shape;546;p59"/>
          <p:cNvSpPr txBox="1"/>
          <p:nvPr/>
        </p:nvSpPr>
        <p:spPr>
          <a:xfrm>
            <a:off x="1054775" y="2627675"/>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Set2: 02</a:t>
            </a:r>
            <a:endParaRPr>
              <a:latin typeface="Courier New"/>
              <a:ea typeface="Courier New"/>
              <a:cs typeface="Courier New"/>
              <a:sym typeface="Courier New"/>
            </a:endParaRPr>
          </a:p>
        </p:txBody>
      </p:sp>
      <p:sp>
        <p:nvSpPr>
          <p:cNvPr id="547" name="Google Shape;547;p59"/>
          <p:cNvSpPr txBox="1"/>
          <p:nvPr/>
        </p:nvSpPr>
        <p:spPr>
          <a:xfrm>
            <a:off x="1054775" y="301990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Set3: 03</a:t>
            </a:r>
            <a:endParaRPr>
              <a:latin typeface="Courier New"/>
              <a:ea typeface="Courier New"/>
              <a:cs typeface="Courier New"/>
              <a:sym typeface="Courier New"/>
            </a:endParaRPr>
          </a:p>
        </p:txBody>
      </p:sp>
      <p:sp>
        <p:nvSpPr>
          <p:cNvPr id="548" name="Google Shape;548;p59"/>
          <p:cNvSpPr txBox="1"/>
          <p:nvPr/>
        </p:nvSpPr>
        <p:spPr>
          <a:xfrm>
            <a:off x="392050" y="3922025"/>
            <a:ext cx="210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Mem Access 3</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0x70: 0b01110000</a:t>
            </a:r>
            <a:endParaRPr>
              <a:solidFill>
                <a:schemeClr val="dk1"/>
              </a:solidFill>
              <a:latin typeface="Courier New"/>
              <a:ea typeface="Courier New"/>
              <a:cs typeface="Courier New"/>
              <a:sym typeface="Courier New"/>
            </a:endParaRPr>
          </a:p>
        </p:txBody>
      </p:sp>
      <p:sp>
        <p:nvSpPr>
          <p:cNvPr id="549" name="Google Shape;549;p59"/>
          <p:cNvSpPr txBox="1"/>
          <p:nvPr/>
        </p:nvSpPr>
        <p:spPr>
          <a:xfrm>
            <a:off x="6275150" y="3922025"/>
            <a:ext cx="270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What will happen?</a:t>
            </a:r>
            <a:endParaRPr>
              <a:solidFill>
                <a:schemeClr val="dk1"/>
              </a:solidFill>
              <a:latin typeface="Courier New"/>
              <a:ea typeface="Courier New"/>
              <a:cs typeface="Courier New"/>
              <a:sym typeface="Courier New"/>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53" name="Shape 553"/>
        <p:cNvGrpSpPr/>
        <p:nvPr/>
      </p:nvGrpSpPr>
      <p:grpSpPr>
        <a:xfrm>
          <a:off x="0" y="0"/>
          <a:ext cx="0" cy="0"/>
          <a:chOff x="0" y="0"/>
          <a:chExt cx="0" cy="0"/>
        </a:xfrm>
      </p:grpSpPr>
      <p:sp>
        <p:nvSpPr>
          <p:cNvPr id="554" name="Google Shape;554;p60"/>
          <p:cNvSpPr/>
          <p:nvPr/>
        </p:nvSpPr>
        <p:spPr>
          <a:xfrm>
            <a:off x="1014675" y="1828800"/>
            <a:ext cx="7343700" cy="4002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60"/>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2-Way Set Associative Cache Example</a:t>
            </a:r>
            <a:endParaRPr/>
          </a:p>
          <a:p>
            <a:pPr indent="0" lvl="0" marL="0" rtl="0" algn="l">
              <a:spcBef>
                <a:spcPts val="0"/>
              </a:spcBef>
              <a:spcAft>
                <a:spcPts val="0"/>
              </a:spcAft>
              <a:buNone/>
            </a:pPr>
            <a:r>
              <a:t/>
            </a:r>
            <a:endParaRPr/>
          </a:p>
        </p:txBody>
      </p:sp>
      <p:graphicFrame>
        <p:nvGraphicFramePr>
          <p:cNvPr id="556" name="Google Shape;556;p60"/>
          <p:cNvGraphicFramePr/>
          <p:nvPr/>
        </p:nvGraphicFramePr>
        <p:xfrm>
          <a:off x="2104925" y="1358650"/>
          <a:ext cx="3000000" cy="3000000"/>
        </p:xfrm>
        <a:graphic>
          <a:graphicData uri="http://schemas.openxmlformats.org/drawingml/2006/table">
            <a:tbl>
              <a:tblPr>
                <a:noFill/>
                <a:tableStyleId>{20ABED53-5101-48EE-9038-6062D8E809AA}</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0111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graphicFrame>
        <p:nvGraphicFramePr>
          <p:cNvPr id="557" name="Google Shape;557;p60"/>
          <p:cNvGraphicFramePr/>
          <p:nvPr/>
        </p:nvGraphicFramePr>
        <p:xfrm>
          <a:off x="3079263" y="3777425"/>
          <a:ext cx="3000000" cy="3000000"/>
        </p:xfrm>
        <a:graphic>
          <a:graphicData uri="http://schemas.openxmlformats.org/drawingml/2006/table">
            <a:tbl>
              <a:tblPr>
                <a:noFill/>
                <a:tableStyleId>{20ABED53-5101-48EE-9038-6062D8E809AA}</a:tableStyleId>
              </a:tblPr>
              <a:tblGrid>
                <a:gridCol w="1304275"/>
                <a:gridCol w="840600"/>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Index</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a:t>
                      </a:r>
                      <a:r>
                        <a:rPr lang="en">
                          <a:solidFill>
                            <a:schemeClr val="dk1"/>
                          </a:solidFill>
                          <a:latin typeface="Courier New"/>
                          <a:ea typeface="Courier New"/>
                          <a:cs typeface="Courier New"/>
                          <a:sym typeface="Courier New"/>
                        </a:rPr>
                        <a:t>111</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00</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00</a:t>
                      </a:r>
                      <a:endParaRPr>
                        <a:solidFill>
                          <a:schemeClr val="dk1"/>
                        </a:solidFill>
                        <a:latin typeface="Courier New"/>
                        <a:ea typeface="Courier New"/>
                        <a:cs typeface="Courier New"/>
                        <a:sym typeface="Courier New"/>
                      </a:endParaRPr>
                    </a:p>
                  </a:txBody>
                  <a:tcPr marT="91425" marB="91425" marR="91425" marL="91425"/>
                </a:tc>
              </a:tr>
            </a:tbl>
          </a:graphicData>
        </a:graphic>
      </p:graphicFrame>
      <p:graphicFrame>
        <p:nvGraphicFramePr>
          <p:cNvPr id="558" name="Google Shape;558;p60"/>
          <p:cNvGraphicFramePr/>
          <p:nvPr/>
        </p:nvGraphicFramePr>
        <p:xfrm>
          <a:off x="5495825" y="1358650"/>
          <a:ext cx="3000000" cy="3000000"/>
        </p:xfrm>
        <a:graphic>
          <a:graphicData uri="http://schemas.openxmlformats.org/drawingml/2006/table">
            <a:tbl>
              <a:tblPr>
                <a:noFill/>
                <a:tableStyleId>{20ABED53-5101-48EE-9038-6062D8E809AA}</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1101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sp>
        <p:nvSpPr>
          <p:cNvPr id="559" name="Google Shape;559;p60"/>
          <p:cNvSpPr txBox="1"/>
          <p:nvPr/>
        </p:nvSpPr>
        <p:spPr>
          <a:xfrm>
            <a:off x="3180213"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0</a:t>
            </a:r>
            <a:endParaRPr>
              <a:latin typeface="Proxima Nova"/>
              <a:ea typeface="Proxima Nova"/>
              <a:cs typeface="Proxima Nova"/>
              <a:sym typeface="Proxima Nova"/>
            </a:endParaRPr>
          </a:p>
        </p:txBody>
      </p:sp>
      <p:sp>
        <p:nvSpPr>
          <p:cNvPr id="560" name="Google Shape;560;p60"/>
          <p:cNvSpPr txBox="1"/>
          <p:nvPr/>
        </p:nvSpPr>
        <p:spPr>
          <a:xfrm>
            <a:off x="6571100"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1</a:t>
            </a:r>
            <a:endParaRPr>
              <a:latin typeface="Proxima Nova"/>
              <a:ea typeface="Proxima Nova"/>
              <a:cs typeface="Proxima Nova"/>
              <a:sym typeface="Proxima Nova"/>
            </a:endParaRPr>
          </a:p>
        </p:txBody>
      </p:sp>
      <p:sp>
        <p:nvSpPr>
          <p:cNvPr id="561" name="Google Shape;561;p60"/>
          <p:cNvSpPr txBox="1"/>
          <p:nvPr/>
        </p:nvSpPr>
        <p:spPr>
          <a:xfrm>
            <a:off x="1054775" y="18352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Set0: 00</a:t>
            </a:r>
            <a:endParaRPr>
              <a:latin typeface="Courier New"/>
              <a:ea typeface="Courier New"/>
              <a:cs typeface="Courier New"/>
              <a:sym typeface="Courier New"/>
            </a:endParaRPr>
          </a:p>
        </p:txBody>
      </p:sp>
      <p:sp>
        <p:nvSpPr>
          <p:cNvPr id="562" name="Google Shape;562;p60"/>
          <p:cNvSpPr txBox="1"/>
          <p:nvPr/>
        </p:nvSpPr>
        <p:spPr>
          <a:xfrm>
            <a:off x="1054775" y="22354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Set1: 01</a:t>
            </a:r>
            <a:endParaRPr>
              <a:latin typeface="Courier New"/>
              <a:ea typeface="Courier New"/>
              <a:cs typeface="Courier New"/>
              <a:sym typeface="Courier New"/>
            </a:endParaRPr>
          </a:p>
        </p:txBody>
      </p:sp>
      <p:sp>
        <p:nvSpPr>
          <p:cNvPr id="563" name="Google Shape;563;p60"/>
          <p:cNvSpPr txBox="1"/>
          <p:nvPr/>
        </p:nvSpPr>
        <p:spPr>
          <a:xfrm>
            <a:off x="1054775" y="2627675"/>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Set2: 02</a:t>
            </a:r>
            <a:endParaRPr>
              <a:latin typeface="Courier New"/>
              <a:ea typeface="Courier New"/>
              <a:cs typeface="Courier New"/>
              <a:sym typeface="Courier New"/>
            </a:endParaRPr>
          </a:p>
        </p:txBody>
      </p:sp>
      <p:sp>
        <p:nvSpPr>
          <p:cNvPr id="564" name="Google Shape;564;p60"/>
          <p:cNvSpPr txBox="1"/>
          <p:nvPr/>
        </p:nvSpPr>
        <p:spPr>
          <a:xfrm>
            <a:off x="1054775" y="301990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Set3: 03</a:t>
            </a:r>
            <a:endParaRPr>
              <a:latin typeface="Courier New"/>
              <a:ea typeface="Courier New"/>
              <a:cs typeface="Courier New"/>
              <a:sym typeface="Courier New"/>
            </a:endParaRPr>
          </a:p>
        </p:txBody>
      </p:sp>
      <p:sp>
        <p:nvSpPr>
          <p:cNvPr id="565" name="Google Shape;565;p60"/>
          <p:cNvSpPr txBox="1"/>
          <p:nvPr/>
        </p:nvSpPr>
        <p:spPr>
          <a:xfrm>
            <a:off x="392050" y="3922025"/>
            <a:ext cx="210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Mem Access 3</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0x70: 0b01110000</a:t>
            </a:r>
            <a:endParaRPr b="1">
              <a:solidFill>
                <a:schemeClr val="dk1"/>
              </a:solidFill>
              <a:latin typeface="Courier New"/>
              <a:ea typeface="Courier New"/>
              <a:cs typeface="Courier New"/>
              <a:sym typeface="Courier New"/>
            </a:endParaRPr>
          </a:p>
        </p:txBody>
      </p:sp>
      <p:cxnSp>
        <p:nvCxnSpPr>
          <p:cNvPr id="566" name="Google Shape;566;p60"/>
          <p:cNvCxnSpPr>
            <a:stCxn id="554" idx="1"/>
          </p:cNvCxnSpPr>
          <p:nvPr/>
        </p:nvCxnSpPr>
        <p:spPr>
          <a:xfrm>
            <a:off x="1014675" y="2028900"/>
            <a:ext cx="3830100" cy="1594500"/>
          </a:xfrm>
          <a:prstGeom prst="bentConnector3">
            <a:avLst>
              <a:gd fmla="val -6217" name="adj1"/>
            </a:avLst>
          </a:prstGeom>
          <a:noFill/>
          <a:ln cap="flat" cmpd="sng" w="9525">
            <a:solidFill>
              <a:schemeClr val="dk2"/>
            </a:solidFill>
            <a:prstDash val="solid"/>
            <a:round/>
            <a:headEnd len="med" w="med" type="none"/>
            <a:tailEnd len="med" w="med" type="none"/>
          </a:ln>
        </p:spPr>
      </p:cxnSp>
      <p:sp>
        <p:nvSpPr>
          <p:cNvPr id="567" name="Google Shape;567;p60"/>
          <p:cNvSpPr txBox="1"/>
          <p:nvPr/>
        </p:nvSpPr>
        <p:spPr>
          <a:xfrm>
            <a:off x="6184925" y="3706325"/>
            <a:ext cx="2708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Cache Hit!</a:t>
            </a:r>
            <a:endParaRPr>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Hit because tag matches entry in way 0</a:t>
            </a:r>
            <a:endParaRPr>
              <a:solidFill>
                <a:schemeClr val="dk1"/>
              </a:solidFill>
              <a:latin typeface="Courier New"/>
              <a:ea typeface="Courier New"/>
              <a:cs typeface="Courier New"/>
              <a:sym typeface="Courier New"/>
            </a:endParaRPr>
          </a:p>
        </p:txBody>
      </p:sp>
      <p:cxnSp>
        <p:nvCxnSpPr>
          <p:cNvPr id="568" name="Google Shape;568;p60"/>
          <p:cNvCxnSpPr/>
          <p:nvPr/>
        </p:nvCxnSpPr>
        <p:spPr>
          <a:xfrm>
            <a:off x="4854750" y="3633525"/>
            <a:ext cx="0" cy="160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72" name="Shape 572"/>
        <p:cNvGrpSpPr/>
        <p:nvPr/>
      </p:nvGrpSpPr>
      <p:grpSpPr>
        <a:xfrm>
          <a:off x="0" y="0"/>
          <a:ext cx="0" cy="0"/>
          <a:chOff x="0" y="0"/>
          <a:chExt cx="0" cy="0"/>
        </a:xfrm>
      </p:grpSpPr>
      <p:sp>
        <p:nvSpPr>
          <p:cNvPr id="573" name="Google Shape;573;p61"/>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2-Way Set Associative Cache Example</a:t>
            </a:r>
            <a:endParaRPr/>
          </a:p>
          <a:p>
            <a:pPr indent="0" lvl="0" marL="0" rtl="0" algn="l">
              <a:spcBef>
                <a:spcPts val="0"/>
              </a:spcBef>
              <a:spcAft>
                <a:spcPts val="0"/>
              </a:spcAft>
              <a:buNone/>
            </a:pPr>
            <a:r>
              <a:t/>
            </a:r>
            <a:endParaRPr/>
          </a:p>
        </p:txBody>
      </p:sp>
      <p:graphicFrame>
        <p:nvGraphicFramePr>
          <p:cNvPr id="574" name="Google Shape;574;p61"/>
          <p:cNvGraphicFramePr/>
          <p:nvPr/>
        </p:nvGraphicFramePr>
        <p:xfrm>
          <a:off x="2104925" y="1358650"/>
          <a:ext cx="3000000" cy="3000000"/>
        </p:xfrm>
        <a:graphic>
          <a:graphicData uri="http://schemas.openxmlformats.org/drawingml/2006/table">
            <a:tbl>
              <a:tblPr>
                <a:noFill/>
                <a:tableStyleId>{20ABED53-5101-48EE-9038-6062D8E809AA}</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0111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graphicFrame>
        <p:nvGraphicFramePr>
          <p:cNvPr id="575" name="Google Shape;575;p61"/>
          <p:cNvGraphicFramePr/>
          <p:nvPr/>
        </p:nvGraphicFramePr>
        <p:xfrm>
          <a:off x="3079263" y="3777425"/>
          <a:ext cx="3000000" cy="3000000"/>
        </p:xfrm>
        <a:graphic>
          <a:graphicData uri="http://schemas.openxmlformats.org/drawingml/2006/table">
            <a:tbl>
              <a:tblPr>
                <a:noFill/>
                <a:tableStyleId>{20ABED53-5101-48EE-9038-6062D8E809AA}</a:tableStyleId>
              </a:tblPr>
              <a:tblGrid>
                <a:gridCol w="1304275"/>
                <a:gridCol w="840600"/>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Index</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4 bits</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2 bits</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2 bits</a:t>
                      </a:r>
                      <a:endParaRPr>
                        <a:solidFill>
                          <a:schemeClr val="dk1"/>
                        </a:solidFill>
                        <a:latin typeface="Courier New"/>
                        <a:ea typeface="Courier New"/>
                        <a:cs typeface="Courier New"/>
                        <a:sym typeface="Courier New"/>
                      </a:endParaRPr>
                    </a:p>
                  </a:txBody>
                  <a:tcPr marT="91425" marB="91425" marR="91425" marL="91425"/>
                </a:tc>
              </a:tr>
            </a:tbl>
          </a:graphicData>
        </a:graphic>
      </p:graphicFrame>
      <p:graphicFrame>
        <p:nvGraphicFramePr>
          <p:cNvPr id="576" name="Google Shape;576;p61"/>
          <p:cNvGraphicFramePr/>
          <p:nvPr/>
        </p:nvGraphicFramePr>
        <p:xfrm>
          <a:off x="5495825" y="1358650"/>
          <a:ext cx="3000000" cy="3000000"/>
        </p:xfrm>
        <a:graphic>
          <a:graphicData uri="http://schemas.openxmlformats.org/drawingml/2006/table">
            <a:tbl>
              <a:tblPr>
                <a:noFill/>
                <a:tableStyleId>{20ABED53-5101-48EE-9038-6062D8E809AA}</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1101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sp>
        <p:nvSpPr>
          <p:cNvPr id="577" name="Google Shape;577;p61"/>
          <p:cNvSpPr txBox="1"/>
          <p:nvPr/>
        </p:nvSpPr>
        <p:spPr>
          <a:xfrm>
            <a:off x="3180213"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0</a:t>
            </a:r>
            <a:endParaRPr>
              <a:latin typeface="Proxima Nova"/>
              <a:ea typeface="Proxima Nova"/>
              <a:cs typeface="Proxima Nova"/>
              <a:sym typeface="Proxima Nova"/>
            </a:endParaRPr>
          </a:p>
        </p:txBody>
      </p:sp>
      <p:sp>
        <p:nvSpPr>
          <p:cNvPr id="578" name="Google Shape;578;p61"/>
          <p:cNvSpPr txBox="1"/>
          <p:nvPr/>
        </p:nvSpPr>
        <p:spPr>
          <a:xfrm>
            <a:off x="6571100"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1</a:t>
            </a:r>
            <a:endParaRPr>
              <a:latin typeface="Proxima Nova"/>
              <a:ea typeface="Proxima Nova"/>
              <a:cs typeface="Proxima Nova"/>
              <a:sym typeface="Proxima Nova"/>
            </a:endParaRPr>
          </a:p>
        </p:txBody>
      </p:sp>
      <p:sp>
        <p:nvSpPr>
          <p:cNvPr id="579" name="Google Shape;579;p61"/>
          <p:cNvSpPr txBox="1"/>
          <p:nvPr/>
        </p:nvSpPr>
        <p:spPr>
          <a:xfrm>
            <a:off x="1054775" y="18352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Set0: 00</a:t>
            </a:r>
            <a:endParaRPr>
              <a:latin typeface="Courier New"/>
              <a:ea typeface="Courier New"/>
              <a:cs typeface="Courier New"/>
              <a:sym typeface="Courier New"/>
            </a:endParaRPr>
          </a:p>
        </p:txBody>
      </p:sp>
      <p:sp>
        <p:nvSpPr>
          <p:cNvPr id="580" name="Google Shape;580;p61"/>
          <p:cNvSpPr txBox="1"/>
          <p:nvPr/>
        </p:nvSpPr>
        <p:spPr>
          <a:xfrm>
            <a:off x="1054775" y="22354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Set1: 01</a:t>
            </a:r>
            <a:endParaRPr>
              <a:latin typeface="Courier New"/>
              <a:ea typeface="Courier New"/>
              <a:cs typeface="Courier New"/>
              <a:sym typeface="Courier New"/>
            </a:endParaRPr>
          </a:p>
        </p:txBody>
      </p:sp>
      <p:sp>
        <p:nvSpPr>
          <p:cNvPr id="581" name="Google Shape;581;p61"/>
          <p:cNvSpPr txBox="1"/>
          <p:nvPr/>
        </p:nvSpPr>
        <p:spPr>
          <a:xfrm>
            <a:off x="1054775" y="2627675"/>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Set2: 02</a:t>
            </a:r>
            <a:endParaRPr>
              <a:latin typeface="Courier New"/>
              <a:ea typeface="Courier New"/>
              <a:cs typeface="Courier New"/>
              <a:sym typeface="Courier New"/>
            </a:endParaRPr>
          </a:p>
        </p:txBody>
      </p:sp>
      <p:sp>
        <p:nvSpPr>
          <p:cNvPr id="582" name="Google Shape;582;p61"/>
          <p:cNvSpPr txBox="1"/>
          <p:nvPr/>
        </p:nvSpPr>
        <p:spPr>
          <a:xfrm>
            <a:off x="1054775" y="301990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Set3: 03</a:t>
            </a:r>
            <a:endParaRPr>
              <a:latin typeface="Courier New"/>
              <a:ea typeface="Courier New"/>
              <a:cs typeface="Courier New"/>
              <a:sym typeface="Courier New"/>
            </a:endParaRPr>
          </a:p>
        </p:txBody>
      </p:sp>
      <p:sp>
        <p:nvSpPr>
          <p:cNvPr id="583" name="Google Shape;583;p61"/>
          <p:cNvSpPr txBox="1"/>
          <p:nvPr/>
        </p:nvSpPr>
        <p:spPr>
          <a:xfrm>
            <a:off x="392050" y="3922025"/>
            <a:ext cx="210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Mem Access 4</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0x31: 0b00110001</a:t>
            </a:r>
            <a:endParaRPr>
              <a:solidFill>
                <a:schemeClr val="dk1"/>
              </a:solidFill>
              <a:latin typeface="Courier New"/>
              <a:ea typeface="Courier New"/>
              <a:cs typeface="Courier New"/>
              <a:sym typeface="Courier New"/>
            </a:endParaRPr>
          </a:p>
        </p:txBody>
      </p:sp>
      <p:sp>
        <p:nvSpPr>
          <p:cNvPr id="584" name="Google Shape;584;p61"/>
          <p:cNvSpPr txBox="1"/>
          <p:nvPr/>
        </p:nvSpPr>
        <p:spPr>
          <a:xfrm>
            <a:off x="6275150" y="3922025"/>
            <a:ext cx="270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What will happen?</a:t>
            </a:r>
            <a:endParaRPr>
              <a:solidFill>
                <a:schemeClr val="dk1"/>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7"/>
          <p:cNvPicPr preferRelativeResize="0"/>
          <p:nvPr/>
        </p:nvPicPr>
        <p:blipFill>
          <a:blip r:embed="rId3">
            <a:alphaModFix/>
          </a:blip>
          <a:stretch>
            <a:fillRect/>
          </a:stretch>
        </p:blipFill>
        <p:spPr>
          <a:xfrm>
            <a:off x="4232750" y="1331520"/>
            <a:ext cx="4372624" cy="2480450"/>
          </a:xfrm>
          <a:prstGeom prst="rect">
            <a:avLst/>
          </a:prstGeom>
          <a:noFill/>
          <a:ln>
            <a:noFill/>
          </a:ln>
        </p:spPr>
      </p:pic>
      <p:sp>
        <p:nvSpPr>
          <p:cNvPr id="76" name="Google Shape;76;p17"/>
          <p:cNvSpPr txBox="1"/>
          <p:nvPr>
            <p:ph idx="4294967295" type="body"/>
          </p:nvPr>
        </p:nvSpPr>
        <p:spPr>
          <a:xfrm>
            <a:off x="504825" y="1191375"/>
            <a:ext cx="3645900" cy="3353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Accessing memory is slow so accessing the page table repeatedly is not efficient</a:t>
            </a:r>
            <a:endParaRPr/>
          </a:p>
          <a:p>
            <a:pPr indent="-342900" lvl="0" marL="457200" rtl="0" algn="l">
              <a:spcBef>
                <a:spcPts val="0"/>
              </a:spcBef>
              <a:spcAft>
                <a:spcPts val="0"/>
              </a:spcAft>
              <a:buSzPts val="1800"/>
              <a:buChar char="●"/>
            </a:pPr>
            <a:r>
              <a:rPr lang="en"/>
              <a:t>Instead, we use a shortcut -- a small table that holds recently accessed mappings for faster address translation</a:t>
            </a:r>
            <a:endParaRPr/>
          </a:p>
          <a:p>
            <a:pPr indent="-317500" lvl="1" marL="914400" rtl="0" algn="l">
              <a:spcBef>
                <a:spcPts val="0"/>
              </a:spcBef>
              <a:spcAft>
                <a:spcPts val="0"/>
              </a:spcAft>
              <a:buSzPts val="1400"/>
              <a:buChar char="○"/>
            </a:pPr>
            <a:r>
              <a:rPr lang="en"/>
              <a:t>VPN - PFN mapping</a:t>
            </a:r>
            <a:endParaRPr/>
          </a:p>
          <a:p>
            <a:pPr indent="-317500" lvl="1" marL="914400" rtl="0" algn="l">
              <a:spcBef>
                <a:spcPts val="0"/>
              </a:spcBef>
              <a:spcAft>
                <a:spcPts val="0"/>
              </a:spcAft>
              <a:buSzPts val="1400"/>
              <a:buChar char="○"/>
            </a:pPr>
            <a:r>
              <a:rPr lang="en"/>
              <a:t>Bits for valid/invalid, user/kernel</a:t>
            </a:r>
            <a:endParaRPr/>
          </a:p>
        </p:txBody>
      </p:sp>
      <p:sp>
        <p:nvSpPr>
          <p:cNvPr id="77" name="Google Shape;77;p17"/>
          <p:cNvSpPr/>
          <p:nvPr/>
        </p:nvSpPr>
        <p:spPr>
          <a:xfrm>
            <a:off x="7539825" y="2582950"/>
            <a:ext cx="1065600" cy="1261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78" name="Google Shape;78;p17"/>
          <p:cNvSpPr txBox="1"/>
          <p:nvPr/>
        </p:nvSpPr>
        <p:spPr>
          <a:xfrm>
            <a:off x="504825" y="33595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1"/>
                </a:solidFill>
                <a:latin typeface="Proxima Nova"/>
                <a:ea typeface="Proxima Nova"/>
                <a:cs typeface="Proxima Nova"/>
                <a:sym typeface="Proxima Nova"/>
              </a:rPr>
              <a:t>What’s the TLB?</a:t>
            </a:r>
            <a:endParaRPr sz="2800">
              <a:solidFill>
                <a:schemeClr val="dk1"/>
              </a:solidFill>
              <a:latin typeface="Proxima Nova"/>
              <a:ea typeface="Proxima Nova"/>
              <a:cs typeface="Proxima Nova"/>
              <a:sym typeface="Proxima Nova"/>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88" name="Shape 588"/>
        <p:cNvGrpSpPr/>
        <p:nvPr/>
      </p:nvGrpSpPr>
      <p:grpSpPr>
        <a:xfrm>
          <a:off x="0" y="0"/>
          <a:ext cx="0" cy="0"/>
          <a:chOff x="0" y="0"/>
          <a:chExt cx="0" cy="0"/>
        </a:xfrm>
      </p:grpSpPr>
      <p:sp>
        <p:nvSpPr>
          <p:cNvPr id="589" name="Google Shape;589;p62"/>
          <p:cNvSpPr/>
          <p:nvPr/>
        </p:nvSpPr>
        <p:spPr>
          <a:xfrm>
            <a:off x="1014675" y="1828800"/>
            <a:ext cx="7343700" cy="4002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2"/>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2-Way Set Associative Cache Example</a:t>
            </a:r>
            <a:endParaRPr/>
          </a:p>
          <a:p>
            <a:pPr indent="0" lvl="0" marL="0" rtl="0" algn="l">
              <a:spcBef>
                <a:spcPts val="0"/>
              </a:spcBef>
              <a:spcAft>
                <a:spcPts val="0"/>
              </a:spcAft>
              <a:buNone/>
            </a:pPr>
            <a:r>
              <a:t/>
            </a:r>
            <a:endParaRPr/>
          </a:p>
        </p:txBody>
      </p:sp>
      <p:graphicFrame>
        <p:nvGraphicFramePr>
          <p:cNvPr id="591" name="Google Shape;591;p62"/>
          <p:cNvGraphicFramePr/>
          <p:nvPr/>
        </p:nvGraphicFramePr>
        <p:xfrm>
          <a:off x="2104925" y="1358650"/>
          <a:ext cx="3000000" cy="3000000"/>
        </p:xfrm>
        <a:graphic>
          <a:graphicData uri="http://schemas.openxmlformats.org/drawingml/2006/table">
            <a:tbl>
              <a:tblPr>
                <a:noFill/>
                <a:tableStyleId>{20ABED53-5101-48EE-9038-6062D8E809AA}</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0111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graphicFrame>
        <p:nvGraphicFramePr>
          <p:cNvPr id="592" name="Google Shape;592;p62"/>
          <p:cNvGraphicFramePr/>
          <p:nvPr/>
        </p:nvGraphicFramePr>
        <p:xfrm>
          <a:off x="3079263" y="3777425"/>
          <a:ext cx="3000000" cy="3000000"/>
        </p:xfrm>
        <a:graphic>
          <a:graphicData uri="http://schemas.openxmlformats.org/drawingml/2006/table">
            <a:tbl>
              <a:tblPr>
                <a:noFill/>
                <a:tableStyleId>{20ABED53-5101-48EE-9038-6062D8E809AA}</a:tableStyleId>
              </a:tblPr>
              <a:tblGrid>
                <a:gridCol w="1304275"/>
                <a:gridCol w="840600"/>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Index</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0011</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00</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01</a:t>
                      </a:r>
                      <a:endParaRPr>
                        <a:solidFill>
                          <a:schemeClr val="dk1"/>
                        </a:solidFill>
                        <a:latin typeface="Courier New"/>
                        <a:ea typeface="Courier New"/>
                        <a:cs typeface="Courier New"/>
                        <a:sym typeface="Courier New"/>
                      </a:endParaRPr>
                    </a:p>
                  </a:txBody>
                  <a:tcPr marT="91425" marB="91425" marR="91425" marL="91425"/>
                </a:tc>
              </a:tr>
            </a:tbl>
          </a:graphicData>
        </a:graphic>
      </p:graphicFrame>
      <p:graphicFrame>
        <p:nvGraphicFramePr>
          <p:cNvPr id="593" name="Google Shape;593;p62"/>
          <p:cNvGraphicFramePr/>
          <p:nvPr/>
        </p:nvGraphicFramePr>
        <p:xfrm>
          <a:off x="5495825" y="1358650"/>
          <a:ext cx="3000000" cy="3000000"/>
        </p:xfrm>
        <a:graphic>
          <a:graphicData uri="http://schemas.openxmlformats.org/drawingml/2006/table">
            <a:tbl>
              <a:tblPr>
                <a:noFill/>
                <a:tableStyleId>{20ABED53-5101-48EE-9038-6062D8E809AA}</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1101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sp>
        <p:nvSpPr>
          <p:cNvPr id="594" name="Google Shape;594;p62"/>
          <p:cNvSpPr txBox="1"/>
          <p:nvPr/>
        </p:nvSpPr>
        <p:spPr>
          <a:xfrm>
            <a:off x="3180213"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0</a:t>
            </a:r>
            <a:endParaRPr>
              <a:latin typeface="Proxima Nova"/>
              <a:ea typeface="Proxima Nova"/>
              <a:cs typeface="Proxima Nova"/>
              <a:sym typeface="Proxima Nova"/>
            </a:endParaRPr>
          </a:p>
        </p:txBody>
      </p:sp>
      <p:sp>
        <p:nvSpPr>
          <p:cNvPr id="595" name="Google Shape;595;p62"/>
          <p:cNvSpPr txBox="1"/>
          <p:nvPr/>
        </p:nvSpPr>
        <p:spPr>
          <a:xfrm>
            <a:off x="6571100"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1</a:t>
            </a:r>
            <a:endParaRPr>
              <a:latin typeface="Proxima Nova"/>
              <a:ea typeface="Proxima Nova"/>
              <a:cs typeface="Proxima Nova"/>
              <a:sym typeface="Proxima Nova"/>
            </a:endParaRPr>
          </a:p>
        </p:txBody>
      </p:sp>
      <p:sp>
        <p:nvSpPr>
          <p:cNvPr id="596" name="Google Shape;596;p62"/>
          <p:cNvSpPr txBox="1"/>
          <p:nvPr/>
        </p:nvSpPr>
        <p:spPr>
          <a:xfrm>
            <a:off x="1054775" y="18352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Set0: 00</a:t>
            </a:r>
            <a:endParaRPr>
              <a:latin typeface="Courier New"/>
              <a:ea typeface="Courier New"/>
              <a:cs typeface="Courier New"/>
              <a:sym typeface="Courier New"/>
            </a:endParaRPr>
          </a:p>
        </p:txBody>
      </p:sp>
      <p:sp>
        <p:nvSpPr>
          <p:cNvPr id="597" name="Google Shape;597;p62"/>
          <p:cNvSpPr txBox="1"/>
          <p:nvPr/>
        </p:nvSpPr>
        <p:spPr>
          <a:xfrm>
            <a:off x="1054775" y="22354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Set1: 01</a:t>
            </a:r>
            <a:endParaRPr>
              <a:latin typeface="Courier New"/>
              <a:ea typeface="Courier New"/>
              <a:cs typeface="Courier New"/>
              <a:sym typeface="Courier New"/>
            </a:endParaRPr>
          </a:p>
        </p:txBody>
      </p:sp>
      <p:sp>
        <p:nvSpPr>
          <p:cNvPr id="598" name="Google Shape;598;p62"/>
          <p:cNvSpPr txBox="1"/>
          <p:nvPr/>
        </p:nvSpPr>
        <p:spPr>
          <a:xfrm>
            <a:off x="1054775" y="2627675"/>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Set2: 02</a:t>
            </a:r>
            <a:endParaRPr>
              <a:latin typeface="Courier New"/>
              <a:ea typeface="Courier New"/>
              <a:cs typeface="Courier New"/>
              <a:sym typeface="Courier New"/>
            </a:endParaRPr>
          </a:p>
        </p:txBody>
      </p:sp>
      <p:sp>
        <p:nvSpPr>
          <p:cNvPr id="599" name="Google Shape;599;p62"/>
          <p:cNvSpPr txBox="1"/>
          <p:nvPr/>
        </p:nvSpPr>
        <p:spPr>
          <a:xfrm>
            <a:off x="1054775" y="301990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Set3: 03</a:t>
            </a:r>
            <a:endParaRPr>
              <a:latin typeface="Courier New"/>
              <a:ea typeface="Courier New"/>
              <a:cs typeface="Courier New"/>
              <a:sym typeface="Courier New"/>
            </a:endParaRPr>
          </a:p>
        </p:txBody>
      </p:sp>
      <p:sp>
        <p:nvSpPr>
          <p:cNvPr id="600" name="Google Shape;600;p62"/>
          <p:cNvSpPr txBox="1"/>
          <p:nvPr/>
        </p:nvSpPr>
        <p:spPr>
          <a:xfrm>
            <a:off x="392050" y="3922025"/>
            <a:ext cx="210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Mem Access 4</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0x31: 0b00110001</a:t>
            </a:r>
            <a:endParaRPr b="1">
              <a:solidFill>
                <a:schemeClr val="dk1"/>
              </a:solidFill>
              <a:latin typeface="Courier New"/>
              <a:ea typeface="Courier New"/>
              <a:cs typeface="Courier New"/>
              <a:sym typeface="Courier New"/>
            </a:endParaRPr>
          </a:p>
        </p:txBody>
      </p:sp>
      <p:cxnSp>
        <p:nvCxnSpPr>
          <p:cNvPr id="601" name="Google Shape;601;p62"/>
          <p:cNvCxnSpPr>
            <a:stCxn id="589" idx="1"/>
          </p:cNvCxnSpPr>
          <p:nvPr/>
        </p:nvCxnSpPr>
        <p:spPr>
          <a:xfrm>
            <a:off x="1014675" y="2028900"/>
            <a:ext cx="3830100" cy="1594500"/>
          </a:xfrm>
          <a:prstGeom prst="bentConnector3">
            <a:avLst>
              <a:gd fmla="val -6217" name="adj1"/>
            </a:avLst>
          </a:prstGeom>
          <a:noFill/>
          <a:ln cap="flat" cmpd="sng" w="9525">
            <a:solidFill>
              <a:schemeClr val="dk2"/>
            </a:solidFill>
            <a:prstDash val="solid"/>
            <a:round/>
            <a:headEnd len="med" w="med" type="none"/>
            <a:tailEnd len="med" w="med" type="none"/>
          </a:ln>
        </p:spPr>
      </p:cxnSp>
      <p:sp>
        <p:nvSpPr>
          <p:cNvPr id="602" name="Google Shape;602;p62"/>
          <p:cNvSpPr txBox="1"/>
          <p:nvPr/>
        </p:nvSpPr>
        <p:spPr>
          <a:xfrm>
            <a:off x="6184925" y="3706325"/>
            <a:ext cx="2708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Miss</a:t>
            </a:r>
            <a:r>
              <a:rPr b="1"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No match to any tag in set 0</a:t>
            </a:r>
            <a:endParaRPr>
              <a:solidFill>
                <a:schemeClr val="dk1"/>
              </a:solidFill>
              <a:latin typeface="Courier New"/>
              <a:ea typeface="Courier New"/>
              <a:cs typeface="Courier New"/>
              <a:sym typeface="Courier New"/>
            </a:endParaRPr>
          </a:p>
        </p:txBody>
      </p:sp>
      <p:cxnSp>
        <p:nvCxnSpPr>
          <p:cNvPr id="603" name="Google Shape;603;p62"/>
          <p:cNvCxnSpPr/>
          <p:nvPr/>
        </p:nvCxnSpPr>
        <p:spPr>
          <a:xfrm>
            <a:off x="4854750" y="3633525"/>
            <a:ext cx="0" cy="160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07" name="Shape 607"/>
        <p:cNvGrpSpPr/>
        <p:nvPr/>
      </p:nvGrpSpPr>
      <p:grpSpPr>
        <a:xfrm>
          <a:off x="0" y="0"/>
          <a:ext cx="0" cy="0"/>
          <a:chOff x="0" y="0"/>
          <a:chExt cx="0" cy="0"/>
        </a:xfrm>
      </p:grpSpPr>
      <p:sp>
        <p:nvSpPr>
          <p:cNvPr id="608" name="Google Shape;608;p63"/>
          <p:cNvSpPr/>
          <p:nvPr/>
        </p:nvSpPr>
        <p:spPr>
          <a:xfrm>
            <a:off x="1014675" y="1828800"/>
            <a:ext cx="7343700" cy="4002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63"/>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2-Way Set Associative Cache Example</a:t>
            </a:r>
            <a:endParaRPr/>
          </a:p>
          <a:p>
            <a:pPr indent="0" lvl="0" marL="0" rtl="0" algn="l">
              <a:spcBef>
                <a:spcPts val="0"/>
              </a:spcBef>
              <a:spcAft>
                <a:spcPts val="0"/>
              </a:spcAft>
              <a:buNone/>
            </a:pPr>
            <a:r>
              <a:t/>
            </a:r>
            <a:endParaRPr/>
          </a:p>
        </p:txBody>
      </p:sp>
      <p:graphicFrame>
        <p:nvGraphicFramePr>
          <p:cNvPr id="610" name="Google Shape;610;p63"/>
          <p:cNvGraphicFramePr/>
          <p:nvPr/>
        </p:nvGraphicFramePr>
        <p:xfrm>
          <a:off x="2104925" y="1358650"/>
          <a:ext cx="3000000" cy="3000000"/>
        </p:xfrm>
        <a:graphic>
          <a:graphicData uri="http://schemas.openxmlformats.org/drawingml/2006/table">
            <a:tbl>
              <a:tblPr>
                <a:noFill/>
                <a:tableStyleId>{20ABED53-5101-48EE-9038-6062D8E809AA}</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0111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graphicFrame>
        <p:nvGraphicFramePr>
          <p:cNvPr id="611" name="Google Shape;611;p63"/>
          <p:cNvGraphicFramePr/>
          <p:nvPr/>
        </p:nvGraphicFramePr>
        <p:xfrm>
          <a:off x="3079263" y="3777425"/>
          <a:ext cx="3000000" cy="3000000"/>
        </p:xfrm>
        <a:graphic>
          <a:graphicData uri="http://schemas.openxmlformats.org/drawingml/2006/table">
            <a:tbl>
              <a:tblPr>
                <a:noFill/>
                <a:tableStyleId>{20ABED53-5101-48EE-9038-6062D8E809AA}</a:tableStyleId>
              </a:tblPr>
              <a:tblGrid>
                <a:gridCol w="1304275"/>
                <a:gridCol w="840600"/>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Index</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0011</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00</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01</a:t>
                      </a:r>
                      <a:endParaRPr>
                        <a:solidFill>
                          <a:schemeClr val="dk1"/>
                        </a:solidFill>
                        <a:latin typeface="Courier New"/>
                        <a:ea typeface="Courier New"/>
                        <a:cs typeface="Courier New"/>
                        <a:sym typeface="Courier New"/>
                      </a:endParaRPr>
                    </a:p>
                  </a:txBody>
                  <a:tcPr marT="91425" marB="91425" marR="91425" marL="91425"/>
                </a:tc>
              </a:tr>
            </a:tbl>
          </a:graphicData>
        </a:graphic>
      </p:graphicFrame>
      <p:graphicFrame>
        <p:nvGraphicFramePr>
          <p:cNvPr id="612" name="Google Shape;612;p63"/>
          <p:cNvGraphicFramePr/>
          <p:nvPr/>
        </p:nvGraphicFramePr>
        <p:xfrm>
          <a:off x="5495825" y="1358650"/>
          <a:ext cx="3000000" cy="3000000"/>
        </p:xfrm>
        <a:graphic>
          <a:graphicData uri="http://schemas.openxmlformats.org/drawingml/2006/table">
            <a:tbl>
              <a:tblPr>
                <a:noFill/>
                <a:tableStyleId>{20ABED53-5101-48EE-9038-6062D8E809AA}</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b="1" lang="en">
                          <a:latin typeface="Courier New"/>
                          <a:ea typeface="Courier New"/>
                          <a:cs typeface="Courier New"/>
                          <a:sym typeface="Courier New"/>
                        </a:rPr>
                        <a:t>0011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sp>
        <p:nvSpPr>
          <p:cNvPr id="613" name="Google Shape;613;p63"/>
          <p:cNvSpPr txBox="1"/>
          <p:nvPr/>
        </p:nvSpPr>
        <p:spPr>
          <a:xfrm>
            <a:off x="3180213"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0</a:t>
            </a:r>
            <a:endParaRPr>
              <a:latin typeface="Proxima Nova"/>
              <a:ea typeface="Proxima Nova"/>
              <a:cs typeface="Proxima Nova"/>
              <a:sym typeface="Proxima Nova"/>
            </a:endParaRPr>
          </a:p>
        </p:txBody>
      </p:sp>
      <p:sp>
        <p:nvSpPr>
          <p:cNvPr id="614" name="Google Shape;614;p63"/>
          <p:cNvSpPr txBox="1"/>
          <p:nvPr/>
        </p:nvSpPr>
        <p:spPr>
          <a:xfrm>
            <a:off x="6571100"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1</a:t>
            </a:r>
            <a:endParaRPr>
              <a:latin typeface="Proxima Nova"/>
              <a:ea typeface="Proxima Nova"/>
              <a:cs typeface="Proxima Nova"/>
              <a:sym typeface="Proxima Nova"/>
            </a:endParaRPr>
          </a:p>
        </p:txBody>
      </p:sp>
      <p:sp>
        <p:nvSpPr>
          <p:cNvPr id="615" name="Google Shape;615;p63"/>
          <p:cNvSpPr txBox="1"/>
          <p:nvPr/>
        </p:nvSpPr>
        <p:spPr>
          <a:xfrm>
            <a:off x="1054775" y="18352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Set0: 00</a:t>
            </a:r>
            <a:endParaRPr>
              <a:latin typeface="Courier New"/>
              <a:ea typeface="Courier New"/>
              <a:cs typeface="Courier New"/>
              <a:sym typeface="Courier New"/>
            </a:endParaRPr>
          </a:p>
        </p:txBody>
      </p:sp>
      <p:sp>
        <p:nvSpPr>
          <p:cNvPr id="616" name="Google Shape;616;p63"/>
          <p:cNvSpPr txBox="1"/>
          <p:nvPr/>
        </p:nvSpPr>
        <p:spPr>
          <a:xfrm>
            <a:off x="1054775" y="22354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Set1: 01</a:t>
            </a:r>
            <a:endParaRPr>
              <a:latin typeface="Courier New"/>
              <a:ea typeface="Courier New"/>
              <a:cs typeface="Courier New"/>
              <a:sym typeface="Courier New"/>
            </a:endParaRPr>
          </a:p>
        </p:txBody>
      </p:sp>
      <p:sp>
        <p:nvSpPr>
          <p:cNvPr id="617" name="Google Shape;617;p63"/>
          <p:cNvSpPr txBox="1"/>
          <p:nvPr/>
        </p:nvSpPr>
        <p:spPr>
          <a:xfrm>
            <a:off x="1054775" y="2627675"/>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Set2: 02</a:t>
            </a:r>
            <a:endParaRPr>
              <a:latin typeface="Courier New"/>
              <a:ea typeface="Courier New"/>
              <a:cs typeface="Courier New"/>
              <a:sym typeface="Courier New"/>
            </a:endParaRPr>
          </a:p>
        </p:txBody>
      </p:sp>
      <p:sp>
        <p:nvSpPr>
          <p:cNvPr id="618" name="Google Shape;618;p63"/>
          <p:cNvSpPr txBox="1"/>
          <p:nvPr/>
        </p:nvSpPr>
        <p:spPr>
          <a:xfrm>
            <a:off x="1054775" y="301990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Set3: 03</a:t>
            </a:r>
            <a:endParaRPr>
              <a:latin typeface="Courier New"/>
              <a:ea typeface="Courier New"/>
              <a:cs typeface="Courier New"/>
              <a:sym typeface="Courier New"/>
            </a:endParaRPr>
          </a:p>
        </p:txBody>
      </p:sp>
      <p:sp>
        <p:nvSpPr>
          <p:cNvPr id="619" name="Google Shape;619;p63"/>
          <p:cNvSpPr txBox="1"/>
          <p:nvPr/>
        </p:nvSpPr>
        <p:spPr>
          <a:xfrm>
            <a:off x="392050" y="3922025"/>
            <a:ext cx="210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Mem Access 4</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0x31: 0b00110001</a:t>
            </a:r>
            <a:endParaRPr b="1">
              <a:solidFill>
                <a:schemeClr val="dk1"/>
              </a:solidFill>
              <a:latin typeface="Courier New"/>
              <a:ea typeface="Courier New"/>
              <a:cs typeface="Courier New"/>
              <a:sym typeface="Courier New"/>
            </a:endParaRPr>
          </a:p>
        </p:txBody>
      </p:sp>
      <p:cxnSp>
        <p:nvCxnSpPr>
          <p:cNvPr id="620" name="Google Shape;620;p63"/>
          <p:cNvCxnSpPr>
            <a:stCxn id="608" idx="1"/>
          </p:cNvCxnSpPr>
          <p:nvPr/>
        </p:nvCxnSpPr>
        <p:spPr>
          <a:xfrm>
            <a:off x="1014675" y="2028900"/>
            <a:ext cx="3830100" cy="1594500"/>
          </a:xfrm>
          <a:prstGeom prst="bentConnector3">
            <a:avLst>
              <a:gd fmla="val -6217" name="adj1"/>
            </a:avLst>
          </a:prstGeom>
          <a:noFill/>
          <a:ln cap="flat" cmpd="sng" w="9525">
            <a:solidFill>
              <a:schemeClr val="dk2"/>
            </a:solidFill>
            <a:prstDash val="solid"/>
            <a:round/>
            <a:headEnd len="med" w="med" type="none"/>
            <a:tailEnd len="med" w="med" type="none"/>
          </a:ln>
        </p:spPr>
      </p:cxnSp>
      <p:sp>
        <p:nvSpPr>
          <p:cNvPr id="621" name="Google Shape;621;p63"/>
          <p:cNvSpPr txBox="1"/>
          <p:nvPr/>
        </p:nvSpPr>
        <p:spPr>
          <a:xfrm>
            <a:off x="6184925" y="3598775"/>
            <a:ext cx="2708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Use replacement policy to select a “victim” block within the set and replace it</a:t>
            </a:r>
            <a:endParaRPr>
              <a:solidFill>
                <a:schemeClr val="dk1"/>
              </a:solidFill>
              <a:latin typeface="Courier New"/>
              <a:ea typeface="Courier New"/>
              <a:cs typeface="Courier New"/>
              <a:sym typeface="Courier New"/>
            </a:endParaRPr>
          </a:p>
        </p:txBody>
      </p:sp>
      <p:cxnSp>
        <p:nvCxnSpPr>
          <p:cNvPr id="622" name="Google Shape;622;p63"/>
          <p:cNvCxnSpPr/>
          <p:nvPr/>
        </p:nvCxnSpPr>
        <p:spPr>
          <a:xfrm>
            <a:off x="4854750" y="3633525"/>
            <a:ext cx="0" cy="160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26" name="Shape 626"/>
        <p:cNvGrpSpPr/>
        <p:nvPr/>
      </p:nvGrpSpPr>
      <p:grpSpPr>
        <a:xfrm>
          <a:off x="0" y="0"/>
          <a:ext cx="0" cy="0"/>
          <a:chOff x="0" y="0"/>
          <a:chExt cx="0" cy="0"/>
        </a:xfrm>
      </p:grpSpPr>
      <p:sp>
        <p:nvSpPr>
          <p:cNvPr id="627" name="Google Shape;627;p64"/>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2-Way Set Associative Cache Calculation Example</a:t>
            </a:r>
            <a:endParaRPr/>
          </a:p>
          <a:p>
            <a:pPr indent="0" lvl="0" marL="0" rtl="0" algn="l">
              <a:spcBef>
                <a:spcPts val="0"/>
              </a:spcBef>
              <a:spcAft>
                <a:spcPts val="0"/>
              </a:spcAft>
              <a:buNone/>
            </a:pPr>
            <a:r>
              <a:t/>
            </a:r>
            <a:endParaRPr/>
          </a:p>
        </p:txBody>
      </p:sp>
      <p:graphicFrame>
        <p:nvGraphicFramePr>
          <p:cNvPr id="628" name="Google Shape;628;p64"/>
          <p:cNvGraphicFramePr/>
          <p:nvPr/>
        </p:nvGraphicFramePr>
        <p:xfrm>
          <a:off x="2104925" y="1358650"/>
          <a:ext cx="3000000" cy="3000000"/>
        </p:xfrm>
        <a:graphic>
          <a:graphicData uri="http://schemas.openxmlformats.org/drawingml/2006/table">
            <a:tbl>
              <a:tblPr>
                <a:noFill/>
                <a:tableStyleId>{20ABED53-5101-48EE-9038-6062D8E809AA}</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0101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1111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0101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graphicFrame>
        <p:nvGraphicFramePr>
          <p:cNvPr id="629" name="Google Shape;629;p64"/>
          <p:cNvGraphicFramePr/>
          <p:nvPr/>
        </p:nvGraphicFramePr>
        <p:xfrm>
          <a:off x="519738" y="3757375"/>
          <a:ext cx="3000000" cy="3000000"/>
        </p:xfrm>
        <a:graphic>
          <a:graphicData uri="http://schemas.openxmlformats.org/drawingml/2006/table">
            <a:tbl>
              <a:tblPr>
                <a:noFill/>
                <a:tableStyleId>{20ABED53-5101-48EE-9038-6062D8E809AA}</a:tableStyleId>
              </a:tblPr>
              <a:tblGrid>
                <a:gridCol w="1304275"/>
                <a:gridCol w="840600"/>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Index</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4-bits</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2-bits</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2-bits</a:t>
                      </a:r>
                      <a:endParaRPr>
                        <a:solidFill>
                          <a:schemeClr val="dk1"/>
                        </a:solidFill>
                        <a:latin typeface="Courier New"/>
                        <a:ea typeface="Courier New"/>
                        <a:cs typeface="Courier New"/>
                        <a:sym typeface="Courier New"/>
                      </a:endParaRPr>
                    </a:p>
                  </a:txBody>
                  <a:tcPr marT="91425" marB="91425" marR="91425" marL="91425"/>
                </a:tc>
              </a:tr>
            </a:tbl>
          </a:graphicData>
        </a:graphic>
      </p:graphicFrame>
      <p:graphicFrame>
        <p:nvGraphicFramePr>
          <p:cNvPr id="630" name="Google Shape;630;p64"/>
          <p:cNvGraphicFramePr/>
          <p:nvPr/>
        </p:nvGraphicFramePr>
        <p:xfrm>
          <a:off x="5495825" y="1358650"/>
          <a:ext cx="3000000" cy="3000000"/>
        </p:xfrm>
        <a:graphic>
          <a:graphicData uri="http://schemas.openxmlformats.org/drawingml/2006/table">
            <a:tbl>
              <a:tblPr>
                <a:noFill/>
                <a:tableStyleId>{20ABED53-5101-48EE-9038-6062D8E809AA}</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1010</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1100</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sp>
        <p:nvSpPr>
          <p:cNvPr id="631" name="Google Shape;631;p64"/>
          <p:cNvSpPr txBox="1"/>
          <p:nvPr/>
        </p:nvSpPr>
        <p:spPr>
          <a:xfrm>
            <a:off x="3180213"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0</a:t>
            </a:r>
            <a:endParaRPr>
              <a:latin typeface="Proxima Nova"/>
              <a:ea typeface="Proxima Nova"/>
              <a:cs typeface="Proxima Nova"/>
              <a:sym typeface="Proxima Nova"/>
            </a:endParaRPr>
          </a:p>
        </p:txBody>
      </p:sp>
      <p:sp>
        <p:nvSpPr>
          <p:cNvPr id="632" name="Google Shape;632;p64"/>
          <p:cNvSpPr txBox="1"/>
          <p:nvPr/>
        </p:nvSpPr>
        <p:spPr>
          <a:xfrm>
            <a:off x="6571100"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1</a:t>
            </a:r>
            <a:endParaRPr>
              <a:latin typeface="Proxima Nova"/>
              <a:ea typeface="Proxima Nova"/>
              <a:cs typeface="Proxima Nova"/>
              <a:sym typeface="Proxima Nova"/>
            </a:endParaRPr>
          </a:p>
        </p:txBody>
      </p:sp>
      <p:sp>
        <p:nvSpPr>
          <p:cNvPr id="633" name="Google Shape;633;p64"/>
          <p:cNvSpPr txBox="1"/>
          <p:nvPr/>
        </p:nvSpPr>
        <p:spPr>
          <a:xfrm>
            <a:off x="1054775" y="18352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Set0: 00</a:t>
            </a:r>
            <a:endParaRPr>
              <a:latin typeface="Courier New"/>
              <a:ea typeface="Courier New"/>
              <a:cs typeface="Courier New"/>
              <a:sym typeface="Courier New"/>
            </a:endParaRPr>
          </a:p>
        </p:txBody>
      </p:sp>
      <p:sp>
        <p:nvSpPr>
          <p:cNvPr id="634" name="Google Shape;634;p64"/>
          <p:cNvSpPr txBox="1"/>
          <p:nvPr/>
        </p:nvSpPr>
        <p:spPr>
          <a:xfrm>
            <a:off x="1054775" y="22354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Set1: 01</a:t>
            </a:r>
            <a:endParaRPr>
              <a:latin typeface="Courier New"/>
              <a:ea typeface="Courier New"/>
              <a:cs typeface="Courier New"/>
              <a:sym typeface="Courier New"/>
            </a:endParaRPr>
          </a:p>
        </p:txBody>
      </p:sp>
      <p:sp>
        <p:nvSpPr>
          <p:cNvPr id="635" name="Google Shape;635;p64"/>
          <p:cNvSpPr txBox="1"/>
          <p:nvPr/>
        </p:nvSpPr>
        <p:spPr>
          <a:xfrm>
            <a:off x="1054775" y="2627675"/>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Set2: 02</a:t>
            </a:r>
            <a:endParaRPr>
              <a:latin typeface="Courier New"/>
              <a:ea typeface="Courier New"/>
              <a:cs typeface="Courier New"/>
              <a:sym typeface="Courier New"/>
            </a:endParaRPr>
          </a:p>
        </p:txBody>
      </p:sp>
      <p:sp>
        <p:nvSpPr>
          <p:cNvPr id="636" name="Google Shape;636;p64"/>
          <p:cNvSpPr txBox="1"/>
          <p:nvPr/>
        </p:nvSpPr>
        <p:spPr>
          <a:xfrm>
            <a:off x="1054775" y="301990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Set3: 03</a:t>
            </a:r>
            <a:endParaRPr>
              <a:latin typeface="Courier New"/>
              <a:ea typeface="Courier New"/>
              <a:cs typeface="Courier New"/>
              <a:sym typeface="Courier New"/>
            </a:endParaRPr>
          </a:p>
        </p:txBody>
      </p:sp>
      <p:sp>
        <p:nvSpPr>
          <p:cNvPr id="637" name="Google Shape;637;p64"/>
          <p:cNvSpPr txBox="1"/>
          <p:nvPr/>
        </p:nvSpPr>
        <p:spPr>
          <a:xfrm>
            <a:off x="3738525" y="3901975"/>
            <a:ext cx="4996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What is the total number of bits needed for this cache?</a:t>
            </a:r>
            <a:endParaRPr>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(Hint: cache capacity + cache metadata)</a:t>
            </a:r>
            <a:endParaRPr>
              <a:solidFill>
                <a:schemeClr val="dk1"/>
              </a:solidFill>
              <a:latin typeface="Courier New"/>
              <a:ea typeface="Courier New"/>
              <a:cs typeface="Courier New"/>
              <a:sym typeface="Courier New"/>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41" name="Shape 641"/>
        <p:cNvGrpSpPr/>
        <p:nvPr/>
      </p:nvGrpSpPr>
      <p:grpSpPr>
        <a:xfrm>
          <a:off x="0" y="0"/>
          <a:ext cx="0" cy="0"/>
          <a:chOff x="0" y="0"/>
          <a:chExt cx="0" cy="0"/>
        </a:xfrm>
      </p:grpSpPr>
      <p:sp>
        <p:nvSpPr>
          <p:cNvPr id="642" name="Google Shape;642;p65"/>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2-Way Set Associative Cache Calculation Example</a:t>
            </a:r>
            <a:endParaRPr/>
          </a:p>
          <a:p>
            <a:pPr indent="0" lvl="0" marL="0" rtl="0" algn="l">
              <a:spcBef>
                <a:spcPts val="0"/>
              </a:spcBef>
              <a:spcAft>
                <a:spcPts val="0"/>
              </a:spcAft>
              <a:buNone/>
            </a:pPr>
            <a:r>
              <a:t/>
            </a:r>
            <a:endParaRPr/>
          </a:p>
        </p:txBody>
      </p:sp>
      <p:graphicFrame>
        <p:nvGraphicFramePr>
          <p:cNvPr id="643" name="Google Shape;643;p65"/>
          <p:cNvGraphicFramePr/>
          <p:nvPr/>
        </p:nvGraphicFramePr>
        <p:xfrm>
          <a:off x="519738" y="3757375"/>
          <a:ext cx="3000000" cy="3000000"/>
        </p:xfrm>
        <a:graphic>
          <a:graphicData uri="http://schemas.openxmlformats.org/drawingml/2006/table">
            <a:tbl>
              <a:tblPr>
                <a:noFill/>
                <a:tableStyleId>{20ABED53-5101-48EE-9038-6062D8E809AA}</a:tableStyleId>
              </a:tblPr>
              <a:tblGrid>
                <a:gridCol w="1304275"/>
                <a:gridCol w="840600"/>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Index</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4-bits</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2-bits</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2-bits</a:t>
                      </a:r>
                      <a:endParaRPr>
                        <a:solidFill>
                          <a:schemeClr val="dk1"/>
                        </a:solidFill>
                        <a:latin typeface="Courier New"/>
                        <a:ea typeface="Courier New"/>
                        <a:cs typeface="Courier New"/>
                        <a:sym typeface="Courier New"/>
                      </a:endParaRPr>
                    </a:p>
                  </a:txBody>
                  <a:tcPr marT="91425" marB="91425" marR="91425" marL="91425"/>
                </a:tc>
              </a:tr>
            </a:tbl>
          </a:graphicData>
        </a:graphic>
      </p:graphicFrame>
      <p:sp>
        <p:nvSpPr>
          <p:cNvPr id="644" name="Google Shape;644;p65"/>
          <p:cNvSpPr txBox="1"/>
          <p:nvPr/>
        </p:nvSpPr>
        <p:spPr>
          <a:xfrm>
            <a:off x="3437700" y="3615475"/>
            <a:ext cx="57987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Courier New"/>
                <a:ea typeface="Courier New"/>
                <a:cs typeface="Courier New"/>
                <a:sym typeface="Courier New"/>
              </a:rPr>
              <a:t>Block size = 2^(offset bits) = 2^2 = 4 bytes</a:t>
            </a:r>
            <a:endParaRPr sz="1200">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sz="1200">
                <a:solidFill>
                  <a:schemeClr val="dk1"/>
                </a:solidFill>
                <a:latin typeface="Courier New"/>
                <a:ea typeface="Courier New"/>
                <a:cs typeface="Courier New"/>
                <a:sym typeface="Courier New"/>
              </a:rPr>
              <a:t>Number blocks = associativity * number sets = 2 * 4 = 8</a:t>
            </a:r>
            <a:endParaRPr sz="1200">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sz="1200">
                <a:solidFill>
                  <a:schemeClr val="dk1"/>
                </a:solidFill>
                <a:latin typeface="Courier New"/>
                <a:ea typeface="Courier New"/>
                <a:cs typeface="Courier New"/>
                <a:sym typeface="Courier New"/>
              </a:rPr>
              <a:t>Cache size = 8 * 4 bytes = 32 bytes = 256 bits</a:t>
            </a:r>
            <a:endParaRPr sz="1200">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sz="1200">
                <a:solidFill>
                  <a:schemeClr val="dk1"/>
                </a:solidFill>
                <a:latin typeface="Courier New"/>
                <a:ea typeface="Courier New"/>
                <a:cs typeface="Courier New"/>
                <a:sym typeface="Courier New"/>
              </a:rPr>
              <a:t>Metadata size = 8 * (4 bit tag + 1 bit valid) = 40 bits</a:t>
            </a:r>
            <a:endParaRPr sz="1200">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sz="1200">
                <a:solidFill>
                  <a:schemeClr val="dk1"/>
                </a:solidFill>
                <a:latin typeface="Courier New"/>
                <a:ea typeface="Courier New"/>
                <a:cs typeface="Courier New"/>
                <a:sym typeface="Courier New"/>
              </a:rPr>
              <a:t>Total size = 256 bits + 40 bits = </a:t>
            </a:r>
            <a:r>
              <a:rPr b="1" lang="en" sz="1200">
                <a:solidFill>
                  <a:schemeClr val="dk1"/>
                </a:solidFill>
                <a:latin typeface="Courier New"/>
                <a:ea typeface="Courier New"/>
                <a:cs typeface="Courier New"/>
                <a:sym typeface="Courier New"/>
              </a:rPr>
              <a:t>296 bits</a:t>
            </a:r>
            <a:endParaRPr b="1" sz="1200">
              <a:solidFill>
                <a:schemeClr val="dk1"/>
              </a:solidFill>
              <a:latin typeface="Courier New"/>
              <a:ea typeface="Courier New"/>
              <a:cs typeface="Courier New"/>
              <a:sym typeface="Courier New"/>
            </a:endParaRPr>
          </a:p>
        </p:txBody>
      </p:sp>
      <p:graphicFrame>
        <p:nvGraphicFramePr>
          <p:cNvPr id="645" name="Google Shape;645;p65"/>
          <p:cNvGraphicFramePr/>
          <p:nvPr/>
        </p:nvGraphicFramePr>
        <p:xfrm>
          <a:off x="2104925" y="1358650"/>
          <a:ext cx="3000000" cy="3000000"/>
        </p:xfrm>
        <a:graphic>
          <a:graphicData uri="http://schemas.openxmlformats.org/drawingml/2006/table">
            <a:tbl>
              <a:tblPr>
                <a:noFill/>
                <a:tableStyleId>{20ABED53-5101-48EE-9038-6062D8E809AA}</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0101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1111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0101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graphicFrame>
        <p:nvGraphicFramePr>
          <p:cNvPr id="646" name="Google Shape;646;p65"/>
          <p:cNvGraphicFramePr/>
          <p:nvPr/>
        </p:nvGraphicFramePr>
        <p:xfrm>
          <a:off x="5495825" y="1358650"/>
          <a:ext cx="3000000" cy="3000000"/>
        </p:xfrm>
        <a:graphic>
          <a:graphicData uri="http://schemas.openxmlformats.org/drawingml/2006/table">
            <a:tbl>
              <a:tblPr>
                <a:noFill/>
                <a:tableStyleId>{20ABED53-5101-48EE-9038-6062D8E809AA}</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1010</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1100</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sp>
        <p:nvSpPr>
          <p:cNvPr id="647" name="Google Shape;647;p65"/>
          <p:cNvSpPr txBox="1"/>
          <p:nvPr/>
        </p:nvSpPr>
        <p:spPr>
          <a:xfrm>
            <a:off x="3180213"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0</a:t>
            </a:r>
            <a:endParaRPr>
              <a:latin typeface="Proxima Nova"/>
              <a:ea typeface="Proxima Nova"/>
              <a:cs typeface="Proxima Nova"/>
              <a:sym typeface="Proxima Nova"/>
            </a:endParaRPr>
          </a:p>
        </p:txBody>
      </p:sp>
      <p:sp>
        <p:nvSpPr>
          <p:cNvPr id="648" name="Google Shape;648;p65"/>
          <p:cNvSpPr txBox="1"/>
          <p:nvPr/>
        </p:nvSpPr>
        <p:spPr>
          <a:xfrm>
            <a:off x="6571100"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1</a:t>
            </a:r>
            <a:endParaRPr>
              <a:latin typeface="Proxima Nova"/>
              <a:ea typeface="Proxima Nova"/>
              <a:cs typeface="Proxima Nova"/>
              <a:sym typeface="Proxima Nova"/>
            </a:endParaRPr>
          </a:p>
        </p:txBody>
      </p:sp>
      <p:sp>
        <p:nvSpPr>
          <p:cNvPr id="649" name="Google Shape;649;p65"/>
          <p:cNvSpPr txBox="1"/>
          <p:nvPr/>
        </p:nvSpPr>
        <p:spPr>
          <a:xfrm>
            <a:off x="1054775" y="18352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Set0: 00</a:t>
            </a:r>
            <a:endParaRPr>
              <a:latin typeface="Courier New"/>
              <a:ea typeface="Courier New"/>
              <a:cs typeface="Courier New"/>
              <a:sym typeface="Courier New"/>
            </a:endParaRPr>
          </a:p>
        </p:txBody>
      </p:sp>
      <p:sp>
        <p:nvSpPr>
          <p:cNvPr id="650" name="Google Shape;650;p65"/>
          <p:cNvSpPr txBox="1"/>
          <p:nvPr/>
        </p:nvSpPr>
        <p:spPr>
          <a:xfrm>
            <a:off x="1054775" y="22354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Set1: 01</a:t>
            </a:r>
            <a:endParaRPr>
              <a:latin typeface="Courier New"/>
              <a:ea typeface="Courier New"/>
              <a:cs typeface="Courier New"/>
              <a:sym typeface="Courier New"/>
            </a:endParaRPr>
          </a:p>
        </p:txBody>
      </p:sp>
      <p:sp>
        <p:nvSpPr>
          <p:cNvPr id="651" name="Google Shape;651;p65"/>
          <p:cNvSpPr txBox="1"/>
          <p:nvPr/>
        </p:nvSpPr>
        <p:spPr>
          <a:xfrm>
            <a:off x="1054775" y="2627675"/>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Set2: 02</a:t>
            </a:r>
            <a:endParaRPr>
              <a:latin typeface="Courier New"/>
              <a:ea typeface="Courier New"/>
              <a:cs typeface="Courier New"/>
              <a:sym typeface="Courier New"/>
            </a:endParaRPr>
          </a:p>
        </p:txBody>
      </p:sp>
      <p:sp>
        <p:nvSpPr>
          <p:cNvPr id="652" name="Google Shape;652;p65"/>
          <p:cNvSpPr txBox="1"/>
          <p:nvPr/>
        </p:nvSpPr>
        <p:spPr>
          <a:xfrm>
            <a:off x="1054775" y="301990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Set3: 03</a:t>
            </a:r>
            <a:endParaRPr>
              <a:latin typeface="Courier New"/>
              <a:ea typeface="Courier New"/>
              <a:cs typeface="Courier New"/>
              <a:sym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56" name="Shape 656"/>
        <p:cNvGrpSpPr/>
        <p:nvPr/>
      </p:nvGrpSpPr>
      <p:grpSpPr>
        <a:xfrm>
          <a:off x="0" y="0"/>
          <a:ext cx="0" cy="0"/>
          <a:chOff x="0" y="0"/>
          <a:chExt cx="0" cy="0"/>
        </a:xfrm>
      </p:grpSpPr>
      <p:sp>
        <p:nvSpPr>
          <p:cNvPr id="657" name="Google Shape;657;p6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Cache Replacement Policy</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61" name="Shape 661"/>
        <p:cNvGrpSpPr/>
        <p:nvPr/>
      </p:nvGrpSpPr>
      <p:grpSpPr>
        <a:xfrm>
          <a:off x="0" y="0"/>
          <a:ext cx="0" cy="0"/>
          <a:chOff x="0" y="0"/>
          <a:chExt cx="0" cy="0"/>
        </a:xfrm>
      </p:grpSpPr>
      <p:sp>
        <p:nvSpPr>
          <p:cNvPr id="662" name="Google Shape;662;p67"/>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we replace </a:t>
            </a:r>
            <a:r>
              <a:rPr lang="en"/>
              <a:t>entries</a:t>
            </a:r>
            <a:r>
              <a:rPr lang="en"/>
              <a:t> when cache set is full?</a:t>
            </a:r>
            <a:endParaRPr/>
          </a:p>
        </p:txBody>
      </p:sp>
      <p:sp>
        <p:nvSpPr>
          <p:cNvPr id="663" name="Google Shape;663;p67"/>
          <p:cNvSpPr txBox="1"/>
          <p:nvPr>
            <p:ph idx="1" type="body"/>
          </p:nvPr>
        </p:nvSpPr>
        <p:spPr>
          <a:xfrm>
            <a:off x="519750" y="1028900"/>
            <a:ext cx="81045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Belady’s Min	- Optimum cache replacement algorithm that </a:t>
            </a:r>
            <a:r>
              <a:rPr lang="en"/>
              <a:t>"</a:t>
            </a:r>
            <a:r>
              <a:rPr lang="en"/>
              <a:t>looks into the future and evicts the entry needed furthest into the future (impossible in practice) </a:t>
            </a:r>
            <a:endParaRPr/>
          </a:p>
          <a:p>
            <a:pPr indent="-342900" lvl="0" marL="457200" rtl="0" algn="l">
              <a:spcBef>
                <a:spcPts val="0"/>
              </a:spcBef>
              <a:spcAft>
                <a:spcPts val="0"/>
              </a:spcAft>
              <a:buSzPts val="1800"/>
              <a:buChar char="●"/>
            </a:pPr>
            <a:r>
              <a:rPr lang="en"/>
              <a:t>Random - randomly select an entry to evict</a:t>
            </a:r>
            <a:endParaRPr/>
          </a:p>
          <a:p>
            <a:pPr indent="-342900" lvl="0" marL="457200" rtl="0" algn="l">
              <a:spcBef>
                <a:spcPts val="0"/>
              </a:spcBef>
              <a:spcAft>
                <a:spcPts val="0"/>
              </a:spcAft>
              <a:buSzPts val="1800"/>
              <a:buChar char="●"/>
            </a:pPr>
            <a:r>
              <a:rPr lang="en"/>
              <a:t>FIFO - Maintain a queue and evict the cache </a:t>
            </a:r>
            <a:r>
              <a:rPr lang="en"/>
              <a:t>block at the head</a:t>
            </a:r>
            <a:endParaRPr/>
          </a:p>
          <a:p>
            <a:pPr indent="-342900" lvl="0" marL="457200" rtl="0" algn="l">
              <a:spcBef>
                <a:spcPts val="0"/>
              </a:spcBef>
              <a:spcAft>
                <a:spcPts val="0"/>
              </a:spcAft>
              <a:buSzPts val="1800"/>
              <a:buChar char="●"/>
            </a:pPr>
            <a:r>
              <a:rPr lang="en"/>
              <a:t>LRU - </a:t>
            </a:r>
            <a:r>
              <a:rPr lang="en"/>
              <a:t>Evict the entry that was used least recently</a:t>
            </a:r>
            <a:endParaRPr/>
          </a:p>
          <a:p>
            <a:pPr indent="-317500" lvl="1" marL="914400" rtl="0" algn="l">
              <a:spcBef>
                <a:spcPts val="0"/>
              </a:spcBef>
              <a:spcAft>
                <a:spcPts val="0"/>
              </a:spcAft>
              <a:buSzPts val="1400"/>
              <a:buChar char="○"/>
            </a:pPr>
            <a:r>
              <a:rPr lang="en"/>
              <a:t>Inefficient, since we need to maintain ordering, and update it on each eviction or memory access</a:t>
            </a:r>
            <a:endParaRPr/>
          </a:p>
          <a:p>
            <a:pPr indent="-317500" lvl="1" marL="914400" rtl="0" algn="l">
              <a:spcBef>
                <a:spcPts val="0"/>
              </a:spcBef>
              <a:spcAft>
                <a:spcPts val="0"/>
              </a:spcAft>
              <a:buSzPts val="1400"/>
              <a:buChar char="○"/>
            </a:pPr>
            <a:r>
              <a:rPr lang="en"/>
              <a:t>LRU Approximations are used to decrease the number of bits </a:t>
            </a:r>
            <a:r>
              <a:rPr lang="en"/>
              <a:t>required</a:t>
            </a:r>
            <a:r>
              <a:rPr lang="en"/>
              <a:t> to keep the ordering</a:t>
            </a:r>
            <a:endParaRPr/>
          </a:p>
          <a:p>
            <a:pPr indent="-317500" lvl="1" marL="914400" rtl="0" algn="l">
              <a:spcBef>
                <a:spcPts val="0"/>
              </a:spcBef>
              <a:spcAft>
                <a:spcPts val="0"/>
              </a:spcAft>
              <a:buSzPts val="1400"/>
              <a:buChar char="○"/>
            </a:pPr>
            <a:r>
              <a:rPr lang="en"/>
              <a:t>LRU example → how many bits are needed for a 3-way set associative cache? (hint: how many possible orderings can we have?)</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67" name="Shape 667"/>
        <p:cNvGrpSpPr/>
        <p:nvPr/>
      </p:nvGrpSpPr>
      <p:grpSpPr>
        <a:xfrm>
          <a:off x="0" y="0"/>
          <a:ext cx="0" cy="0"/>
          <a:chOff x="0" y="0"/>
          <a:chExt cx="0" cy="0"/>
        </a:xfrm>
      </p:grpSpPr>
      <p:sp>
        <p:nvSpPr>
          <p:cNvPr id="668" name="Google Shape;668;p6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Cache Write Policy</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72" name="Shape 672"/>
        <p:cNvGrpSpPr/>
        <p:nvPr/>
      </p:nvGrpSpPr>
      <p:grpSpPr>
        <a:xfrm>
          <a:off x="0" y="0"/>
          <a:ext cx="0" cy="0"/>
          <a:chOff x="0" y="0"/>
          <a:chExt cx="0" cy="0"/>
        </a:xfrm>
      </p:grpSpPr>
      <p:sp>
        <p:nvSpPr>
          <p:cNvPr id="673" name="Google Shape;673;p69"/>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Write-Through vs Write-Back</a:t>
            </a:r>
            <a:endParaRPr/>
          </a:p>
        </p:txBody>
      </p:sp>
      <p:sp>
        <p:nvSpPr>
          <p:cNvPr id="674" name="Google Shape;674;p69"/>
          <p:cNvSpPr txBox="1"/>
          <p:nvPr>
            <p:ph idx="1" type="body"/>
          </p:nvPr>
        </p:nvSpPr>
        <p:spPr>
          <a:xfrm>
            <a:off x="519750" y="1028900"/>
            <a:ext cx="51504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Write-Through</a:t>
            </a:r>
            <a:r>
              <a:rPr lang="en"/>
              <a:t>: W</a:t>
            </a:r>
            <a:r>
              <a:rPr lang="en"/>
              <a:t>rites to both the cache-line and the next level of memory concurrently.</a:t>
            </a:r>
            <a:endParaRPr/>
          </a:p>
          <a:p>
            <a:pPr indent="-317500" lvl="1" marL="914400" rtl="0" algn="l">
              <a:spcBef>
                <a:spcPts val="0"/>
              </a:spcBef>
              <a:spcAft>
                <a:spcPts val="0"/>
              </a:spcAft>
              <a:buSzPts val="1400"/>
              <a:buChar char="○"/>
            </a:pPr>
            <a:r>
              <a:rPr lang="en"/>
              <a:t>Allows the next level of cache to always be up to data.</a:t>
            </a:r>
            <a:endParaRPr/>
          </a:p>
          <a:p>
            <a:pPr indent="-317500" lvl="1" marL="914400" rtl="0" algn="l">
              <a:spcBef>
                <a:spcPts val="0"/>
              </a:spcBef>
              <a:spcAft>
                <a:spcPts val="0"/>
              </a:spcAft>
              <a:buSzPts val="1400"/>
              <a:buChar char="○"/>
            </a:pPr>
            <a:r>
              <a:rPr lang="en"/>
              <a:t>However creates a lot of memory traffic.</a:t>
            </a:r>
            <a:endParaRPr/>
          </a:p>
          <a:p>
            <a:pPr indent="-342900" lvl="0" marL="457200" rtl="0" algn="l">
              <a:spcBef>
                <a:spcPts val="0"/>
              </a:spcBef>
              <a:spcAft>
                <a:spcPts val="0"/>
              </a:spcAft>
              <a:buSzPts val="1800"/>
              <a:buChar char="●"/>
            </a:pPr>
            <a:r>
              <a:rPr b="1" lang="en"/>
              <a:t>Write-Back</a:t>
            </a:r>
            <a:r>
              <a:rPr lang="en"/>
              <a:t>: The value is written only to the cache line. The modified cache line is written to next memory level only when evicted.</a:t>
            </a:r>
            <a:endParaRPr/>
          </a:p>
          <a:p>
            <a:pPr indent="-317500" lvl="1" marL="914400" rtl="0" algn="l">
              <a:spcBef>
                <a:spcPts val="0"/>
              </a:spcBef>
              <a:spcAft>
                <a:spcPts val="0"/>
              </a:spcAft>
              <a:buSzPts val="1400"/>
              <a:buChar char="○"/>
            </a:pPr>
            <a:r>
              <a:rPr lang="en"/>
              <a:t>Reduces memory traffic, by buffering writes.</a:t>
            </a:r>
            <a:endParaRPr/>
          </a:p>
          <a:p>
            <a:pPr indent="-317500" lvl="1" marL="914400" rtl="0" algn="l">
              <a:spcBef>
                <a:spcPts val="0"/>
              </a:spcBef>
              <a:spcAft>
                <a:spcPts val="0"/>
              </a:spcAft>
              <a:buSzPts val="1400"/>
              <a:buChar char="○"/>
            </a:pPr>
            <a:r>
              <a:rPr lang="en"/>
              <a:t>Memory value in the next level may be stale or not up to date. </a:t>
            </a:r>
            <a:endParaRPr/>
          </a:p>
        </p:txBody>
      </p:sp>
      <p:pic>
        <p:nvPicPr>
          <p:cNvPr id="675" name="Google Shape;675;p69"/>
          <p:cNvPicPr preferRelativeResize="0"/>
          <p:nvPr/>
        </p:nvPicPr>
        <p:blipFill>
          <a:blip r:embed="rId3">
            <a:alphaModFix/>
          </a:blip>
          <a:stretch>
            <a:fillRect/>
          </a:stretch>
        </p:blipFill>
        <p:spPr>
          <a:xfrm>
            <a:off x="5745800" y="1537412"/>
            <a:ext cx="3188750" cy="20686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79" name="Shape 679"/>
        <p:cNvGrpSpPr/>
        <p:nvPr/>
      </p:nvGrpSpPr>
      <p:grpSpPr>
        <a:xfrm>
          <a:off x="0" y="0"/>
          <a:ext cx="0" cy="0"/>
          <a:chOff x="0" y="0"/>
          <a:chExt cx="0" cy="0"/>
        </a:xfrm>
      </p:grpSpPr>
      <p:sp>
        <p:nvSpPr>
          <p:cNvPr id="680" name="Google Shape;680;p7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Cache Coherency Policy</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84" name="Shape 684"/>
        <p:cNvGrpSpPr/>
        <p:nvPr/>
      </p:nvGrpSpPr>
      <p:grpSpPr>
        <a:xfrm>
          <a:off x="0" y="0"/>
          <a:ext cx="0" cy="0"/>
          <a:chOff x="0" y="0"/>
          <a:chExt cx="0" cy="0"/>
        </a:xfrm>
      </p:grpSpPr>
      <p:sp>
        <p:nvSpPr>
          <p:cNvPr id="685" name="Google Shape;685;p71"/>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Multi-Core Caching</a:t>
            </a:r>
            <a:endParaRPr/>
          </a:p>
        </p:txBody>
      </p:sp>
      <p:sp>
        <p:nvSpPr>
          <p:cNvPr id="686" name="Google Shape;686;p71"/>
          <p:cNvSpPr txBox="1"/>
          <p:nvPr>
            <p:ph idx="1" type="body"/>
          </p:nvPr>
        </p:nvSpPr>
        <p:spPr>
          <a:xfrm>
            <a:off x="519750" y="1028900"/>
            <a:ext cx="8104500" cy="180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With multi-core processors, organizing caching </a:t>
            </a:r>
            <a:r>
              <a:rPr lang="en"/>
              <a:t>hierarchies</a:t>
            </a:r>
            <a:r>
              <a:rPr lang="en"/>
              <a:t> can be pretty </a:t>
            </a:r>
            <a:r>
              <a:rPr lang="en"/>
              <a:t>interesting</a:t>
            </a:r>
            <a:r>
              <a:rPr lang="en"/>
              <a:t>, since some cache may be private or shared between multiple cores. However since they all access the same memory, the data between the caches must be coherent, and be up-to date with new data. </a:t>
            </a:r>
            <a:endParaRPr/>
          </a:p>
        </p:txBody>
      </p:sp>
      <p:pic>
        <p:nvPicPr>
          <p:cNvPr id="687" name="Google Shape;687;p71"/>
          <p:cNvPicPr preferRelativeResize="0"/>
          <p:nvPr/>
        </p:nvPicPr>
        <p:blipFill>
          <a:blip r:embed="rId3">
            <a:alphaModFix/>
          </a:blip>
          <a:stretch>
            <a:fillRect/>
          </a:stretch>
        </p:blipFill>
        <p:spPr>
          <a:xfrm>
            <a:off x="1206700" y="3229200"/>
            <a:ext cx="6730599" cy="1492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idx="4294967295" type="body"/>
          </p:nvPr>
        </p:nvSpPr>
        <p:spPr>
          <a:xfrm>
            <a:off x="504825" y="1277825"/>
            <a:ext cx="3645900" cy="3337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User entries are specific to each process</a:t>
            </a:r>
            <a:endParaRPr/>
          </a:p>
          <a:p>
            <a:pPr indent="-342900" lvl="0" marL="457200" rtl="0" algn="l">
              <a:spcBef>
                <a:spcPts val="0"/>
              </a:spcBef>
              <a:spcAft>
                <a:spcPts val="0"/>
              </a:spcAft>
              <a:buSzPts val="1800"/>
              <a:buChar char="●"/>
            </a:pPr>
            <a:r>
              <a:rPr lang="en"/>
              <a:t>Kernel entries are the same for all processes</a:t>
            </a:r>
            <a:endParaRPr/>
          </a:p>
          <a:p>
            <a:pPr indent="-342900" lvl="0" marL="457200" rtl="0" algn="l">
              <a:spcBef>
                <a:spcPts val="0"/>
              </a:spcBef>
              <a:spcAft>
                <a:spcPts val="0"/>
              </a:spcAft>
              <a:buSzPts val="1800"/>
              <a:buChar char="●"/>
            </a:pPr>
            <a:r>
              <a:rPr lang="en"/>
              <a:t>On context switch, </a:t>
            </a:r>
            <a:r>
              <a:rPr b="1" lang="en"/>
              <a:t>only</a:t>
            </a:r>
            <a:r>
              <a:rPr b="1" lang="en"/>
              <a:t> user entries</a:t>
            </a:r>
            <a:r>
              <a:rPr lang="en"/>
              <a:t> are invalidated. </a:t>
            </a:r>
            <a:endParaRPr/>
          </a:p>
        </p:txBody>
      </p:sp>
      <p:sp>
        <p:nvSpPr>
          <p:cNvPr id="84" name="Google Shape;84;p18"/>
          <p:cNvSpPr/>
          <p:nvPr/>
        </p:nvSpPr>
        <p:spPr>
          <a:xfrm>
            <a:off x="7539825" y="2582950"/>
            <a:ext cx="1065600" cy="1261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85" name="Google Shape;85;p18"/>
          <p:cNvSpPr txBox="1"/>
          <p:nvPr/>
        </p:nvSpPr>
        <p:spPr>
          <a:xfrm>
            <a:off x="504825" y="33595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1"/>
                </a:solidFill>
                <a:latin typeface="Proxima Nova"/>
                <a:ea typeface="Proxima Nova"/>
                <a:cs typeface="Proxima Nova"/>
                <a:sym typeface="Proxima Nova"/>
              </a:rPr>
              <a:t>TLB Internals</a:t>
            </a:r>
            <a:endParaRPr sz="2800">
              <a:solidFill>
                <a:schemeClr val="dk1"/>
              </a:solidFill>
              <a:latin typeface="Proxima Nova"/>
              <a:ea typeface="Proxima Nova"/>
              <a:cs typeface="Proxima Nova"/>
              <a:sym typeface="Proxima Nova"/>
            </a:endParaRPr>
          </a:p>
        </p:txBody>
      </p:sp>
      <p:pic>
        <p:nvPicPr>
          <p:cNvPr id="86" name="Google Shape;86;p18"/>
          <p:cNvPicPr preferRelativeResize="0"/>
          <p:nvPr/>
        </p:nvPicPr>
        <p:blipFill>
          <a:blip r:embed="rId3">
            <a:alphaModFix/>
          </a:blip>
          <a:stretch>
            <a:fillRect/>
          </a:stretch>
        </p:blipFill>
        <p:spPr>
          <a:xfrm>
            <a:off x="4278850" y="1824614"/>
            <a:ext cx="4805425" cy="149426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91" name="Shape 691"/>
        <p:cNvGrpSpPr/>
        <p:nvPr/>
      </p:nvGrpSpPr>
      <p:grpSpPr>
        <a:xfrm>
          <a:off x="0" y="0"/>
          <a:ext cx="0" cy="0"/>
          <a:chOff x="0" y="0"/>
          <a:chExt cx="0" cy="0"/>
        </a:xfrm>
      </p:grpSpPr>
      <p:sp>
        <p:nvSpPr>
          <p:cNvPr id="692" name="Google Shape;692;p72"/>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Coherence </a:t>
            </a:r>
            <a:r>
              <a:rPr lang="en"/>
              <a:t>Protocols</a:t>
            </a:r>
            <a:endParaRPr/>
          </a:p>
        </p:txBody>
      </p:sp>
      <p:sp>
        <p:nvSpPr>
          <p:cNvPr id="693" name="Google Shape;693;p72"/>
          <p:cNvSpPr txBox="1"/>
          <p:nvPr>
            <p:ph idx="1" type="body"/>
          </p:nvPr>
        </p:nvSpPr>
        <p:spPr>
          <a:xfrm>
            <a:off x="519750" y="1028900"/>
            <a:ext cx="46143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lang="en"/>
              <a:t>Write-invalidate</a:t>
            </a:r>
            <a:r>
              <a:rPr lang="en"/>
              <a:t>: an invalidate message is sent to all caches that are snooping on the bus, making their cache entries no longer valid. This requires processors to check each others caches for the valid cache entry.</a:t>
            </a:r>
            <a:endParaRPr/>
          </a:p>
          <a:p>
            <a:pPr indent="-342900" lvl="0" marL="457200" rtl="0" algn="l">
              <a:spcBef>
                <a:spcPts val="0"/>
              </a:spcBef>
              <a:spcAft>
                <a:spcPts val="0"/>
              </a:spcAft>
              <a:buSzPts val="1800"/>
              <a:buChar char="●"/>
            </a:pPr>
            <a:r>
              <a:rPr b="1" lang="en"/>
              <a:t>Write-update</a:t>
            </a:r>
            <a:r>
              <a:rPr lang="en"/>
              <a:t>: each cache will broadcast the data in the cache entry, and each processor will update locally. </a:t>
            </a:r>
            <a:endParaRPr/>
          </a:p>
          <a:p>
            <a:pPr indent="0" lvl="0" marL="0" rtl="0" algn="l">
              <a:spcBef>
                <a:spcPts val="1200"/>
              </a:spcBef>
              <a:spcAft>
                <a:spcPts val="1200"/>
              </a:spcAft>
              <a:buNone/>
            </a:pPr>
            <a:r>
              <a:t/>
            </a:r>
            <a:endParaRPr/>
          </a:p>
        </p:txBody>
      </p:sp>
      <p:pic>
        <p:nvPicPr>
          <p:cNvPr id="694" name="Google Shape;694;p72"/>
          <p:cNvPicPr preferRelativeResize="0"/>
          <p:nvPr/>
        </p:nvPicPr>
        <p:blipFill>
          <a:blip r:embed="rId3">
            <a:alphaModFix/>
          </a:blip>
          <a:stretch>
            <a:fillRect/>
          </a:stretch>
        </p:blipFill>
        <p:spPr>
          <a:xfrm>
            <a:off x="5214459" y="1028900"/>
            <a:ext cx="3753117" cy="34164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98" name="Shape 698"/>
        <p:cNvGrpSpPr/>
        <p:nvPr/>
      </p:nvGrpSpPr>
      <p:grpSpPr>
        <a:xfrm>
          <a:off x="0" y="0"/>
          <a:ext cx="0" cy="0"/>
          <a:chOff x="0" y="0"/>
          <a:chExt cx="0" cy="0"/>
        </a:xfrm>
      </p:grpSpPr>
      <p:sp>
        <p:nvSpPr>
          <p:cNvPr id="699" name="Google Shape;699;p7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Caching and Virtual Memory</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3" name="Shape 703"/>
        <p:cNvGrpSpPr/>
        <p:nvPr/>
      </p:nvGrpSpPr>
      <p:grpSpPr>
        <a:xfrm>
          <a:off x="0" y="0"/>
          <a:ext cx="0" cy="0"/>
          <a:chOff x="0" y="0"/>
          <a:chExt cx="0" cy="0"/>
        </a:xfrm>
      </p:grpSpPr>
      <p:sp>
        <p:nvSpPr>
          <p:cNvPr id="704" name="Google Shape;704;p74"/>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Physically Indexed - Physically Tagged (PIPT) Cache</a:t>
            </a:r>
            <a:endParaRPr/>
          </a:p>
        </p:txBody>
      </p:sp>
      <p:pic>
        <p:nvPicPr>
          <p:cNvPr id="705" name="Google Shape;705;p74"/>
          <p:cNvPicPr preferRelativeResize="0"/>
          <p:nvPr/>
        </p:nvPicPr>
        <p:blipFill>
          <a:blip r:embed="rId3">
            <a:alphaModFix/>
          </a:blip>
          <a:stretch>
            <a:fillRect/>
          </a:stretch>
        </p:blipFill>
        <p:spPr>
          <a:xfrm>
            <a:off x="519750" y="1002065"/>
            <a:ext cx="8104499" cy="3763361"/>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9" name="Shape 709"/>
        <p:cNvGrpSpPr/>
        <p:nvPr/>
      </p:nvGrpSpPr>
      <p:grpSpPr>
        <a:xfrm>
          <a:off x="0" y="0"/>
          <a:ext cx="0" cy="0"/>
          <a:chOff x="0" y="0"/>
          <a:chExt cx="0" cy="0"/>
        </a:xfrm>
      </p:grpSpPr>
      <p:sp>
        <p:nvSpPr>
          <p:cNvPr id="710" name="Google Shape;710;p75"/>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Virtually Indexed - Physically Tagged (VIPT) Cache</a:t>
            </a:r>
            <a:endParaRPr/>
          </a:p>
        </p:txBody>
      </p:sp>
      <p:pic>
        <p:nvPicPr>
          <p:cNvPr id="711" name="Google Shape;711;p75"/>
          <p:cNvPicPr preferRelativeResize="0"/>
          <p:nvPr/>
        </p:nvPicPr>
        <p:blipFill>
          <a:blip r:embed="rId3">
            <a:alphaModFix/>
          </a:blip>
          <a:stretch>
            <a:fillRect/>
          </a:stretch>
        </p:blipFill>
        <p:spPr>
          <a:xfrm>
            <a:off x="579325" y="1155975"/>
            <a:ext cx="7985326" cy="35651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76"/>
          <p:cNvSpPr txBox="1"/>
          <p:nvPr>
            <p:ph type="title"/>
          </p:nvPr>
        </p:nvSpPr>
        <p:spPr>
          <a:xfrm>
            <a:off x="311700" y="2184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Project 3 Questions?</a:t>
            </a:r>
            <a:endParaRPr sz="40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7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Thanks for Attending :)</a:t>
            </a:r>
            <a:endParaRPr sz="4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Caching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Spatial vs Temporal Locality</a:t>
            </a:r>
            <a:endParaRPr/>
          </a:p>
        </p:txBody>
      </p:sp>
      <p:sp>
        <p:nvSpPr>
          <p:cNvPr id="97" name="Google Shape;97;p20"/>
          <p:cNvSpPr txBox="1"/>
          <p:nvPr>
            <p:ph idx="1" type="body"/>
          </p:nvPr>
        </p:nvSpPr>
        <p:spPr>
          <a:xfrm>
            <a:off x="519750" y="1028900"/>
            <a:ext cx="5695800" cy="3416400"/>
          </a:xfrm>
          <a:prstGeom prst="rect">
            <a:avLst/>
          </a:prstGeom>
        </p:spPr>
        <p:txBody>
          <a:bodyPr anchorCtr="0" anchor="t" bIns="91425" lIns="91425" spcFirstLastPara="1" rIns="91425" wrap="square" tIns="91425">
            <a:normAutofit lnSpcReduction="10000"/>
          </a:bodyPr>
          <a:lstStyle/>
          <a:p>
            <a:pPr indent="-360439" lvl="0" marL="457200" rtl="0" algn="l">
              <a:lnSpc>
                <a:spcPct val="100000"/>
              </a:lnSpc>
              <a:spcBef>
                <a:spcPts val="0"/>
              </a:spcBef>
              <a:spcAft>
                <a:spcPts val="0"/>
              </a:spcAft>
              <a:buClr>
                <a:srgbClr val="616161"/>
              </a:buClr>
              <a:buSzPts val="2076"/>
              <a:buChar char="●"/>
            </a:pPr>
            <a:r>
              <a:rPr b="1" lang="en" sz="2076">
                <a:solidFill>
                  <a:srgbClr val="616161"/>
                </a:solidFill>
              </a:rPr>
              <a:t>Temporal Locality</a:t>
            </a:r>
            <a:endParaRPr b="1" sz="2076">
              <a:solidFill>
                <a:srgbClr val="616161"/>
              </a:solidFill>
            </a:endParaRPr>
          </a:p>
          <a:p>
            <a:pPr indent="-346710" lvl="1" marL="914400" rtl="0" algn="l">
              <a:lnSpc>
                <a:spcPct val="100000"/>
              </a:lnSpc>
              <a:spcBef>
                <a:spcPts val="0"/>
              </a:spcBef>
              <a:spcAft>
                <a:spcPts val="0"/>
              </a:spcAft>
              <a:buClr>
                <a:srgbClr val="616161"/>
              </a:buClr>
              <a:buSzPts val="1860"/>
              <a:buChar char="○"/>
            </a:pPr>
            <a:r>
              <a:rPr lang="en" sz="1860">
                <a:solidFill>
                  <a:srgbClr val="616161"/>
                </a:solidFill>
              </a:rPr>
              <a:t>Tendency of the program to access the same memory location again in the future</a:t>
            </a:r>
            <a:endParaRPr sz="1860">
              <a:solidFill>
                <a:srgbClr val="616161"/>
              </a:solidFill>
            </a:endParaRPr>
          </a:p>
          <a:p>
            <a:pPr indent="-346710" lvl="1" marL="914400" rtl="0" algn="l">
              <a:lnSpc>
                <a:spcPct val="100000"/>
              </a:lnSpc>
              <a:spcBef>
                <a:spcPts val="0"/>
              </a:spcBef>
              <a:spcAft>
                <a:spcPts val="0"/>
              </a:spcAft>
              <a:buClr>
                <a:srgbClr val="616161"/>
              </a:buClr>
              <a:buSzPts val="1860"/>
              <a:buChar char="○"/>
            </a:pPr>
            <a:r>
              <a:rPr lang="en" sz="1860">
                <a:solidFill>
                  <a:srgbClr val="616161"/>
                </a:solidFill>
              </a:rPr>
              <a:t>If you access memory location i, you’ll likely access i again in the future</a:t>
            </a:r>
            <a:endParaRPr sz="1860">
              <a:solidFill>
                <a:srgbClr val="616161"/>
              </a:solidFill>
            </a:endParaRPr>
          </a:p>
          <a:p>
            <a:pPr indent="-346710" lvl="1" marL="914400" rtl="0" algn="l">
              <a:lnSpc>
                <a:spcPct val="100000"/>
              </a:lnSpc>
              <a:spcBef>
                <a:spcPts val="0"/>
              </a:spcBef>
              <a:spcAft>
                <a:spcPts val="0"/>
              </a:spcAft>
              <a:buClr>
                <a:srgbClr val="616161"/>
              </a:buClr>
              <a:buSzPts val="1860"/>
              <a:buChar char="○"/>
            </a:pPr>
            <a:r>
              <a:rPr lang="en" sz="1860">
                <a:solidFill>
                  <a:srgbClr val="616161"/>
                </a:solidFill>
              </a:rPr>
              <a:t>Loops</a:t>
            </a:r>
            <a:endParaRPr sz="1860">
              <a:solidFill>
                <a:srgbClr val="616161"/>
              </a:solidFill>
            </a:endParaRPr>
          </a:p>
          <a:p>
            <a:pPr indent="-360439" lvl="0" marL="457200" rtl="0" algn="l">
              <a:lnSpc>
                <a:spcPct val="100000"/>
              </a:lnSpc>
              <a:spcBef>
                <a:spcPts val="0"/>
              </a:spcBef>
              <a:spcAft>
                <a:spcPts val="0"/>
              </a:spcAft>
              <a:buClr>
                <a:srgbClr val="616161"/>
              </a:buClr>
              <a:buSzPts val="2076"/>
              <a:buChar char="●"/>
            </a:pPr>
            <a:r>
              <a:rPr b="1" lang="en" sz="2076">
                <a:solidFill>
                  <a:srgbClr val="616161"/>
                </a:solidFill>
              </a:rPr>
              <a:t>Spatial Locality</a:t>
            </a:r>
            <a:endParaRPr b="1" sz="2076">
              <a:solidFill>
                <a:srgbClr val="616161"/>
              </a:solidFill>
            </a:endParaRPr>
          </a:p>
          <a:p>
            <a:pPr indent="-346710" lvl="1" marL="914400" rtl="0" algn="l">
              <a:lnSpc>
                <a:spcPct val="100000"/>
              </a:lnSpc>
              <a:spcBef>
                <a:spcPts val="0"/>
              </a:spcBef>
              <a:spcAft>
                <a:spcPts val="0"/>
              </a:spcAft>
              <a:buClr>
                <a:srgbClr val="616161"/>
              </a:buClr>
              <a:buSzPts val="1860"/>
              <a:buChar char="○"/>
            </a:pPr>
            <a:r>
              <a:rPr lang="en" sz="1860">
                <a:solidFill>
                  <a:srgbClr val="616161"/>
                </a:solidFill>
              </a:rPr>
              <a:t>Tendency of the program to access adjacent memory locations in the future.</a:t>
            </a:r>
            <a:endParaRPr sz="1860">
              <a:solidFill>
                <a:srgbClr val="616161"/>
              </a:solidFill>
            </a:endParaRPr>
          </a:p>
          <a:p>
            <a:pPr indent="-346710" lvl="1" marL="914400" rtl="0" algn="l">
              <a:lnSpc>
                <a:spcPct val="100000"/>
              </a:lnSpc>
              <a:spcBef>
                <a:spcPts val="0"/>
              </a:spcBef>
              <a:spcAft>
                <a:spcPts val="0"/>
              </a:spcAft>
              <a:buClr>
                <a:srgbClr val="616161"/>
              </a:buClr>
              <a:buSzPts val="1860"/>
              <a:buChar char="○"/>
            </a:pPr>
            <a:r>
              <a:rPr lang="en" sz="1860">
                <a:solidFill>
                  <a:srgbClr val="616161"/>
                </a:solidFill>
              </a:rPr>
              <a:t>If you access memory location i, you’ll likely access (i+1) and (i+2)... </a:t>
            </a:r>
            <a:endParaRPr sz="1860">
              <a:solidFill>
                <a:srgbClr val="616161"/>
              </a:solidFill>
            </a:endParaRPr>
          </a:p>
          <a:p>
            <a:pPr indent="-346710" lvl="1" marL="914400" rtl="0" algn="l">
              <a:lnSpc>
                <a:spcPct val="100000"/>
              </a:lnSpc>
              <a:spcBef>
                <a:spcPts val="0"/>
              </a:spcBef>
              <a:spcAft>
                <a:spcPts val="0"/>
              </a:spcAft>
              <a:buClr>
                <a:srgbClr val="616161"/>
              </a:buClr>
              <a:buSzPts val="1860"/>
              <a:buChar char="○"/>
            </a:pPr>
            <a:r>
              <a:rPr lang="en" sz="1860">
                <a:solidFill>
                  <a:srgbClr val="616161"/>
                </a:solidFill>
              </a:rPr>
              <a:t>Instruction fetch, array iteration, etc.</a:t>
            </a:r>
            <a:endParaRPr/>
          </a:p>
        </p:txBody>
      </p:sp>
      <p:pic>
        <p:nvPicPr>
          <p:cNvPr id="98" name="Google Shape;98;p20"/>
          <p:cNvPicPr preferRelativeResize="0"/>
          <p:nvPr/>
        </p:nvPicPr>
        <p:blipFill>
          <a:blip r:embed="rId3">
            <a:alphaModFix/>
          </a:blip>
          <a:stretch>
            <a:fillRect/>
          </a:stretch>
        </p:blipFill>
        <p:spPr>
          <a:xfrm>
            <a:off x="6290550" y="1530525"/>
            <a:ext cx="2604800" cy="24131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Memory Access Patterns</a:t>
            </a:r>
            <a:endParaRPr/>
          </a:p>
        </p:txBody>
      </p:sp>
      <p:pic>
        <p:nvPicPr>
          <p:cNvPr id="104" name="Google Shape;104;p21"/>
          <p:cNvPicPr preferRelativeResize="0"/>
          <p:nvPr/>
        </p:nvPicPr>
        <p:blipFill rotWithShape="1">
          <a:blip r:embed="rId3">
            <a:alphaModFix/>
          </a:blip>
          <a:srcRect b="0" l="0" r="2733" t="0"/>
          <a:stretch/>
        </p:blipFill>
        <p:spPr>
          <a:xfrm>
            <a:off x="2523000" y="1010075"/>
            <a:ext cx="4098001" cy="3728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