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2" r:id="rId4"/>
    <p:sldId id="272" r:id="rId5"/>
    <p:sldId id="261" r:id="rId6"/>
    <p:sldId id="271" r:id="rId7"/>
    <p:sldId id="267" r:id="rId8"/>
    <p:sldId id="287" r:id="rId9"/>
    <p:sldId id="270" r:id="rId10"/>
    <p:sldId id="268" r:id="rId11"/>
    <p:sldId id="263" r:id="rId12"/>
    <p:sldId id="330" r:id="rId13"/>
    <p:sldId id="297" r:id="rId14"/>
    <p:sldId id="326" r:id="rId15"/>
    <p:sldId id="265" r:id="rId16"/>
    <p:sldId id="327" r:id="rId17"/>
    <p:sldId id="324" r:id="rId18"/>
    <p:sldId id="310" r:id="rId19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308">
          <p15:clr>
            <a:srgbClr val="A4A3A4"/>
          </p15:clr>
        </p15:guide>
        <p15:guide id="3" pos="105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Ồ QUANG" initials="NHQ" lastIdx="1" clrIdx="0">
    <p:extLst>
      <p:ext uri="{19B8F6BF-5375-455C-9EA6-DF929625EA0E}">
        <p15:presenceInfo xmlns:p15="http://schemas.microsoft.com/office/powerpoint/2012/main" userId="S::16520997@ms.uit.edu.vn::92a74026-7c19-4f64-9890-5752f3a2c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300"/>
    <a:srgbClr val="EDC200"/>
    <a:srgbClr val="FFE791"/>
    <a:srgbClr val="FFCC66"/>
    <a:srgbClr val="E6DC8A"/>
    <a:srgbClr val="E3CB6A"/>
    <a:srgbClr val="F1E36F"/>
    <a:srgbClr val="FFDB2B"/>
    <a:srgbClr val="F0F06A"/>
    <a:srgbClr val="F1D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9" autoAdjust="0"/>
    <p:restoredTop sz="95291" autoAdjust="0"/>
  </p:normalViewPr>
  <p:slideViewPr>
    <p:cSldViewPr snapToGrid="0" snapToObjects="1">
      <p:cViewPr varScale="1">
        <p:scale>
          <a:sx n="40" d="100"/>
          <a:sy n="40" d="100"/>
        </p:scale>
        <p:origin x="507" y="35"/>
      </p:cViewPr>
      <p:guideLst>
        <p:guide orient="horz"/>
        <p:guide pos="14308"/>
        <p:guide pos="10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02:14:34.406" idx="1">
    <p:pos x="15362" y="0"/>
    <p:text>SƠ ĐỒ NGUYÊN LÝ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7C50-CCBC-2A42-B4C4-22B7CB18877D}" type="datetimeFigureOut">
              <a:rPr lang="en-US" smtClean="0">
                <a:latin typeface="Open Sans Light"/>
              </a:rPr>
              <a:t>10/19/2020</a:t>
            </a:fld>
            <a:endParaRPr lang="en-US" dirty="0">
              <a:latin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Open Sans Light"/>
              </a:rPr>
              <a:t>‹#›</a:t>
            </a:fld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4777BE1B-B234-614A-B080-4D121D4DF535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C94E8D62-D41F-6042-BCDF-79D228EFA1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66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3395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94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67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340185" y="3706854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26223" y="3706854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102691" y="4239458"/>
            <a:ext cx="4181656" cy="73336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59448" y="4239457"/>
            <a:ext cx="6985290" cy="972907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6900" y="3779838"/>
            <a:ext cx="7918450" cy="498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77200" y="3749677"/>
            <a:ext cx="7918450" cy="43783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3318969"/>
            <a:ext cx="24387175" cy="591777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781570" y="1585465"/>
            <a:ext cx="4824036" cy="4824038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59089" y="6809613"/>
            <a:ext cx="14868997" cy="1190422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8076" y="8638230"/>
            <a:ext cx="17071023" cy="279056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004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5601949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90986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9051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85304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61102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65312" y="2641600"/>
            <a:ext cx="4891087" cy="86587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75" r:id="rId7"/>
    <p:sldLayoutId id="2147483666" r:id="rId8"/>
    <p:sldLayoutId id="2147483676" r:id="rId9"/>
    <p:sldLayoutId id="2147483673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087444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1087444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887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338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779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ammedientu.vn/bai-6-lap-trinh-bo-dinh-thoi-bo-dem-timer-counter-voi-8051-phan-1-id6-html/" TargetMode="External"/><Relationship Id="rId2" Type="http://schemas.openxmlformats.org/officeDocument/2006/relationships/hyperlink" Target="https://www.youtube.com/watch?v=TSAnk68Vr8c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845" y="5317058"/>
            <a:ext cx="17131486" cy="1508712"/>
          </a:xfrm>
        </p:spPr>
        <p:txBody>
          <a:bodyPr/>
          <a:lstStyle/>
          <a:p>
            <a:r>
              <a:rPr lang="en-US" sz="8800" b="1" dirty="0" err="1"/>
              <a:t>Đồng</a:t>
            </a:r>
            <a:r>
              <a:rPr lang="en-US" sz="8800" b="1" dirty="0"/>
              <a:t> </a:t>
            </a:r>
            <a:r>
              <a:rPr lang="en-US" sz="8800" b="1" dirty="0" err="1"/>
              <a:t>Hồ</a:t>
            </a:r>
            <a:r>
              <a:rPr lang="en-US" sz="8800" b="1" dirty="0"/>
              <a:t> </a:t>
            </a:r>
            <a:r>
              <a:rPr lang="en-US" sz="8800" b="1" dirty="0" err="1"/>
              <a:t>Thời</a:t>
            </a:r>
            <a:r>
              <a:rPr lang="en-US" sz="8800" b="1" dirty="0"/>
              <a:t> Gian </a:t>
            </a:r>
            <a:r>
              <a:rPr lang="en-US" sz="8800" b="1" dirty="0" err="1"/>
              <a:t>Thực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070410"/>
            <a:ext cx="17071023" cy="150871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Giảng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viên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hướng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dẫn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Đoàn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Duy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02478" y="691967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1026" name="Picture 2" descr="logo-uit | Tuổi trẻ UIT">
            <a:extLst>
              <a:ext uri="{FF2B5EF4-FFF2-40B4-BE49-F238E27FC236}">
                <a16:creationId xmlns:a16="http://schemas.microsoft.com/office/drawing/2014/main" id="{22852B7C-4F27-4C07-AC8D-6DF9ED7A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10" y="1195754"/>
            <a:ext cx="29813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 ảnh.">
            <a:extLst>
              <a:ext uri="{FF2B5EF4-FFF2-40B4-BE49-F238E27FC236}">
                <a16:creationId xmlns:a16="http://schemas.microsoft.com/office/drawing/2014/main" id="{6BDDF52B-0E0B-4475-82EC-F3CBDFBC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5727" y="849191"/>
            <a:ext cx="2813538" cy="28135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2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Mạch</a:t>
            </a:r>
            <a:r>
              <a:rPr lang="en-US" dirty="0">
                <a:solidFill>
                  <a:schemeClr val="bg2"/>
                </a:solidFill>
              </a:rPr>
              <a:t> PCB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16770" y="259269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9EE0997-564C-4F37-81BD-D0B63138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893" y="2870884"/>
            <a:ext cx="12371388" cy="10277345"/>
          </a:xfrm>
          <a:prstGeom prst="rect">
            <a:avLst/>
          </a:prstGeom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6363721" y="1478874"/>
            <a:ext cx="11659739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err="1"/>
              <a:t>Mạch</a:t>
            </a:r>
            <a:r>
              <a:rPr lang="en-US" sz="3100" dirty="0"/>
              <a:t> </a:t>
            </a:r>
            <a:r>
              <a:rPr lang="en-US" sz="3100" dirty="0" err="1"/>
              <a:t>bố</a:t>
            </a:r>
            <a:r>
              <a:rPr lang="en-US" sz="3100" dirty="0"/>
              <a:t> </a:t>
            </a:r>
            <a:r>
              <a:rPr lang="en-US" sz="3100" dirty="0" err="1"/>
              <a:t>trí</a:t>
            </a:r>
            <a:r>
              <a:rPr lang="en-US" sz="3100" dirty="0"/>
              <a:t> </a:t>
            </a:r>
            <a:r>
              <a:rPr lang="en-US" sz="3100" dirty="0" err="1"/>
              <a:t>linh</a:t>
            </a:r>
            <a:r>
              <a:rPr lang="en-US" sz="3100" dirty="0"/>
              <a:t> </a:t>
            </a:r>
            <a:r>
              <a:rPr lang="en-US" sz="3100" dirty="0" err="1"/>
              <a:t>kiện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554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2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Công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thức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thời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dùng</a:t>
            </a:r>
            <a:r>
              <a:rPr lang="en-US" dirty="0">
                <a:solidFill>
                  <a:schemeClr val="bg2"/>
                </a:solidFill>
              </a:rPr>
              <a:t> TIMER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16770" y="259269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97367" y="2993256"/>
                <a:ext cx="9519403" cy="7266287"/>
              </a:xfrm>
            </p:spPr>
            <p:txBody>
              <a:bodyPr wrap="square" numCol="1" spcCol="639968">
                <a:spAutoFit/>
              </a:bodyPr>
              <a:lstStyle/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Thạch </a:t>
                </a:r>
                <a:r>
                  <a:rPr lang="en-US" sz="2900" dirty="0" err="1"/>
                  <a:t>anh</a:t>
                </a:r>
                <a:r>
                  <a:rPr lang="en-US" sz="2900" dirty="0"/>
                  <a:t> 12MHz =&gt; chu </a:t>
                </a:r>
                <a:r>
                  <a:rPr lang="en-US" sz="2900" dirty="0" err="1"/>
                  <a:t>kỳ</a:t>
                </a:r>
                <a:r>
                  <a:rPr lang="en-US" sz="2900" dirty="0"/>
                  <a:t> </a:t>
                </a:r>
                <a:r>
                  <a:rPr lang="en-US" sz="2900" dirty="0" err="1"/>
                  <a:t>máy</a:t>
                </a:r>
                <a:r>
                  <a:rPr lang="en-US" sz="2900" dirty="0"/>
                  <a:t> 1us</a:t>
                </a:r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𝑑𝑒𝑙𝑎𝑦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𝑐h𝑢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ỳ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900" dirty="0"/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 err="1"/>
                  <a:t>Giá</a:t>
                </a:r>
                <a:r>
                  <a:rPr lang="en-US" sz="2900" dirty="0"/>
                  <a:t> </a:t>
                </a:r>
                <a:r>
                  <a:rPr lang="en-US" sz="2900" dirty="0" err="1"/>
                  <a:t>trị</a:t>
                </a:r>
                <a:r>
                  <a:rPr lang="en-US" sz="2900" dirty="0"/>
                  <a:t> </a:t>
                </a:r>
                <a:r>
                  <a:rPr lang="en-US" sz="2900" dirty="0" err="1"/>
                  <a:t>nạp</a:t>
                </a:r>
                <a:r>
                  <a:rPr lang="en-US" sz="2900" dirty="0"/>
                  <a:t> </a:t>
                </a:r>
                <a:r>
                  <a:rPr lang="en-US" sz="2900" dirty="0" err="1"/>
                  <a:t>vào</a:t>
                </a:r>
                <a:r>
                  <a:rPr lang="en-US" sz="2900" dirty="0"/>
                  <a:t> = 65536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900" b="0" i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sz="2900" dirty="0"/>
                  <a:t>- P – </a:t>
                </a:r>
                <a:r>
                  <a:rPr lang="en-US" sz="2900" dirty="0" err="1"/>
                  <a:t>delay_do_code</a:t>
                </a:r>
                <a:endParaRPr lang="en-US" sz="2900" dirty="0"/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 err="1"/>
                  <a:t>Đếm</a:t>
                </a:r>
                <a:r>
                  <a:rPr lang="en-US" sz="2900" dirty="0"/>
                  <a:t> </a:t>
                </a:r>
                <a:r>
                  <a:rPr lang="en-US" sz="2900" dirty="0" err="1"/>
                  <a:t>được</a:t>
                </a:r>
                <a:r>
                  <a:rPr lang="en-US" sz="2900" dirty="0"/>
                  <a:t>:  1s = 1.000.000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sz="2900" dirty="0"/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 err="1"/>
                  <a:t>Số</a:t>
                </a:r>
                <a:r>
                  <a:rPr lang="en-US" sz="2900" dirty="0"/>
                  <a:t> </a:t>
                </a:r>
                <a:r>
                  <a:rPr lang="en-US" sz="2900" dirty="0" err="1"/>
                  <a:t>vòng</a:t>
                </a:r>
                <a:r>
                  <a:rPr lang="en-US" sz="2900" dirty="0"/>
                  <a:t> </a:t>
                </a:r>
                <a:r>
                  <a:rPr lang="en-US" sz="2900" dirty="0" err="1"/>
                  <a:t>để</a:t>
                </a:r>
                <a:r>
                  <a:rPr lang="en-US" sz="2900" dirty="0"/>
                  <a:t> </a:t>
                </a:r>
                <a:r>
                  <a:rPr lang="en-US" sz="2900" dirty="0" err="1"/>
                  <a:t>đủ</a:t>
                </a:r>
                <a:r>
                  <a:rPr lang="en-US" sz="2900" dirty="0"/>
                  <a:t> 1s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1.000.000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𝐺𝑖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á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ị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endParaRPr lang="en-US" sz="2900" dirty="0"/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TH1: BIT CAO</a:t>
                </a:r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TL1: BIT </a:t>
                </a:r>
                <a:r>
                  <a:rPr lang="en-US" sz="2900" dirty="0" err="1"/>
                  <a:t>Thấp</a:t>
                </a:r>
                <a:endParaRPr lang="en-US" sz="2900" dirty="0"/>
              </a:p>
              <a:p>
                <a:pPr algn="just">
                  <a:lnSpc>
                    <a:spcPct val="140000"/>
                  </a:lnSpc>
                </a:pPr>
                <a:endParaRPr lang="en-US" sz="2900" dirty="0"/>
              </a:p>
              <a:p>
                <a:pPr algn="just">
                  <a:lnSpc>
                    <a:spcPct val="140000"/>
                  </a:lnSpc>
                </a:pPr>
                <a:endParaRPr lang="en-US" sz="29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97367" y="2993256"/>
                <a:ext cx="9519403" cy="7266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2"/>
          <p:cNvSpPr txBox="1">
            <a:spLocks/>
          </p:cNvSpPr>
          <p:nvPr/>
        </p:nvSpPr>
        <p:spPr>
          <a:xfrm>
            <a:off x="6363721" y="1478874"/>
            <a:ext cx="11659739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err="1"/>
              <a:t>Công</a:t>
            </a:r>
            <a:r>
              <a:rPr lang="en-US" sz="3100" dirty="0"/>
              <a:t> </a:t>
            </a:r>
            <a:r>
              <a:rPr lang="en-US" sz="3100" dirty="0" err="1"/>
              <a:t>thức</a:t>
            </a:r>
            <a:r>
              <a:rPr lang="en-US" sz="3100" dirty="0"/>
              <a:t> </a:t>
            </a:r>
            <a:r>
              <a:rPr lang="en-US" sz="3100" dirty="0" err="1"/>
              <a:t>và</a:t>
            </a:r>
            <a:r>
              <a:rPr lang="en-US" sz="3100" dirty="0"/>
              <a:t> </a:t>
            </a:r>
            <a:r>
              <a:rPr lang="en-US" sz="3100" dirty="0" err="1"/>
              <a:t>cách</a:t>
            </a:r>
            <a:r>
              <a:rPr lang="en-US" sz="3100" dirty="0"/>
              <a:t> </a:t>
            </a:r>
            <a:r>
              <a:rPr lang="en-US" sz="3100" dirty="0" err="1"/>
              <a:t>chọn</a:t>
            </a:r>
            <a:r>
              <a:rPr lang="en-US" sz="3100" dirty="0"/>
              <a:t> </a:t>
            </a:r>
            <a:r>
              <a:rPr lang="en-US" sz="3100" dirty="0" err="1"/>
              <a:t>giá</a:t>
            </a:r>
            <a:r>
              <a:rPr lang="en-US" sz="3100" dirty="0"/>
              <a:t> </a:t>
            </a:r>
            <a:r>
              <a:rPr lang="en-US" sz="3100" dirty="0" err="1"/>
              <a:t>trị</a:t>
            </a:r>
            <a:r>
              <a:rPr lang="en-US" sz="3100" dirty="0"/>
              <a:t> </a:t>
            </a:r>
            <a:r>
              <a:rPr lang="en-US" sz="3100" dirty="0" err="1"/>
              <a:t>nạp</a:t>
            </a:r>
            <a:r>
              <a:rPr lang="en-US" sz="3100" dirty="0"/>
              <a:t> </a:t>
            </a:r>
            <a:r>
              <a:rPr lang="en-US" sz="3100" dirty="0" err="1"/>
              <a:t>vào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9170690A-21D9-4A43-BB71-0DF424A3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70415" y="3229093"/>
                <a:ext cx="9519403" cy="7794636"/>
              </a:xfrm>
              <a:prstGeom prst="rect">
                <a:avLst/>
              </a:prstGeom>
            </p:spPr>
            <p:txBody>
              <a:bodyPr vert="horz" wrap="square" lIns="217490" tIns="108745" rIns="217490" bIns="108745" numCol="1" spcCol="639968" rtlCol="0">
                <a:spAutoFit/>
              </a:bodyPr>
              <a:lstStyle>
                <a:lvl1pPr marL="0" indent="0" algn="ctr" defTabSz="1087444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444" indent="0" algn="ctr" defTabSz="1087444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1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4887" indent="0" algn="ctr" defTabSz="1087444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1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338" indent="0" algn="ctr" defTabSz="1087444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1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49779" indent="0" algn="ctr" defTabSz="1087444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1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7225" indent="0" algn="ctr" defTabSz="1087444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4671" indent="0" algn="ctr" defTabSz="1087444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2115" indent="0" algn="ctr" defTabSz="1087444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699558" indent="0" algn="ctr" defTabSz="1087444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Thạch </a:t>
                </a:r>
                <a:r>
                  <a:rPr lang="en-US" sz="2900" dirty="0" err="1"/>
                  <a:t>anh</a:t>
                </a:r>
                <a:r>
                  <a:rPr lang="en-US" sz="2900" dirty="0"/>
                  <a:t> 12MHz =&gt; chu </a:t>
                </a:r>
                <a:r>
                  <a:rPr lang="en-US" sz="2900" dirty="0" err="1"/>
                  <a:t>kỳ</a:t>
                </a:r>
                <a:r>
                  <a:rPr lang="en-US" sz="2900" dirty="0"/>
                  <a:t> </a:t>
                </a:r>
                <a:r>
                  <a:rPr lang="en-US" sz="2900" dirty="0" err="1"/>
                  <a:t>máy</a:t>
                </a:r>
                <a:r>
                  <a:rPr lang="en-US" sz="2900" dirty="0"/>
                  <a:t> 1us</a:t>
                </a:r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3012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900" dirty="0"/>
                  <a:t> = 3012 us</a:t>
                </a:r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62500 = 65536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90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90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sz="2900" dirty="0"/>
                  <a:t>- 3012(P) – 24(delay do code) </a:t>
                </a:r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 err="1"/>
                  <a:t>Đếm</a:t>
                </a:r>
                <a:r>
                  <a:rPr lang="en-US" sz="2900" dirty="0"/>
                  <a:t> </a:t>
                </a:r>
                <a:r>
                  <a:rPr lang="en-US" sz="2900" dirty="0" err="1"/>
                  <a:t>được</a:t>
                </a:r>
                <a:r>
                  <a:rPr lang="en-US" sz="2900" dirty="0"/>
                  <a:t>:  1s = 1.000.000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sz="2900" dirty="0"/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 err="1"/>
                  <a:t>Số</a:t>
                </a:r>
                <a:r>
                  <a:rPr lang="en-US" sz="2900" dirty="0"/>
                  <a:t> </a:t>
                </a:r>
                <a:r>
                  <a:rPr lang="en-US" sz="2900" dirty="0" err="1"/>
                  <a:t>vòng</a:t>
                </a:r>
                <a:r>
                  <a:rPr lang="en-US" sz="2900" dirty="0"/>
                  <a:t> </a:t>
                </a:r>
                <a:r>
                  <a:rPr lang="en-US" sz="2900" dirty="0" err="1"/>
                  <a:t>để</a:t>
                </a:r>
                <a:r>
                  <a:rPr lang="en-US" sz="2900" dirty="0"/>
                  <a:t> </a:t>
                </a:r>
                <a:r>
                  <a:rPr lang="en-US" sz="2900" dirty="0" err="1"/>
                  <a:t>đủ</a:t>
                </a:r>
                <a:r>
                  <a:rPr lang="en-US" sz="2900" dirty="0"/>
                  <a:t> 1s: 16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 smtClean="0">
                            <a:latin typeface="Cambria Math" panose="02040503050406030204" pitchFamily="18" charset="0"/>
                          </a:rPr>
                          <m:t>1.000.000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62500</m:t>
                        </m:r>
                      </m:den>
                    </m:f>
                  </m:oMath>
                </a14:m>
                <a:endParaRPr lang="en-US" sz="2900" dirty="0"/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TH1: F4H</a:t>
                </a:r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TL1: 24H</a:t>
                </a:r>
              </a:p>
              <a:p>
                <a:pPr marL="457200" indent="-4572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 err="1"/>
                  <a:t>Giá</a:t>
                </a:r>
                <a:r>
                  <a:rPr lang="en-US" sz="2900" dirty="0"/>
                  <a:t> </a:t>
                </a:r>
                <a:r>
                  <a:rPr lang="en-US" sz="2900" dirty="0" err="1"/>
                  <a:t>trị</a:t>
                </a:r>
                <a:r>
                  <a:rPr lang="en-US" sz="2900" dirty="0"/>
                  <a:t> </a:t>
                </a:r>
                <a:r>
                  <a:rPr lang="en-US" sz="2900" dirty="0" err="1"/>
                  <a:t>nạp</a:t>
                </a:r>
                <a:r>
                  <a:rPr lang="en-US" sz="2900" dirty="0"/>
                  <a:t> </a:t>
                </a:r>
                <a:r>
                  <a:rPr lang="en-US" sz="2900" dirty="0" err="1"/>
                  <a:t>vào</a:t>
                </a:r>
                <a:r>
                  <a:rPr lang="en-US" sz="2900" dirty="0"/>
                  <a:t>: 62500 = F424H</a:t>
                </a:r>
              </a:p>
              <a:p>
                <a:pPr algn="just">
                  <a:lnSpc>
                    <a:spcPct val="140000"/>
                  </a:lnSpc>
                </a:pPr>
                <a:endParaRPr lang="en-US" sz="2900" dirty="0"/>
              </a:p>
              <a:p>
                <a:pPr algn="just">
                  <a:lnSpc>
                    <a:spcPct val="140000"/>
                  </a:lnSpc>
                </a:pPr>
                <a:endParaRPr lang="en-US" sz="2900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9170690A-21D9-4A43-BB71-0DF424A3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415" y="3229093"/>
                <a:ext cx="9519403" cy="7794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8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3" grpId="0" uiExpand="1" build="p"/>
      <p:bldP spid="29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DELAY DO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16770" y="259269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6363721" y="1478874"/>
            <a:ext cx="11659739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/>
              <a:t>ĐIỂM KHÁC NHAU GIỮA C VÀ  ASEMBLY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DC745BF-B819-4A29-BAE5-DA47A2DA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17" y="3811099"/>
            <a:ext cx="10350553" cy="793542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CEF77562-14C3-406B-8EBB-93EBA175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6179" y="3811099"/>
            <a:ext cx="9744779" cy="79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5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2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641690" y="5897916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KẾT QUẢ</a:t>
            </a:r>
          </a:p>
          <a:p>
            <a:pPr>
              <a:lnSpc>
                <a:spcPct val="90000"/>
              </a:lnSpc>
            </a:pP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DEMO TRÊN PROTEUS</a:t>
            </a: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24844" y="84490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11549221" y="4662569"/>
            <a:ext cx="1263334" cy="11154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641690" y="5897916"/>
            <a:ext cx="17131486" cy="6846534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err="1">
                <a:solidFill>
                  <a:schemeClr val="bg1"/>
                </a:solidFill>
              </a:rPr>
              <a:t>Thảo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luận</a:t>
            </a:r>
            <a:endParaRPr lang="en-US" sz="8800" b="1" dirty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Ư</a:t>
            </a:r>
            <a:r>
              <a:rPr lang="vi-VN" sz="7100" dirty="0">
                <a:solidFill>
                  <a:schemeClr val="bg1"/>
                </a:solidFill>
                <a:latin typeface="Open Sans Light"/>
                <a:cs typeface="Open Sans Light"/>
              </a:rPr>
              <a:t>u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và</a:t>
            </a:r>
            <a:r>
              <a:rPr lang="vi-VN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vi-VN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khuyết</a:t>
            </a:r>
            <a:r>
              <a:rPr lang="vi-VN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vi-VN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điểm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.</a:t>
            </a:r>
            <a:endParaRPr lang="vi-VN" sz="71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857250" indent="-8572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P</a:t>
            </a:r>
            <a:r>
              <a:rPr lang="vi-VN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hát</a:t>
            </a:r>
            <a:r>
              <a:rPr lang="vi-VN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vi-VN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triển</a:t>
            </a:r>
            <a:r>
              <a:rPr lang="vi-VN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vi-VN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đồ</a:t>
            </a:r>
            <a:r>
              <a:rPr lang="vi-VN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vi-VN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án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.</a:t>
            </a:r>
          </a:p>
          <a:p>
            <a:pPr marL="857250" indent="-8572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Bàn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luận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về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đồ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án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.</a:t>
            </a:r>
            <a:endParaRPr lang="vi-VN" sz="88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857250" indent="-85725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56451" y="101635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1274034" y="4246607"/>
            <a:ext cx="1888274" cy="1446709"/>
          </a:xfrm>
          <a:custGeom>
            <a:avLst/>
            <a:gdLst>
              <a:gd name="T0" fmla="*/ 633 w 718"/>
              <a:gd name="T1" fmla="*/ 0 h 549"/>
              <a:gd name="T2" fmla="*/ 549 w 718"/>
              <a:gd name="T3" fmla="*/ 84 h 549"/>
              <a:gd name="T4" fmla="*/ 578 w 718"/>
              <a:gd name="T5" fmla="*/ 148 h 549"/>
              <a:gd name="T6" fmla="*/ 475 w 718"/>
              <a:gd name="T7" fmla="*/ 302 h 549"/>
              <a:gd name="T8" fmla="*/ 443 w 718"/>
              <a:gd name="T9" fmla="*/ 296 h 549"/>
              <a:gd name="T10" fmla="*/ 369 w 718"/>
              <a:gd name="T11" fmla="*/ 340 h 549"/>
              <a:gd name="T12" fmla="*/ 310 w 718"/>
              <a:gd name="T13" fmla="*/ 305 h 549"/>
              <a:gd name="T14" fmla="*/ 316 w 718"/>
              <a:gd name="T15" fmla="*/ 275 h 549"/>
              <a:gd name="T16" fmla="*/ 232 w 718"/>
              <a:gd name="T17" fmla="*/ 190 h 549"/>
              <a:gd name="T18" fmla="*/ 147 w 718"/>
              <a:gd name="T19" fmla="*/ 275 h 549"/>
              <a:gd name="T20" fmla="*/ 176 w 718"/>
              <a:gd name="T21" fmla="*/ 338 h 549"/>
              <a:gd name="T22" fmla="*/ 133 w 718"/>
              <a:gd name="T23" fmla="*/ 396 h 549"/>
              <a:gd name="T24" fmla="*/ 84 w 718"/>
              <a:gd name="T25" fmla="*/ 380 h 549"/>
              <a:gd name="T26" fmla="*/ 0 w 718"/>
              <a:gd name="T27" fmla="*/ 465 h 549"/>
              <a:gd name="T28" fmla="*/ 84 w 718"/>
              <a:gd name="T29" fmla="*/ 549 h 549"/>
              <a:gd name="T30" fmla="*/ 168 w 718"/>
              <a:gd name="T31" fmla="*/ 465 h 549"/>
              <a:gd name="T32" fmla="*/ 148 w 718"/>
              <a:gd name="T33" fmla="*/ 411 h 549"/>
              <a:gd name="T34" fmla="*/ 194 w 718"/>
              <a:gd name="T35" fmla="*/ 350 h 549"/>
              <a:gd name="T36" fmla="*/ 232 w 718"/>
              <a:gd name="T37" fmla="*/ 359 h 549"/>
              <a:gd name="T38" fmla="*/ 300 w 718"/>
              <a:gd name="T39" fmla="*/ 324 h 549"/>
              <a:gd name="T40" fmla="*/ 361 w 718"/>
              <a:gd name="T41" fmla="*/ 360 h 549"/>
              <a:gd name="T42" fmla="*/ 359 w 718"/>
              <a:gd name="T43" fmla="*/ 380 h 549"/>
              <a:gd name="T44" fmla="*/ 443 w 718"/>
              <a:gd name="T45" fmla="*/ 465 h 549"/>
              <a:gd name="T46" fmla="*/ 528 w 718"/>
              <a:gd name="T47" fmla="*/ 380 h 549"/>
              <a:gd name="T48" fmla="*/ 494 w 718"/>
              <a:gd name="T49" fmla="*/ 313 h 549"/>
              <a:gd name="T50" fmla="*/ 596 w 718"/>
              <a:gd name="T51" fmla="*/ 160 h 549"/>
              <a:gd name="T52" fmla="*/ 633 w 718"/>
              <a:gd name="T53" fmla="*/ 169 h 549"/>
              <a:gd name="T54" fmla="*/ 718 w 718"/>
              <a:gd name="T55" fmla="*/ 84 h 549"/>
              <a:gd name="T56" fmla="*/ 633 w 718"/>
              <a:gd name="T57" fmla="*/ 0 h 549"/>
              <a:gd name="T58" fmla="*/ 84 w 718"/>
              <a:gd name="T59" fmla="*/ 507 h 549"/>
              <a:gd name="T60" fmla="*/ 42 w 718"/>
              <a:gd name="T61" fmla="*/ 465 h 549"/>
              <a:gd name="T62" fmla="*/ 84 w 718"/>
              <a:gd name="T63" fmla="*/ 422 h 549"/>
              <a:gd name="T64" fmla="*/ 126 w 718"/>
              <a:gd name="T65" fmla="*/ 465 h 549"/>
              <a:gd name="T66" fmla="*/ 84 w 718"/>
              <a:gd name="T67" fmla="*/ 507 h 549"/>
              <a:gd name="T68" fmla="*/ 232 w 718"/>
              <a:gd name="T69" fmla="*/ 317 h 549"/>
              <a:gd name="T70" fmla="*/ 190 w 718"/>
              <a:gd name="T71" fmla="*/ 275 h 549"/>
              <a:gd name="T72" fmla="*/ 232 w 718"/>
              <a:gd name="T73" fmla="*/ 233 h 549"/>
              <a:gd name="T74" fmla="*/ 274 w 718"/>
              <a:gd name="T75" fmla="*/ 275 h 549"/>
              <a:gd name="T76" fmla="*/ 232 w 718"/>
              <a:gd name="T77" fmla="*/ 317 h 549"/>
              <a:gd name="T78" fmla="*/ 443 w 718"/>
              <a:gd name="T79" fmla="*/ 422 h 549"/>
              <a:gd name="T80" fmla="*/ 401 w 718"/>
              <a:gd name="T81" fmla="*/ 380 h 549"/>
              <a:gd name="T82" fmla="*/ 443 w 718"/>
              <a:gd name="T83" fmla="*/ 338 h 549"/>
              <a:gd name="T84" fmla="*/ 486 w 718"/>
              <a:gd name="T85" fmla="*/ 380 h 549"/>
              <a:gd name="T86" fmla="*/ 443 w 718"/>
              <a:gd name="T87" fmla="*/ 422 h 549"/>
              <a:gd name="T88" fmla="*/ 633 w 718"/>
              <a:gd name="T89" fmla="*/ 127 h 549"/>
              <a:gd name="T90" fmla="*/ 591 w 718"/>
              <a:gd name="T91" fmla="*/ 84 h 549"/>
              <a:gd name="T92" fmla="*/ 633 w 718"/>
              <a:gd name="T93" fmla="*/ 42 h 549"/>
              <a:gd name="T94" fmla="*/ 675 w 718"/>
              <a:gd name="T95" fmla="*/ 84 h 549"/>
              <a:gd name="T96" fmla="*/ 633 w 718"/>
              <a:gd name="T97" fmla="*/ 12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8" h="549">
                <a:moveTo>
                  <a:pt x="633" y="0"/>
                </a:moveTo>
                <a:cubicBezTo>
                  <a:pt x="587" y="0"/>
                  <a:pt x="549" y="38"/>
                  <a:pt x="549" y="84"/>
                </a:cubicBezTo>
                <a:cubicBezTo>
                  <a:pt x="549" y="110"/>
                  <a:pt x="561" y="132"/>
                  <a:pt x="578" y="148"/>
                </a:cubicBezTo>
                <a:cubicBezTo>
                  <a:pt x="475" y="302"/>
                  <a:pt x="475" y="302"/>
                  <a:pt x="475" y="302"/>
                </a:cubicBezTo>
                <a:cubicBezTo>
                  <a:pt x="466" y="298"/>
                  <a:pt x="455" y="296"/>
                  <a:pt x="443" y="296"/>
                </a:cubicBezTo>
                <a:cubicBezTo>
                  <a:pt x="411" y="296"/>
                  <a:pt x="383" y="314"/>
                  <a:pt x="369" y="340"/>
                </a:cubicBezTo>
                <a:cubicBezTo>
                  <a:pt x="310" y="305"/>
                  <a:pt x="310" y="305"/>
                  <a:pt x="310" y="305"/>
                </a:cubicBezTo>
                <a:cubicBezTo>
                  <a:pt x="314" y="296"/>
                  <a:pt x="316" y="285"/>
                  <a:pt x="316" y="275"/>
                </a:cubicBezTo>
                <a:cubicBezTo>
                  <a:pt x="316" y="228"/>
                  <a:pt x="278" y="190"/>
                  <a:pt x="232" y="190"/>
                </a:cubicBezTo>
                <a:cubicBezTo>
                  <a:pt x="185" y="190"/>
                  <a:pt x="147" y="228"/>
                  <a:pt x="147" y="275"/>
                </a:cubicBezTo>
                <a:cubicBezTo>
                  <a:pt x="147" y="300"/>
                  <a:pt x="159" y="322"/>
                  <a:pt x="176" y="338"/>
                </a:cubicBezTo>
                <a:cubicBezTo>
                  <a:pt x="133" y="396"/>
                  <a:pt x="133" y="396"/>
                  <a:pt x="133" y="396"/>
                </a:cubicBezTo>
                <a:cubicBezTo>
                  <a:pt x="119" y="386"/>
                  <a:pt x="102" y="380"/>
                  <a:pt x="84" y="380"/>
                </a:cubicBezTo>
                <a:cubicBezTo>
                  <a:pt x="38" y="380"/>
                  <a:pt x="0" y="418"/>
                  <a:pt x="0" y="465"/>
                </a:cubicBezTo>
                <a:cubicBezTo>
                  <a:pt x="0" y="511"/>
                  <a:pt x="38" y="549"/>
                  <a:pt x="84" y="549"/>
                </a:cubicBezTo>
                <a:cubicBezTo>
                  <a:pt x="130" y="549"/>
                  <a:pt x="168" y="511"/>
                  <a:pt x="168" y="465"/>
                </a:cubicBezTo>
                <a:cubicBezTo>
                  <a:pt x="168" y="444"/>
                  <a:pt x="160" y="425"/>
                  <a:pt x="148" y="411"/>
                </a:cubicBezTo>
                <a:cubicBezTo>
                  <a:pt x="194" y="350"/>
                  <a:pt x="194" y="350"/>
                  <a:pt x="194" y="350"/>
                </a:cubicBezTo>
                <a:cubicBezTo>
                  <a:pt x="205" y="355"/>
                  <a:pt x="218" y="359"/>
                  <a:pt x="232" y="359"/>
                </a:cubicBezTo>
                <a:cubicBezTo>
                  <a:pt x="260" y="359"/>
                  <a:pt x="285" y="345"/>
                  <a:pt x="300" y="324"/>
                </a:cubicBezTo>
                <a:cubicBezTo>
                  <a:pt x="361" y="360"/>
                  <a:pt x="361" y="360"/>
                  <a:pt x="361" y="360"/>
                </a:cubicBezTo>
                <a:cubicBezTo>
                  <a:pt x="360" y="367"/>
                  <a:pt x="359" y="373"/>
                  <a:pt x="359" y="380"/>
                </a:cubicBezTo>
                <a:cubicBezTo>
                  <a:pt x="359" y="427"/>
                  <a:pt x="397" y="465"/>
                  <a:pt x="443" y="465"/>
                </a:cubicBezTo>
                <a:cubicBezTo>
                  <a:pt x="490" y="465"/>
                  <a:pt x="528" y="427"/>
                  <a:pt x="528" y="380"/>
                </a:cubicBezTo>
                <a:cubicBezTo>
                  <a:pt x="528" y="352"/>
                  <a:pt x="514" y="328"/>
                  <a:pt x="494" y="313"/>
                </a:cubicBezTo>
                <a:cubicBezTo>
                  <a:pt x="596" y="160"/>
                  <a:pt x="596" y="160"/>
                  <a:pt x="596" y="160"/>
                </a:cubicBezTo>
                <a:cubicBezTo>
                  <a:pt x="607" y="165"/>
                  <a:pt x="620" y="169"/>
                  <a:pt x="633" y="169"/>
                </a:cubicBezTo>
                <a:cubicBezTo>
                  <a:pt x="680" y="169"/>
                  <a:pt x="718" y="131"/>
                  <a:pt x="718" y="84"/>
                </a:cubicBezTo>
                <a:cubicBezTo>
                  <a:pt x="718" y="38"/>
                  <a:pt x="680" y="0"/>
                  <a:pt x="633" y="0"/>
                </a:cubicBezTo>
                <a:close/>
                <a:moveTo>
                  <a:pt x="84" y="507"/>
                </a:moveTo>
                <a:cubicBezTo>
                  <a:pt x="61" y="507"/>
                  <a:pt x="42" y="488"/>
                  <a:pt x="42" y="465"/>
                </a:cubicBezTo>
                <a:cubicBezTo>
                  <a:pt x="42" y="441"/>
                  <a:pt x="61" y="422"/>
                  <a:pt x="84" y="422"/>
                </a:cubicBezTo>
                <a:cubicBezTo>
                  <a:pt x="107" y="422"/>
                  <a:pt x="126" y="441"/>
                  <a:pt x="126" y="465"/>
                </a:cubicBezTo>
                <a:cubicBezTo>
                  <a:pt x="126" y="488"/>
                  <a:pt x="107" y="507"/>
                  <a:pt x="84" y="507"/>
                </a:cubicBezTo>
                <a:close/>
                <a:moveTo>
                  <a:pt x="232" y="317"/>
                </a:moveTo>
                <a:cubicBezTo>
                  <a:pt x="209" y="317"/>
                  <a:pt x="190" y="298"/>
                  <a:pt x="190" y="275"/>
                </a:cubicBezTo>
                <a:cubicBezTo>
                  <a:pt x="190" y="251"/>
                  <a:pt x="209" y="233"/>
                  <a:pt x="232" y="233"/>
                </a:cubicBezTo>
                <a:cubicBezTo>
                  <a:pt x="255" y="233"/>
                  <a:pt x="274" y="251"/>
                  <a:pt x="274" y="275"/>
                </a:cubicBezTo>
                <a:cubicBezTo>
                  <a:pt x="274" y="298"/>
                  <a:pt x="255" y="317"/>
                  <a:pt x="232" y="317"/>
                </a:cubicBezTo>
                <a:close/>
                <a:moveTo>
                  <a:pt x="443" y="422"/>
                </a:moveTo>
                <a:cubicBezTo>
                  <a:pt x="420" y="422"/>
                  <a:pt x="401" y="403"/>
                  <a:pt x="401" y="380"/>
                </a:cubicBezTo>
                <a:cubicBezTo>
                  <a:pt x="401" y="357"/>
                  <a:pt x="420" y="338"/>
                  <a:pt x="443" y="338"/>
                </a:cubicBezTo>
                <a:cubicBezTo>
                  <a:pt x="467" y="338"/>
                  <a:pt x="486" y="357"/>
                  <a:pt x="486" y="380"/>
                </a:cubicBezTo>
                <a:cubicBezTo>
                  <a:pt x="486" y="403"/>
                  <a:pt x="467" y="422"/>
                  <a:pt x="443" y="422"/>
                </a:cubicBezTo>
                <a:close/>
                <a:moveTo>
                  <a:pt x="633" y="127"/>
                </a:moveTo>
                <a:cubicBezTo>
                  <a:pt x="610" y="127"/>
                  <a:pt x="591" y="108"/>
                  <a:pt x="591" y="84"/>
                </a:cubicBezTo>
                <a:cubicBezTo>
                  <a:pt x="591" y="61"/>
                  <a:pt x="610" y="42"/>
                  <a:pt x="633" y="42"/>
                </a:cubicBezTo>
                <a:cubicBezTo>
                  <a:pt x="657" y="42"/>
                  <a:pt x="675" y="61"/>
                  <a:pt x="675" y="84"/>
                </a:cubicBezTo>
                <a:cubicBezTo>
                  <a:pt x="675" y="108"/>
                  <a:pt x="657" y="127"/>
                  <a:pt x="633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043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16764" y="1701289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367" y="2993256"/>
            <a:ext cx="20655937" cy="9285173"/>
          </a:xfrm>
        </p:spPr>
        <p:txBody>
          <a:bodyPr>
            <a:spAutoFit/>
          </a:bodyPr>
          <a:lstStyle/>
          <a:p>
            <a:pPr marL="457119" indent="-457119" algn="just">
              <a:lnSpc>
                <a:spcPct val="110000"/>
              </a:lnSpc>
              <a:buFont typeface="Wingdings" charset="2"/>
              <a:buChar char="ü"/>
            </a:pPr>
            <a:r>
              <a:rPr lang="en-US" sz="2900" b="1" dirty="0" err="1">
                <a:latin typeface="Open Sans"/>
                <a:cs typeface="Open Sans"/>
              </a:rPr>
              <a:t>Ưu</a:t>
            </a:r>
            <a:r>
              <a:rPr lang="en-US" sz="2900" b="1" dirty="0">
                <a:latin typeface="Open Sans"/>
                <a:cs typeface="Open Sans"/>
              </a:rPr>
              <a:t> </a:t>
            </a:r>
            <a:r>
              <a:rPr lang="en-US" sz="2900" b="1" dirty="0" err="1">
                <a:latin typeface="Open Sans"/>
                <a:cs typeface="Open Sans"/>
              </a:rPr>
              <a:t>điểm</a:t>
            </a:r>
            <a:r>
              <a:rPr lang="en-US" sz="2900" b="1" dirty="0">
                <a:latin typeface="Open Sans"/>
                <a:cs typeface="Open Sans"/>
              </a:rPr>
              <a:t>: 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 err="1"/>
              <a:t>Giúp</a:t>
            </a:r>
            <a:r>
              <a:rPr lang="en-US" sz="2900" dirty="0"/>
              <a:t> </a:t>
            </a:r>
            <a:r>
              <a:rPr lang="en-US" sz="2900" dirty="0" err="1"/>
              <a:t>người</a:t>
            </a:r>
            <a:r>
              <a:rPr lang="en-US" sz="2900" dirty="0"/>
              <a:t> </a:t>
            </a:r>
            <a:r>
              <a:rPr lang="en-US" sz="2900" dirty="0" err="1"/>
              <a:t>học</a:t>
            </a:r>
            <a:r>
              <a:rPr lang="en-US" sz="2900" dirty="0"/>
              <a:t> </a:t>
            </a:r>
            <a:r>
              <a:rPr lang="en-US" sz="2900" dirty="0" err="1"/>
              <a:t>nắm</a:t>
            </a:r>
            <a:r>
              <a:rPr lang="en-US" sz="2900" dirty="0"/>
              <a:t> </a:t>
            </a:r>
            <a:r>
              <a:rPr lang="en-US" sz="2900" dirty="0" err="1"/>
              <a:t>rõ</a:t>
            </a:r>
            <a:r>
              <a:rPr lang="en-US" sz="2900" dirty="0"/>
              <a:t> </a:t>
            </a:r>
            <a:r>
              <a:rPr lang="en-US" sz="2900" dirty="0" err="1"/>
              <a:t>về</a:t>
            </a:r>
            <a:r>
              <a:rPr lang="en-US" sz="2900" dirty="0"/>
              <a:t> </a:t>
            </a:r>
            <a:r>
              <a:rPr lang="en-US" sz="2900" dirty="0" err="1"/>
              <a:t>lập</a:t>
            </a:r>
            <a:r>
              <a:rPr lang="en-US" sz="2900" dirty="0"/>
              <a:t> </a:t>
            </a:r>
            <a:r>
              <a:rPr lang="en-US" sz="2900" dirty="0" err="1"/>
              <a:t>trình</a:t>
            </a:r>
            <a:r>
              <a:rPr lang="en-US" sz="2900" dirty="0"/>
              <a:t> assembly </a:t>
            </a:r>
            <a:r>
              <a:rPr lang="en-US" sz="2900" dirty="0" err="1"/>
              <a:t>với</a:t>
            </a:r>
            <a:r>
              <a:rPr lang="en-US" sz="2900" dirty="0"/>
              <a:t> 8051 </a:t>
            </a:r>
            <a:r>
              <a:rPr lang="en-US" sz="2900" dirty="0" err="1"/>
              <a:t>trên</a:t>
            </a:r>
            <a:r>
              <a:rPr lang="en-US" sz="2900" dirty="0"/>
              <a:t> </a:t>
            </a:r>
            <a:r>
              <a:rPr lang="en-US" sz="2900" dirty="0" err="1"/>
              <a:t>KeilC</a:t>
            </a:r>
            <a:r>
              <a:rPr lang="en-US" sz="2900" dirty="0"/>
              <a:t> v4, layout </a:t>
            </a:r>
            <a:r>
              <a:rPr lang="en-US" sz="2900" dirty="0" err="1"/>
              <a:t>mạch</a:t>
            </a:r>
            <a:r>
              <a:rPr lang="en-US" sz="2900" dirty="0"/>
              <a:t>, </a:t>
            </a:r>
            <a:r>
              <a:rPr lang="en-US" sz="2900" dirty="0" err="1"/>
              <a:t>mô</a:t>
            </a:r>
            <a:r>
              <a:rPr lang="en-US" sz="2900" dirty="0"/>
              <a:t> </a:t>
            </a:r>
            <a:r>
              <a:rPr lang="en-US" sz="2900" dirty="0" err="1"/>
              <a:t>phỏng</a:t>
            </a:r>
            <a:r>
              <a:rPr lang="en-US" sz="2900" dirty="0"/>
              <a:t> </a:t>
            </a:r>
            <a:r>
              <a:rPr lang="en-US" sz="2900" dirty="0" err="1"/>
              <a:t>với</a:t>
            </a:r>
            <a:r>
              <a:rPr lang="en-US" sz="2900" dirty="0"/>
              <a:t> proteus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 err="1"/>
              <a:t>Giúp</a:t>
            </a:r>
            <a:r>
              <a:rPr lang="en-US" sz="2900" dirty="0"/>
              <a:t> ta </a:t>
            </a:r>
            <a:r>
              <a:rPr lang="en-US" sz="2900" dirty="0" err="1"/>
              <a:t>nắm</a:t>
            </a:r>
            <a:r>
              <a:rPr lang="en-US" sz="2900" dirty="0"/>
              <a:t> </a:t>
            </a:r>
            <a:r>
              <a:rPr lang="en-US" sz="2900" dirty="0" err="1"/>
              <a:t>rõ</a:t>
            </a:r>
            <a:r>
              <a:rPr lang="en-US" sz="2900" dirty="0"/>
              <a:t> </a:t>
            </a:r>
            <a:r>
              <a:rPr lang="en-US" sz="2900" dirty="0" err="1"/>
              <a:t>về</a:t>
            </a:r>
            <a:r>
              <a:rPr lang="en-US" sz="2900" dirty="0"/>
              <a:t> timer, </a:t>
            </a:r>
            <a:r>
              <a:rPr lang="en-US" sz="2900" dirty="0" err="1"/>
              <a:t>và</a:t>
            </a:r>
            <a:r>
              <a:rPr lang="en-US" sz="2900" dirty="0"/>
              <a:t> </a:t>
            </a:r>
            <a:r>
              <a:rPr lang="en-US" sz="2900" dirty="0" err="1"/>
              <a:t>dùng</a:t>
            </a:r>
            <a:r>
              <a:rPr lang="en-US" sz="2900" dirty="0"/>
              <a:t> timer </a:t>
            </a:r>
            <a:r>
              <a:rPr lang="en-US" sz="2900" dirty="0" err="1"/>
              <a:t>với</a:t>
            </a:r>
            <a:r>
              <a:rPr lang="en-US" sz="2900" dirty="0"/>
              <a:t> </a:t>
            </a:r>
            <a:r>
              <a:rPr lang="en-US" sz="2900" dirty="0" err="1"/>
              <a:t>thời</a:t>
            </a:r>
            <a:r>
              <a:rPr lang="en-US" sz="2900" dirty="0"/>
              <a:t> </a:t>
            </a:r>
            <a:r>
              <a:rPr lang="en-US" sz="2900" dirty="0" err="1"/>
              <a:t>gian</a:t>
            </a:r>
            <a:r>
              <a:rPr lang="en-US" sz="2900" dirty="0"/>
              <a:t> </a:t>
            </a:r>
            <a:r>
              <a:rPr lang="en-US" sz="2900" dirty="0" err="1"/>
              <a:t>thực</a:t>
            </a:r>
            <a:r>
              <a:rPr lang="en-US" sz="2900" dirty="0"/>
              <a:t>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 err="1"/>
              <a:t>Về</a:t>
            </a:r>
            <a:r>
              <a:rPr lang="en-US" sz="2900" dirty="0"/>
              <a:t> </a:t>
            </a:r>
            <a:r>
              <a:rPr lang="en-US" sz="2900" dirty="0" err="1"/>
              <a:t>đồ</a:t>
            </a:r>
            <a:r>
              <a:rPr lang="en-US" sz="2900" dirty="0"/>
              <a:t> </a:t>
            </a:r>
            <a:r>
              <a:rPr lang="en-US" sz="2900" dirty="0" err="1"/>
              <a:t>án</a:t>
            </a:r>
            <a:r>
              <a:rPr lang="en-US" sz="2900" dirty="0"/>
              <a:t>: </a:t>
            </a:r>
            <a:r>
              <a:rPr lang="en-US" sz="2900" dirty="0" err="1"/>
              <a:t>Chạy</a:t>
            </a:r>
            <a:r>
              <a:rPr lang="en-US" sz="2900" dirty="0"/>
              <a:t> </a:t>
            </a:r>
            <a:r>
              <a:rPr lang="en-US" sz="2900" dirty="0" err="1"/>
              <a:t>đúng</a:t>
            </a:r>
            <a:r>
              <a:rPr lang="en-US" sz="2900" dirty="0"/>
              <a:t> so </a:t>
            </a:r>
            <a:r>
              <a:rPr lang="en-US" sz="2900" dirty="0" err="1"/>
              <a:t>với</a:t>
            </a:r>
            <a:r>
              <a:rPr lang="en-US" sz="2900" dirty="0"/>
              <a:t> </a:t>
            </a:r>
            <a:r>
              <a:rPr lang="en-US" sz="2900" dirty="0" err="1"/>
              <a:t>thức</a:t>
            </a:r>
            <a:r>
              <a:rPr lang="en-US" sz="2900" dirty="0"/>
              <a:t> </a:t>
            </a:r>
            <a:r>
              <a:rPr lang="en-US" sz="2900" dirty="0" err="1"/>
              <a:t>tế</a:t>
            </a:r>
            <a:r>
              <a:rPr lang="en-US" sz="2900" dirty="0"/>
              <a:t> (</a:t>
            </a:r>
            <a:r>
              <a:rPr lang="en-US" sz="2900" dirty="0" err="1"/>
              <a:t>Xét</a:t>
            </a:r>
            <a:r>
              <a:rPr lang="en-US" sz="2900" dirty="0"/>
              <a:t> </a:t>
            </a:r>
            <a:r>
              <a:rPr lang="en-US" sz="2900" dirty="0" err="1"/>
              <a:t>về</a:t>
            </a:r>
            <a:r>
              <a:rPr lang="en-US" sz="2900" dirty="0"/>
              <a:t> </a:t>
            </a:r>
            <a:r>
              <a:rPr lang="en-US" sz="2900" dirty="0" err="1"/>
              <a:t>mặt</a:t>
            </a:r>
            <a:r>
              <a:rPr lang="en-US" sz="2900" dirty="0"/>
              <a:t> </a:t>
            </a:r>
            <a:r>
              <a:rPr lang="en-US" sz="2900" dirty="0" err="1"/>
              <a:t>lý</a:t>
            </a:r>
            <a:r>
              <a:rPr lang="en-US" sz="2900" dirty="0"/>
              <a:t> </a:t>
            </a:r>
            <a:r>
              <a:rPr lang="en-US" sz="2900" dirty="0" err="1"/>
              <a:t>thuyết</a:t>
            </a:r>
            <a:r>
              <a:rPr lang="en-US" sz="2900" dirty="0"/>
              <a:t>)</a:t>
            </a:r>
          </a:p>
          <a:p>
            <a:pPr marL="457119" indent="-457119" algn="just">
              <a:lnSpc>
                <a:spcPct val="110000"/>
              </a:lnSpc>
              <a:buFont typeface="Wingdings" charset="2"/>
              <a:buChar char="ü"/>
            </a:pPr>
            <a:r>
              <a:rPr lang="en-US" sz="2900" b="1" dirty="0" err="1">
                <a:latin typeface="Open Sans"/>
                <a:cs typeface="Open Sans"/>
              </a:rPr>
              <a:t>Nhược</a:t>
            </a:r>
            <a:r>
              <a:rPr lang="en-US" sz="2900" b="1" dirty="0">
                <a:latin typeface="Open Sans"/>
                <a:cs typeface="Open Sans"/>
              </a:rPr>
              <a:t> </a:t>
            </a:r>
            <a:r>
              <a:rPr lang="en-US" sz="2900" b="1" dirty="0" err="1">
                <a:latin typeface="Open Sans"/>
                <a:cs typeface="Open Sans"/>
              </a:rPr>
              <a:t>điểm</a:t>
            </a:r>
            <a:r>
              <a:rPr lang="en-US" sz="2900" b="1" dirty="0">
                <a:latin typeface="Open Sans"/>
                <a:cs typeface="Open Sans"/>
              </a:rPr>
              <a:t>: 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cs typeface="Open Sans"/>
              </a:rPr>
              <a:t>Do </a:t>
            </a:r>
            <a:r>
              <a:rPr lang="en-US" sz="2900" dirty="0" err="1">
                <a:cs typeface="Open Sans"/>
              </a:rPr>
              <a:t>không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nắm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rõ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hết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về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các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tác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nhân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gây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ảnh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hưởng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đến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độ</a:t>
            </a:r>
            <a:r>
              <a:rPr lang="en-US" sz="2900" dirty="0">
                <a:cs typeface="Open Sans"/>
              </a:rPr>
              <a:t> delay, </a:t>
            </a:r>
            <a:r>
              <a:rPr lang="en-US" sz="2900" dirty="0" err="1">
                <a:cs typeface="Open Sans"/>
              </a:rPr>
              <a:t>nên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đồng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hồ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chạy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có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phần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sai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với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thực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tế</a:t>
            </a:r>
            <a:r>
              <a:rPr lang="en-US" sz="2900" dirty="0">
                <a:cs typeface="Open Sans"/>
              </a:rPr>
              <a:t>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cs typeface="Open Sans"/>
              </a:rPr>
              <a:t>Tốn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nhiều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thời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gian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và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công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sức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để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tinh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chỉ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và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chọn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kết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quả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để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đồng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hồ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chạy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đúng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nhất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có</a:t>
            </a:r>
            <a:r>
              <a:rPr lang="en-US" sz="2900" dirty="0">
                <a:cs typeface="Open Sans"/>
              </a:rPr>
              <a:t> </a:t>
            </a:r>
            <a:r>
              <a:rPr lang="en-US" sz="2900" dirty="0" err="1">
                <a:cs typeface="Open Sans"/>
              </a:rPr>
              <a:t>thể</a:t>
            </a:r>
            <a:r>
              <a:rPr lang="en-US" sz="2900" dirty="0">
                <a:cs typeface="Open Sans"/>
              </a:rPr>
              <a:t>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119" indent="-457119" algn="just">
              <a:lnSpc>
                <a:spcPct val="110000"/>
              </a:lnSpc>
              <a:buFont typeface="Wingdings" charset="2"/>
              <a:buChar char="ü"/>
            </a:pPr>
            <a:r>
              <a:rPr lang="en-US" sz="2900" b="1" dirty="0" err="1">
                <a:latin typeface="Open Sans"/>
                <a:cs typeface="Open Sans"/>
              </a:rPr>
              <a:t>Khó</a:t>
            </a:r>
            <a:r>
              <a:rPr lang="en-US" sz="2900" b="1" dirty="0">
                <a:latin typeface="Open Sans"/>
                <a:cs typeface="Open Sans"/>
              </a:rPr>
              <a:t> </a:t>
            </a:r>
            <a:r>
              <a:rPr lang="en-US" sz="2900" b="1" dirty="0" err="1">
                <a:latin typeface="Open Sans"/>
                <a:cs typeface="Open Sans"/>
              </a:rPr>
              <a:t>khăn</a:t>
            </a:r>
            <a:r>
              <a:rPr lang="en-US" sz="2900" b="1" dirty="0">
                <a:latin typeface="Open Sans"/>
                <a:cs typeface="Open Sans"/>
              </a:rPr>
              <a:t>: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Open Sans"/>
                <a:cs typeface="Open Sans"/>
              </a:rPr>
              <a:t>Gặp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nhiều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khó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khăn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trong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lập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trình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thời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gian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thực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với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ngôn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ngữ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lập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trình</a:t>
            </a:r>
            <a:r>
              <a:rPr lang="en-US" sz="2900" dirty="0">
                <a:latin typeface="Open Sans"/>
                <a:cs typeface="Open Sans"/>
              </a:rPr>
              <a:t> ASSEMBLY.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Open Sans"/>
                <a:cs typeface="Open Sans"/>
              </a:rPr>
              <a:t>Nhưng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nếu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chọn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ngôn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ngữ</a:t>
            </a:r>
            <a:r>
              <a:rPr lang="en-US" sz="2900" dirty="0">
                <a:latin typeface="Open Sans"/>
                <a:cs typeface="Open Sans"/>
              </a:rPr>
              <a:t> C </a:t>
            </a:r>
            <a:r>
              <a:rPr lang="en-US" sz="2900" dirty="0" err="1">
                <a:latin typeface="Open Sans"/>
                <a:cs typeface="Open Sans"/>
              </a:rPr>
              <a:t>để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lập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trình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thì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chúng</a:t>
            </a:r>
            <a:r>
              <a:rPr lang="en-US" sz="2900" dirty="0">
                <a:latin typeface="Open Sans"/>
                <a:cs typeface="Open Sans"/>
              </a:rPr>
              <a:t> ta </a:t>
            </a:r>
            <a:r>
              <a:rPr lang="en-US" sz="2900" dirty="0" err="1">
                <a:latin typeface="Open Sans"/>
                <a:cs typeface="Open Sans"/>
              </a:rPr>
              <a:t>lại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không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tính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được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khoảng</a:t>
            </a:r>
            <a:r>
              <a:rPr lang="en-US" sz="2900" dirty="0">
                <a:latin typeface="Open Sans"/>
                <a:cs typeface="Open Sans"/>
              </a:rPr>
              <a:t> delay do code </a:t>
            </a:r>
            <a:r>
              <a:rPr lang="en-US" sz="2900" dirty="0" err="1">
                <a:latin typeface="Open Sans"/>
                <a:cs typeface="Open Sans"/>
              </a:rPr>
              <a:t>và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không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thể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nào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tối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ưu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kết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quả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được</a:t>
            </a:r>
            <a:r>
              <a:rPr lang="en-US" sz="2900" dirty="0">
                <a:latin typeface="Open Sans"/>
                <a:cs typeface="Open Sans"/>
              </a:rPr>
              <a:t>. </a:t>
            </a:r>
            <a:r>
              <a:rPr lang="en-US" sz="2900" dirty="0" err="1">
                <a:latin typeface="Open Sans"/>
                <a:cs typeface="Open Sans"/>
              </a:rPr>
              <a:t>Mặc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dù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ngôn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ngữ</a:t>
            </a:r>
            <a:r>
              <a:rPr lang="en-US" sz="2900" dirty="0">
                <a:latin typeface="Open Sans"/>
                <a:cs typeface="Open Sans"/>
              </a:rPr>
              <a:t> C </a:t>
            </a:r>
            <a:r>
              <a:rPr lang="en-US" sz="2900" dirty="0" err="1">
                <a:latin typeface="Open Sans"/>
                <a:cs typeface="Open Sans"/>
              </a:rPr>
              <a:t>dễ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lập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trình</a:t>
            </a:r>
            <a:r>
              <a:rPr lang="en-US" sz="2900" dirty="0">
                <a:latin typeface="Open Sans"/>
                <a:cs typeface="Open Sans"/>
              </a:rPr>
              <a:t>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Open Sans"/>
                <a:cs typeface="Open Sans"/>
              </a:rPr>
              <a:t>Gặp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nhiều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khó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khăn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trong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làm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việc</a:t>
            </a:r>
            <a:r>
              <a:rPr lang="en-US" sz="2900" dirty="0">
                <a:latin typeface="Open Sans"/>
                <a:cs typeface="Open Sans"/>
              </a:rPr>
              <a:t> </a:t>
            </a:r>
            <a:r>
              <a:rPr lang="en-US" sz="2900" dirty="0" err="1">
                <a:latin typeface="Open Sans"/>
                <a:cs typeface="Open Sans"/>
              </a:rPr>
              <a:t>nhóm</a:t>
            </a:r>
            <a:r>
              <a:rPr lang="en-US" sz="2900" dirty="0">
                <a:latin typeface="Open Sans"/>
                <a:cs typeface="Open Sans"/>
              </a:rPr>
              <a:t>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119" indent="-457119" algn="just">
              <a:lnSpc>
                <a:spcPct val="110000"/>
              </a:lnSpc>
              <a:buFont typeface="Wingdings" charset="2"/>
              <a:buChar char="ü"/>
            </a:pPr>
            <a:r>
              <a:rPr lang="en-US" sz="2900" b="1" dirty="0" err="1">
                <a:latin typeface="Open Sans"/>
                <a:cs typeface="Open Sans"/>
              </a:rPr>
              <a:t>Hướng</a:t>
            </a:r>
            <a:r>
              <a:rPr lang="en-US" sz="2900" b="1" dirty="0">
                <a:latin typeface="Open Sans"/>
                <a:cs typeface="Open Sans"/>
              </a:rPr>
              <a:t> </a:t>
            </a:r>
            <a:r>
              <a:rPr lang="en-US" sz="2900" b="1" dirty="0" err="1">
                <a:latin typeface="Open Sans"/>
                <a:cs typeface="Open Sans"/>
              </a:rPr>
              <a:t>phát</a:t>
            </a:r>
            <a:r>
              <a:rPr lang="en-US" sz="2900" b="1" dirty="0">
                <a:latin typeface="Open Sans"/>
                <a:cs typeface="Open Sans"/>
              </a:rPr>
              <a:t> </a:t>
            </a:r>
            <a:r>
              <a:rPr lang="en-US" sz="2900" b="1" dirty="0" err="1">
                <a:latin typeface="Open Sans"/>
                <a:cs typeface="Open Sans"/>
              </a:rPr>
              <a:t>triển</a:t>
            </a:r>
            <a:r>
              <a:rPr lang="en-US" sz="2900" b="1" dirty="0">
                <a:latin typeface="Open Sans"/>
                <a:cs typeface="Open Sans"/>
              </a:rPr>
              <a:t>: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 err="1"/>
              <a:t>Nhóm</a:t>
            </a:r>
            <a:r>
              <a:rPr lang="en-US" sz="2900" dirty="0"/>
              <a:t> </a:t>
            </a:r>
            <a:r>
              <a:rPr lang="en-US" sz="2900" dirty="0" err="1"/>
              <a:t>sẽ</a:t>
            </a:r>
            <a:r>
              <a:rPr lang="en-US" sz="2900" dirty="0"/>
              <a:t> </a:t>
            </a:r>
            <a:r>
              <a:rPr lang="en-US" sz="2900" dirty="0" err="1"/>
              <a:t>tối</a:t>
            </a:r>
            <a:r>
              <a:rPr lang="en-US" sz="2900" dirty="0"/>
              <a:t> </a:t>
            </a:r>
            <a:r>
              <a:rPr lang="en-US" sz="2900" dirty="0" err="1"/>
              <a:t>ưu</a:t>
            </a:r>
            <a:r>
              <a:rPr lang="en-US" sz="2900" dirty="0"/>
              <a:t> code </a:t>
            </a:r>
            <a:r>
              <a:rPr lang="en-US" sz="2900" dirty="0" err="1"/>
              <a:t>đến</a:t>
            </a:r>
            <a:r>
              <a:rPr lang="en-US" sz="2900" dirty="0"/>
              <a:t> </a:t>
            </a:r>
            <a:r>
              <a:rPr lang="en-US" sz="2900" dirty="0" err="1"/>
              <a:t>sai</a:t>
            </a:r>
            <a:r>
              <a:rPr lang="en-US" sz="2900" dirty="0"/>
              <a:t> </a:t>
            </a:r>
            <a:r>
              <a:rPr lang="en-US" sz="2900" dirty="0" err="1"/>
              <a:t>số</a:t>
            </a:r>
            <a:r>
              <a:rPr lang="en-US" sz="2900" dirty="0"/>
              <a:t> 5s </a:t>
            </a:r>
            <a:r>
              <a:rPr lang="en-US" sz="2900" dirty="0" err="1"/>
              <a:t>trên</a:t>
            </a:r>
            <a:r>
              <a:rPr lang="en-US" sz="2900" dirty="0"/>
              <a:t> </a:t>
            </a:r>
            <a:r>
              <a:rPr lang="en-US" sz="2900" dirty="0" err="1"/>
              <a:t>một</a:t>
            </a:r>
            <a:r>
              <a:rPr lang="en-US" sz="2900" dirty="0"/>
              <a:t> </a:t>
            </a:r>
            <a:r>
              <a:rPr lang="en-US" sz="2900" dirty="0" err="1"/>
              <a:t>ngày</a:t>
            </a:r>
            <a:r>
              <a:rPr lang="en-US" sz="2900" dirty="0"/>
              <a:t> </a:t>
            </a:r>
            <a:r>
              <a:rPr lang="en-US" sz="2900" dirty="0" err="1"/>
              <a:t>và</a:t>
            </a:r>
            <a:r>
              <a:rPr lang="en-US" sz="2900" dirty="0"/>
              <a:t> </a:t>
            </a:r>
            <a:r>
              <a:rPr lang="en-US" sz="2900" dirty="0" err="1"/>
              <a:t>xây</a:t>
            </a:r>
            <a:r>
              <a:rPr lang="en-US" sz="2900" dirty="0"/>
              <a:t> </a:t>
            </a:r>
            <a:r>
              <a:rPr lang="en-US" sz="2900" dirty="0" err="1"/>
              <a:t>dựng</a:t>
            </a:r>
            <a:r>
              <a:rPr lang="en-US" sz="2900" dirty="0"/>
              <a:t> </a:t>
            </a:r>
            <a:r>
              <a:rPr lang="en-US" sz="2900" dirty="0" err="1"/>
              <a:t>sản</a:t>
            </a:r>
            <a:r>
              <a:rPr lang="en-US" sz="2900" dirty="0"/>
              <a:t> </a:t>
            </a:r>
            <a:r>
              <a:rPr lang="en-US" sz="2900" dirty="0" err="1"/>
              <a:t>phẩm</a:t>
            </a:r>
            <a:r>
              <a:rPr lang="en-US" sz="2900" dirty="0"/>
              <a:t> </a:t>
            </a:r>
            <a:r>
              <a:rPr lang="en-US" sz="2900" dirty="0" err="1"/>
              <a:t>thực</a:t>
            </a:r>
            <a:r>
              <a:rPr lang="en-US" sz="2900" dirty="0"/>
              <a:t> </a:t>
            </a:r>
            <a:r>
              <a:rPr lang="en-US" sz="2900" dirty="0" err="1"/>
              <a:t>tế</a:t>
            </a:r>
            <a:r>
              <a:rPr lang="en-US" sz="2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8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641690" y="5897915"/>
            <a:ext cx="17131486" cy="6771443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err="1">
                <a:solidFill>
                  <a:schemeClr val="bg1"/>
                </a:solidFill>
              </a:rPr>
              <a:t>Tài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liệu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tham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khảo</a:t>
            </a:r>
            <a:r>
              <a:rPr lang="en-US" sz="8800" b="1" dirty="0">
                <a:solidFill>
                  <a:schemeClr val="bg1"/>
                </a:solidFill>
              </a:rPr>
              <a:t>?</a:t>
            </a:r>
          </a:p>
          <a:p>
            <a:pPr marL="857250" indent="-8572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Open Sans Light"/>
                <a:cs typeface="Open Sans Light"/>
                <a:hlinkClick r:id="rId2"/>
              </a:rPr>
              <a:t>https://www.youtube.com/watch?v=TSAnk68Vr8c</a:t>
            </a:r>
            <a:endParaRPr lang="en-US" sz="48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857250" indent="-8572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hlinkClick r:id="rId3"/>
              </a:rPr>
              <a:t>http://dammedientu.vn/bai-6-lap-trinh-bo-dinh-thoi-bo-dem-timer-counter-voi-8051-phan-1-id6-html/</a:t>
            </a:r>
            <a:endParaRPr lang="en-US" sz="4800" dirty="0"/>
          </a:p>
          <a:p>
            <a:pPr marL="857250" indent="-8572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758952" y="12669359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6" name="AutoShape 81"/>
          <p:cNvSpPr>
            <a:spLocks/>
          </p:cNvSpPr>
          <p:nvPr/>
        </p:nvSpPr>
        <p:spPr bwMode="auto">
          <a:xfrm>
            <a:off x="11608769" y="4766640"/>
            <a:ext cx="1254260" cy="9188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93" tIns="38093" rIns="38093" bIns="38093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1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91227" y="1891159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46710" y="4198728"/>
            <a:ext cx="12121931" cy="7840389"/>
            <a:chOff x="6046710" y="4198728"/>
            <a:chExt cx="12121931" cy="7840389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9522186" y="8096764"/>
              <a:ext cx="5406706" cy="3942353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rgbClr val="8054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4567797">
              <a:off x="6199162" y="6221449"/>
              <a:ext cx="3559092" cy="386399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 rot="7742864">
              <a:off x="8768714" y="4118237"/>
              <a:ext cx="3559092" cy="386399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9355996">
              <a:off x="11672916" y="4198728"/>
              <a:ext cx="3559091" cy="386399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10800000">
              <a:off x="14377688" y="5168929"/>
              <a:ext cx="3559091" cy="386399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 rot="5696320">
              <a:off x="9243442" y="7157116"/>
              <a:ext cx="2126128" cy="230827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8492870">
              <a:off x="11484890" y="4369000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10051992">
              <a:off x="14486603" y="4847897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rot="13144547">
              <a:off x="13974497" y="7927580"/>
              <a:ext cx="2126128" cy="230827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5">
                <a:alpha val="3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 rot="5080426">
              <a:off x="7236038" y="5325278"/>
              <a:ext cx="1619874" cy="1758646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 rot="8176420">
              <a:off x="8270883" y="4872274"/>
              <a:ext cx="1564282" cy="1758646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 rot="8492870">
              <a:off x="11298189" y="6626758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 rot="10051992">
              <a:off x="13102637" y="7669832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 rot="11618841">
              <a:off x="16671741" y="6544630"/>
              <a:ext cx="1496900" cy="162513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Open Sans Light"/>
              </a:endParaRPr>
            </a:p>
          </p:txBody>
        </p:sp>
      </p:grpSp>
      <p:sp>
        <p:nvSpPr>
          <p:cNvPr id="65" name="AutoShape 84"/>
          <p:cNvSpPr>
            <a:spLocks/>
          </p:cNvSpPr>
          <p:nvPr/>
        </p:nvSpPr>
        <p:spPr bwMode="auto">
          <a:xfrm>
            <a:off x="10068226" y="5514491"/>
            <a:ext cx="999864" cy="978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7" name="AutoShape 15"/>
          <p:cNvSpPr>
            <a:spLocks/>
          </p:cNvSpPr>
          <p:nvPr/>
        </p:nvSpPr>
        <p:spPr bwMode="auto">
          <a:xfrm>
            <a:off x="15674042" y="6696597"/>
            <a:ext cx="877748" cy="855910"/>
          </a:xfrm>
          <a:custGeom>
            <a:avLst/>
            <a:gdLst>
              <a:gd name="T0" fmla="+- 0 10782 53"/>
              <a:gd name="T1" fmla="*/ T0 w 21459"/>
              <a:gd name="T2" fmla="+- 0 10819 39"/>
              <a:gd name="T3" fmla="*/ 10819 h 21561"/>
              <a:gd name="T4" fmla="+- 0 10782 53"/>
              <a:gd name="T5" fmla="*/ T4 w 21459"/>
              <a:gd name="T6" fmla="+- 0 10819 39"/>
              <a:gd name="T7" fmla="*/ 10819 h 21561"/>
              <a:gd name="T8" fmla="+- 0 10782 53"/>
              <a:gd name="T9" fmla="*/ T8 w 21459"/>
              <a:gd name="T10" fmla="+- 0 10819 39"/>
              <a:gd name="T11" fmla="*/ 10819 h 21561"/>
              <a:gd name="T12" fmla="+- 0 10782 53"/>
              <a:gd name="T13" fmla="*/ T12 w 21459"/>
              <a:gd name="T14" fmla="+- 0 10819 39"/>
              <a:gd name="T15" fmla="*/ 10819 h 215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59" h="21561">
                <a:moveTo>
                  <a:pt x="20359" y="4319"/>
                </a:moveTo>
                <a:cubicBezTo>
                  <a:pt x="20703" y="4451"/>
                  <a:pt x="20960" y="4653"/>
                  <a:pt x="21125" y="4923"/>
                </a:cubicBezTo>
                <a:cubicBezTo>
                  <a:pt x="21468" y="5418"/>
                  <a:pt x="21546" y="6025"/>
                  <a:pt x="21363" y="6735"/>
                </a:cubicBezTo>
                <a:lnTo>
                  <a:pt x="17812" y="19432"/>
                </a:lnTo>
                <a:cubicBezTo>
                  <a:pt x="17663" y="20051"/>
                  <a:pt x="17338" y="20561"/>
                  <a:pt x="16840" y="20960"/>
                </a:cubicBezTo>
                <a:cubicBezTo>
                  <a:pt x="16342" y="21361"/>
                  <a:pt x="15810" y="21560"/>
                  <a:pt x="15242" y="21560"/>
                </a:cubicBezTo>
                <a:lnTo>
                  <a:pt x="3374" y="21560"/>
                </a:lnTo>
                <a:cubicBezTo>
                  <a:pt x="3031" y="21560"/>
                  <a:pt x="2698" y="21496"/>
                  <a:pt x="2378" y="21358"/>
                </a:cubicBezTo>
                <a:cubicBezTo>
                  <a:pt x="2056" y="21223"/>
                  <a:pt x="1747" y="21042"/>
                  <a:pt x="1456" y="20810"/>
                </a:cubicBezTo>
                <a:cubicBezTo>
                  <a:pt x="1162" y="20581"/>
                  <a:pt x="906" y="20312"/>
                  <a:pt x="683" y="19998"/>
                </a:cubicBezTo>
                <a:cubicBezTo>
                  <a:pt x="463" y="19685"/>
                  <a:pt x="287" y="19345"/>
                  <a:pt x="161" y="18978"/>
                </a:cubicBezTo>
                <a:cubicBezTo>
                  <a:pt x="-46" y="18345"/>
                  <a:pt x="-53" y="17750"/>
                  <a:pt x="138" y="17199"/>
                </a:cubicBezTo>
                <a:cubicBezTo>
                  <a:pt x="156" y="17049"/>
                  <a:pt x="172" y="16900"/>
                  <a:pt x="188" y="16759"/>
                </a:cubicBezTo>
                <a:cubicBezTo>
                  <a:pt x="206" y="16613"/>
                  <a:pt x="222" y="16449"/>
                  <a:pt x="237" y="16273"/>
                </a:cubicBezTo>
                <a:cubicBezTo>
                  <a:pt x="237" y="16179"/>
                  <a:pt x="222" y="16082"/>
                  <a:pt x="188" y="15985"/>
                </a:cubicBezTo>
                <a:cubicBezTo>
                  <a:pt x="156" y="15889"/>
                  <a:pt x="146" y="15792"/>
                  <a:pt x="161" y="15695"/>
                </a:cubicBezTo>
                <a:cubicBezTo>
                  <a:pt x="180" y="15549"/>
                  <a:pt x="245" y="15402"/>
                  <a:pt x="358" y="15256"/>
                </a:cubicBezTo>
                <a:cubicBezTo>
                  <a:pt x="471" y="15109"/>
                  <a:pt x="578" y="14942"/>
                  <a:pt x="678" y="14757"/>
                </a:cubicBezTo>
                <a:cubicBezTo>
                  <a:pt x="872" y="14411"/>
                  <a:pt x="1060" y="13986"/>
                  <a:pt x="1249" y="13485"/>
                </a:cubicBezTo>
                <a:cubicBezTo>
                  <a:pt x="1438" y="12987"/>
                  <a:pt x="1574" y="12553"/>
                  <a:pt x="1655" y="12190"/>
                </a:cubicBezTo>
                <a:cubicBezTo>
                  <a:pt x="1689" y="12040"/>
                  <a:pt x="1686" y="11896"/>
                  <a:pt x="1642" y="11762"/>
                </a:cubicBezTo>
                <a:cubicBezTo>
                  <a:pt x="1603" y="11627"/>
                  <a:pt x="1597" y="11504"/>
                  <a:pt x="1631" y="11389"/>
                </a:cubicBezTo>
                <a:cubicBezTo>
                  <a:pt x="1665" y="11240"/>
                  <a:pt x="1734" y="11111"/>
                  <a:pt x="1838" y="11005"/>
                </a:cubicBezTo>
                <a:cubicBezTo>
                  <a:pt x="1943" y="10897"/>
                  <a:pt x="2027" y="10788"/>
                  <a:pt x="2095" y="10671"/>
                </a:cubicBezTo>
                <a:cubicBezTo>
                  <a:pt x="2179" y="10507"/>
                  <a:pt x="2268" y="10308"/>
                  <a:pt x="2365" y="10082"/>
                </a:cubicBezTo>
                <a:cubicBezTo>
                  <a:pt x="2459" y="9859"/>
                  <a:pt x="2551" y="9628"/>
                  <a:pt x="2635" y="9390"/>
                </a:cubicBezTo>
                <a:cubicBezTo>
                  <a:pt x="2719" y="9150"/>
                  <a:pt x="2784" y="8918"/>
                  <a:pt x="2837" y="8690"/>
                </a:cubicBezTo>
                <a:cubicBezTo>
                  <a:pt x="2887" y="8461"/>
                  <a:pt x="2918" y="8271"/>
                  <a:pt x="2936" y="8118"/>
                </a:cubicBezTo>
                <a:cubicBezTo>
                  <a:pt x="2952" y="7972"/>
                  <a:pt x="2944" y="7816"/>
                  <a:pt x="2910" y="7655"/>
                </a:cubicBezTo>
                <a:cubicBezTo>
                  <a:pt x="2876" y="7497"/>
                  <a:pt x="2876" y="7365"/>
                  <a:pt x="2910" y="7248"/>
                </a:cubicBezTo>
                <a:cubicBezTo>
                  <a:pt x="2960" y="7101"/>
                  <a:pt x="3046" y="6978"/>
                  <a:pt x="3167" y="6878"/>
                </a:cubicBezTo>
                <a:cubicBezTo>
                  <a:pt x="3288" y="6778"/>
                  <a:pt x="3390" y="6664"/>
                  <a:pt x="3476" y="6532"/>
                </a:cubicBezTo>
                <a:cubicBezTo>
                  <a:pt x="3557" y="6421"/>
                  <a:pt x="3649" y="6263"/>
                  <a:pt x="3746" y="6049"/>
                </a:cubicBezTo>
                <a:cubicBezTo>
                  <a:pt x="3840" y="5841"/>
                  <a:pt x="3937" y="5609"/>
                  <a:pt x="4034" y="5354"/>
                </a:cubicBezTo>
                <a:cubicBezTo>
                  <a:pt x="4129" y="5102"/>
                  <a:pt x="4210" y="4856"/>
                  <a:pt x="4278" y="4618"/>
                </a:cubicBezTo>
                <a:cubicBezTo>
                  <a:pt x="4344" y="4381"/>
                  <a:pt x="4385" y="4170"/>
                  <a:pt x="4404" y="3979"/>
                </a:cubicBezTo>
                <a:cubicBezTo>
                  <a:pt x="4420" y="3868"/>
                  <a:pt x="4404" y="3754"/>
                  <a:pt x="4354" y="3636"/>
                </a:cubicBezTo>
                <a:cubicBezTo>
                  <a:pt x="4304" y="3519"/>
                  <a:pt x="4294" y="3390"/>
                  <a:pt x="4328" y="3249"/>
                </a:cubicBezTo>
                <a:cubicBezTo>
                  <a:pt x="4362" y="3120"/>
                  <a:pt x="4438" y="2980"/>
                  <a:pt x="4561" y="2836"/>
                </a:cubicBezTo>
                <a:cubicBezTo>
                  <a:pt x="4682" y="2692"/>
                  <a:pt x="4792" y="2543"/>
                  <a:pt x="4894" y="2393"/>
                </a:cubicBezTo>
                <a:cubicBezTo>
                  <a:pt x="5025" y="2159"/>
                  <a:pt x="5145" y="1886"/>
                  <a:pt x="5250" y="1573"/>
                </a:cubicBezTo>
                <a:cubicBezTo>
                  <a:pt x="5355" y="1262"/>
                  <a:pt x="5481" y="975"/>
                  <a:pt x="5625" y="717"/>
                </a:cubicBezTo>
                <a:cubicBezTo>
                  <a:pt x="5772" y="462"/>
                  <a:pt x="5966" y="259"/>
                  <a:pt x="6204" y="116"/>
                </a:cubicBezTo>
                <a:cubicBezTo>
                  <a:pt x="6440" y="-31"/>
                  <a:pt x="6767" y="-39"/>
                  <a:pt x="7176" y="92"/>
                </a:cubicBezTo>
                <a:lnTo>
                  <a:pt x="7150" y="151"/>
                </a:lnTo>
                <a:cubicBezTo>
                  <a:pt x="7409" y="54"/>
                  <a:pt x="7635" y="10"/>
                  <a:pt x="7829" y="10"/>
                </a:cubicBezTo>
                <a:lnTo>
                  <a:pt x="17613" y="10"/>
                </a:lnTo>
                <a:cubicBezTo>
                  <a:pt x="18266" y="10"/>
                  <a:pt x="18764" y="277"/>
                  <a:pt x="19107" y="805"/>
                </a:cubicBezTo>
                <a:cubicBezTo>
                  <a:pt x="19448" y="1303"/>
                  <a:pt x="19524" y="1904"/>
                  <a:pt x="19330" y="2616"/>
                </a:cubicBezTo>
                <a:lnTo>
                  <a:pt x="15782" y="15329"/>
                </a:lnTo>
                <a:cubicBezTo>
                  <a:pt x="15630" y="15918"/>
                  <a:pt x="15307" y="16419"/>
                  <a:pt x="14809" y="16829"/>
                </a:cubicBezTo>
                <a:cubicBezTo>
                  <a:pt x="14312" y="17243"/>
                  <a:pt x="13782" y="17448"/>
                  <a:pt x="13221" y="17448"/>
                </a:cubicBezTo>
                <a:lnTo>
                  <a:pt x="2019" y="17448"/>
                </a:lnTo>
                <a:cubicBezTo>
                  <a:pt x="1935" y="17448"/>
                  <a:pt x="1852" y="17460"/>
                  <a:pt x="1762" y="17477"/>
                </a:cubicBezTo>
                <a:cubicBezTo>
                  <a:pt x="1676" y="17495"/>
                  <a:pt x="1597" y="17551"/>
                  <a:pt x="1529" y="17644"/>
                </a:cubicBezTo>
                <a:cubicBezTo>
                  <a:pt x="1430" y="17832"/>
                  <a:pt x="1430" y="18096"/>
                  <a:pt x="1529" y="18430"/>
                </a:cubicBezTo>
                <a:cubicBezTo>
                  <a:pt x="1665" y="18834"/>
                  <a:pt x="1914" y="19186"/>
                  <a:pt x="2284" y="19488"/>
                </a:cubicBezTo>
                <a:cubicBezTo>
                  <a:pt x="2651" y="19796"/>
                  <a:pt x="3015" y="19945"/>
                  <a:pt x="3374" y="19945"/>
                </a:cubicBezTo>
                <a:lnTo>
                  <a:pt x="15242" y="19945"/>
                </a:lnTo>
                <a:cubicBezTo>
                  <a:pt x="15485" y="19945"/>
                  <a:pt x="15724" y="19846"/>
                  <a:pt x="15962" y="19643"/>
                </a:cubicBezTo>
                <a:cubicBezTo>
                  <a:pt x="16201" y="19444"/>
                  <a:pt x="16358" y="19221"/>
                  <a:pt x="16434" y="18975"/>
                </a:cubicBezTo>
                <a:lnTo>
                  <a:pt x="20310" y="5128"/>
                </a:lnTo>
                <a:cubicBezTo>
                  <a:pt x="20344" y="4979"/>
                  <a:pt x="20365" y="4841"/>
                  <a:pt x="20373" y="4715"/>
                </a:cubicBezTo>
                <a:cubicBezTo>
                  <a:pt x="20378" y="4592"/>
                  <a:pt x="20373" y="4460"/>
                  <a:pt x="20359" y="4319"/>
                </a:cubicBezTo>
                <a:moveTo>
                  <a:pt x="6285" y="8083"/>
                </a:moveTo>
                <a:cubicBezTo>
                  <a:pt x="6201" y="8446"/>
                  <a:pt x="6311" y="8628"/>
                  <a:pt x="6610" y="8628"/>
                </a:cubicBezTo>
                <a:lnTo>
                  <a:pt x="14325" y="8628"/>
                </a:lnTo>
                <a:cubicBezTo>
                  <a:pt x="14461" y="8628"/>
                  <a:pt x="14587" y="8578"/>
                  <a:pt x="14707" y="8473"/>
                </a:cubicBezTo>
                <a:cubicBezTo>
                  <a:pt x="14830" y="8370"/>
                  <a:pt x="14906" y="8238"/>
                  <a:pt x="14940" y="8083"/>
                </a:cubicBezTo>
                <a:lnTo>
                  <a:pt x="15242" y="7028"/>
                </a:lnTo>
                <a:cubicBezTo>
                  <a:pt x="15276" y="6881"/>
                  <a:pt x="15263" y="6752"/>
                  <a:pt x="15205" y="6641"/>
                </a:cubicBezTo>
                <a:cubicBezTo>
                  <a:pt x="15145" y="6535"/>
                  <a:pt x="15051" y="6483"/>
                  <a:pt x="14914" y="6483"/>
                </a:cubicBezTo>
                <a:lnTo>
                  <a:pt x="7202" y="6483"/>
                </a:lnTo>
                <a:cubicBezTo>
                  <a:pt x="7066" y="6483"/>
                  <a:pt x="6935" y="6532"/>
                  <a:pt x="6807" y="6638"/>
                </a:cubicBezTo>
                <a:cubicBezTo>
                  <a:pt x="6676" y="6740"/>
                  <a:pt x="6594" y="6869"/>
                  <a:pt x="6560" y="7028"/>
                </a:cubicBezTo>
                <a:lnTo>
                  <a:pt x="6285" y="8083"/>
                </a:lnTo>
                <a:close/>
                <a:moveTo>
                  <a:pt x="7150" y="4867"/>
                </a:moveTo>
                <a:cubicBezTo>
                  <a:pt x="7116" y="5017"/>
                  <a:pt x="7132" y="5140"/>
                  <a:pt x="7195" y="5240"/>
                </a:cubicBezTo>
                <a:cubicBezTo>
                  <a:pt x="7257" y="5336"/>
                  <a:pt x="7354" y="5386"/>
                  <a:pt x="7488" y="5386"/>
                </a:cubicBezTo>
                <a:lnTo>
                  <a:pt x="15192" y="5386"/>
                </a:lnTo>
                <a:cubicBezTo>
                  <a:pt x="15326" y="5386"/>
                  <a:pt x="15451" y="5336"/>
                  <a:pt x="15575" y="5240"/>
                </a:cubicBezTo>
                <a:cubicBezTo>
                  <a:pt x="15695" y="5140"/>
                  <a:pt x="15784" y="5017"/>
                  <a:pt x="15845" y="4867"/>
                </a:cubicBezTo>
                <a:lnTo>
                  <a:pt x="16120" y="3771"/>
                </a:lnTo>
                <a:cubicBezTo>
                  <a:pt x="16154" y="3622"/>
                  <a:pt x="16141" y="3493"/>
                  <a:pt x="16083" y="3387"/>
                </a:cubicBezTo>
                <a:cubicBezTo>
                  <a:pt x="16023" y="3279"/>
                  <a:pt x="15923" y="3223"/>
                  <a:pt x="15782" y="3223"/>
                </a:cubicBezTo>
                <a:lnTo>
                  <a:pt x="8078" y="3223"/>
                </a:lnTo>
                <a:cubicBezTo>
                  <a:pt x="7944" y="3223"/>
                  <a:pt x="7818" y="3279"/>
                  <a:pt x="7695" y="3387"/>
                </a:cubicBezTo>
                <a:cubicBezTo>
                  <a:pt x="7575" y="3493"/>
                  <a:pt x="7488" y="3622"/>
                  <a:pt x="7438" y="3771"/>
                </a:cubicBezTo>
                <a:lnTo>
                  <a:pt x="7150" y="48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8" name="AutoShape 44"/>
          <p:cNvSpPr>
            <a:spLocks/>
          </p:cNvSpPr>
          <p:nvPr/>
        </p:nvSpPr>
        <p:spPr bwMode="auto">
          <a:xfrm>
            <a:off x="13025736" y="5647813"/>
            <a:ext cx="770132" cy="8293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9" name="AutoShape 92"/>
          <p:cNvSpPr>
            <a:spLocks/>
          </p:cNvSpPr>
          <p:nvPr/>
        </p:nvSpPr>
        <p:spPr bwMode="auto">
          <a:xfrm>
            <a:off x="7321696" y="7550325"/>
            <a:ext cx="1229514" cy="10300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65" grpId="0" animBg="1"/>
      <p:bldP spid="87" grpId="0" animBg="1"/>
      <p:bldP spid="88" grpId="0" animBg="1"/>
      <p:bldP spid="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641690" y="5897916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Good bye, see you 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!</a:t>
            </a: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24844" y="7358805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grpSp>
        <p:nvGrpSpPr>
          <p:cNvPr id="6" name="Group 4688"/>
          <p:cNvGrpSpPr>
            <a:grpSpLocks/>
          </p:cNvGrpSpPr>
          <p:nvPr/>
        </p:nvGrpSpPr>
        <p:grpSpPr bwMode="auto">
          <a:xfrm>
            <a:off x="11373643" y="4022074"/>
            <a:ext cx="1669045" cy="1585733"/>
            <a:chOff x="1835150" y="2800349"/>
            <a:chExt cx="382588" cy="363538"/>
          </a:xfrm>
          <a:solidFill>
            <a:schemeClr val="bg1"/>
          </a:solidFill>
        </p:grpSpPr>
        <p:sp>
          <p:nvSpPr>
            <p:cNvPr id="7" name="Freeform 291"/>
            <p:cNvSpPr>
              <a:spLocks noChangeArrowheads="1"/>
            </p:cNvSpPr>
            <p:nvPr/>
          </p:nvSpPr>
          <p:spPr bwMode="auto">
            <a:xfrm>
              <a:off x="1868488" y="3140074"/>
              <a:ext cx="271462" cy="23813"/>
            </a:xfrm>
            <a:custGeom>
              <a:avLst/>
              <a:gdLst>
                <a:gd name="T0" fmla="*/ 41 w 753"/>
                <a:gd name="T1" fmla="*/ 42 h 68"/>
                <a:gd name="T2" fmla="*/ 192 w 753"/>
                <a:gd name="T3" fmla="*/ 42 h 68"/>
                <a:gd name="T4" fmla="*/ 217 w 753"/>
                <a:gd name="T5" fmla="*/ 67 h 68"/>
                <a:gd name="T6" fmla="*/ 543 w 753"/>
                <a:gd name="T7" fmla="*/ 67 h 68"/>
                <a:gd name="T8" fmla="*/ 568 w 753"/>
                <a:gd name="T9" fmla="*/ 42 h 68"/>
                <a:gd name="T10" fmla="*/ 710 w 753"/>
                <a:gd name="T11" fmla="*/ 42 h 68"/>
                <a:gd name="T12" fmla="*/ 752 w 753"/>
                <a:gd name="T13" fmla="*/ 0 h 68"/>
                <a:gd name="T14" fmla="*/ 0 w 753"/>
                <a:gd name="T15" fmla="*/ 0 h 68"/>
                <a:gd name="T16" fmla="*/ 41 w 753"/>
                <a:gd name="T17" fmla="*/ 42 h 68"/>
                <a:gd name="T18" fmla="*/ 41 w 753"/>
                <a:gd name="T19" fmla="*/ 42 h 68"/>
                <a:gd name="T20" fmla="*/ 41 w 753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68">
                  <a:moveTo>
                    <a:pt x="41" y="42"/>
                  </a:moveTo>
                  <a:cubicBezTo>
                    <a:pt x="192" y="42"/>
                    <a:pt x="192" y="42"/>
                    <a:pt x="192" y="42"/>
                  </a:cubicBezTo>
                  <a:cubicBezTo>
                    <a:pt x="192" y="50"/>
                    <a:pt x="200" y="67"/>
                    <a:pt x="217" y="67"/>
                  </a:cubicBezTo>
                  <a:cubicBezTo>
                    <a:pt x="543" y="67"/>
                    <a:pt x="543" y="67"/>
                    <a:pt x="543" y="67"/>
                  </a:cubicBezTo>
                  <a:cubicBezTo>
                    <a:pt x="552" y="67"/>
                    <a:pt x="568" y="50"/>
                    <a:pt x="568" y="42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735" y="42"/>
                    <a:pt x="752" y="17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6" y="42"/>
                    <a:pt x="41" y="42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8" name="Freeform 292"/>
            <p:cNvSpPr>
              <a:spLocks noChangeArrowheads="1"/>
            </p:cNvSpPr>
            <p:nvPr/>
          </p:nvSpPr>
          <p:spPr bwMode="auto">
            <a:xfrm>
              <a:off x="1835150" y="2955924"/>
              <a:ext cx="382588" cy="174625"/>
            </a:xfrm>
            <a:custGeom>
              <a:avLst/>
              <a:gdLst>
                <a:gd name="T0" fmla="*/ 1020 w 1062"/>
                <a:gd name="T1" fmla="*/ 100 h 486"/>
                <a:gd name="T2" fmla="*/ 894 w 1062"/>
                <a:gd name="T3" fmla="*/ 75 h 486"/>
                <a:gd name="T4" fmla="*/ 894 w 1062"/>
                <a:gd name="T5" fmla="*/ 0 h 486"/>
                <a:gd name="T6" fmla="*/ 0 w 1062"/>
                <a:gd name="T7" fmla="*/ 0 h 486"/>
                <a:gd name="T8" fmla="*/ 267 w 1062"/>
                <a:gd name="T9" fmla="*/ 485 h 486"/>
                <a:gd name="T10" fmla="*/ 627 w 1062"/>
                <a:gd name="T11" fmla="*/ 485 h 486"/>
                <a:gd name="T12" fmla="*/ 819 w 1062"/>
                <a:gd name="T13" fmla="*/ 351 h 486"/>
                <a:gd name="T14" fmla="*/ 1061 w 1062"/>
                <a:gd name="T15" fmla="*/ 192 h 486"/>
                <a:gd name="T16" fmla="*/ 1020 w 1062"/>
                <a:gd name="T17" fmla="*/ 100 h 486"/>
                <a:gd name="T18" fmla="*/ 861 w 1062"/>
                <a:gd name="T19" fmla="*/ 284 h 486"/>
                <a:gd name="T20" fmla="*/ 894 w 1062"/>
                <a:gd name="T21" fmla="*/ 142 h 486"/>
                <a:gd name="T22" fmla="*/ 978 w 1062"/>
                <a:gd name="T23" fmla="*/ 151 h 486"/>
                <a:gd name="T24" fmla="*/ 995 w 1062"/>
                <a:gd name="T25" fmla="*/ 192 h 486"/>
                <a:gd name="T26" fmla="*/ 861 w 1062"/>
                <a:gd name="T27" fmla="*/ 284 h 486"/>
                <a:gd name="T28" fmla="*/ 861 w 1062"/>
                <a:gd name="T29" fmla="*/ 284 h 486"/>
                <a:gd name="T30" fmla="*/ 861 w 1062"/>
                <a:gd name="T31" fmla="*/ 2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2" h="486">
                  <a:moveTo>
                    <a:pt x="1020" y="100"/>
                  </a:moveTo>
                  <a:cubicBezTo>
                    <a:pt x="986" y="67"/>
                    <a:pt x="928" y="67"/>
                    <a:pt x="894" y="75"/>
                  </a:cubicBezTo>
                  <a:cubicBezTo>
                    <a:pt x="894" y="50"/>
                    <a:pt x="894" y="25"/>
                    <a:pt x="8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3"/>
                    <a:pt x="42" y="418"/>
                    <a:pt x="267" y="485"/>
                  </a:cubicBezTo>
                  <a:cubicBezTo>
                    <a:pt x="627" y="485"/>
                    <a:pt x="627" y="485"/>
                    <a:pt x="627" y="485"/>
                  </a:cubicBezTo>
                  <a:cubicBezTo>
                    <a:pt x="719" y="452"/>
                    <a:pt x="786" y="410"/>
                    <a:pt x="819" y="351"/>
                  </a:cubicBezTo>
                  <a:cubicBezTo>
                    <a:pt x="911" y="351"/>
                    <a:pt x="1053" y="318"/>
                    <a:pt x="1061" y="192"/>
                  </a:cubicBezTo>
                  <a:cubicBezTo>
                    <a:pt x="1061" y="142"/>
                    <a:pt x="1036" y="117"/>
                    <a:pt x="1020" y="100"/>
                  </a:cubicBezTo>
                  <a:close/>
                  <a:moveTo>
                    <a:pt x="861" y="284"/>
                  </a:moveTo>
                  <a:cubicBezTo>
                    <a:pt x="878" y="243"/>
                    <a:pt x="886" y="192"/>
                    <a:pt x="894" y="142"/>
                  </a:cubicBezTo>
                  <a:cubicBezTo>
                    <a:pt x="919" y="134"/>
                    <a:pt x="961" y="134"/>
                    <a:pt x="978" y="151"/>
                  </a:cubicBezTo>
                  <a:cubicBezTo>
                    <a:pt x="978" y="151"/>
                    <a:pt x="995" y="159"/>
                    <a:pt x="995" y="192"/>
                  </a:cubicBezTo>
                  <a:cubicBezTo>
                    <a:pt x="986" y="259"/>
                    <a:pt x="911" y="276"/>
                    <a:pt x="861" y="284"/>
                  </a:cubicBezTo>
                  <a:close/>
                  <a:moveTo>
                    <a:pt x="861" y="284"/>
                  </a:moveTo>
                  <a:lnTo>
                    <a:pt x="861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9" name="Freeform 293"/>
            <p:cNvSpPr>
              <a:spLocks noChangeArrowheads="1"/>
            </p:cNvSpPr>
            <p:nvPr/>
          </p:nvSpPr>
          <p:spPr bwMode="auto">
            <a:xfrm>
              <a:off x="1916113" y="2800349"/>
              <a:ext cx="112712" cy="144463"/>
            </a:xfrm>
            <a:custGeom>
              <a:avLst/>
              <a:gdLst>
                <a:gd name="T0" fmla="*/ 142 w 311"/>
                <a:gd name="T1" fmla="*/ 401 h 402"/>
                <a:gd name="T2" fmla="*/ 234 w 311"/>
                <a:gd name="T3" fmla="*/ 243 h 402"/>
                <a:gd name="T4" fmla="*/ 268 w 311"/>
                <a:gd name="T5" fmla="*/ 0 h 402"/>
                <a:gd name="T6" fmla="*/ 159 w 311"/>
                <a:gd name="T7" fmla="*/ 276 h 402"/>
                <a:gd name="T8" fmla="*/ 142 w 311"/>
                <a:gd name="T9" fmla="*/ 401 h 402"/>
                <a:gd name="T10" fmla="*/ 142 w 311"/>
                <a:gd name="T11" fmla="*/ 401 h 402"/>
                <a:gd name="T12" fmla="*/ 142 w 311"/>
                <a:gd name="T13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402">
                  <a:moveTo>
                    <a:pt x="142" y="401"/>
                  </a:moveTo>
                  <a:cubicBezTo>
                    <a:pt x="142" y="401"/>
                    <a:pt x="310" y="385"/>
                    <a:pt x="234" y="243"/>
                  </a:cubicBezTo>
                  <a:cubicBezTo>
                    <a:pt x="168" y="126"/>
                    <a:pt x="184" y="59"/>
                    <a:pt x="268" y="0"/>
                  </a:cubicBezTo>
                  <a:cubicBezTo>
                    <a:pt x="268" y="0"/>
                    <a:pt x="0" y="67"/>
                    <a:pt x="159" y="276"/>
                  </a:cubicBezTo>
                  <a:cubicBezTo>
                    <a:pt x="209" y="360"/>
                    <a:pt x="142" y="401"/>
                    <a:pt x="142" y="401"/>
                  </a:cubicBezTo>
                  <a:close/>
                  <a:moveTo>
                    <a:pt x="142" y="401"/>
                  </a:moveTo>
                  <a:lnTo>
                    <a:pt x="142" y="4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0" name="Freeform 294"/>
            <p:cNvSpPr>
              <a:spLocks noChangeArrowheads="1"/>
            </p:cNvSpPr>
            <p:nvPr/>
          </p:nvSpPr>
          <p:spPr bwMode="auto">
            <a:xfrm>
              <a:off x="2003425" y="2867024"/>
              <a:ext cx="53975" cy="73025"/>
            </a:xfrm>
            <a:custGeom>
              <a:avLst/>
              <a:gdLst>
                <a:gd name="T0" fmla="*/ 17 w 151"/>
                <a:gd name="T1" fmla="*/ 201 h 202"/>
                <a:gd name="T2" fmla="*/ 75 w 151"/>
                <a:gd name="T3" fmla="*/ 67 h 202"/>
                <a:gd name="T4" fmla="*/ 84 w 151"/>
                <a:gd name="T5" fmla="*/ 0 h 202"/>
                <a:gd name="T6" fmla="*/ 33 w 151"/>
                <a:gd name="T7" fmla="*/ 75 h 202"/>
                <a:gd name="T8" fmla="*/ 17 w 151"/>
                <a:gd name="T9" fmla="*/ 201 h 202"/>
                <a:gd name="T10" fmla="*/ 17 w 151"/>
                <a:gd name="T11" fmla="*/ 201 h 202"/>
                <a:gd name="T12" fmla="*/ 17 w 151"/>
                <a:gd name="T13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02">
                  <a:moveTo>
                    <a:pt x="17" y="201"/>
                  </a:moveTo>
                  <a:cubicBezTo>
                    <a:pt x="17" y="201"/>
                    <a:pt x="150" y="176"/>
                    <a:pt x="75" y="67"/>
                  </a:cubicBezTo>
                  <a:cubicBezTo>
                    <a:pt x="50" y="17"/>
                    <a:pt x="84" y="0"/>
                    <a:pt x="84" y="0"/>
                  </a:cubicBezTo>
                  <a:cubicBezTo>
                    <a:pt x="84" y="0"/>
                    <a:pt x="0" y="0"/>
                    <a:pt x="33" y="75"/>
                  </a:cubicBezTo>
                  <a:cubicBezTo>
                    <a:pt x="67" y="142"/>
                    <a:pt x="58" y="176"/>
                    <a:pt x="17" y="201"/>
                  </a:cubicBezTo>
                  <a:close/>
                  <a:moveTo>
                    <a:pt x="17" y="201"/>
                  </a:moveTo>
                  <a:lnTo>
                    <a:pt x="17" y="2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8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702751"/>
            <a:ext cx="20729099" cy="137155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Những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nội</a:t>
            </a:r>
            <a:r>
              <a:rPr lang="en-US" dirty="0">
                <a:solidFill>
                  <a:schemeClr val="bg2"/>
                </a:solidFill>
              </a:rPr>
              <a:t> dung </a:t>
            </a:r>
            <a:r>
              <a:rPr lang="en-US" dirty="0" err="1">
                <a:solidFill>
                  <a:schemeClr val="bg2"/>
                </a:solidFill>
              </a:rPr>
              <a:t>chính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buổi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báo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cáo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816837" y="3259594"/>
            <a:ext cx="7239780" cy="1517736"/>
          </a:xfrm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600" dirty="0" err="1"/>
              <a:t>Giới</a:t>
            </a:r>
            <a:r>
              <a:rPr lang="en-US" sz="3600" dirty="0"/>
              <a:t> </a:t>
            </a:r>
            <a:r>
              <a:rPr lang="en-US" sz="3600" dirty="0" err="1"/>
              <a:t>thiệu</a:t>
            </a:r>
            <a:endParaRPr lang="en-US" sz="3600" dirty="0"/>
          </a:p>
          <a:p>
            <a:pPr algn="l"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16770" y="221169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190352" y="3957279"/>
            <a:ext cx="0" cy="784371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693726" y="3259594"/>
            <a:ext cx="1011116" cy="10111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12004203" y="3516298"/>
            <a:ext cx="411120" cy="4409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86" tIns="38086" rIns="38086" bIns="38086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93726" y="4955774"/>
            <a:ext cx="1011116" cy="101111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3" name="AutoShape 82"/>
          <p:cNvSpPr>
            <a:spLocks/>
          </p:cNvSpPr>
          <p:nvPr/>
        </p:nvSpPr>
        <p:spPr bwMode="auto">
          <a:xfrm>
            <a:off x="11984194" y="5282216"/>
            <a:ext cx="452232" cy="3644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93" tIns="38093" rIns="38093" bIns="38093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690945" y="6548382"/>
            <a:ext cx="1011116" cy="101111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690945" y="8244564"/>
            <a:ext cx="1011116" cy="101111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693726" y="9822482"/>
            <a:ext cx="1011116" cy="10111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693726" y="11518664"/>
            <a:ext cx="1011116" cy="101111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8" name="AutoShape 81"/>
          <p:cNvSpPr>
            <a:spLocks/>
          </p:cNvSpPr>
          <p:nvPr/>
        </p:nvSpPr>
        <p:spPr bwMode="auto">
          <a:xfrm>
            <a:off x="11944355" y="11800989"/>
            <a:ext cx="495467" cy="3629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93" tIns="38093" rIns="38093" bIns="38093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1" name="Freeform 429"/>
          <p:cNvSpPr>
            <a:spLocks noChangeArrowheads="1"/>
          </p:cNvSpPr>
          <p:nvPr/>
        </p:nvSpPr>
        <p:spPr bwMode="auto">
          <a:xfrm>
            <a:off x="11961599" y="6818688"/>
            <a:ext cx="483724" cy="480256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42" name="AutoShape 18"/>
          <p:cNvSpPr>
            <a:spLocks/>
          </p:cNvSpPr>
          <p:nvPr/>
        </p:nvSpPr>
        <p:spPr bwMode="auto">
          <a:xfrm>
            <a:off x="11925311" y="8473537"/>
            <a:ext cx="547201" cy="4831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3" name="Subtitle 9"/>
          <p:cNvSpPr txBox="1">
            <a:spLocks/>
          </p:cNvSpPr>
          <p:nvPr/>
        </p:nvSpPr>
        <p:spPr>
          <a:xfrm>
            <a:off x="4130808" y="4955774"/>
            <a:ext cx="7239780" cy="781178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3600" dirty="0" err="1"/>
              <a:t>Nhiệm</a:t>
            </a:r>
            <a:r>
              <a:rPr lang="en-US" sz="3600" dirty="0"/>
              <a:t> </a:t>
            </a:r>
            <a:r>
              <a:rPr lang="en-US" sz="3600" dirty="0" err="1"/>
              <a:t>vụ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endParaRPr lang="en-US" sz="3600" dirty="0"/>
          </a:p>
        </p:txBody>
      </p:sp>
      <p:sp>
        <p:nvSpPr>
          <p:cNvPr id="44" name="Subtitle 9"/>
          <p:cNvSpPr txBox="1">
            <a:spLocks/>
          </p:cNvSpPr>
          <p:nvPr/>
        </p:nvSpPr>
        <p:spPr>
          <a:xfrm>
            <a:off x="12702061" y="6373251"/>
            <a:ext cx="7239780" cy="781178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endParaRPr lang="en-US" sz="3600" dirty="0"/>
          </a:p>
        </p:txBody>
      </p:sp>
      <p:sp>
        <p:nvSpPr>
          <p:cNvPr id="45" name="Subtitle 9"/>
          <p:cNvSpPr txBox="1">
            <a:spLocks/>
          </p:cNvSpPr>
          <p:nvPr/>
        </p:nvSpPr>
        <p:spPr>
          <a:xfrm>
            <a:off x="4130808" y="8051706"/>
            <a:ext cx="7239780" cy="781178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quả</a:t>
            </a:r>
            <a:endParaRPr lang="en-US" sz="3600" dirty="0"/>
          </a:p>
        </p:txBody>
      </p:sp>
      <p:sp>
        <p:nvSpPr>
          <p:cNvPr id="47" name="Subtitle 9"/>
          <p:cNvSpPr txBox="1">
            <a:spLocks/>
          </p:cNvSpPr>
          <p:nvPr/>
        </p:nvSpPr>
        <p:spPr>
          <a:xfrm>
            <a:off x="12816837" y="9642632"/>
            <a:ext cx="7239780" cy="1501375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3600" dirty="0" err="1"/>
              <a:t>Thảo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</a:p>
          <a:p>
            <a:pPr algn="l"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48" name="Subtitle 9"/>
          <p:cNvSpPr txBox="1">
            <a:spLocks/>
          </p:cNvSpPr>
          <p:nvPr/>
        </p:nvSpPr>
        <p:spPr>
          <a:xfrm>
            <a:off x="4130808" y="11320642"/>
            <a:ext cx="7239780" cy="781178"/>
          </a:xfrm>
          <a:prstGeom prst="rect">
            <a:avLst/>
          </a:prstGeom>
        </p:spPr>
        <p:txBody>
          <a:bodyPr vert="horz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722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4671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2115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699558" indent="0" algn="ctr" defTabSz="1087444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khảo</a:t>
            </a:r>
            <a:endParaRPr lang="en-US" sz="3600" dirty="0"/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11918730" y="10058610"/>
            <a:ext cx="553405" cy="423994"/>
          </a:xfrm>
          <a:custGeom>
            <a:avLst/>
            <a:gdLst>
              <a:gd name="T0" fmla="*/ 633 w 718"/>
              <a:gd name="T1" fmla="*/ 0 h 549"/>
              <a:gd name="T2" fmla="*/ 549 w 718"/>
              <a:gd name="T3" fmla="*/ 84 h 549"/>
              <a:gd name="T4" fmla="*/ 578 w 718"/>
              <a:gd name="T5" fmla="*/ 148 h 549"/>
              <a:gd name="T6" fmla="*/ 475 w 718"/>
              <a:gd name="T7" fmla="*/ 302 h 549"/>
              <a:gd name="T8" fmla="*/ 443 w 718"/>
              <a:gd name="T9" fmla="*/ 296 h 549"/>
              <a:gd name="T10" fmla="*/ 369 w 718"/>
              <a:gd name="T11" fmla="*/ 340 h 549"/>
              <a:gd name="T12" fmla="*/ 310 w 718"/>
              <a:gd name="T13" fmla="*/ 305 h 549"/>
              <a:gd name="T14" fmla="*/ 316 w 718"/>
              <a:gd name="T15" fmla="*/ 275 h 549"/>
              <a:gd name="T16" fmla="*/ 232 w 718"/>
              <a:gd name="T17" fmla="*/ 190 h 549"/>
              <a:gd name="T18" fmla="*/ 147 w 718"/>
              <a:gd name="T19" fmla="*/ 275 h 549"/>
              <a:gd name="T20" fmla="*/ 176 w 718"/>
              <a:gd name="T21" fmla="*/ 338 h 549"/>
              <a:gd name="T22" fmla="*/ 133 w 718"/>
              <a:gd name="T23" fmla="*/ 396 h 549"/>
              <a:gd name="T24" fmla="*/ 84 w 718"/>
              <a:gd name="T25" fmla="*/ 380 h 549"/>
              <a:gd name="T26" fmla="*/ 0 w 718"/>
              <a:gd name="T27" fmla="*/ 465 h 549"/>
              <a:gd name="T28" fmla="*/ 84 w 718"/>
              <a:gd name="T29" fmla="*/ 549 h 549"/>
              <a:gd name="T30" fmla="*/ 168 w 718"/>
              <a:gd name="T31" fmla="*/ 465 h 549"/>
              <a:gd name="T32" fmla="*/ 148 w 718"/>
              <a:gd name="T33" fmla="*/ 411 h 549"/>
              <a:gd name="T34" fmla="*/ 194 w 718"/>
              <a:gd name="T35" fmla="*/ 350 h 549"/>
              <a:gd name="T36" fmla="*/ 232 w 718"/>
              <a:gd name="T37" fmla="*/ 359 h 549"/>
              <a:gd name="T38" fmla="*/ 300 w 718"/>
              <a:gd name="T39" fmla="*/ 324 h 549"/>
              <a:gd name="T40" fmla="*/ 361 w 718"/>
              <a:gd name="T41" fmla="*/ 360 h 549"/>
              <a:gd name="T42" fmla="*/ 359 w 718"/>
              <a:gd name="T43" fmla="*/ 380 h 549"/>
              <a:gd name="T44" fmla="*/ 443 w 718"/>
              <a:gd name="T45" fmla="*/ 465 h 549"/>
              <a:gd name="T46" fmla="*/ 528 w 718"/>
              <a:gd name="T47" fmla="*/ 380 h 549"/>
              <a:gd name="T48" fmla="*/ 494 w 718"/>
              <a:gd name="T49" fmla="*/ 313 h 549"/>
              <a:gd name="T50" fmla="*/ 596 w 718"/>
              <a:gd name="T51" fmla="*/ 160 h 549"/>
              <a:gd name="T52" fmla="*/ 633 w 718"/>
              <a:gd name="T53" fmla="*/ 169 h 549"/>
              <a:gd name="T54" fmla="*/ 718 w 718"/>
              <a:gd name="T55" fmla="*/ 84 h 549"/>
              <a:gd name="T56" fmla="*/ 633 w 718"/>
              <a:gd name="T57" fmla="*/ 0 h 549"/>
              <a:gd name="T58" fmla="*/ 84 w 718"/>
              <a:gd name="T59" fmla="*/ 507 h 549"/>
              <a:gd name="T60" fmla="*/ 42 w 718"/>
              <a:gd name="T61" fmla="*/ 465 h 549"/>
              <a:gd name="T62" fmla="*/ 84 w 718"/>
              <a:gd name="T63" fmla="*/ 422 h 549"/>
              <a:gd name="T64" fmla="*/ 126 w 718"/>
              <a:gd name="T65" fmla="*/ 465 h 549"/>
              <a:gd name="T66" fmla="*/ 84 w 718"/>
              <a:gd name="T67" fmla="*/ 507 h 549"/>
              <a:gd name="T68" fmla="*/ 232 w 718"/>
              <a:gd name="T69" fmla="*/ 317 h 549"/>
              <a:gd name="T70" fmla="*/ 190 w 718"/>
              <a:gd name="T71" fmla="*/ 275 h 549"/>
              <a:gd name="T72" fmla="*/ 232 w 718"/>
              <a:gd name="T73" fmla="*/ 233 h 549"/>
              <a:gd name="T74" fmla="*/ 274 w 718"/>
              <a:gd name="T75" fmla="*/ 275 h 549"/>
              <a:gd name="T76" fmla="*/ 232 w 718"/>
              <a:gd name="T77" fmla="*/ 317 h 549"/>
              <a:gd name="T78" fmla="*/ 443 w 718"/>
              <a:gd name="T79" fmla="*/ 422 h 549"/>
              <a:gd name="T80" fmla="*/ 401 w 718"/>
              <a:gd name="T81" fmla="*/ 380 h 549"/>
              <a:gd name="T82" fmla="*/ 443 w 718"/>
              <a:gd name="T83" fmla="*/ 338 h 549"/>
              <a:gd name="T84" fmla="*/ 486 w 718"/>
              <a:gd name="T85" fmla="*/ 380 h 549"/>
              <a:gd name="T86" fmla="*/ 443 w 718"/>
              <a:gd name="T87" fmla="*/ 422 h 549"/>
              <a:gd name="T88" fmla="*/ 633 w 718"/>
              <a:gd name="T89" fmla="*/ 127 h 549"/>
              <a:gd name="T90" fmla="*/ 591 w 718"/>
              <a:gd name="T91" fmla="*/ 84 h 549"/>
              <a:gd name="T92" fmla="*/ 633 w 718"/>
              <a:gd name="T93" fmla="*/ 42 h 549"/>
              <a:gd name="T94" fmla="*/ 675 w 718"/>
              <a:gd name="T95" fmla="*/ 84 h 549"/>
              <a:gd name="T96" fmla="*/ 633 w 718"/>
              <a:gd name="T97" fmla="*/ 12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8" h="549">
                <a:moveTo>
                  <a:pt x="633" y="0"/>
                </a:moveTo>
                <a:cubicBezTo>
                  <a:pt x="587" y="0"/>
                  <a:pt x="549" y="38"/>
                  <a:pt x="549" y="84"/>
                </a:cubicBezTo>
                <a:cubicBezTo>
                  <a:pt x="549" y="110"/>
                  <a:pt x="561" y="132"/>
                  <a:pt x="578" y="148"/>
                </a:cubicBezTo>
                <a:cubicBezTo>
                  <a:pt x="475" y="302"/>
                  <a:pt x="475" y="302"/>
                  <a:pt x="475" y="302"/>
                </a:cubicBezTo>
                <a:cubicBezTo>
                  <a:pt x="466" y="298"/>
                  <a:pt x="455" y="296"/>
                  <a:pt x="443" y="296"/>
                </a:cubicBezTo>
                <a:cubicBezTo>
                  <a:pt x="411" y="296"/>
                  <a:pt x="383" y="314"/>
                  <a:pt x="369" y="340"/>
                </a:cubicBezTo>
                <a:cubicBezTo>
                  <a:pt x="310" y="305"/>
                  <a:pt x="310" y="305"/>
                  <a:pt x="310" y="305"/>
                </a:cubicBezTo>
                <a:cubicBezTo>
                  <a:pt x="314" y="296"/>
                  <a:pt x="316" y="285"/>
                  <a:pt x="316" y="275"/>
                </a:cubicBezTo>
                <a:cubicBezTo>
                  <a:pt x="316" y="228"/>
                  <a:pt x="278" y="190"/>
                  <a:pt x="232" y="190"/>
                </a:cubicBezTo>
                <a:cubicBezTo>
                  <a:pt x="185" y="190"/>
                  <a:pt x="147" y="228"/>
                  <a:pt x="147" y="275"/>
                </a:cubicBezTo>
                <a:cubicBezTo>
                  <a:pt x="147" y="300"/>
                  <a:pt x="159" y="322"/>
                  <a:pt x="176" y="338"/>
                </a:cubicBezTo>
                <a:cubicBezTo>
                  <a:pt x="133" y="396"/>
                  <a:pt x="133" y="396"/>
                  <a:pt x="133" y="396"/>
                </a:cubicBezTo>
                <a:cubicBezTo>
                  <a:pt x="119" y="386"/>
                  <a:pt x="102" y="380"/>
                  <a:pt x="84" y="380"/>
                </a:cubicBezTo>
                <a:cubicBezTo>
                  <a:pt x="38" y="380"/>
                  <a:pt x="0" y="418"/>
                  <a:pt x="0" y="465"/>
                </a:cubicBezTo>
                <a:cubicBezTo>
                  <a:pt x="0" y="511"/>
                  <a:pt x="38" y="549"/>
                  <a:pt x="84" y="549"/>
                </a:cubicBezTo>
                <a:cubicBezTo>
                  <a:pt x="130" y="549"/>
                  <a:pt x="168" y="511"/>
                  <a:pt x="168" y="465"/>
                </a:cubicBezTo>
                <a:cubicBezTo>
                  <a:pt x="168" y="444"/>
                  <a:pt x="160" y="425"/>
                  <a:pt x="148" y="411"/>
                </a:cubicBezTo>
                <a:cubicBezTo>
                  <a:pt x="194" y="350"/>
                  <a:pt x="194" y="350"/>
                  <a:pt x="194" y="350"/>
                </a:cubicBezTo>
                <a:cubicBezTo>
                  <a:pt x="205" y="355"/>
                  <a:pt x="218" y="359"/>
                  <a:pt x="232" y="359"/>
                </a:cubicBezTo>
                <a:cubicBezTo>
                  <a:pt x="260" y="359"/>
                  <a:pt x="285" y="345"/>
                  <a:pt x="300" y="324"/>
                </a:cubicBezTo>
                <a:cubicBezTo>
                  <a:pt x="361" y="360"/>
                  <a:pt x="361" y="360"/>
                  <a:pt x="361" y="360"/>
                </a:cubicBezTo>
                <a:cubicBezTo>
                  <a:pt x="360" y="367"/>
                  <a:pt x="359" y="373"/>
                  <a:pt x="359" y="380"/>
                </a:cubicBezTo>
                <a:cubicBezTo>
                  <a:pt x="359" y="427"/>
                  <a:pt x="397" y="465"/>
                  <a:pt x="443" y="465"/>
                </a:cubicBezTo>
                <a:cubicBezTo>
                  <a:pt x="490" y="465"/>
                  <a:pt x="528" y="427"/>
                  <a:pt x="528" y="380"/>
                </a:cubicBezTo>
                <a:cubicBezTo>
                  <a:pt x="528" y="352"/>
                  <a:pt x="514" y="328"/>
                  <a:pt x="494" y="313"/>
                </a:cubicBezTo>
                <a:cubicBezTo>
                  <a:pt x="596" y="160"/>
                  <a:pt x="596" y="160"/>
                  <a:pt x="596" y="160"/>
                </a:cubicBezTo>
                <a:cubicBezTo>
                  <a:pt x="607" y="165"/>
                  <a:pt x="620" y="169"/>
                  <a:pt x="633" y="169"/>
                </a:cubicBezTo>
                <a:cubicBezTo>
                  <a:pt x="680" y="169"/>
                  <a:pt x="718" y="131"/>
                  <a:pt x="718" y="84"/>
                </a:cubicBezTo>
                <a:cubicBezTo>
                  <a:pt x="718" y="38"/>
                  <a:pt x="680" y="0"/>
                  <a:pt x="633" y="0"/>
                </a:cubicBezTo>
                <a:close/>
                <a:moveTo>
                  <a:pt x="84" y="507"/>
                </a:moveTo>
                <a:cubicBezTo>
                  <a:pt x="61" y="507"/>
                  <a:pt x="42" y="488"/>
                  <a:pt x="42" y="465"/>
                </a:cubicBezTo>
                <a:cubicBezTo>
                  <a:pt x="42" y="441"/>
                  <a:pt x="61" y="422"/>
                  <a:pt x="84" y="422"/>
                </a:cubicBezTo>
                <a:cubicBezTo>
                  <a:pt x="107" y="422"/>
                  <a:pt x="126" y="441"/>
                  <a:pt x="126" y="465"/>
                </a:cubicBezTo>
                <a:cubicBezTo>
                  <a:pt x="126" y="488"/>
                  <a:pt x="107" y="507"/>
                  <a:pt x="84" y="507"/>
                </a:cubicBezTo>
                <a:close/>
                <a:moveTo>
                  <a:pt x="232" y="317"/>
                </a:moveTo>
                <a:cubicBezTo>
                  <a:pt x="209" y="317"/>
                  <a:pt x="190" y="298"/>
                  <a:pt x="190" y="275"/>
                </a:cubicBezTo>
                <a:cubicBezTo>
                  <a:pt x="190" y="251"/>
                  <a:pt x="209" y="233"/>
                  <a:pt x="232" y="233"/>
                </a:cubicBezTo>
                <a:cubicBezTo>
                  <a:pt x="255" y="233"/>
                  <a:pt x="274" y="251"/>
                  <a:pt x="274" y="275"/>
                </a:cubicBezTo>
                <a:cubicBezTo>
                  <a:pt x="274" y="298"/>
                  <a:pt x="255" y="317"/>
                  <a:pt x="232" y="317"/>
                </a:cubicBezTo>
                <a:close/>
                <a:moveTo>
                  <a:pt x="443" y="422"/>
                </a:moveTo>
                <a:cubicBezTo>
                  <a:pt x="420" y="422"/>
                  <a:pt x="401" y="403"/>
                  <a:pt x="401" y="380"/>
                </a:cubicBezTo>
                <a:cubicBezTo>
                  <a:pt x="401" y="357"/>
                  <a:pt x="420" y="338"/>
                  <a:pt x="443" y="338"/>
                </a:cubicBezTo>
                <a:cubicBezTo>
                  <a:pt x="467" y="338"/>
                  <a:pt x="486" y="357"/>
                  <a:pt x="486" y="380"/>
                </a:cubicBezTo>
                <a:cubicBezTo>
                  <a:pt x="486" y="403"/>
                  <a:pt x="467" y="422"/>
                  <a:pt x="443" y="422"/>
                </a:cubicBezTo>
                <a:close/>
                <a:moveTo>
                  <a:pt x="633" y="127"/>
                </a:moveTo>
                <a:cubicBezTo>
                  <a:pt x="610" y="127"/>
                  <a:pt x="591" y="108"/>
                  <a:pt x="591" y="84"/>
                </a:cubicBezTo>
                <a:cubicBezTo>
                  <a:pt x="591" y="61"/>
                  <a:pt x="610" y="42"/>
                  <a:pt x="633" y="42"/>
                </a:cubicBezTo>
                <a:cubicBezTo>
                  <a:pt x="657" y="42"/>
                  <a:pt x="675" y="61"/>
                  <a:pt x="675" y="84"/>
                </a:cubicBezTo>
                <a:cubicBezTo>
                  <a:pt x="675" y="108"/>
                  <a:pt x="657" y="127"/>
                  <a:pt x="633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01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allAtOnce"/>
      <p:bldP spid="11" grpId="0" animBg="1"/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4" grpId="0" animBg="1"/>
      <p:bldP spid="35" grpId="0" animBg="1"/>
      <p:bldP spid="38" grpId="0" animBg="1"/>
      <p:bldP spid="41" grpId="0" animBg="1"/>
      <p:bldP spid="42" grpId="0" animBg="1"/>
      <p:bldP spid="43" grpId="0"/>
      <p:bldP spid="44" grpId="0"/>
      <p:bldP spid="45" grpId="0"/>
      <p:bldP spid="47" grpId="0"/>
      <p:bldP spid="48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478" y="5745515"/>
            <a:ext cx="17131486" cy="3574331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err="1">
                <a:solidFill>
                  <a:schemeClr val="bg1"/>
                </a:solidFill>
              </a:rPr>
              <a:t>Giới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thiệu</a:t>
            </a:r>
            <a:endParaRPr lang="en-US" sz="8800" b="1" dirty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Thành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viên</a:t>
            </a:r>
            <a:endParaRPr lang="en-US" sz="71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857250" indent="-8572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Đồ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án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</a:p>
          <a:p>
            <a:pPr>
              <a:lnSpc>
                <a:spcPct val="90000"/>
              </a:lnSpc>
            </a:pP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6764" y="9033287"/>
            <a:ext cx="1553645" cy="1280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11" name="AutoShape 29"/>
          <p:cNvSpPr>
            <a:spLocks/>
          </p:cNvSpPr>
          <p:nvPr/>
        </p:nvSpPr>
        <p:spPr bwMode="auto">
          <a:xfrm>
            <a:off x="11449114" y="4032142"/>
            <a:ext cx="1521297" cy="16317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86" tIns="38086" rIns="38086" bIns="38086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1" name="Subtitle 4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16770" y="2448386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54117" y="7662996"/>
            <a:ext cx="413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2"/>
                </a:solidFill>
                <a:latin typeface="Open Sans Light"/>
              </a:rPr>
              <a:t>Nguyễn</a:t>
            </a:r>
            <a:r>
              <a:rPr lang="en-US" sz="3600" dirty="0">
                <a:solidFill>
                  <a:schemeClr val="bg2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Open Sans Light"/>
              </a:rPr>
              <a:t>Hồ</a:t>
            </a:r>
            <a:r>
              <a:rPr lang="en-US" sz="3600" dirty="0">
                <a:solidFill>
                  <a:schemeClr val="bg2"/>
                </a:solidFill>
                <a:latin typeface="Open Sans Light"/>
              </a:rPr>
              <a:t> Quang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02068" y="8471648"/>
            <a:ext cx="3983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Open Sans Light"/>
              </a:rPr>
              <a:t>16520997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204495" y="9271592"/>
            <a:ext cx="1830232" cy="228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3074" name="Picture 2" descr="Trong hình ảnh có thể có: 1 người, đang đứng, núi, bầu trời, đám mây, ngoài trời và thiên nhiên">
            <a:extLst>
              <a:ext uri="{FF2B5EF4-FFF2-40B4-BE49-F238E27FC236}">
                <a16:creationId xmlns:a16="http://schemas.microsoft.com/office/drawing/2014/main" id="{0D272918-72C7-4B16-910E-9C392EC0674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 bwMode="auto">
          <a:xfrm>
            <a:off x="10202068" y="3256028"/>
            <a:ext cx="3983038" cy="39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build="p"/>
      <p:bldP spid="11" grpId="0" animBg="1"/>
      <p:bldP spid="25" grpId="0"/>
      <p:bldP spid="32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Open Sans Light"/>
                <a:cs typeface="Open Sans Light"/>
              </a:rPr>
              <a:t>Phần</a:t>
            </a:r>
            <a:r>
              <a:rPr lang="en-US" dirty="0">
                <a:latin typeface="Open Sans Light"/>
                <a:cs typeface="Open Sans Light"/>
              </a:rPr>
              <a:t> </a:t>
            </a:r>
            <a:r>
              <a:rPr lang="en-US" dirty="0" err="1">
                <a:latin typeface="Open Sans Light"/>
                <a:cs typeface="Open Sans Light"/>
              </a:rPr>
              <a:t>mềm</a:t>
            </a:r>
            <a:r>
              <a:rPr lang="en-US" dirty="0">
                <a:latin typeface="Open Sans Light"/>
                <a:cs typeface="Open Sans Light"/>
              </a:rPr>
              <a:t>: proteus </a:t>
            </a:r>
            <a:r>
              <a:rPr lang="en-US" dirty="0" err="1">
                <a:latin typeface="Open Sans Light"/>
                <a:cs typeface="Open Sans Light"/>
              </a:rPr>
              <a:t>và</a:t>
            </a:r>
            <a:r>
              <a:rPr lang="en-US" dirty="0">
                <a:latin typeface="Open Sans Light"/>
                <a:cs typeface="Open Sans Light"/>
              </a:rPr>
              <a:t> </a:t>
            </a:r>
            <a:r>
              <a:rPr lang="en-US" dirty="0" err="1">
                <a:latin typeface="Open Sans Light"/>
                <a:cs typeface="Open Sans Light"/>
              </a:rPr>
              <a:t>keil</a:t>
            </a:r>
            <a:r>
              <a:rPr lang="en-US" dirty="0">
                <a:latin typeface="Open Sans Light"/>
                <a:cs typeface="Open Sans Light"/>
              </a:rPr>
              <a:t> C v4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 AT89C52, LED7SEG Anode, BUTTON, CRYSTAL 12MHz, LEDRED, TIP41 NPN, RES, CONN-SIL2, CONN-SIL6, CAP…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 Light"/>
                <a:cs typeface="Open Sans Light"/>
              </a:rPr>
              <a:t>Code: </a:t>
            </a:r>
            <a:r>
              <a:rPr lang="en-US" dirty="0" err="1">
                <a:latin typeface="Open Sans Light"/>
                <a:cs typeface="Open Sans Light"/>
              </a:rPr>
              <a:t>Asembly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17586" y="8263697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Uhr Zeit Ziffern - Kostenloses Bild auf Pixabay">
            <a:extLst>
              <a:ext uri="{FF2B5EF4-FFF2-40B4-BE49-F238E27FC236}">
                <a16:creationId xmlns:a16="http://schemas.microsoft.com/office/drawing/2014/main" id="{7C2CCAA8-23C7-4A89-99AB-6B4C6F92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87" y="74155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62478" y="5745516"/>
            <a:ext cx="17131486" cy="6249728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err="1">
                <a:solidFill>
                  <a:schemeClr val="bg1"/>
                </a:solidFill>
              </a:rPr>
              <a:t>Nhiệm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vụ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và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giải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pháp</a:t>
            </a:r>
            <a:endParaRPr lang="en-US" sz="8800" b="1" dirty="0">
              <a:solidFill>
                <a:schemeClr val="bg1"/>
              </a:solidFill>
            </a:endParaRPr>
          </a:p>
          <a:p>
            <a:pPr marL="1143000" indent="-1143000">
              <a:lnSpc>
                <a:spcPct val="90000"/>
              </a:lnSpc>
              <a:buFont typeface="+mj-lt"/>
              <a:buAutoNum type="arabicPeriod"/>
            </a:pP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Mục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tiêu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cần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đạt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được</a:t>
            </a:r>
            <a:endParaRPr lang="en-US" sz="71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1143000" indent="-1143000">
              <a:lnSpc>
                <a:spcPct val="90000"/>
              </a:lnSpc>
              <a:buFont typeface="+mj-lt"/>
              <a:buAutoNum type="arabicPeriod"/>
            </a:pP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Vấn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đề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cần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giải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quyết</a:t>
            </a:r>
            <a:endParaRPr lang="en-US" sz="71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1143000" indent="-1143000">
              <a:lnSpc>
                <a:spcPct val="90000"/>
              </a:lnSpc>
              <a:buFont typeface="+mj-lt"/>
              <a:buAutoNum type="arabicPeriod"/>
            </a:pP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Giải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pháp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thực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hiện</a:t>
            </a:r>
            <a:endParaRPr lang="en-US" sz="71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1143000" indent="-1143000">
              <a:lnSpc>
                <a:spcPct val="90000"/>
              </a:lnSpc>
              <a:buFont typeface="+mj-lt"/>
              <a:buAutoNum type="arabicPeriod"/>
            </a:pP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Áp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dụng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thực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tế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71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>
              <a:lnSpc>
                <a:spcPct val="90000"/>
              </a:lnSpc>
            </a:pP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3487" y="11015427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7" name="AutoShape 82"/>
          <p:cNvSpPr>
            <a:spLocks/>
          </p:cNvSpPr>
          <p:nvPr/>
        </p:nvSpPr>
        <p:spPr bwMode="auto">
          <a:xfrm>
            <a:off x="11450205" y="4476688"/>
            <a:ext cx="1520210" cy="12251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93" tIns="38093" rIns="38093" bIns="38093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3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612825" y="5897916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 err="1">
                <a:solidFill>
                  <a:schemeClr val="bg1"/>
                </a:solidFill>
              </a:rPr>
              <a:t>Giải</a:t>
            </a:r>
            <a:r>
              <a:rPr lang="en-US" sz="8800" b="1" dirty="0">
                <a:solidFill>
                  <a:schemeClr val="bg1"/>
                </a:solidFill>
              </a:rPr>
              <a:t> </a:t>
            </a:r>
            <a:r>
              <a:rPr lang="en-US" sz="8800" b="1" dirty="0" err="1">
                <a:solidFill>
                  <a:schemeClr val="bg1"/>
                </a:solidFill>
              </a:rPr>
              <a:t>pháp</a:t>
            </a:r>
            <a:endParaRPr lang="en-US" sz="8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Chúng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ta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sẽ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làm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7100" dirty="0" err="1">
                <a:solidFill>
                  <a:schemeClr val="bg1"/>
                </a:solidFill>
                <a:latin typeface="Open Sans Light"/>
                <a:cs typeface="Open Sans Light"/>
              </a:rPr>
              <a:t>gì</a:t>
            </a:r>
            <a:r>
              <a:rPr lang="en-US" sz="7100" dirty="0">
                <a:solidFill>
                  <a:schemeClr val="bg1"/>
                </a:solidFill>
                <a:latin typeface="Open Sans Light"/>
                <a:cs typeface="Open Sans Light"/>
              </a:rPr>
              <a:t>?</a:t>
            </a:r>
            <a:endParaRPr lang="en-US" sz="8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24844" y="844905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14" name="Freeform 429"/>
          <p:cNvSpPr>
            <a:spLocks noChangeArrowheads="1"/>
          </p:cNvSpPr>
          <p:nvPr/>
        </p:nvSpPr>
        <p:spPr bwMode="auto">
          <a:xfrm>
            <a:off x="11495349" y="4111466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6EF2386-A887-FA40-B8D7-D67654273E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20"/>
          <p:cNvSpPr txBox="1">
            <a:spLocks/>
          </p:cNvSpPr>
          <p:nvPr/>
        </p:nvSpPr>
        <p:spPr>
          <a:xfrm>
            <a:off x="8654755" y="3921125"/>
            <a:ext cx="13330650" cy="677108"/>
          </a:xfrm>
          <a:prstGeom prst="rect">
            <a:avLst/>
          </a:prstGeom>
        </p:spPr>
        <p:txBody>
          <a:bodyPr vert="horz" wrap="square" lIns="243852" tIns="0" rIns="243852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4400" dirty="0">
                <a:solidFill>
                  <a:schemeClr val="tx2"/>
                </a:solidFill>
                <a:latin typeface="Open Sans Light"/>
                <a:cs typeface="Open Sans Light"/>
              </a:rPr>
              <a:t>CÁC KHỐI CHÍNH</a:t>
            </a:r>
          </a:p>
        </p:txBody>
      </p:sp>
      <p:sp>
        <p:nvSpPr>
          <p:cNvPr id="10" name="Title 20"/>
          <p:cNvSpPr txBox="1">
            <a:spLocks/>
          </p:cNvSpPr>
          <p:nvPr/>
        </p:nvSpPr>
        <p:spPr>
          <a:xfrm>
            <a:off x="8654751" y="4815571"/>
            <a:ext cx="13330658" cy="2116425"/>
          </a:xfrm>
          <a:prstGeom prst="rect">
            <a:avLst/>
          </a:prstGeom>
        </p:spPr>
        <p:txBody>
          <a:bodyPr vert="horz" wrap="square" lIns="243852" tIns="121926" rIns="243852" bIns="12192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/>
                <a:cs typeface="Open Sans Light"/>
              </a:rPr>
              <a:t>KHỐI XỬ LÝ: AT89C52: ROM 8KB, RAM 256KB, 4 PORT I/O 8 BIT, 3 TIMER/COUNTER 16BIT</a:t>
            </a: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/>
                <a:cs typeface="Open Sans Light"/>
              </a:rPr>
              <a:t>NÚT NHẤN: TĂNG GIỜ, TĂNG PHÚT, RESET GIÂY</a:t>
            </a: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/>
                <a:cs typeface="Open Sans Light"/>
              </a:rPr>
              <a:t>HIỂN THỊ : 6 LED 7 ĐOẠN ANODE </a:t>
            </a:r>
          </a:p>
          <a:p>
            <a:pPr algn="l">
              <a:lnSpc>
                <a:spcPct val="130000"/>
              </a:lnSpc>
            </a:pPr>
            <a:endParaRPr lang="en-US" sz="24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sp>
        <p:nvSpPr>
          <p:cNvPr id="12" name="Title 20"/>
          <p:cNvSpPr txBox="1">
            <a:spLocks/>
          </p:cNvSpPr>
          <p:nvPr/>
        </p:nvSpPr>
        <p:spPr>
          <a:xfrm>
            <a:off x="8654750" y="7797927"/>
            <a:ext cx="13330650" cy="677108"/>
          </a:xfrm>
          <a:prstGeom prst="rect">
            <a:avLst/>
          </a:prstGeom>
        </p:spPr>
        <p:txBody>
          <a:bodyPr vert="horz" wrap="square" lIns="243852" tIns="0" rIns="243852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4400" dirty="0">
                <a:solidFill>
                  <a:schemeClr val="tx2"/>
                </a:solidFill>
                <a:latin typeface="Open Sans Light"/>
                <a:cs typeface="Open Sans Light"/>
              </a:rPr>
              <a:t>CÁC KHỐI PHỤ</a:t>
            </a:r>
          </a:p>
        </p:txBody>
      </p:sp>
      <p:sp>
        <p:nvSpPr>
          <p:cNvPr id="13" name="Title 20"/>
          <p:cNvSpPr txBox="1">
            <a:spLocks/>
          </p:cNvSpPr>
          <p:nvPr/>
        </p:nvSpPr>
        <p:spPr>
          <a:xfrm>
            <a:off x="8654746" y="9172505"/>
            <a:ext cx="13330658" cy="1156162"/>
          </a:xfrm>
          <a:prstGeom prst="rect">
            <a:avLst/>
          </a:prstGeom>
        </p:spPr>
        <p:txBody>
          <a:bodyPr vert="horz" wrap="square" lIns="243852" tIns="121926" rIns="243852" bIns="12192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/>
                <a:cs typeface="Open Sans Light"/>
              </a:rPr>
              <a:t>KHỐI XUNG NGOẠI: THẠCH ANH 12MHz</a:t>
            </a: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/>
                <a:cs typeface="Open Sans Light"/>
              </a:rPr>
              <a:t>KHỐI NGUỒN: 5V HOẶC 9V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5408" y="10916191"/>
            <a:ext cx="5931322" cy="609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48770" rIns="243852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900" dirty="0" err="1">
                <a:solidFill>
                  <a:schemeClr val="bg1"/>
                </a:solidFill>
                <a:latin typeface="Open Sans Light"/>
                <a:cs typeface="Open Sans Light"/>
              </a:rPr>
              <a:t>Sơ</a:t>
            </a:r>
            <a:r>
              <a:rPr lang="en-US" sz="29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Open Sans Light"/>
                <a:cs typeface="Open Sans Light"/>
              </a:rPr>
              <a:t>đồ</a:t>
            </a:r>
            <a:r>
              <a:rPr lang="en-US" sz="29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Open Sans Light"/>
                <a:cs typeface="Open Sans Light"/>
              </a:rPr>
              <a:t>khối</a:t>
            </a:r>
            <a:endParaRPr lang="en-US" sz="29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1829038" y="567771"/>
            <a:ext cx="20729099" cy="1133518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416770" y="2448386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917821" y="4907526"/>
            <a:ext cx="121321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79019" y="8771301"/>
            <a:ext cx="121321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err="1"/>
              <a:t>Đồng</a:t>
            </a:r>
            <a:r>
              <a:rPr lang="en-US" sz="3100" dirty="0"/>
              <a:t> </a:t>
            </a:r>
            <a:r>
              <a:rPr lang="en-US" sz="3100" dirty="0" err="1"/>
              <a:t>hồ</a:t>
            </a:r>
            <a:r>
              <a:rPr lang="en-US" sz="3100" dirty="0"/>
              <a:t> </a:t>
            </a:r>
            <a:r>
              <a:rPr lang="en-US" sz="3100" dirty="0" err="1"/>
              <a:t>thời</a:t>
            </a:r>
            <a:r>
              <a:rPr lang="en-US" sz="3100" dirty="0"/>
              <a:t> </a:t>
            </a:r>
            <a:r>
              <a:rPr lang="en-US" sz="3100" dirty="0" err="1"/>
              <a:t>gian</a:t>
            </a:r>
            <a:r>
              <a:rPr lang="en-US" sz="3100" dirty="0"/>
              <a:t> </a:t>
            </a:r>
            <a:r>
              <a:rPr lang="en-US" sz="3100" dirty="0" err="1"/>
              <a:t>thực</a:t>
            </a:r>
            <a:endParaRPr lang="en-US" sz="3100" dirty="0"/>
          </a:p>
          <a:p>
            <a:endParaRPr lang="en-US" sz="31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1213669-25F9-4CDC-A9FB-8CD687F3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08" y="3921125"/>
            <a:ext cx="5931322" cy="66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6" grpId="0" animBg="1"/>
      <p:bldP spid="17" grpId="0"/>
      <p:bldP spid="19" grpId="0" animBg="1"/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2291244" y="10021875"/>
            <a:ext cx="1047538" cy="3144434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800" dirty="0">
                <a:solidFill>
                  <a:schemeClr val="bg1"/>
                </a:solidFill>
                <a:latin typeface="Open Sans"/>
                <a:cs typeface="Open Sans"/>
              </a:rPr>
              <a:t>”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6F99655-8E40-46FF-9570-1DA25ABF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" y="0"/>
            <a:ext cx="24344994" cy="13716000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D5668386-6066-4624-BEF7-1EAA27A892D1}"/>
              </a:ext>
            </a:extLst>
          </p:cNvPr>
          <p:cNvSpPr txBox="1"/>
          <p:nvPr/>
        </p:nvSpPr>
        <p:spPr>
          <a:xfrm>
            <a:off x="13449300" y="1752600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SƠ ĐỒ NGUYÊN LÝ </a:t>
            </a:r>
          </a:p>
        </p:txBody>
      </p:sp>
    </p:spTree>
    <p:extLst>
      <p:ext uri="{BB962C8B-B14F-4D97-AF65-F5344CB8AC3E}">
        <p14:creationId xmlns:p14="http://schemas.microsoft.com/office/powerpoint/2010/main" val="18912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Master">
  <a:themeElements>
    <a:clrScheme name="Green Dark">
      <a:dk1>
        <a:sysClr val="windowText" lastClr="000000"/>
      </a:dk1>
      <a:lt1>
        <a:sysClr val="window" lastClr="FFFFFF"/>
      </a:lt1>
      <a:dk2>
        <a:srgbClr val="D4D4D4"/>
      </a:dk2>
      <a:lt2>
        <a:srgbClr val="58C619"/>
      </a:lt2>
      <a:accent1>
        <a:srgbClr val="155C0E"/>
      </a:accent1>
      <a:accent2>
        <a:srgbClr val="16800A"/>
      </a:accent2>
      <a:accent3>
        <a:srgbClr val="399F18"/>
      </a:accent3>
      <a:accent4>
        <a:srgbClr val="58C619"/>
      </a:accent4>
      <a:accent5>
        <a:srgbClr val="7CD73E"/>
      </a:accent5>
      <a:accent6>
        <a:srgbClr val="C7C7C7"/>
      </a:accent6>
      <a:hlink>
        <a:srgbClr val="399F18"/>
      </a:hlink>
      <a:folHlink>
        <a:srgbClr val="7CD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639</Words>
  <Application>Microsoft Office PowerPoint</Application>
  <PresentationFormat>Tùy chỉnh</PresentationFormat>
  <Paragraphs>96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Gill Sans</vt:lpstr>
      <vt:lpstr>Open Sans</vt:lpstr>
      <vt:lpstr>Open Sans Light</vt:lpstr>
      <vt:lpstr>Wingdings</vt:lpstr>
      <vt:lpstr>Master</vt:lpstr>
      <vt:lpstr>Đồng Hồ Thời Gian Thực</vt:lpstr>
      <vt:lpstr>Những nội dung chính của buổi báo cáo</vt:lpstr>
      <vt:lpstr>Bản trình bày PowerPoint</vt:lpstr>
      <vt:lpstr>Thành viên của nhóm</vt:lpstr>
      <vt:lpstr>Giới thiệu về đồ án</vt:lpstr>
      <vt:lpstr>Bản trình bày PowerPoint</vt:lpstr>
      <vt:lpstr>Bản trình bày PowerPoint</vt:lpstr>
      <vt:lpstr>Bản trình bày PowerPoint</vt:lpstr>
      <vt:lpstr>Bản trình bày PowerPoint</vt:lpstr>
      <vt:lpstr>Mạch PCB</vt:lpstr>
      <vt:lpstr>Công thức tính thời gian dùng TIMER</vt:lpstr>
      <vt:lpstr>DELAY DO CODE</vt:lpstr>
      <vt:lpstr>Bản trình bày PowerPoint</vt:lpstr>
      <vt:lpstr>Bản trình bày PowerPoint</vt:lpstr>
      <vt:lpstr>Ưu điểm và khuyết điểm</vt:lpstr>
      <vt:lpstr>Bản trình bày PowerPoint</vt:lpstr>
      <vt:lpstr>Cảm ơn mọi người đã lắng nghe và gửi lời đóng góp.</vt:lpstr>
      <vt:lpstr>Bản trình bày PowerPoint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Nguyen Ho Quang</cp:lastModifiedBy>
  <cp:revision>659</cp:revision>
  <dcterms:created xsi:type="dcterms:W3CDTF">2014-12-02T17:36:54Z</dcterms:created>
  <dcterms:modified xsi:type="dcterms:W3CDTF">2020-10-19T04:43:53Z</dcterms:modified>
</cp:coreProperties>
</file>