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 id="2147483716" r:id="rId3"/>
    <p:sldMasterId id="2147483717" r:id="rId4"/>
  </p:sldMasterIdLst>
  <p:notesMasterIdLst>
    <p:notesMasterId r:id="rId24"/>
  </p:notesMasterIdLst>
  <p:sldIdLst>
    <p:sldId id="256" r:id="rId5"/>
    <p:sldId id="27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6256000" cy="9144000"/>
  <p:notesSz cx="6858000" cy="9144000"/>
  <p:embeddedFontLst>
    <p:embeddedFont>
      <p:font typeface="Merriweather Sans" panose="020B0604020202020204" charset="0"/>
      <p:italic r:id="rId25"/>
      <p:boldItalic r:id="rId26"/>
    </p:embeddedFont>
    <p:embeddedFont>
      <p:font typeface="Cab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58C5A2-4266-4CA7-BA1A-D1558E92A37D}">
  <a:tblStyle styleId="{0558C5A2-4266-4CA7-BA1A-D1558E92A37D}"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9357742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9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51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73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74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3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51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951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26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43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55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18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9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63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23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2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99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32031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49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48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smtClean="0">
                <a:solidFill>
                  <a:srgbClr val="FFFF00"/>
                </a:solidFill>
                <a:latin typeface="Cabin"/>
                <a:ea typeface="Cabin"/>
                <a:cs typeface="Cabin"/>
                <a:sym typeface="Cabin"/>
              </a:rPr>
              <a:t>Variables and Expressions</a:t>
            </a:r>
            <a:endParaRPr lang="en-US" sz="7600" b="0" i="0" u="none" strike="noStrike" cap="none">
              <a:solidFill>
                <a:srgbClr val="FFFF00"/>
              </a:solidFill>
              <a:latin typeface="Cabin"/>
              <a:ea typeface="Cabin"/>
              <a:cs typeface="Cabin"/>
              <a:sym typeface="Cabin"/>
            </a:endParaRP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The r</a:t>
            </a:r>
            <a:r>
              <a:rPr lang="en-US" sz="3600" b="0" i="0" u="none" strike="noStrike" cap="none">
                <a:solidFill>
                  <a:srgbClr val="FFFF00"/>
                </a:solidFill>
                <a:latin typeface="Cabin"/>
                <a:ea typeface="Cabin"/>
                <a:cs typeface="Cabin"/>
                <a:sym typeface="Cabin"/>
              </a:rPr>
              <a:t>ight side is an expression. </a:t>
            </a:r>
            <a:br>
              <a:rPr lang="en-US" sz="3600" b="0" i="0" u="none" strike="noStrike" cap="none">
                <a:solidFill>
                  <a:srgbClr val="FFFF00"/>
                </a:solidFill>
                <a:latin typeface="Cabin"/>
                <a:ea typeface="Cabin"/>
                <a:cs typeface="Cabin"/>
                <a:sym typeface="Cabin"/>
              </a:rPr>
            </a:br>
            <a:r>
              <a:rPr lang="en-US" sz="3600" b="0" i="0" u="none" strike="noStrike" cap="none">
                <a:solidFill>
                  <a:srgbClr val="FF9900"/>
                </a:solidFill>
                <a:latin typeface="Cabin"/>
                <a:ea typeface="Cabin"/>
                <a:cs typeface="Cabin"/>
                <a:sym typeface="Cabin"/>
              </a:rPr>
              <a:t>Once</a:t>
            </a:r>
            <a:r>
              <a:rPr lang="en-US" sz="3600">
                <a:solidFill>
                  <a:srgbClr val="FF9900"/>
                </a:solidFill>
                <a:latin typeface="Cabin"/>
                <a:ea typeface="Cabin"/>
                <a:cs typeface="Cabin"/>
                <a:sym typeface="Cabin"/>
              </a:rPr>
              <a:t> </a:t>
            </a:r>
            <a:r>
              <a:rPr lang="en-US" sz="3600" b="0" i="0" u="none" strike="noStrike" cap="none">
                <a:solidFill>
                  <a:srgbClr val="FF9900"/>
                </a:solidFill>
                <a:latin typeface="Cabin"/>
                <a:ea typeface="Cabin"/>
                <a:cs typeface="Cabin"/>
                <a:sym typeface="Cabin"/>
              </a:rPr>
              <a:t>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a:t>
            </a:r>
            <a:r>
              <a:rPr lang="en-US" sz="3600" b="0" i="0" u="none" strike="noStrike" cap="none">
                <a:solidFill>
                  <a:srgbClr val="FFFFFF"/>
                </a:solidFill>
                <a:latin typeface="Cabin"/>
                <a:ea typeface="Cabin"/>
                <a:cs typeface="Cabin"/>
                <a:sym typeface="Cabin"/>
              </a:rPr>
              <a:t>0.6</a:t>
            </a:r>
            <a:r>
              <a:rPr lang="en-US" sz="3600" b="0" i="0" u="none" strike="noStrike" cap="none">
                <a:solidFill>
                  <a:srgbClr val="00FF00"/>
                </a:solidFill>
                <a:latin typeface="Cabin"/>
                <a:ea typeface="Cabin"/>
                <a:cs typeface="Cabin"/>
                <a:sym typeface="Cabin"/>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00FF00"/>
                </a:solidFill>
                <a:latin typeface="Cabin"/>
                <a:ea typeface="Cabin"/>
                <a:cs typeface="Cabin"/>
                <a:sym typeface="Cabin"/>
              </a:rPr>
              <a:t>x</a:t>
            </a:r>
            <a:r>
              <a:rPr lang="en-US" sz="5600" b="0" i="0" u="none" strike="noStrike" cap="none">
                <a:solidFill>
                  <a:srgbClr val="FF00FF"/>
                </a:solidFill>
                <a:latin typeface="Cabin"/>
                <a:ea typeface="Cabin"/>
                <a:cs typeface="Cabin"/>
                <a:sym typeface="Cabin"/>
              </a:rPr>
              <a:t> </a:t>
            </a:r>
            <a:r>
              <a:rPr lang="en-US" sz="5600" b="0" i="0" u="none" strike="noStrike" cap="none">
                <a:solidFill>
                  <a:srgbClr val="FFFFFF"/>
                </a:solidFill>
                <a:latin typeface="Cabin"/>
                <a:ea typeface="Cabin"/>
                <a:cs typeface="Cabin"/>
                <a:sym typeface="Cabin"/>
              </a:rPr>
              <a:t>=</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Cabin"/>
                <a:ea typeface="Cabin"/>
                <a:cs typeface="Cabin"/>
                <a:sym typeface="Cabin"/>
              </a:rPr>
              <a:t>The r</a:t>
            </a:r>
            <a:r>
              <a:rPr lang="en-US" sz="3200" b="0" i="0" u="none" strike="noStrike" cap="none">
                <a:solidFill>
                  <a:srgbClr val="FFFF00"/>
                </a:solidFill>
                <a:latin typeface="Cabin"/>
                <a:ea typeface="Cabin"/>
                <a:cs typeface="Cabin"/>
                <a:sym typeface="Cabin"/>
              </a:rPr>
              <a:t>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99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00FF00"/>
                </a:solidFill>
                <a:latin typeface="Cabin"/>
                <a:ea typeface="Cabin"/>
                <a:cs typeface="Cabin"/>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9900"/>
                </a:solidFill>
                <a:latin typeface="Cabin"/>
                <a:ea typeface="Cabin"/>
                <a:cs typeface="Cabin"/>
                <a:sym typeface="Cabin"/>
              </a:rPr>
              <a:t>0</a:t>
            </a:r>
            <a:r>
              <a:rPr lang="en-US" sz="3600" b="1" i="0" u="none" strike="noStrike" cap="none">
                <a:solidFill>
                  <a:srgbClr val="FF9900"/>
                </a:solidFill>
                <a:latin typeface="Cabin"/>
                <a:ea typeface="Cabin"/>
                <a:cs typeface="Cabin"/>
                <a:sym typeface="Cabin"/>
              </a:rPr>
              <a:t>.</a:t>
            </a:r>
            <a:r>
              <a:rPr lang="en-US" sz="3600" b="0" i="0" u="none" strike="noStrike" cap="none">
                <a:solidFill>
                  <a:srgbClr val="FF9900"/>
                </a:solidFill>
                <a:latin typeface="Cabin"/>
                <a:ea typeface="Cabin"/>
                <a:cs typeface="Cabin"/>
                <a:sym typeface="Cabin"/>
              </a:rPr>
              <a:t>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The value stored in a variable can be updated by replacing the old value (</a:t>
            </a:r>
            <a:r>
              <a:rPr lang="en-US" sz="3200" b="0" i="0" u="none" strike="noStrike" cap="none">
                <a:solidFill>
                  <a:srgbClr val="FFFFFF"/>
                </a:solidFill>
                <a:latin typeface="Cabin"/>
                <a:ea typeface="Cabin"/>
                <a:cs typeface="Cabin"/>
                <a:sym typeface="Cabin"/>
              </a:rPr>
              <a:t>0.6</a:t>
            </a:r>
            <a:r>
              <a:rPr lang="en-US" sz="3200" b="0" i="0" u="none" strike="noStrike" cap="none">
                <a:solidFill>
                  <a:srgbClr val="00FF00"/>
                </a:solidFill>
                <a:latin typeface="Cabin"/>
                <a:ea typeface="Cabin"/>
                <a:cs typeface="Cabin"/>
                <a:sym typeface="Cabin"/>
              </a:rPr>
              <a:t>) with a new value (</a:t>
            </a:r>
            <a:r>
              <a:rPr lang="en-US" sz="3200" b="0" i="0" u="none" strike="noStrike" cap="none">
                <a:solidFill>
                  <a:srgbClr val="FFFFFF"/>
                </a:solidFill>
                <a:latin typeface="Cabin"/>
                <a:ea typeface="Cabin"/>
                <a:cs typeface="Cabin"/>
                <a:sym typeface="Cabin"/>
              </a:rPr>
              <a:t>0.93</a:t>
            </a:r>
            <a:r>
              <a:rPr lang="en-US" sz="3200" b="0" i="0" u="none" strike="noStrike" cap="none">
                <a:solidFill>
                  <a:srgbClr val="00FF00"/>
                </a:solidFill>
                <a:latin typeface="Cabin"/>
                <a:ea typeface="Cabin"/>
                <a:cs typeface="Cabin"/>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356" name="Shape 356"/>
          <p:cNvGraphicFramePr/>
          <p:nvPr/>
        </p:nvGraphicFramePr>
        <p:xfrm>
          <a:off x="10337800" y="2670175"/>
          <a:ext cx="5025250" cy="5567275"/>
        </p:xfrm>
        <a:graphic>
          <a:graphicData uri="http://schemas.openxmlformats.org/drawingml/2006/table">
            <a:tbl>
              <a:tblPr>
                <a:noFill/>
                <a:tableStyleId>{0558C5A2-4266-4CA7-BA1A-D1558E92A37D}</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752000" cy="4556125"/>
        </p:xfrm>
        <a:graphic>
          <a:graphicData uri="http://schemas.openxmlformats.org/drawingml/2006/table">
            <a:tbl>
              <a:tblPr>
                <a:noFill/>
                <a:tableStyleId>{0558C5A2-4266-4CA7-BA1A-D1558E92A37D}</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Numeric Expressions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FFFF00"/>
                </a:solidFill>
                <a:latin typeface="Cabin"/>
                <a:ea typeface="Cabin"/>
                <a:cs typeface="Cabin"/>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FF"/>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abin"/>
                <a:ea typeface="Cabin"/>
                <a:cs typeface="Cabin"/>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00FFFF"/>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99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FFFF00"/>
                </a:solidFill>
                <a:latin typeface="Cabin"/>
                <a:ea typeface="Cabin"/>
                <a:cs typeface="Cabin"/>
                <a:sym typeface="Cabin"/>
              </a:rPr>
              <a:t>This changes in Python 3.0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Several Types of Numbers</a:t>
            </a:r>
          </a:p>
        </p:txBody>
      </p:sp>
      <p:sp>
        <p:nvSpPr>
          <p:cNvPr id="451" name="Shape 451"/>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Integers</a:t>
            </a:r>
            <a:r>
              <a:rPr lang="en-US" sz="3600" b="0" i="0" u="none" strike="noStrike" cap="none">
                <a:solidFill>
                  <a:schemeClr val="lt1"/>
                </a:solidFill>
                <a:latin typeface="Cabin"/>
                <a:ea typeface="Cabin"/>
                <a:cs typeface="Cabin"/>
                <a:sym typeface="Cabin"/>
              </a:rPr>
              <a:t>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b="0" i="0" u="none" strike="noStrike" cap="none">
                <a:solidFill>
                  <a:srgbClr val="FFFF00"/>
                </a:solidFill>
                <a:latin typeface="Cabin"/>
                <a:ea typeface="Cabin"/>
                <a:cs typeface="Cabin"/>
                <a:sym typeface="Cabin"/>
              </a:rPr>
              <a:t>Floating Point Numbers</a:t>
            </a:r>
            <a:r>
              <a:rPr lang="en-US" sz="3600" b="0" i="0" u="none" strike="noStrike" cap="none">
                <a:solidFill>
                  <a:schemeClr val="lt1"/>
                </a:solidFill>
                <a:latin typeface="Cabin"/>
                <a:ea typeface="Cabin"/>
                <a:cs typeface="Cabin"/>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129309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FF00"/>
                </a:solidFill>
                <a:latin typeface="Cabin"/>
                <a:ea typeface="Cabin"/>
                <a:cs typeface="Cabin"/>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b="0" i="0" u="none" strike="noStrike" cap="none">
                <a:solidFill>
                  <a:srgbClr val="FF9900"/>
                </a:solidFill>
                <a:latin typeface="Cabin"/>
                <a:ea typeface="Cabin"/>
                <a:cs typeface="Cabin"/>
                <a:sym typeface="Cabin"/>
              </a:rPr>
              <a:t>Fixed values </a:t>
            </a:r>
            <a:r>
              <a:rPr lang="en-US" sz="3600" b="0" i="0" u="none" strike="noStrike" cap="none">
                <a:solidFill>
                  <a:srgbClr val="FFFFFF"/>
                </a:solidFill>
                <a:latin typeface="Cabin"/>
                <a:ea typeface="Cabin"/>
                <a:cs typeface="Cabin"/>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constants</a:t>
            </a:r>
            <a:r>
              <a:rPr lang="en-US" sz="3600" b="0" i="0" u="none" strike="noStrike" cap="none">
                <a:solidFill>
                  <a:srgbClr val="FF9900"/>
                </a:solidFill>
                <a:latin typeface="Arial"/>
                <a:ea typeface="Arial"/>
                <a:cs typeface="Arial"/>
                <a:sym typeface="Arial"/>
              </a:rPr>
              <a:t>”</a:t>
            </a:r>
            <a:r>
              <a:rPr lang="en-US" sz="3600" b="0" i="0" u="none" strike="noStrike" cap="none">
                <a:solidFill>
                  <a:srgbClr val="FF9900"/>
                </a:solidFill>
                <a:latin typeface="Cabin"/>
                <a:ea typeface="Cabin"/>
                <a:cs typeface="Cabin"/>
                <a:sym typeface="Cabin"/>
              </a:rPr>
              <a:t> </a:t>
            </a:r>
            <a:r>
              <a:rPr lang="en-US" sz="3600" b="0" i="0" u="none" strike="noStrike" cap="none">
                <a:solidFill>
                  <a:srgbClr val="FFFFFF"/>
                </a:solidFill>
                <a:latin typeface="Cabin"/>
                <a:ea typeface="Cabin"/>
                <a:cs typeface="Cabin"/>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99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quotes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i="0" u="none" strike="noStrike" cap="none">
                <a:solidFill>
                  <a:srgbClr val="00FF00"/>
                </a:solidFill>
                <a:latin typeface="Cabin"/>
                <a:ea typeface="Cabin"/>
                <a:cs typeface="Cabin"/>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a:solidFill>
                  <a:schemeClr val="lt1"/>
                </a:solidFill>
                <a:latin typeface="Cabin"/>
                <a:ea typeface="Cabin"/>
                <a:cs typeface="Cabin"/>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i="0" u="none" strike="noStrike" cap="none">
                <a:solidFill>
                  <a:schemeClr val="lt1"/>
                </a:solidFill>
                <a:latin typeface="Cabin"/>
                <a:ea typeface="Cabin"/>
                <a:cs typeface="Cabin"/>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b="0" i="0" u="none" strike="noStrike" cap="none">
                <a:solidFill>
                  <a:schemeClr val="lt1"/>
                </a:solidFill>
                <a:latin typeface="Cabin"/>
                <a:ea typeface="Cabin"/>
                <a:cs typeface="Cabin"/>
                <a:sym typeface="Cabin"/>
              </a:rPr>
              <a:t>Case Sensitive</a:t>
            </a:r>
            <a:r>
              <a:rPr lang="en-US" sz="3600">
                <a:solidFill>
                  <a:schemeClr val="lt1"/>
                </a:solidFill>
                <a:latin typeface="Cabin"/>
                <a:ea typeface="Cabin"/>
                <a:cs typeface="Cabin"/>
                <a:sym typeface="Cabin"/>
              </a:rPr>
              <a:t/>
            </a:r>
            <a:br>
              <a:rPr lang="en-US" sz="3600">
                <a:solidFill>
                  <a:schemeClr val="lt1"/>
                </a:solidFill>
                <a:latin typeface="Cabin"/>
                <a:ea typeface="Cabin"/>
                <a:cs typeface="Cabin"/>
                <a:sym typeface="Cabin"/>
              </a:rPr>
            </a:br>
            <a:endParaRPr lang="en-US" sz="3600">
              <a:solidFill>
                <a:schemeClr val="lt1"/>
              </a:solidFill>
              <a:latin typeface="Cabin"/>
              <a:ea typeface="Cabin"/>
              <a:cs typeface="Cabin"/>
              <a:sym typeface="Cabin"/>
            </a:endParaRPr>
          </a:p>
          <a:p>
            <a:pPr marL="914400" marR="0" lvl="0" indent="-457200" rtl="0">
              <a:lnSpc>
                <a:spcPct val="150000"/>
              </a:lnSpc>
              <a:spcBef>
                <a:spcPts val="3500"/>
              </a:spcBef>
              <a:spcAft>
                <a:spcPts val="0"/>
              </a:spcAft>
              <a:buSzPct val="100000"/>
              <a:buFont typeface="Cabin"/>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914400" marR="0" lvl="0" indent="-457200" rtl="0">
              <a:lnSpc>
                <a:spcPct val="150000"/>
              </a:lnSpc>
              <a:spcBef>
                <a:spcPts val="3500"/>
              </a:spcBef>
              <a:spcAft>
                <a:spcPts val="0"/>
              </a:spcAft>
              <a:buSzPct val="100000"/>
              <a:buFont typeface="Cabin"/>
            </a:pPr>
            <a:r>
              <a:rPr lang="en-US" sz="3600" b="0" i="0" u="none" strike="noStrike" cap="none">
                <a:solidFill>
                  <a:srgbClr val="E06666"/>
                </a:solidFill>
                <a:latin typeface="Cabin"/>
                <a:ea typeface="Cabin"/>
                <a:cs typeface="Cabin"/>
                <a:sym typeface="Cabin"/>
              </a:rPr>
              <a:t>Bad: </a:t>
            </a:r>
            <a:r>
              <a:rPr lang="en-US" sz="3600" b="0" i="0" u="none" strike="noStrike" cap="none">
                <a:solidFill>
                  <a:srgbClr val="FF99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23spam     #sign  var.12</a:t>
            </a:r>
          </a:p>
          <a:p>
            <a:pPr marL="914400" marR="0" lvl="0" indent="-457200" rtl="0">
              <a:lnSpc>
                <a:spcPct val="150000"/>
              </a:lnSpc>
              <a:spcBef>
                <a:spcPts val="3500"/>
              </a:spcBef>
              <a:spcAft>
                <a:spcPts val="0"/>
              </a:spcAft>
              <a:buSzPct val="100000"/>
              <a:buFont typeface="Cabin"/>
            </a:pPr>
            <a:r>
              <a:rPr lang="en-US" sz="3600" b="0" i="0" u="none" strike="noStrike" cap="none">
                <a:solidFill>
                  <a:srgbClr val="00FFFF"/>
                </a:solidFill>
                <a:latin typeface="Cabin"/>
                <a:ea typeface="Cabin"/>
                <a:cs typeface="Cabin"/>
                <a:sym typeface="Cabin"/>
              </a:rPr>
              <a:t>Different: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FFFF"/>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457200" algn="l" rtl="0">
              <a:lnSpc>
                <a:spcPct val="100000"/>
              </a:lnSpc>
              <a:spcBef>
                <a:spcPts val="3500"/>
              </a:spcBef>
              <a:spcAft>
                <a:spcPts val="0"/>
              </a:spcAft>
              <a:buSzPct val="100000"/>
              <a:buFont typeface="Cabin"/>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FFFF"/>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a:solidFill>
                  <a:srgbClr val="FFFF00"/>
                </a:solidFill>
                <a:latin typeface="Cabin"/>
                <a:ea typeface="Cabin"/>
                <a:cs typeface="Cabin"/>
                <a:sym typeface="Cabin"/>
              </a:rPr>
              <a: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980</Words>
  <Application>Microsoft Office PowerPoint</Application>
  <PresentationFormat>Custom</PresentationFormat>
  <Paragraphs>215</Paragraphs>
  <Slides>19</Slides>
  <Notes>19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19</vt:i4>
      </vt:variant>
    </vt:vector>
  </HeadingPairs>
  <TitlesOfParts>
    <vt:vector size="27" baseType="lpstr">
      <vt:lpstr>Courier New</vt:lpstr>
      <vt:lpstr>Merriweather Sans</vt:lpstr>
      <vt:lpstr>Cabin</vt:lpstr>
      <vt:lpstr>Arial</vt:lpstr>
      <vt:lpstr>Title &amp; Subtitle</vt:lpstr>
      <vt:lpstr>Title &amp; Bullets</vt:lpstr>
      <vt:lpstr>1_Title &amp; Bullets</vt:lpstr>
      <vt:lpstr>Blank</vt:lpstr>
      <vt:lpstr>Variables and Expressions</vt:lpstr>
      <vt:lpstr>Several Types of Numbers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Expressions</dc:title>
  <cp:lastModifiedBy>Hoai Nam</cp:lastModifiedBy>
  <cp:revision>2</cp:revision>
  <dcterms:modified xsi:type="dcterms:W3CDTF">2017-02-11T06:16:26Z</dcterms:modified>
</cp:coreProperties>
</file>