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  <p:sldMasterId id="2147483704" r:id="rId2"/>
    <p:sldMasterId id="2147483705" r:id="rId3"/>
    <p:sldMasterId id="2147483706" r:id="rId4"/>
  </p:sldMasterIdLst>
  <p:notesMasterIdLst>
    <p:notesMasterId r:id="rId3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16256000" cy="9144000"/>
  <p:notesSz cx="6858000" cy="9144000"/>
  <p:embeddedFontLst>
    <p:embeddedFont>
      <p:font typeface="Cabin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71685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2412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1862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6569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7811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058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5073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78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0650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4649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9104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6438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72101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5572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65667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8290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65885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22365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81903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90823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70472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40392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3078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9634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784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5417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1788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684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4715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1893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463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marR="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marR="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marR="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marR="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marR="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marR="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marR="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marR="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stdtypes.html#string-method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Strings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865625" y="7759700"/>
            <a:ext cx="79263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39812" y="8118475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Strings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5405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definite loop using a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is much more 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completely taken care of by the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8774825" y="4622800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Strings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5405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definite loop using a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is much more </a:t>
            </a:r>
            <a:r>
              <a:rPr lang="en-US" sz="3600" b="0" i="0" u="none" strike="noStrike" cap="none">
                <a:solidFill>
                  <a:srgbClr val="B45F06"/>
                </a:solidFill>
                <a:latin typeface="Cabin"/>
                <a:ea typeface="Cabin"/>
                <a:cs typeface="Cabin"/>
                <a:sym typeface="Cabin"/>
              </a:rPr>
              <a:t>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completely taken care of by the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8058071" y="5568950"/>
            <a:ext cx="59832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8058075" y="3222575"/>
            <a:ext cx="50157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and Counting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003300" y="2146300"/>
            <a:ext cx="6565800" cy="53717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is a simple loop that loops through each letter in a string and counts the number of times the loop encounters the 'a' character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753100" y="3468675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letter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word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if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count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Looking deeper into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816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iterates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through the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block (body)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code is executed once for each value </a:t>
            </a: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moves through all of the values </a:t>
            </a: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140700" y="5226050"/>
            <a:ext cx="7193399" cy="137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print letter</a:t>
            </a:r>
          </a:p>
        </p:txBody>
      </p:sp>
      <p:grpSp>
        <p:nvGrpSpPr>
          <p:cNvPr id="333" name="Shape 333"/>
          <p:cNvGrpSpPr/>
          <p:nvPr/>
        </p:nvGrpSpPr>
        <p:grpSpPr>
          <a:xfrm>
            <a:off x="7594589" y="3437028"/>
            <a:ext cx="8391615" cy="1897047"/>
            <a:chOff x="0" y="0"/>
            <a:chExt cx="8389937" cy="1897047"/>
          </a:xfrm>
        </p:grpSpPr>
        <p:sp>
          <p:nvSpPr>
            <p:cNvPr id="334" name="Shape 334"/>
            <p:cNvSpPr txBox="1"/>
            <p:nvPr/>
          </p:nvSpPr>
          <p:spPr>
            <a:xfrm>
              <a:off x="0" y="469900"/>
              <a:ext cx="3255962" cy="6222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b="0" i="0" u="none" strike="noStrike" cap="none">
                  <a:solidFill>
                    <a:srgbClr val="00FF00"/>
                  </a:solidFill>
                  <a:latin typeface="Cabin"/>
                  <a:ea typeface="Cabin"/>
                  <a:cs typeface="Cabin"/>
                  <a:sym typeface="Cabin"/>
                </a:rPr>
                <a:t>Iteration variable</a:t>
              </a:r>
            </a:p>
          </p:txBody>
        </p:sp>
        <p:sp>
          <p:nvSpPr>
            <p:cNvPr id="335" name="Shape 335"/>
            <p:cNvSpPr txBox="1"/>
            <p:nvPr/>
          </p:nvSpPr>
          <p:spPr>
            <a:xfrm>
              <a:off x="3703637" y="0"/>
              <a:ext cx="4686300" cy="6222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b="0" i="0" u="none" strike="noStrike" cap="none">
                  <a:solidFill>
                    <a:srgbClr val="FF7F00"/>
                  </a:solidFill>
                  <a:latin typeface="Cabin"/>
                  <a:ea typeface="Cabin"/>
                  <a:cs typeface="Cabin"/>
                  <a:sym typeface="Cabin"/>
                </a:rPr>
                <a:t>Six-character string</a:t>
              </a:r>
            </a:p>
          </p:txBody>
        </p:sp>
        <p:cxnSp>
          <p:nvCxnSpPr>
            <p:cNvPr id="336" name="Shape 336"/>
            <p:cNvCxnSpPr/>
            <p:nvPr/>
          </p:nvCxnSpPr>
          <p:spPr>
            <a:xfrm rot="10800000">
              <a:off x="1468265" y="1074747"/>
              <a:ext cx="984600" cy="822300"/>
            </a:xfrm>
            <a:prstGeom prst="straightConnector1">
              <a:avLst/>
            </a:prstGeom>
            <a:noFill/>
            <a:ln w="63500" cap="rnd" cmpd="sng">
              <a:solidFill>
                <a:srgbClr val="00FF0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337" name="Shape 337"/>
            <p:cNvCxnSpPr/>
            <p:nvPr/>
          </p:nvCxnSpPr>
          <p:spPr>
            <a:xfrm rot="10800000" flipH="1">
              <a:off x="5434424" y="966711"/>
              <a:ext cx="727200" cy="822300"/>
            </a:xfrm>
            <a:prstGeom prst="straightConnector1">
              <a:avLst/>
            </a:prstGeom>
            <a:noFill/>
            <a:ln w="63500" cap="rnd" cmpd="sng">
              <a:solidFill>
                <a:srgbClr val="FF7F0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3" name="Shape 3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Done?</a:t>
            </a:r>
          </a:p>
        </p:txBody>
      </p:sp>
      <p:cxnSp>
        <p:nvCxnSpPr>
          <p:cNvPr id="344" name="Shape 3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45" name="Shape 345"/>
          <p:cNvCxnSpPr/>
          <p:nvPr/>
        </p:nvCxnSpPr>
        <p:spPr>
          <a:xfrm rot="10800000" flipH="1">
            <a:off x="6700837" y="2711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>
            <a:stCxn id="347" idx="2"/>
          </p:cNvCxnSpPr>
          <p:nvPr/>
        </p:nvCxnSpPr>
        <p:spPr>
          <a:xfrm flipH="1">
            <a:off x="66975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133200" y="4516675"/>
            <a:ext cx="3596099" cy="4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50" name="Shape 35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846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2451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35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letter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5130800" y="2019300"/>
            <a:ext cx="31115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Advance </a:t>
            </a:r>
            <a:r>
              <a:rPr lang="en-US" sz="35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letter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7927750" y="5086350"/>
            <a:ext cx="6639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letter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9740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490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264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014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27381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34874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2062161" y="7366000"/>
            <a:ext cx="124461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through the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string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and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block (body)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code is executed once for each value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</p:txBody>
      </p:sp>
      <p:cxnSp>
        <p:nvCxnSpPr>
          <p:cNvPr id="363" name="Shape 363"/>
          <p:cNvCxnSpPr/>
          <p:nvPr/>
        </p:nvCxnSpPr>
        <p:spPr>
          <a:xfrm>
            <a:off x="4703700" y="2385900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4275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0" y="2339725"/>
            <a:ext cx="6438900" cy="596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also look at any continuous section of a string using a </a:t>
            </a:r>
            <a:r>
              <a:rPr lang="en-US" sz="34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colon operator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The second number is one beyond the end of the slice - </a:t>
            </a:r>
            <a:r>
              <a:rPr lang="en-US" sz="3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up to but not including</a:t>
            </a:r>
            <a:r>
              <a:rPr lang="en-US" sz="3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If the second number is 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beyond the end of the string, it stops at the end 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8890000" y="7073900"/>
            <a:ext cx="6680200" cy="1917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Slicing Strings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8777450" y="2708900"/>
            <a:ext cx="6553499" cy="449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6:7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6705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6705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454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454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229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229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8978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8978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9702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97028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452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4521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150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150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1899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1899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2674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2674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423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423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147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1478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4897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48971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438900" cy="4110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we leave off the first number or the last number of the slice, it is assumed to be the beginning or end of the string respectively</a:t>
            </a:r>
          </a:p>
        </p:txBody>
      </p:sp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8890000" y="7073900"/>
            <a:ext cx="6680200" cy="1917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Slicing Strings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8535900" y="2754300"/>
            <a:ext cx="68634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Monty Python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6705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6705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7454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7454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8229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8229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8978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8978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9702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97028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10452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104521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11150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11150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11899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1899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12674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12674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13423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13423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14147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141478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14897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148971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Concatenation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1003300" y="2603500"/>
            <a:ext cx="5714999" cy="4008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the 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operator is applied to strings, it means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concatenation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7900200" y="3101750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6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7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as a</a:t>
            </a:r>
            <a:r>
              <a:rPr lang="en-US" sz="7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logical</a:t>
            </a:r>
            <a:r>
              <a:rPr lang="en-US" sz="7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Operator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1155700" y="2451100"/>
            <a:ext cx="61340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keyword can also be used to check to see if one string is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another string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expression is a logical expression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that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returns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can be used in an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if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statement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9255125" y="2298700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</a:t>
            </a:r>
            <a:r>
              <a:rPr lang="en-US" sz="30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'nan'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'Found it!</a:t>
            </a:r>
            <a:r>
              <a:rPr lang="en-US" sz="30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Found it!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Comparison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927100" y="2667000"/>
            <a:ext cx="14693999" cy="532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right, bananas.'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word,'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before banana.</a:t>
            </a:r>
            <a:r>
              <a:rPr lang="en-US" sz="34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word,'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after banana.</a:t>
            </a:r>
            <a:r>
              <a:rPr lang="en-US" sz="34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right, bananas.'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7150099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Data Type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1841500"/>
            <a:ext cx="7150199" cy="6743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 string is a sequence of characters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 string literal uses quotes  </a:t>
            </a:r>
            <a:b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0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  <a:r>
              <a:rPr lang="en-US" sz="30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lang="en-US" sz="3000">
                <a:solidFill>
                  <a:srgbClr val="FF00FF"/>
                </a:solidFill>
              </a:rPr>
              <a:t>"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  <a:r>
              <a:rPr lang="en-US" sz="3000">
                <a:solidFill>
                  <a:srgbClr val="FF00FF"/>
                </a:solidFill>
              </a:rPr>
              <a:t>"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For strings, + means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concatenate</a:t>
            </a: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When a string contains numbers, it is still a string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We can convert numbers in a string into a number using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int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9040811" y="749300"/>
            <a:ext cx="6959599" cy="791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str1 = "Hello</a:t>
            </a:r>
            <a:r>
              <a:rPr lang="en-US" sz="30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str2 =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 = str1 + str2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str3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&lt;module&gt;TypeError: cannot concatenate 'str' and 'int' objects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(str3)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1231900" y="241300"/>
            <a:ext cx="13187699" cy="2057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Library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558800" y="2209800"/>
            <a:ext cx="7746899" cy="62357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has a number of string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which are in the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string library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are already </a:t>
            </a:r>
            <a:r>
              <a:rPr lang="en-US" sz="3400" b="0" i="1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built into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every string - we invoke them by appending the function to the string variable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do not modify the original string, instead they return a new string that has been altered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8484325" y="2379900"/>
            <a:ext cx="7557299" cy="589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'Hi There'</a:t>
            </a:r>
            <a:r>
              <a:rPr lang="en-US" sz="3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hi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912300" y="662375"/>
            <a:ext cx="14919599" cy="820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</a:t>
            </a:r>
            <a:r>
              <a:rPr lang="en-US" sz="36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'str'&gt;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['capitalize', 'center', 'count', 'decode', 'encode', 'endswith', 'expandtabs', 'find', 'format', 'index', 'isalnum', 'isalpha', 'isdigit', 'islower', 'isspace', 'istitle', 'isupper', 'join', 'ljust', 'lower', 'lstrip', 'partition', 'replace', 'rfind', 'rindex', 'rjust', 'rpartition', 'rsplit', 'rstrip', 'split', 'splitlines', 'startswith', 'strip', 'swapcase', 'title', 'translate', 'upper', 'zfill']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3000" u="sng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https://docs.python.org/2/library/stdtypes.html#string-methods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Shape 4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0" y="1109662"/>
            <a:ext cx="13379449" cy="613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1700199" y="2565400"/>
            <a:ext cx="6600600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str.capitalize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str.center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(width[, fillchar])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str.endswith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(suffix[,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str.find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(sub[,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str.lstrip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9080500" y="2565400"/>
            <a:ext cx="60071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str.replace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(old, new[, count])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str.lower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str.rstrip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str.strip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str.upper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Library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609600" y="241300"/>
            <a:ext cx="8305799" cy="1892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7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Searching a String</a:t>
            </a:r>
          </a:p>
        </p:txBody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1155700" y="2197100"/>
            <a:ext cx="7450500" cy="610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use the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find()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to search for a substring within another 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finds the first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occurrence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substring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the substring is not found,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returns 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Remember that string position starts at zero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9677400" y="3986200"/>
            <a:ext cx="62466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fruit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'na'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'z'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</a:p>
        </p:txBody>
      </p:sp>
      <p:cxnSp>
        <p:nvCxnSpPr>
          <p:cNvPr id="478" name="Shape 478"/>
          <p:cNvCxnSpPr/>
          <p:nvPr/>
        </p:nvCxnSpPr>
        <p:spPr>
          <a:xfrm rot="10800000">
            <a:off x="10302875" y="1084261"/>
            <a:ext cx="1400174" cy="692149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9" name="Shape 479"/>
          <p:cNvSpPr txBox="1"/>
          <p:nvPr/>
        </p:nvSpPr>
        <p:spPr>
          <a:xfrm>
            <a:off x="9766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9766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0515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515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1290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1290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2039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2039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27635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27635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35128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135128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Making everything </a:t>
            </a:r>
            <a:r>
              <a:rPr lang="en-US" sz="7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UPPER CASE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308000" cy="52295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make a copy of a string in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lower case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upper case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Often when we are searching for a string using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- we first convert the string to lower case so we can search a string regardless of case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.upper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Search and Replace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49783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replace()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is like 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search and replace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operation in a word processor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replaces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all occurrences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search string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with the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replacement string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greet = 'Hello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 = greet.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'Bob'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'Jane'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nstr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Jane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 = greet.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'o'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'X'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Stripping Whitespace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927100" y="2603500"/>
            <a:ext cx="73536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want to take a string and remove whitespace at the beginning and/or end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lstrip()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rstrip()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remove whitespace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at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left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right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strip()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emoves both beginning and ending whitespace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   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.lstrip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  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.strip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411262" y="3422650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 have a nice day</a:t>
            </a:r>
            <a:r>
              <a:rPr lang="en-US" sz="36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'Please'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Prefixes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832600" y="3383450"/>
            <a:ext cx="153162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stephen.marquard@uct.ac.za Sat Jan  5 09:14:16 2008</a:t>
            </a:r>
            <a:r>
              <a:rPr lang="en-US" sz="28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</a:p>
        </p:txBody>
      </p:sp>
      <p:sp>
        <p:nvSpPr>
          <p:cNvPr id="523" name="Shape 523"/>
          <p:cNvSpPr txBox="1"/>
          <p:nvPr/>
        </p:nvSpPr>
        <p:spPr>
          <a:xfrm>
            <a:off x="1016000" y="2749550"/>
            <a:ext cx="14649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 Sat Jan  5 09:14:16 2008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5599987" y="1764575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21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917521" y="1816100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31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5859764" y="2395399"/>
            <a:ext cx="17700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8180110" y="2476361"/>
            <a:ext cx="16499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8" name="Shape 528"/>
          <p:cNvCxnSpPr/>
          <p:nvPr/>
        </p:nvCxnSpPr>
        <p:spPr>
          <a:xfrm rot="10800000" flipH="1">
            <a:off x="6116450" y="3362449"/>
            <a:ext cx="1877699" cy="17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9" name="Shape 529"/>
          <p:cNvSpPr txBox="1"/>
          <p:nvPr/>
        </p:nvSpPr>
        <p:spPr>
          <a:xfrm>
            <a:off x="3708647" y="258800"/>
            <a:ext cx="8783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Parsing and Extracting</a:t>
            </a:r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2186" y="5241450"/>
            <a:ext cx="2186099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5994399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7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Reading and Converting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690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prefer to read data in using 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strings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then parse and convert the data as we need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gives us more control over error situations and/or bad user input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Raw input numbers must be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converted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from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342311" y="869950"/>
            <a:ext cx="7099200" cy="739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&lt;module&gt;TypeError: unsupported operand type(s) for -: 'str' and 'int'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1917700" y="469900"/>
            <a:ext cx="11438100" cy="1892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1073775" y="2514450"/>
            <a:ext cx="6628799" cy="5823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type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Read/Convert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Indexing strings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[]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Slicing strings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[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:4]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Looping through strings </a:t>
            </a:r>
            <a:b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with 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while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Concatenating strings with  </a:t>
            </a:r>
            <a:r>
              <a:rPr lang="en-US" sz="3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8065875" y="2514450"/>
            <a:ext cx="7145100" cy="5627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operations 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library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Comparisons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Searching in strings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Replacing text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Stripping white space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4605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Looking Inside Strings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6581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get at any single character in a string using an index specified in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square brackets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index value must be an integer and starts at zero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index value can be an expression that is computed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0867921" y="4517525"/>
            <a:ext cx="48788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482600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0566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0566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1315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1315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2090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090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2839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2839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5636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5636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43129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43129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Character Too Far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22300" y="2222500"/>
            <a:ext cx="71627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will get a </a:t>
            </a:r>
            <a:r>
              <a:rPr lang="en-US" sz="3600" b="0" i="0" u="none" strike="noStrike" cap="non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python error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if you attempt to index beyond the end of a string.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 be careful when constructing index values and slices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759825" y="3035300"/>
            <a:ext cx="6845400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&lt;module&gt;IndexError: string index out of 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Strings Have Length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658100" cy="37217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 is a built-in function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gives us the length of a string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9947700" y="5551475"/>
            <a:ext cx="63080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375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0375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1125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1125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1899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1899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649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649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33731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33731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41224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41224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Len Function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0150" y="2339975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len(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666875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700" y="6000750"/>
            <a:ext cx="216535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10283825" y="2508250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some stored code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use. A function takes some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produces an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5953125" y="8318500"/>
            <a:ext cx="4330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Guido wrote this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Len Function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6845300" y="5168900"/>
            <a:ext cx="3330899" cy="281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len(inp):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6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</p:txBody>
      </p:sp>
      <p:cxnSp>
        <p:nvCxnSpPr>
          <p:cNvPr id="288" name="Shape 288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9" name="Shape 289"/>
          <p:cNvCxnSpPr/>
          <p:nvPr/>
        </p:nvCxnSpPr>
        <p:spPr>
          <a:xfrm rot="10800000">
            <a:off x="10267124" y="6587374"/>
            <a:ext cx="1135800" cy="3540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90" name="Shape 290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some stored code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use. A function takes some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produces an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200150" y="2339975"/>
            <a:ext cx="65973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len(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3208336" y="6069012"/>
            <a:ext cx="1666875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11442700" y="6000750"/>
            <a:ext cx="216535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(a number)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Strings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98500" y="2603500"/>
            <a:ext cx="65406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a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while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and an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and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function, we can construct a loop to look at each of the letters in a string individually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8239813" y="3690900"/>
            <a:ext cx="59453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index,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4728825" y="3740150"/>
            <a:ext cx="6984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0 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00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AA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1883</Words>
  <Application>Microsoft Office PowerPoint</Application>
  <PresentationFormat>Custom</PresentationFormat>
  <Paragraphs>412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Courier New</vt:lpstr>
      <vt:lpstr>Cabin</vt:lpstr>
      <vt:lpstr>Arial</vt:lpstr>
      <vt:lpstr>Title &amp; Subtitle</vt:lpstr>
      <vt:lpstr>1_Title &amp; Bullets</vt:lpstr>
      <vt:lpstr>2_Title &amp; Bullets</vt:lpstr>
      <vt:lpstr>Title &amp; Bullets - 2 Column</vt:lpstr>
      <vt:lpstr>Strings</vt:lpstr>
      <vt:lpstr>String Data Type</vt:lpstr>
      <vt:lpstr>Reading and Converting</vt:lpstr>
      <vt:lpstr>Looking Inside Strings</vt:lpstr>
      <vt:lpstr>A Character Too Far</vt:lpstr>
      <vt:lpstr>Strings Have Length</vt:lpstr>
      <vt:lpstr>Len Function</vt:lpstr>
      <vt:lpstr>Len Function</vt:lpstr>
      <vt:lpstr>Looping Through Strings</vt:lpstr>
      <vt:lpstr>Looping Through Strings</vt:lpstr>
      <vt:lpstr>Looping Through Strings</vt:lpstr>
      <vt:lpstr>Looping and Counting</vt:lpstr>
      <vt:lpstr>Looking deeper into in</vt:lpstr>
      <vt:lpstr>PowerPoint Presentation</vt:lpstr>
      <vt:lpstr>Slicing Strings</vt:lpstr>
      <vt:lpstr>Slicing Strings</vt:lpstr>
      <vt:lpstr>String Concatenation</vt:lpstr>
      <vt:lpstr>Using in as a logical Operator</vt:lpstr>
      <vt:lpstr>String Comparison</vt:lpstr>
      <vt:lpstr>String Library</vt:lpstr>
      <vt:lpstr>PowerPoint Presentation</vt:lpstr>
      <vt:lpstr>PowerPoint Presentation</vt:lpstr>
      <vt:lpstr>String Library</vt:lpstr>
      <vt:lpstr>Searching a String</vt:lpstr>
      <vt:lpstr>Making everything UPPER CASE</vt:lpstr>
      <vt:lpstr>Search and Replace</vt:lpstr>
      <vt:lpstr>Stripping Whitespace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Hoai Nam</dc:creator>
  <cp:lastModifiedBy>Hoai Nam</cp:lastModifiedBy>
  <cp:revision>2</cp:revision>
  <dcterms:modified xsi:type="dcterms:W3CDTF">2017-02-11T09:48:13Z</dcterms:modified>
</cp:coreProperties>
</file>