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 id="2147483717"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6256000" cy="9144000"/>
  <p:notesSz cx="6858000" cy="9144000"/>
  <p:embeddedFontLst>
    <p:embeddedFont>
      <p:font typeface="Cabin" panose="020B0604020202020204" charset="0"/>
      <p:regular r:id="rId24"/>
      <p:bold r:id="rId25"/>
      <p:italic r:id="rId26"/>
      <p:boldItalic r:id="rId27"/>
    </p:embeddedFont>
    <p:embeddedFont>
      <p:font typeface="Merriweather Sans" panose="020B0604020202020204" charset="0"/>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8C5A2-4266-4CA7-BA1A-D1558E92A37D}">
  <a:tblStyle styleId="{0558C5A2-4266-4CA7-BA1A-D1558E92A37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9357742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73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74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35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51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95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26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433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55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18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63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23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2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99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32031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49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48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1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smtClean="0">
                <a:solidFill>
                  <a:srgbClr val="FFFF00"/>
                </a:solidFill>
                <a:latin typeface="Cabin"/>
                <a:ea typeface="Cabin"/>
                <a:cs typeface="Cabin"/>
                <a:sym typeface="Cabin"/>
              </a:rPr>
              <a:t>Variables and Expressions</a:t>
            </a:r>
            <a:endParaRPr lang="en-US" sz="7600" b="0" i="0" u="none" strike="noStrike" cap="none">
              <a:solidFill>
                <a:srgbClr val="FFFF00"/>
              </a:solidFill>
              <a:latin typeface="Cabin"/>
              <a:ea typeface="Cabin"/>
              <a:cs typeface="Cabin"/>
              <a:sym typeface="Cabin"/>
            </a:endParaRP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lang="en-US" sz="3200" b="0" i="0" u="none" strike="noStrike" cap="none">
                <a:solidFill>
                  <a:srgbClr val="FFFF00"/>
                </a:solidFill>
                <a:latin typeface="Cabin"/>
                <a:ea typeface="Cabin"/>
                <a:cs typeface="Cabin"/>
                <a:sym typeface="Cabin"/>
              </a:rPr>
              <a:t>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99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The value stored in a variable can be updated by replacing the old value (</a:t>
            </a:r>
            <a:r>
              <a:rPr lang="en-US" sz="3200" b="0" i="0" u="none" strike="noStrike" cap="none">
                <a:solidFill>
                  <a:srgbClr val="FFFFFF"/>
                </a:solidFill>
                <a:latin typeface="Cabin"/>
                <a:ea typeface="Cabin"/>
                <a:cs typeface="Cabin"/>
                <a:sym typeface="Cabin"/>
              </a:rPr>
              <a:t>0.6</a:t>
            </a:r>
            <a:r>
              <a:rPr lang="en-US" sz="3200" b="0" i="0" u="none" strike="noStrike" cap="none">
                <a:solidFill>
                  <a:srgbClr val="00FF00"/>
                </a:solidFill>
                <a:latin typeface="Cabin"/>
                <a:ea typeface="Cabin"/>
                <a:cs typeface="Cabin"/>
                <a:sym typeface="Cabin"/>
              </a:rPr>
              <a:t>) with a new value (</a:t>
            </a:r>
            <a:r>
              <a:rPr lang="en-US" sz="3200" b="0" i="0" u="none" strike="noStrike" cap="none">
                <a:solidFill>
                  <a:srgbClr val="FFFFFF"/>
                </a:solidFill>
                <a:latin typeface="Cabin"/>
                <a:ea typeface="Cabin"/>
                <a:cs typeface="Cabin"/>
                <a:sym typeface="Cabin"/>
              </a:rPr>
              <a:t>0.93</a:t>
            </a:r>
            <a:r>
              <a:rPr lang="en-US" sz="3200" b="0" i="0" u="none" strike="noStrike" cap="non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3000000" cy="3000000"/>
        </p:xfrm>
        <a:graphic>
          <a:graphicData uri="http://schemas.openxmlformats.org/drawingml/2006/table">
            <a:tbl>
              <a:tblPr>
                <a:noFill/>
                <a:tableStyleId>{0558C5A2-4266-4CA7-BA1A-D1558E92A37D}</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000000" cy="3000000"/>
        </p:xfrm>
        <a:graphic>
          <a:graphicData uri="http://schemas.openxmlformats.org/drawingml/2006/table">
            <a:tbl>
              <a:tblPr>
                <a:noFill/>
                <a:tableStyleId>{0558C5A2-4266-4CA7-BA1A-D1558E92A37D}</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FFFF00"/>
                </a:solidFill>
                <a:latin typeface="Cabin"/>
                <a:ea typeface="Cabin"/>
                <a:cs typeface="Cabin"/>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FF"/>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FFFF00"/>
                </a:solidFill>
                <a:latin typeface="Cabin"/>
                <a:ea typeface="Cabin"/>
                <a:cs typeface="Cabin"/>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FF00"/>
                </a:solidFill>
                <a:latin typeface="Cabin"/>
                <a:ea typeface="Cabin"/>
                <a:cs typeface="Cabin"/>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b="0" i="0" u="none" strike="noStrike" cap="none">
                <a:solidFill>
                  <a:srgbClr val="FF9900"/>
                </a:solidFill>
                <a:latin typeface="Cabin"/>
                <a:ea typeface="Cabin"/>
                <a:cs typeface="Cabin"/>
                <a:sym typeface="Cabin"/>
              </a:rPr>
              <a:t>Fixed values </a:t>
            </a:r>
            <a:r>
              <a:rPr lang="en-US" sz="3600" b="0" i="0" u="none" strike="noStrike" cap="none">
                <a:solidFill>
                  <a:srgbClr val="FFFFFF"/>
                </a:solidFill>
                <a:latin typeface="Cabin"/>
                <a:ea typeface="Cabin"/>
                <a:cs typeface="Cabin"/>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constants</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 </a:t>
            </a:r>
            <a:r>
              <a:rPr lang="en-US" sz="3600" b="0" i="0" u="none" strike="noStrike" cap="none">
                <a:solidFill>
                  <a:srgbClr val="FFFFFF"/>
                </a:solidFill>
                <a:latin typeface="Cabin"/>
                <a:ea typeface="Cabin"/>
                <a:cs typeface="Cabin"/>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i="0" u="none" strike="noStrike" cap="non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i="0" u="none" strike="noStrike" cap="non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Case Sensitive</a:t>
            </a:r>
            <a:r>
              <a:rPr lang="en-US" sz="3600">
                <a:solidFill>
                  <a:schemeClr val="lt1"/>
                </a:solidFill>
                <a:latin typeface="Cabin"/>
                <a:ea typeface="Cabin"/>
                <a:cs typeface="Cabin"/>
                <a:sym typeface="Cabin"/>
              </a:rPr>
              <a:t/>
            </a:r>
            <a:br>
              <a:rPr lang="en-US" sz="3600">
                <a:solidFill>
                  <a:schemeClr val="lt1"/>
                </a:solidFill>
                <a:latin typeface="Cabin"/>
                <a:ea typeface="Cabin"/>
                <a:cs typeface="Cabin"/>
                <a:sym typeface="Cabin"/>
              </a:rPr>
            </a:br>
            <a:endParaRPr lang="en-US" sz="3600">
              <a:solidFill>
                <a:schemeClr val="lt1"/>
              </a:solidFill>
              <a:latin typeface="Cabin"/>
              <a:ea typeface="Cabin"/>
              <a:cs typeface="Cabin"/>
              <a:sym typeface="Cabin"/>
            </a:endParaRPr>
          </a:p>
          <a:p>
            <a:pPr marL="914400" marR="0" lvl="0" indent="-457200" rtl="0">
              <a:lnSpc>
                <a:spcPct val="150000"/>
              </a:lnSpc>
              <a:spcBef>
                <a:spcPts val="3500"/>
              </a:spcBef>
              <a:spcAft>
                <a:spcPts val="0"/>
              </a:spcAft>
              <a:buSzPct val="100000"/>
              <a:buFont typeface="Cabin"/>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914400" marR="0" lvl="0" indent="-457200" rtl="0">
              <a:lnSpc>
                <a:spcPct val="150000"/>
              </a:lnSpc>
              <a:spcBef>
                <a:spcPts val="3500"/>
              </a:spcBef>
              <a:spcAft>
                <a:spcPts val="0"/>
              </a:spcAft>
              <a:buSzPct val="100000"/>
              <a:buFont typeface="Cabin"/>
            </a:pPr>
            <a:r>
              <a:rPr lang="en-US" sz="3600" b="0" i="0" u="none" strike="noStrike" cap="none">
                <a:solidFill>
                  <a:srgbClr val="E06666"/>
                </a:solidFill>
                <a:latin typeface="Cabin"/>
                <a:ea typeface="Cabin"/>
                <a:cs typeface="Cabin"/>
                <a:sym typeface="Cabin"/>
              </a:rPr>
              <a:t>Bad: </a:t>
            </a:r>
            <a:r>
              <a:rPr lang="en-US" sz="3600" b="0" i="0" u="none" strike="noStrike" cap="none">
                <a:solidFill>
                  <a:srgbClr val="FF99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23spam     #sign  var.12</a:t>
            </a:r>
          </a:p>
          <a:p>
            <a:pPr marL="914400" marR="0" lvl="0" indent="-457200" rtl="0">
              <a:lnSpc>
                <a:spcPct val="150000"/>
              </a:lnSpc>
              <a:spcBef>
                <a:spcPts val="3500"/>
              </a:spcBef>
              <a:spcAft>
                <a:spcPts val="0"/>
              </a:spcAft>
              <a:buSzPct val="100000"/>
              <a:buFont typeface="Cabin"/>
            </a:pPr>
            <a:r>
              <a:rPr lang="en-US" sz="3600" b="0" i="0" u="none" strike="noStrike" cap="none">
                <a:solidFill>
                  <a:srgbClr val="00FFFF"/>
                </a:solidFill>
                <a:latin typeface="Cabin"/>
                <a:ea typeface="Cabin"/>
                <a:cs typeface="Cabin"/>
                <a:sym typeface="Cabin"/>
              </a:rPr>
              <a:t>Different: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FFFF"/>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457200" algn="l" rtl="0">
              <a:lnSpc>
                <a:spcPct val="10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FFFF"/>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lang="en-US" sz="3600" b="0" i="0" u="none" strike="noStrike" cap="none">
                <a:solidFill>
                  <a:srgbClr val="FFFF00"/>
                </a:solidFill>
                <a:latin typeface="Cabin"/>
                <a:ea typeface="Cabin"/>
                <a:cs typeface="Cabin"/>
                <a:sym typeface="Cabin"/>
              </a:rPr>
              <a:t>ight side is an expression. </a:t>
            </a:r>
            <a:br>
              <a:rPr lang="en-US" sz="3600" b="0" i="0" u="none" strike="noStrike" cap="none">
                <a:solidFill>
                  <a:srgbClr val="FFFF00"/>
                </a:solidFill>
                <a:latin typeface="Cabin"/>
                <a:ea typeface="Cabin"/>
                <a:cs typeface="Cabin"/>
                <a:sym typeface="Cabin"/>
              </a:rPr>
            </a:br>
            <a:r>
              <a:rPr lang="en-US" sz="3600" b="0" i="0" u="none" strike="noStrike" cap="non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lang="en-US" sz="3600" b="0" i="0" u="none" strike="noStrike" cap="none">
                <a:solidFill>
                  <a:srgbClr val="FF9900"/>
                </a:solidFill>
                <a:latin typeface="Cabin"/>
                <a:ea typeface="Cabin"/>
                <a:cs typeface="Cabin"/>
                <a:sym typeface="Cabin"/>
              </a:rPr>
              <a:t>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a:t>
            </a:r>
            <a:r>
              <a:rPr lang="en-US" sz="3600" b="0" i="0" u="none" strike="noStrike" cap="none">
                <a:solidFill>
                  <a:srgbClr val="FFFFFF"/>
                </a:solidFill>
                <a:latin typeface="Cabin"/>
                <a:ea typeface="Cabin"/>
                <a:cs typeface="Cabin"/>
                <a:sym typeface="Cabin"/>
              </a:rPr>
              <a:t>0.6</a:t>
            </a:r>
            <a:r>
              <a:rPr lang="en-US" sz="3600" b="0" i="0" u="none" strike="noStrike" cap="none">
                <a:solidFill>
                  <a:srgbClr val="00FF00"/>
                </a:solidFill>
                <a:latin typeface="Cabin"/>
                <a:ea typeface="Cabin"/>
                <a:cs typeface="Cabin"/>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Custom</PresentationFormat>
  <Paragraphs>199</Paragraphs>
  <Slides>18</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Cabin</vt:lpstr>
      <vt:lpstr>Merriweather Sans</vt:lpstr>
      <vt:lpstr>Courier New</vt:lpstr>
      <vt:lpstr>Arial</vt:lpstr>
      <vt:lpstr>Title &amp; Subtitle</vt:lpstr>
      <vt:lpstr>Title &amp; Bullets</vt:lpstr>
      <vt:lpstr>1_Title &amp; Bullets</vt:lpstr>
      <vt:lpstr>Blank</vt:lpstr>
      <vt:lpstr>Variables and Expressions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Expressions</dc:title>
  <cp:lastModifiedBy>Hoai Nam</cp:lastModifiedBy>
  <cp:revision>1</cp:revision>
  <dcterms:modified xsi:type="dcterms:W3CDTF">2017-02-11T03:36:46Z</dcterms:modified>
</cp:coreProperties>
</file>