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sldIdLst>
    <p:sldId id="256" r:id="rId3"/>
    <p:sldId id="258" r:id="rId5"/>
    <p:sldId id="267" r:id="rId6"/>
    <p:sldId id="289" r:id="rId7"/>
    <p:sldId id="268" r:id="rId8"/>
    <p:sldId id="264" r:id="rId9"/>
    <p:sldId id="287" r:id="rId10"/>
    <p:sldId id="290" r:id="rId11"/>
    <p:sldId id="272" r:id="rId12"/>
    <p:sldId id="270" r:id="rId13"/>
    <p:sldId id="291" r:id="rId14"/>
    <p:sldId id="292" r:id="rId15"/>
    <p:sldId id="273" r:id="rId16"/>
    <p:sldId id="288" r:id="rId17"/>
    <p:sldId id="274" r:id="rId18"/>
    <p:sldId id="30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p:scale>
          <a:sx n="66" d="100"/>
          <a:sy n="66" d="100"/>
        </p:scale>
        <p:origin x="-816" y="-270"/>
      </p:cViewPr>
      <p:guideLst>
        <p:guide orient="horz" pos="21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7B27B6E-E55D-4325-8AB3-9358735E38CB}" type="datetime1">
              <a:rPr lang="en-US" smtClean="0"/>
            </a:fld>
            <a:endParaRPr lang="en-US" dirty="0"/>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dirty="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31ABE5E-D0C2-408D-95E6-624C29106FB3}"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813FDE63-899C-4483-91B4-0DB25AA94326}"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fld id="{D57F1E4F-1CFF-5643-939E-217C01CDF565}" type="slidenum">
              <a:rPr lang="en-US" smtClean="0"/>
            </a:fld>
            <a:endParaRPr lang="en-US" dirty="0"/>
          </a:p>
        </p:txBody>
      </p:sp>
      <p:cxnSp>
        <p:nvCxnSpPr>
          <p:cNvPr id="7" name="Straight Connector 6"/>
          <p:cNvCxnSpPr/>
          <p:nvPr userDrawn="1"/>
        </p:nvCxnSpPr>
        <p:spPr>
          <a:xfrm>
            <a:off x="1371600" y="952500"/>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1155700" y="749300"/>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AA523156-FF57-4402-881B-CB11F70E6F88}"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405B82D4-132B-412F-AAA8-66A49DB52A62}"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C6CB15E-EAB0-4B43-8090-B6024CDDBE96}" type="datetime1">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0F51C72B-567F-4ABB-9984-40814FBCE3E6}" type="datetime1">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7E5F753-D1D7-4125-B785-D37666019608}" type="datetime1">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90CEA69-BCA9-48D1-B857-F6666CAEB373}"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2B52DAA-E68B-4643-8E44-42CE3B8D1B60}"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D57F1E4F-1CFF-5643-939E-217C01CDF565}" type="slidenum">
              <a:rPr lang="en-US" dirty="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A6D7460-C38B-41E6-847B-B0D62E4C31BB}" type="datetime1">
              <a:rPr lang="en-US" smtClean="0"/>
            </a:fld>
            <a:endParaRPr lang="en-US" dirty="0"/>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br>
              <a:rPr lang="en-US" dirty="0" smtClean="0"/>
            </a:br>
            <a:r>
              <a:rPr lang="en-US" dirty="0" smtClean="0"/>
              <a:t>(Object Oriented Programming)</a:t>
            </a:r>
            <a:endParaRPr lang="en-US" dirty="0"/>
          </a:p>
        </p:txBody>
      </p:sp>
      <p:sp>
        <p:nvSpPr>
          <p:cNvPr id="3" name="Subtitle 2"/>
          <p:cNvSpPr>
            <a:spLocks noGrp="1"/>
          </p:cNvSpPr>
          <p:nvPr>
            <p:ph type="subTitle" idx="1"/>
          </p:nvPr>
        </p:nvSpPr>
        <p:spPr/>
        <p:txBody>
          <a:bodyPr>
            <a:normAutofit fontScale="77500" lnSpcReduction="20000"/>
          </a:bodyPr>
          <a:lstStyle/>
          <a:p>
            <a:r>
              <a:rPr lang="en-US" dirty="0" err="1" smtClean="0"/>
              <a:t>Chương</a:t>
            </a:r>
            <a:r>
              <a:rPr lang="en-US" dirty="0" smtClean="0"/>
              <a:t> </a:t>
            </a:r>
            <a:r>
              <a:rPr lang="en-US" b="1" dirty="0" smtClean="0"/>
              <a:t>1</a:t>
            </a:r>
            <a:r>
              <a:rPr lang="en-US" b="1" dirty="0"/>
              <a:t>. </a:t>
            </a:r>
            <a:r>
              <a:rPr lang="en-US" b="1" dirty="0" err="1"/>
              <a:t>Tổng</a:t>
            </a:r>
            <a:r>
              <a:rPr lang="en-US" b="1" dirty="0"/>
              <a:t> </a:t>
            </a:r>
            <a:r>
              <a:rPr lang="en-US" b="1" dirty="0" err="1"/>
              <a:t>quan</a:t>
            </a:r>
            <a:r>
              <a:rPr lang="en-US" b="1" dirty="0"/>
              <a:t> </a:t>
            </a:r>
            <a:r>
              <a:rPr lang="en-US" b="1" dirty="0" err="1"/>
              <a:t>về</a:t>
            </a:r>
            <a:r>
              <a:rPr lang="en-US" b="1" dirty="0"/>
              <a:t> </a:t>
            </a:r>
            <a:r>
              <a:rPr lang="en-US" b="1" dirty="0" err="1"/>
              <a:t>cách</a:t>
            </a:r>
            <a:r>
              <a:rPr lang="en-US" b="1" dirty="0"/>
              <a:t> </a:t>
            </a:r>
            <a:r>
              <a:rPr lang="en-US" b="1" dirty="0" err="1"/>
              <a:t>tiếp</a:t>
            </a:r>
            <a:r>
              <a:rPr lang="en-US" b="1" dirty="0"/>
              <a:t> </a:t>
            </a:r>
            <a:r>
              <a:rPr lang="en-US" b="1" dirty="0" err="1"/>
              <a:t>cận</a:t>
            </a:r>
            <a:r>
              <a:rPr lang="en-US" b="1" dirty="0"/>
              <a:t> </a:t>
            </a:r>
            <a:r>
              <a:rPr lang="en-US" b="1" dirty="0" err="1"/>
              <a:t>hướng</a:t>
            </a:r>
            <a:r>
              <a:rPr lang="en-US" b="1" dirty="0"/>
              <a:t> </a:t>
            </a:r>
            <a:r>
              <a:rPr lang="en-US" b="1" dirty="0" err="1"/>
              <a:t>đối</a:t>
            </a:r>
            <a:r>
              <a:rPr lang="en-US" b="1" dirty="0"/>
              <a:t> </a:t>
            </a:r>
            <a:r>
              <a:rPr lang="en-US" b="1" dirty="0" err="1"/>
              <a:t>tượng</a:t>
            </a:r>
            <a:r>
              <a:rPr lang="en-US" b="1" dirty="0"/>
              <a:t> </a:t>
            </a:r>
            <a:endParaRPr lang="en-US" dirty="0"/>
          </a:p>
          <a:p>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sz="3200" dirty="0" smtClean="0">
                <a:ln>
                  <a:solidFill>
                    <a:srgbClr val="00B0F0"/>
                  </a:solidFill>
                </a:ln>
                <a:solidFill>
                  <a:schemeClr val="accent4"/>
                </a:solidFill>
                <a:effectLst/>
                <a:sym typeface="+mn-ea"/>
              </a:rPr>
              <a:t>C</a:t>
            </a:r>
            <a:r>
              <a:rPr lang="en-US" sz="3200" err="1">
                <a:ln>
                  <a:solidFill>
                    <a:srgbClr val="00B0F0"/>
                  </a:solidFill>
                </a:ln>
                <a:solidFill>
                  <a:schemeClr val="accent4"/>
                </a:solidFill>
                <a:effectLst/>
                <a:sym typeface="+mn-ea"/>
              </a:rPr>
              <a:t>ác</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khái</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niệm</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cơ</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bản</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của</a:t>
            </a:r>
            <a:r>
              <a:rPr lang="en-US" sz="320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lập</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trình</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hướng</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đối</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tượng</a:t>
            </a:r>
            <a:endParaRPr lang="en-US" sz="3200" dirty="0"/>
          </a:p>
        </p:txBody>
      </p:sp>
      <p:sp>
        <p:nvSpPr>
          <p:cNvPr id="3" name="Content Placeholder 2"/>
          <p:cNvSpPr>
            <a:spLocks noGrp="1"/>
          </p:cNvSpPr>
          <p:nvPr>
            <p:ph idx="1"/>
          </p:nvPr>
        </p:nvSpPr>
        <p:spPr/>
        <p:txBody>
          <a:bodyPr/>
          <a:lstStyle/>
          <a:p>
            <a:pPr marL="0" indent="0">
              <a:buNone/>
            </a:pPr>
            <a:r>
              <a:rPr lang="vi-VN" dirty="0"/>
              <a:t>Đặc trưng (tính chất)</a:t>
            </a:r>
            <a:endParaRPr lang="vi-VN" dirty="0"/>
          </a:p>
          <a:p>
            <a:r>
              <a:rPr lang="vi-VN" dirty="0" smtClean="0"/>
              <a:t>Trừu </a:t>
            </a:r>
            <a:r>
              <a:rPr lang="vi-VN" dirty="0"/>
              <a:t>tượng (Abtraction)</a:t>
            </a:r>
            <a:endParaRPr lang="vi-VN" dirty="0"/>
          </a:p>
          <a:p>
            <a:r>
              <a:rPr lang="vi-VN" dirty="0" smtClean="0"/>
              <a:t>Đóng gói</a:t>
            </a:r>
            <a:r>
              <a:rPr lang="en-US" altLang="vi-VN" dirty="0" smtClean="0"/>
              <a:t> </a:t>
            </a:r>
            <a:r>
              <a:rPr lang="en-US" dirty="0" smtClean="0"/>
              <a:t> </a:t>
            </a:r>
            <a:r>
              <a:rPr lang="vi-VN" dirty="0" smtClean="0"/>
              <a:t>(</a:t>
            </a:r>
            <a:r>
              <a:rPr lang="vi-VN" altLang="en-US" dirty="0" smtClean="0"/>
              <a:t>Encapsulation</a:t>
            </a:r>
            <a:r>
              <a:rPr lang="vi-VN" dirty="0"/>
              <a:t>)</a:t>
            </a:r>
            <a:endParaRPr lang="vi-VN" dirty="0"/>
          </a:p>
          <a:p>
            <a:r>
              <a:rPr lang="vi-VN" dirty="0" smtClean="0"/>
              <a:t>Thừa </a:t>
            </a:r>
            <a:r>
              <a:rPr lang="vi-VN" dirty="0"/>
              <a:t>kế (Inheritance)</a:t>
            </a:r>
            <a:endParaRPr lang="vi-VN" dirty="0"/>
          </a:p>
          <a:p>
            <a:r>
              <a:rPr lang="vi-VN" dirty="0" smtClean="0"/>
              <a:t>Đa </a:t>
            </a:r>
            <a:r>
              <a:rPr lang="vi-VN" dirty="0"/>
              <a:t>hình (Polymophism</a:t>
            </a:r>
            <a:r>
              <a:rPr lang="vi-VN" dirty="0" smtClean="0"/>
              <a:t>)</a:t>
            </a:r>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sz="3200" dirty="0" smtClean="0">
                <a:ln>
                  <a:solidFill>
                    <a:srgbClr val="00B0F0"/>
                  </a:solidFill>
                </a:ln>
                <a:solidFill>
                  <a:schemeClr val="accent4"/>
                </a:solidFill>
                <a:effectLst/>
                <a:sym typeface="+mn-ea"/>
              </a:rPr>
              <a:t>C</a:t>
            </a:r>
            <a:r>
              <a:rPr lang="en-US" sz="3200" err="1">
                <a:ln>
                  <a:solidFill>
                    <a:srgbClr val="00B0F0"/>
                  </a:solidFill>
                </a:ln>
                <a:solidFill>
                  <a:schemeClr val="accent4"/>
                </a:solidFill>
                <a:effectLst/>
                <a:sym typeface="+mn-ea"/>
              </a:rPr>
              <a:t>ác</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khái</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niệm</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cơ</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bản</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của</a:t>
            </a:r>
            <a:r>
              <a:rPr lang="en-US" sz="320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lập</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trình</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hướng</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đối</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tượng</a:t>
            </a:r>
            <a:endParaRPr lang="en-US" sz="3200" dirty="0"/>
          </a:p>
        </p:txBody>
      </p:sp>
      <p:sp>
        <p:nvSpPr>
          <p:cNvPr id="3" name="Content Placeholder 2"/>
          <p:cNvSpPr>
            <a:spLocks noGrp="1"/>
          </p:cNvSpPr>
          <p:nvPr>
            <p:ph idx="1"/>
          </p:nvPr>
        </p:nvSpPr>
        <p:spPr>
          <a:xfrm>
            <a:off x="609600" y="1600200"/>
            <a:ext cx="11073130" cy="4813935"/>
          </a:xfrm>
        </p:spPr>
        <p:txBody>
          <a:bodyPr/>
          <a:lstStyle/>
          <a:p>
            <a:pPr marL="0" indent="0">
              <a:buNone/>
            </a:pPr>
            <a:endParaRPr lang="vi-VN" dirty="0"/>
          </a:p>
          <a:p>
            <a:r>
              <a:rPr lang="vi-VN" dirty="0" smtClean="0"/>
              <a:t>Trừu </a:t>
            </a:r>
            <a:r>
              <a:rPr lang="vi-VN" dirty="0"/>
              <a:t>tượng hóa </a:t>
            </a:r>
            <a:r>
              <a:rPr lang="vi-VN" dirty="0">
                <a:sym typeface="+mn-ea"/>
              </a:rPr>
              <a:t>(Abtraction) </a:t>
            </a:r>
            <a:r>
              <a:rPr lang="vi-VN" dirty="0"/>
              <a:t>là biểu diễn một tình huống phức tạp trong thế giới thực bằng mô hình hóa đơn giản, tập trung vào các tính chất quan trọng của đối tượng để giải quyết một bài toán cụ thể.</a:t>
            </a:r>
            <a:endParaRPr lang="vi-VN" dirty="0"/>
          </a:p>
          <a:p>
            <a:r>
              <a:rPr lang="vi-VN" dirty="0" smtClean="0"/>
              <a:t>Đóng gói</a:t>
            </a:r>
            <a:r>
              <a:rPr lang="en-US" altLang="vi-VN" dirty="0" smtClean="0"/>
              <a:t> </a:t>
            </a:r>
            <a:r>
              <a:rPr lang="vi-VN" dirty="0" smtClean="0">
                <a:sym typeface="+mn-ea"/>
              </a:rPr>
              <a:t>(</a:t>
            </a:r>
            <a:r>
              <a:rPr lang="vi-VN" altLang="en-US" dirty="0" smtClean="0">
                <a:sym typeface="+mn-ea"/>
              </a:rPr>
              <a:t>Encapsulation</a:t>
            </a:r>
            <a:r>
              <a:rPr lang="vi-VN" dirty="0">
                <a:sym typeface="+mn-ea"/>
              </a:rPr>
              <a:t>)</a:t>
            </a:r>
            <a:r>
              <a:rPr lang="en-US" dirty="0" smtClean="0"/>
              <a:t> </a:t>
            </a:r>
            <a:r>
              <a:rPr lang="vi-VN" altLang="en-US" dirty="0" smtClean="0"/>
              <a:t>là cơ chế gom dữ liệu và thao tác trên dữ liệu thành một thể thống nhất. Cơ chế này giúp che dấu thông tin và hạn chế thao tác tự do từ bên ngoài.</a:t>
            </a:r>
            <a:endParaRPr lang="vi-VN" dirty="0"/>
          </a:p>
          <a:p>
            <a:endParaRPr lang="en-US" dirty="0" smtClean="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sz="3200" dirty="0" smtClean="0">
                <a:ln>
                  <a:solidFill>
                    <a:srgbClr val="00B0F0"/>
                  </a:solidFill>
                </a:ln>
                <a:solidFill>
                  <a:schemeClr val="accent4"/>
                </a:solidFill>
                <a:effectLst/>
                <a:sym typeface="+mn-ea"/>
              </a:rPr>
              <a:t>C</a:t>
            </a:r>
            <a:r>
              <a:rPr lang="en-US" sz="3200" err="1">
                <a:ln>
                  <a:solidFill>
                    <a:srgbClr val="00B0F0"/>
                  </a:solidFill>
                </a:ln>
                <a:solidFill>
                  <a:schemeClr val="accent4"/>
                </a:solidFill>
                <a:effectLst/>
                <a:sym typeface="+mn-ea"/>
              </a:rPr>
              <a:t>ác</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khái</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niệm</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cơ</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bản</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của</a:t>
            </a:r>
            <a:r>
              <a:rPr lang="en-US" sz="320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lập</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trình</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hướng</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đối</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tượng</a:t>
            </a:r>
            <a:endParaRPr lang="en-US" sz="3200" dirty="0"/>
          </a:p>
        </p:txBody>
      </p:sp>
      <p:sp>
        <p:nvSpPr>
          <p:cNvPr id="3" name="Content Placeholder 2"/>
          <p:cNvSpPr>
            <a:spLocks noGrp="1"/>
          </p:cNvSpPr>
          <p:nvPr>
            <p:ph idx="1"/>
          </p:nvPr>
        </p:nvSpPr>
        <p:spPr/>
        <p:txBody>
          <a:bodyPr/>
          <a:lstStyle/>
          <a:p>
            <a:pPr marL="0" indent="0">
              <a:buNone/>
            </a:pPr>
            <a:endParaRPr lang="vi-VN" dirty="0"/>
          </a:p>
          <a:p>
            <a:r>
              <a:rPr lang="vi-VN" dirty="0" smtClean="0"/>
              <a:t>Thừa </a:t>
            </a:r>
            <a:r>
              <a:rPr lang="vi-VN" dirty="0"/>
              <a:t>kế (Inheritance) nhằm gom các thành phần giống nhau của lớp để tạo thành lớp mới và các lớp ban đầu kế thừa lại lớp vừa tạo.</a:t>
            </a:r>
            <a:endParaRPr lang="vi-VN" dirty="0"/>
          </a:p>
          <a:p>
            <a:endParaRPr lang="vi-VN" dirty="0"/>
          </a:p>
          <a:p>
            <a:r>
              <a:rPr lang="vi-VN" dirty="0" smtClean="0"/>
              <a:t>Đa </a:t>
            </a:r>
            <a:r>
              <a:rPr lang="vi-VN" dirty="0"/>
              <a:t>hình (Polymophism</a:t>
            </a:r>
            <a:r>
              <a:rPr lang="vi-VN" dirty="0" smtClean="0"/>
              <a:t>)</a:t>
            </a:r>
            <a:r>
              <a:rPr lang="vi-VN" altLang="en-US" dirty="0" smtClean="0"/>
              <a:t> là khá năng các đối tượng khác nhau thực hiện cùng một hành động và cho kết quả khác nhau.</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sz="3200" dirty="0" smtClean="0">
                <a:ln>
                  <a:solidFill>
                    <a:srgbClr val="00B0F0"/>
                  </a:solidFill>
                </a:ln>
                <a:solidFill>
                  <a:schemeClr val="accent4"/>
                </a:solidFill>
                <a:effectLst/>
                <a:sym typeface="+mn-ea"/>
              </a:rPr>
              <a:t>C</a:t>
            </a:r>
            <a:r>
              <a:rPr lang="en-US" sz="3200" err="1">
                <a:ln>
                  <a:solidFill>
                    <a:srgbClr val="00B0F0"/>
                  </a:solidFill>
                </a:ln>
                <a:solidFill>
                  <a:schemeClr val="accent4"/>
                </a:solidFill>
                <a:effectLst/>
                <a:sym typeface="+mn-ea"/>
              </a:rPr>
              <a:t>ác</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khái</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niệm</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cơ</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bản</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của</a:t>
            </a:r>
            <a:r>
              <a:rPr lang="en-US" sz="320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lập</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trình</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hướng</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đối</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tượng</a:t>
            </a:r>
            <a:endParaRPr lang="en-US" sz="3200" dirty="0"/>
          </a:p>
        </p:txBody>
      </p:sp>
      <p:sp>
        <p:nvSpPr>
          <p:cNvPr id="3" name="Content Placeholder 2"/>
          <p:cNvSpPr>
            <a:spLocks noGrp="1"/>
          </p:cNvSpPr>
          <p:nvPr>
            <p:ph idx="1"/>
          </p:nvPr>
        </p:nvSpPr>
        <p:spPr/>
        <p:txBody>
          <a:bodyPr/>
          <a:lstStyle/>
          <a:p>
            <a:pPr marL="0" indent="0">
              <a:buNone/>
            </a:pPr>
            <a:r>
              <a:rPr lang="vi-VN" dirty="0"/>
              <a:t>Phương pháp phân tích và thiết kế theo </a:t>
            </a:r>
            <a:r>
              <a:rPr lang="vi-VN" dirty="0" smtClean="0"/>
              <a:t>hướng </a:t>
            </a:r>
            <a:r>
              <a:rPr lang="vi-VN" dirty="0"/>
              <a:t>đối </a:t>
            </a:r>
            <a:r>
              <a:rPr lang="vi-VN" dirty="0" smtClean="0"/>
              <a:t>tượng</a:t>
            </a:r>
            <a:endParaRPr lang="en-US" dirty="0" smtClean="0"/>
          </a:p>
          <a:p>
            <a:r>
              <a:rPr lang="vi-VN" dirty="0"/>
              <a:t>Phân tích: ngôn ngữ đặc tả mô </a:t>
            </a:r>
            <a:r>
              <a:rPr lang="vi-VN" dirty="0" smtClean="0"/>
              <a:t>hình</a:t>
            </a:r>
            <a:r>
              <a:rPr lang="en-US" dirty="0" smtClean="0"/>
              <a:t> UML(</a:t>
            </a:r>
            <a:r>
              <a:rPr lang="en-US" dirty="0"/>
              <a:t>Unified Modeling Language</a:t>
            </a:r>
            <a:r>
              <a:rPr lang="en-US" dirty="0" smtClean="0"/>
              <a:t>)</a:t>
            </a:r>
            <a:endParaRPr lang="en-US" dirty="0" smtClean="0"/>
          </a:p>
          <a:p>
            <a:endParaRPr lang="vi-VN" dirty="0"/>
          </a:p>
          <a:p>
            <a:r>
              <a:rPr lang="vi-VN" dirty="0"/>
              <a:t>Thiết </a:t>
            </a:r>
            <a:r>
              <a:rPr lang="vi-VN" dirty="0" smtClean="0"/>
              <a:t>kế: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a:t>
            </a:r>
            <a:r>
              <a:rPr lang="en-US" dirty="0" err="1" smtClean="0"/>
              <a:t>mô</a:t>
            </a:r>
            <a:r>
              <a:rPr lang="en-US" dirty="0" smtClean="0"/>
              <a:t> </a:t>
            </a:r>
            <a:r>
              <a:rPr lang="vi-VN" dirty="0" smtClean="0"/>
              <a:t>hình </a:t>
            </a:r>
            <a:r>
              <a:rPr lang="en-US" dirty="0" err="1" smtClean="0"/>
              <a:t>phân</a:t>
            </a:r>
            <a:r>
              <a:rPr lang="en-US" dirty="0" smtClean="0"/>
              <a:t> </a:t>
            </a:r>
            <a:r>
              <a:rPr lang="en-US" dirty="0" err="1" smtClean="0"/>
              <a:t>tích</a:t>
            </a:r>
            <a:r>
              <a:rPr lang="en-US" dirty="0" smtClean="0"/>
              <a:t>, </a:t>
            </a:r>
            <a:r>
              <a:rPr lang="en-US" dirty="0" err="1" smtClean="0"/>
              <a:t>cài</a:t>
            </a:r>
            <a:r>
              <a:rPr lang="en-US" dirty="0" smtClean="0"/>
              <a:t> </a:t>
            </a:r>
            <a:r>
              <a:rPr lang="en-US" dirty="0" err="1" smtClean="0"/>
              <a:t>đặt</a:t>
            </a:r>
            <a:r>
              <a:rPr lang="en-US" dirty="0" smtClean="0"/>
              <a:t> </a:t>
            </a:r>
            <a:r>
              <a:rPr lang="en-US" dirty="0" err="1" smtClean="0"/>
              <a:t>ứng</a:t>
            </a:r>
            <a:r>
              <a:rPr lang="en-US" dirty="0" smtClean="0"/>
              <a:t> </a:t>
            </a:r>
            <a:r>
              <a:rPr lang="en-US" dirty="0" err="1" smtClean="0"/>
              <a:t>dụng</a:t>
            </a:r>
            <a:r>
              <a:rPr lang="en-US" dirty="0" smtClean="0"/>
              <a:t>/</a:t>
            </a:r>
            <a:r>
              <a:rPr lang="en-US" dirty="0" err="1" smtClean="0"/>
              <a:t>chương</a:t>
            </a:r>
            <a:r>
              <a:rPr lang="en-US" dirty="0" smtClean="0"/>
              <a:t> </a:t>
            </a:r>
            <a:r>
              <a:rPr lang="en-US" dirty="0" err="1" smtClean="0"/>
              <a:t>trình</a:t>
            </a:r>
            <a:r>
              <a:rPr lang="en-US" dirty="0" smtClean="0"/>
              <a:t> </a:t>
            </a:r>
            <a:r>
              <a:rPr lang="en-US" dirty="0" err="1" smtClean="0"/>
              <a:t>theo</a:t>
            </a:r>
            <a:r>
              <a:rPr lang="en-US" dirty="0" smtClean="0"/>
              <a:t> </a:t>
            </a:r>
            <a:r>
              <a:rPr lang="en-US" dirty="0" err="1" smtClean="0"/>
              <a:t>một</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a:t>
            </a: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a:t>
            </a:r>
            <a:r>
              <a:rPr lang="en-US" sz="3200" dirty="0" smtClean="0">
                <a:ln>
                  <a:solidFill>
                    <a:srgbClr val="00B0F0"/>
                  </a:solidFill>
                </a:ln>
                <a:solidFill>
                  <a:schemeClr val="accent4"/>
                </a:solidFill>
                <a:effectLst/>
                <a:sym typeface="+mn-ea"/>
              </a:rPr>
              <a:t>C</a:t>
            </a:r>
            <a:r>
              <a:rPr lang="en-US" sz="3200" err="1">
                <a:ln>
                  <a:solidFill>
                    <a:srgbClr val="00B0F0"/>
                  </a:solidFill>
                </a:ln>
                <a:solidFill>
                  <a:schemeClr val="accent4"/>
                </a:solidFill>
                <a:effectLst/>
                <a:sym typeface="+mn-ea"/>
              </a:rPr>
              <a:t>ác</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khái</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niệm</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cơ</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bản</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của</a:t>
            </a:r>
            <a:r>
              <a:rPr lang="en-US" sz="320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lập</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trình</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hướng</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đối</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tượng</a:t>
            </a:r>
            <a:endParaRPr lang="en-US" sz="3200" dirty="0"/>
          </a:p>
        </p:txBody>
      </p:sp>
      <p:sp>
        <p:nvSpPr>
          <p:cNvPr id="3" name="Content Placeholder 2"/>
          <p:cNvSpPr>
            <a:spLocks noGrp="1"/>
          </p:cNvSpPr>
          <p:nvPr>
            <p:ph idx="1"/>
          </p:nvPr>
        </p:nvSpPr>
        <p:spPr/>
        <p:txBody>
          <a:bodyPr/>
          <a:lstStyle/>
          <a:p>
            <a:r>
              <a:rPr lang="en-US" dirty="0" err="1" smtClean="0"/>
              <a:t>Các</a:t>
            </a:r>
            <a:r>
              <a:rPr lang="en-US" dirty="0" smtClean="0"/>
              <a:t> </a:t>
            </a:r>
            <a:r>
              <a:rPr lang="en-US" dirty="0" err="1" smtClean="0"/>
              <a:t>bước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endParaRPr lang="en-US" dirty="0"/>
          </a:p>
          <a:p>
            <a:pPr lvl="1"/>
            <a:r>
              <a:rPr lang="vi-VN" dirty="0"/>
              <a:t>Mô tả bài toán</a:t>
            </a:r>
            <a:endParaRPr lang="vi-VN" dirty="0"/>
          </a:p>
          <a:p>
            <a:pPr lvl="1"/>
            <a:r>
              <a:rPr lang="vi-VN" dirty="0" smtClean="0"/>
              <a:t>Đặc </a:t>
            </a:r>
            <a:r>
              <a:rPr lang="vi-VN" dirty="0"/>
              <a:t>tả yêu cầu</a:t>
            </a:r>
            <a:endParaRPr lang="vi-VN" dirty="0"/>
          </a:p>
          <a:p>
            <a:pPr lvl="1"/>
            <a:r>
              <a:rPr lang="vi-VN" dirty="0" smtClean="0"/>
              <a:t>Trích </a:t>
            </a:r>
            <a:r>
              <a:rPr lang="vi-VN" dirty="0"/>
              <a:t>chọn đối tượng</a:t>
            </a:r>
            <a:endParaRPr lang="vi-VN" dirty="0"/>
          </a:p>
          <a:p>
            <a:pPr lvl="1"/>
            <a:r>
              <a:rPr lang="vi-VN" dirty="0" smtClean="0"/>
              <a:t>Mô </a:t>
            </a:r>
            <a:r>
              <a:rPr lang="vi-VN" dirty="0"/>
              <a:t>hình hóa lớp đối tượng</a:t>
            </a:r>
            <a:endParaRPr lang="vi-VN" dirty="0"/>
          </a:p>
          <a:p>
            <a:pPr lvl="1"/>
            <a:r>
              <a:rPr lang="vi-VN" dirty="0" smtClean="0"/>
              <a:t>Thiết </a:t>
            </a:r>
            <a:r>
              <a:rPr lang="vi-VN" dirty="0"/>
              <a:t>kế tổng quan</a:t>
            </a:r>
            <a:endParaRPr lang="vi-VN" dirty="0"/>
          </a:p>
          <a:p>
            <a:pPr lvl="1"/>
            <a:r>
              <a:rPr lang="vi-VN" dirty="0" smtClean="0"/>
              <a:t>Thiết </a:t>
            </a:r>
            <a:r>
              <a:rPr lang="vi-VN" dirty="0"/>
              <a:t>kế chi tiết</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033"/>
            <a:ext cx="10972800" cy="1143000"/>
          </a:xfrm>
        </p:spPr>
        <p:txBody>
          <a:bodyPr/>
          <a:lstStyle/>
          <a:p>
            <a:r>
              <a:rPr lang="en-US" dirty="0"/>
              <a:t>1.2. </a:t>
            </a:r>
            <a:r>
              <a:rPr lang="en-US" sz="3200" dirty="0" smtClean="0">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M</a:t>
            </a:r>
            <a:r>
              <a:rPr lang="en-US" sz="320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ột</a:t>
            </a:r>
            <a:r>
              <a:rPr lang="en-US" sz="3200">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 </a:t>
            </a:r>
            <a:r>
              <a:rPr lang="en-US" sz="320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số</a:t>
            </a:r>
            <a:r>
              <a:rPr lang="en-US" sz="3200">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 </a:t>
            </a:r>
            <a:r>
              <a:rPr lang="en-US" sz="320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ngôn</a:t>
            </a:r>
            <a:r>
              <a:rPr lang="en-US" sz="3200">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 </a:t>
            </a:r>
            <a:r>
              <a:rPr lang="en-US" sz="320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ngữ</a:t>
            </a:r>
            <a:r>
              <a:rPr lang="en-US" sz="3200">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 </a:t>
            </a:r>
            <a:r>
              <a:rPr lang="en-US" sz="3200" dirty="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lập</a:t>
            </a:r>
            <a:r>
              <a:rPr lang="en-US" sz="3200" dirty="0">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 </a:t>
            </a:r>
            <a:r>
              <a:rPr lang="en-US" sz="3200" dirty="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trình</a:t>
            </a:r>
            <a:r>
              <a:rPr lang="en-US" sz="3200" dirty="0">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 </a:t>
            </a:r>
            <a:r>
              <a:rPr lang="en-US" sz="3200" dirty="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hướng</a:t>
            </a:r>
            <a:r>
              <a:rPr lang="en-US" sz="3200" dirty="0">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 </a:t>
            </a:r>
            <a:r>
              <a:rPr lang="en-US" sz="3200" dirty="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đối</a:t>
            </a:r>
            <a:r>
              <a:rPr lang="en-US" sz="3200" dirty="0">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 </a:t>
            </a:r>
            <a:r>
              <a:rPr lang="en-US" sz="3200" dirty="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rPr>
              <a:t>tượng</a:t>
            </a:r>
            <a:endParaRPr lang="en-US" sz="3200" dirty="0" err="1">
              <a:ln>
                <a:solidFill>
                  <a:schemeClr val="accent2">
                    <a:lumMod val="60000"/>
                    <a:lumOff val="40000"/>
                  </a:schemeClr>
                </a:solidFill>
              </a:ln>
              <a:solidFill>
                <a:schemeClr val="tx1"/>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lstStyle/>
          <a:p>
            <a:pPr marL="0" indent="0">
              <a:buNone/>
            </a:pPr>
            <a:r>
              <a:rPr lang="en-US" dirty="0" err="1"/>
              <a:t>Ngôn</a:t>
            </a:r>
            <a:r>
              <a:rPr lang="en-US" dirty="0"/>
              <a:t> </a:t>
            </a:r>
            <a:r>
              <a:rPr lang="en-US" dirty="0" err="1"/>
              <a:t>ngữ</a:t>
            </a:r>
            <a:r>
              <a:rPr lang="en-US" dirty="0"/>
              <a:t> </a:t>
            </a:r>
            <a:r>
              <a:rPr lang="en-US" dirty="0" err="1" smtClean="0"/>
              <a:t>lập</a:t>
            </a:r>
            <a:r>
              <a:rPr lang="en-US" dirty="0" smtClean="0"/>
              <a:t> </a:t>
            </a:r>
            <a:r>
              <a:rPr lang="en-US" dirty="0" err="1" smtClean="0"/>
              <a:t>trình</a:t>
            </a:r>
            <a:r>
              <a:rPr lang="en-US" dirty="0" smtClean="0"/>
              <a:t> OOP</a:t>
            </a:r>
            <a:endParaRPr lang="en-US" dirty="0" smtClean="0"/>
          </a:p>
          <a:p>
            <a:r>
              <a:rPr lang="en-US" dirty="0" smtClean="0"/>
              <a:t>C</a:t>
            </a:r>
            <a:r>
              <a:rPr lang="en-US" dirty="0"/>
              <a:t>++ </a:t>
            </a:r>
            <a:endParaRPr lang="en-US" dirty="0"/>
          </a:p>
          <a:p>
            <a:r>
              <a:rPr lang="en-US" dirty="0"/>
              <a:t>Java</a:t>
            </a:r>
            <a:endParaRPr lang="en-US" dirty="0"/>
          </a:p>
          <a:p>
            <a:r>
              <a:rPr lang="en-US" dirty="0"/>
              <a:t>C# ( C sharp)</a:t>
            </a:r>
            <a:endParaRPr lang="en-US" dirty="0"/>
          </a:p>
          <a:p>
            <a:r>
              <a:rPr lang="en-US" dirty="0"/>
              <a:t>Python.</a:t>
            </a:r>
            <a:endParaRPr lang="en-US" dirty="0"/>
          </a:p>
          <a:p>
            <a:r>
              <a:rPr lang="en-US" dirty="0"/>
              <a:t>JavaScript, </a:t>
            </a:r>
            <a:r>
              <a:rPr lang="vi-VN" altLang="en-US" dirty="0"/>
              <a:t>php</a:t>
            </a:r>
            <a:endParaRPr lang="en-US" dirty="0"/>
          </a:p>
          <a:p>
            <a:r>
              <a:rPr lang="en-US" dirty="0" smtClean="0"/>
              <a:t>.....</a:t>
            </a:r>
            <a:endParaRPr lang="en-US" dirty="0" smtClean="0"/>
          </a:p>
          <a:p>
            <a:pPr marL="0" indent="0">
              <a:buNone/>
            </a:pPr>
            <a:endParaRPr lang="en-US" dirty="0">
              <a:sym typeface="Wingdings" panose="05000000000000000000" pitchFamily="2" charset="2"/>
            </a:endParaRPr>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2574290" y="3911600"/>
            <a:ext cx="5336540" cy="689610"/>
          </a:xfrm>
          <a:prstGeom prst="rect">
            <a:avLst/>
          </a:prstGeom>
        </p:spPr>
        <p:txBody>
          <a:bodyPr vert="horz" wrap="square" lIns="0" tIns="12700" rIns="0" bIns="0" rtlCol="0">
            <a:spAutoFit/>
          </a:bodyPr>
          <a:lstStyle/>
          <a:p>
            <a:pPr marL="12700">
              <a:lnSpc>
                <a:spcPct val="100000"/>
              </a:lnSpc>
              <a:spcBef>
                <a:spcPts val="100"/>
              </a:spcBef>
            </a:pPr>
            <a:r>
              <a:rPr sz="4400" spc="105" dirty="0">
                <a:solidFill>
                  <a:srgbClr val="585858"/>
                </a:solidFill>
                <a:latin typeface="Verdana" panose="020B0604030504040204"/>
                <a:cs typeface="Verdana" panose="020B0604030504040204"/>
              </a:rPr>
              <a:t>Thank</a:t>
            </a:r>
            <a:r>
              <a:rPr sz="4400" spc="-395" dirty="0">
                <a:solidFill>
                  <a:srgbClr val="585858"/>
                </a:solidFill>
                <a:latin typeface="Verdana" panose="020B0604030504040204"/>
                <a:cs typeface="Verdana" panose="020B0604030504040204"/>
              </a:rPr>
              <a:t> </a:t>
            </a:r>
            <a:r>
              <a:rPr sz="4400" spc="-50" dirty="0">
                <a:solidFill>
                  <a:srgbClr val="585858"/>
                </a:solidFill>
                <a:latin typeface="Verdana" panose="020B0604030504040204"/>
                <a:cs typeface="Verdana" panose="020B0604030504040204"/>
              </a:rPr>
              <a:t>you!</a:t>
            </a:r>
            <a:endParaRPr sz="4400">
              <a:latin typeface="Verdana" panose="020B0604030504040204"/>
              <a:cs typeface="Verdana" panose="020B0604030504040204"/>
            </a:endParaRPr>
          </a:p>
        </p:txBody>
      </p:sp>
      <p:sp>
        <p:nvSpPr>
          <p:cNvPr id="8" name="object 8"/>
          <p:cNvSpPr txBox="1"/>
          <p:nvPr/>
        </p:nvSpPr>
        <p:spPr>
          <a:xfrm>
            <a:off x="2839720" y="4857115"/>
            <a:ext cx="4790440" cy="628015"/>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585858"/>
                </a:solidFill>
                <a:latin typeface="Courier New" panose="02070309020205020404"/>
                <a:cs typeface="Courier New" panose="02070309020205020404"/>
              </a:rPr>
              <a:t>Any</a:t>
            </a:r>
            <a:r>
              <a:rPr sz="4000" spc="-90" dirty="0">
                <a:solidFill>
                  <a:srgbClr val="585858"/>
                </a:solidFill>
                <a:latin typeface="Courier New" panose="02070309020205020404"/>
                <a:cs typeface="Courier New" panose="02070309020205020404"/>
              </a:rPr>
              <a:t> </a:t>
            </a:r>
            <a:r>
              <a:rPr sz="4000" spc="-10" dirty="0">
                <a:solidFill>
                  <a:srgbClr val="585858"/>
                </a:solidFill>
                <a:latin typeface="Courier New" panose="02070309020205020404"/>
                <a:cs typeface="Courier New" panose="02070309020205020404"/>
              </a:rPr>
              <a:t>questions?</a:t>
            </a:r>
            <a:endParaRPr sz="4000">
              <a:latin typeface="Courier New" panose="02070309020205020404"/>
              <a:cs typeface="Courier New" panose="020703090202050204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scene3d>
              <a:camera prst="orthographicFront"/>
              <a:lightRig rig="soft" dir="t">
                <a:rot lat="0" lon="0" rev="15600000"/>
              </a:lightRig>
            </a:scene3d>
            <a:sp3d extrusionH="57150" prstMaterial="softEdge">
              <a:bevelT w="25400" h="38100"/>
            </a:sp3d>
          </a:bodyPr>
          <a:lstStyle/>
          <a:p>
            <a:pPr marL="0" indent="0">
              <a:buNone/>
            </a:pPr>
            <a:r>
              <a:rPr lang="en-US" dirty="0" smtClean="0">
                <a:solidFill>
                  <a:schemeClr val="accent4"/>
                </a:solidFill>
                <a:effectLst/>
              </a:rPr>
              <a:t>1.1. </a:t>
            </a:r>
            <a:r>
              <a:rPr lang="en-US" dirty="0" smtClean="0">
                <a:solidFill>
                  <a:schemeClr val="accent4"/>
                </a:solidFill>
                <a:effectLst/>
                <a:sym typeface="+mn-ea"/>
              </a:rPr>
              <a:t>S</a:t>
            </a:r>
            <a:r>
              <a:rPr lang="en-US" err="1">
                <a:solidFill>
                  <a:schemeClr val="accent4"/>
                </a:solidFill>
                <a:effectLst/>
                <a:sym typeface="+mn-ea"/>
              </a:rPr>
              <a:t>ự</a:t>
            </a:r>
            <a:r>
              <a:rPr lang="en-US">
                <a:solidFill>
                  <a:schemeClr val="accent4"/>
                </a:solidFill>
                <a:effectLst/>
                <a:sym typeface="+mn-ea"/>
              </a:rPr>
              <a:t> </a:t>
            </a:r>
            <a:r>
              <a:rPr lang="en-US" err="1">
                <a:solidFill>
                  <a:schemeClr val="accent4"/>
                </a:solidFill>
                <a:effectLst/>
                <a:sym typeface="+mn-ea"/>
              </a:rPr>
              <a:t>khác</a:t>
            </a:r>
            <a:r>
              <a:rPr lang="en-US">
                <a:solidFill>
                  <a:schemeClr val="accent4"/>
                </a:solidFill>
                <a:effectLst/>
                <a:sym typeface="+mn-ea"/>
              </a:rPr>
              <a:t> </a:t>
            </a:r>
            <a:r>
              <a:rPr lang="en-US" err="1">
                <a:solidFill>
                  <a:schemeClr val="accent4"/>
                </a:solidFill>
                <a:effectLst/>
                <a:sym typeface="+mn-ea"/>
              </a:rPr>
              <a:t>biệt</a:t>
            </a:r>
            <a:r>
              <a:rPr lang="en-US">
                <a:solidFill>
                  <a:schemeClr val="accent4"/>
                </a:solidFill>
                <a:effectLst/>
                <a:sym typeface="+mn-ea"/>
              </a:rPr>
              <a:t> </a:t>
            </a:r>
            <a:r>
              <a:rPr lang="en-US" err="1">
                <a:solidFill>
                  <a:schemeClr val="accent4"/>
                </a:solidFill>
                <a:effectLst/>
                <a:sym typeface="+mn-ea"/>
              </a:rPr>
              <a:t>giữa</a:t>
            </a:r>
            <a:r>
              <a:rPr lang="en-US">
                <a:solidFill>
                  <a:schemeClr val="accent4"/>
                </a:solidFill>
                <a:effectLst/>
                <a:sym typeface="+mn-ea"/>
              </a:rPr>
              <a:t> </a:t>
            </a:r>
            <a:r>
              <a:rPr lang="en-US" err="1">
                <a:solidFill>
                  <a:schemeClr val="accent4"/>
                </a:solidFill>
                <a:effectLst/>
                <a:sym typeface="+mn-ea"/>
              </a:rPr>
              <a:t>lập</a:t>
            </a:r>
            <a:r>
              <a:rPr lang="en-US">
                <a:solidFill>
                  <a:schemeClr val="accent4"/>
                </a:solidFill>
                <a:effectLst/>
                <a:sym typeface="+mn-ea"/>
              </a:rPr>
              <a:t> </a:t>
            </a:r>
            <a:r>
              <a:rPr lang="en-US" err="1">
                <a:solidFill>
                  <a:schemeClr val="accent4"/>
                </a:solidFill>
                <a:effectLst/>
                <a:sym typeface="+mn-ea"/>
              </a:rPr>
              <a:t>trình</a:t>
            </a:r>
            <a:r>
              <a:rPr lang="en-US">
                <a:solidFill>
                  <a:schemeClr val="accent4"/>
                </a:solidFill>
                <a:effectLst/>
                <a:sym typeface="+mn-ea"/>
              </a:rPr>
              <a:t> </a:t>
            </a:r>
            <a:r>
              <a:rPr lang="en-US" err="1">
                <a:solidFill>
                  <a:schemeClr val="accent4"/>
                </a:solidFill>
                <a:effectLst/>
                <a:sym typeface="+mn-ea"/>
              </a:rPr>
              <a:t>cấu trúc</a:t>
            </a:r>
            <a:r>
              <a:rPr lang="en-US">
                <a:solidFill>
                  <a:schemeClr val="accent4"/>
                </a:solidFill>
                <a:effectLst/>
                <a:sym typeface="+mn-ea"/>
              </a:rPr>
              <a:t> </a:t>
            </a:r>
            <a:r>
              <a:rPr lang="en-US" err="1">
                <a:solidFill>
                  <a:schemeClr val="accent4"/>
                </a:solidFill>
                <a:effectLst/>
                <a:sym typeface="+mn-ea"/>
              </a:rPr>
              <a:t>và</a:t>
            </a:r>
            <a:r>
              <a:rPr lang="en-US">
                <a:solidFill>
                  <a:schemeClr val="accent4"/>
                </a:solidFill>
                <a:effectLst/>
                <a:sym typeface="+mn-ea"/>
              </a:rPr>
              <a:t> </a:t>
            </a:r>
            <a:r>
              <a:rPr lang="en-US" err="1">
                <a:solidFill>
                  <a:schemeClr val="accent4"/>
                </a:solidFill>
                <a:effectLst/>
                <a:sym typeface="+mn-ea"/>
              </a:rPr>
              <a:t>lập</a:t>
            </a:r>
            <a:r>
              <a:rPr lang="en-US">
                <a:solidFill>
                  <a:schemeClr val="accent4"/>
                </a:solidFill>
                <a:effectLst/>
                <a:sym typeface="+mn-ea"/>
              </a:rPr>
              <a:t> </a:t>
            </a:r>
            <a:r>
              <a:rPr lang="en-US" err="1">
                <a:solidFill>
                  <a:schemeClr val="accent4"/>
                </a:solidFill>
                <a:effectLst/>
                <a:sym typeface="+mn-ea"/>
              </a:rPr>
              <a:t>trình</a:t>
            </a:r>
            <a:r>
              <a:rPr lang="en-US">
                <a:solidFill>
                  <a:schemeClr val="accent4"/>
                </a:solidFill>
                <a:effectLst/>
                <a:sym typeface="+mn-ea"/>
              </a:rPr>
              <a:t> </a:t>
            </a:r>
            <a:r>
              <a:rPr lang="en-US" err="1">
                <a:solidFill>
                  <a:schemeClr val="accent4"/>
                </a:solidFill>
                <a:effectLst/>
                <a:sym typeface="+mn-ea"/>
              </a:rPr>
              <a:t>hướng</a:t>
            </a:r>
            <a:r>
              <a:rPr lang="en-US">
                <a:solidFill>
                  <a:schemeClr val="accent4"/>
                </a:solidFill>
                <a:effectLst/>
                <a:sym typeface="+mn-ea"/>
              </a:rPr>
              <a:t> </a:t>
            </a:r>
            <a:r>
              <a:rPr lang="en-US" err="1">
                <a:solidFill>
                  <a:schemeClr val="accent4"/>
                </a:solidFill>
                <a:effectLst/>
                <a:sym typeface="+mn-ea"/>
              </a:rPr>
              <a:t>đối</a:t>
            </a:r>
            <a:r>
              <a:rPr lang="en-US">
                <a:solidFill>
                  <a:schemeClr val="accent4"/>
                </a:solidFill>
                <a:effectLst/>
                <a:sym typeface="+mn-ea"/>
              </a:rPr>
              <a:t> </a:t>
            </a:r>
            <a:r>
              <a:rPr lang="en-US" err="1">
                <a:solidFill>
                  <a:schemeClr val="accent4"/>
                </a:solidFill>
                <a:effectLst/>
                <a:sym typeface="+mn-ea"/>
              </a:rPr>
              <a:t>tượng</a:t>
            </a:r>
            <a:r>
              <a:rPr lang="en-US" dirty="0">
                <a:solidFill>
                  <a:schemeClr val="accent4"/>
                </a:solidFill>
                <a:effectLst/>
              </a:rPr>
              <a:t> </a:t>
            </a:r>
            <a:endParaRPr lang="en-US" dirty="0">
              <a:solidFill>
                <a:schemeClr val="accent4"/>
              </a:solidFill>
              <a:effectLst/>
            </a:endParaRPr>
          </a:p>
          <a:p>
            <a:pPr marL="0" indent="0">
              <a:buNone/>
            </a:pPr>
            <a:r>
              <a:rPr lang="en-US" dirty="0" smtClean="0">
                <a:solidFill>
                  <a:schemeClr val="accent4"/>
                </a:solidFill>
                <a:effectLst/>
              </a:rPr>
              <a:t>1.2. </a:t>
            </a:r>
            <a:r>
              <a:rPr lang="vi-VN" altLang="en-US" dirty="0" smtClean="0">
                <a:solidFill>
                  <a:schemeClr val="accent4"/>
                </a:solidFill>
                <a:effectLst/>
                <a:sym typeface="+mn-ea"/>
              </a:rPr>
              <a:t>Một vài</a:t>
            </a:r>
            <a:r>
              <a:rPr lang="en-US">
                <a:solidFill>
                  <a:schemeClr val="accent4"/>
                </a:solidFill>
                <a:effectLst/>
                <a:sym typeface="+mn-ea"/>
              </a:rPr>
              <a:t> </a:t>
            </a:r>
            <a:r>
              <a:rPr lang="en-US" err="1">
                <a:solidFill>
                  <a:schemeClr val="accent4"/>
                </a:solidFill>
                <a:effectLst/>
                <a:sym typeface="+mn-ea"/>
              </a:rPr>
              <a:t>khái</a:t>
            </a:r>
            <a:r>
              <a:rPr lang="en-US">
                <a:solidFill>
                  <a:schemeClr val="accent4"/>
                </a:solidFill>
                <a:effectLst/>
                <a:sym typeface="+mn-ea"/>
              </a:rPr>
              <a:t> </a:t>
            </a:r>
            <a:r>
              <a:rPr lang="en-US" err="1">
                <a:solidFill>
                  <a:schemeClr val="accent4"/>
                </a:solidFill>
                <a:effectLst/>
                <a:sym typeface="+mn-ea"/>
              </a:rPr>
              <a:t>niệm</a:t>
            </a:r>
            <a:r>
              <a:rPr lang="en-US">
                <a:solidFill>
                  <a:schemeClr val="accent4"/>
                </a:solidFill>
                <a:effectLst/>
                <a:sym typeface="+mn-ea"/>
              </a:rPr>
              <a:t> </a:t>
            </a:r>
            <a:r>
              <a:rPr lang="en-US" err="1">
                <a:solidFill>
                  <a:schemeClr val="accent4"/>
                </a:solidFill>
                <a:effectLst/>
                <a:sym typeface="+mn-ea"/>
              </a:rPr>
              <a:t>cơ</a:t>
            </a:r>
            <a:r>
              <a:rPr lang="en-US">
                <a:solidFill>
                  <a:schemeClr val="accent4"/>
                </a:solidFill>
                <a:effectLst/>
                <a:sym typeface="+mn-ea"/>
              </a:rPr>
              <a:t> </a:t>
            </a:r>
            <a:r>
              <a:rPr lang="en-US" err="1">
                <a:solidFill>
                  <a:schemeClr val="accent4"/>
                </a:solidFill>
                <a:effectLst/>
                <a:sym typeface="+mn-ea"/>
              </a:rPr>
              <a:t>bản</a:t>
            </a:r>
            <a:r>
              <a:rPr lang="en-US">
                <a:solidFill>
                  <a:schemeClr val="accent4"/>
                </a:solidFill>
                <a:effectLst/>
                <a:sym typeface="+mn-ea"/>
              </a:rPr>
              <a:t> </a:t>
            </a:r>
            <a:r>
              <a:rPr lang="en-US" err="1">
                <a:solidFill>
                  <a:schemeClr val="accent4"/>
                </a:solidFill>
                <a:effectLst/>
                <a:sym typeface="+mn-ea"/>
              </a:rPr>
              <a:t>của</a:t>
            </a:r>
            <a:r>
              <a:rPr lang="en-US">
                <a:solidFill>
                  <a:schemeClr val="accent4"/>
                </a:solidFill>
                <a:effectLst/>
                <a:sym typeface="+mn-ea"/>
              </a:rPr>
              <a:t> </a:t>
            </a:r>
            <a:r>
              <a:rPr lang="en-US" dirty="0" err="1">
                <a:solidFill>
                  <a:schemeClr val="accent4"/>
                </a:solidFill>
                <a:effectLst/>
                <a:sym typeface="+mn-ea"/>
              </a:rPr>
              <a:t>lập</a:t>
            </a:r>
            <a:r>
              <a:rPr lang="en-US" dirty="0">
                <a:solidFill>
                  <a:schemeClr val="accent4"/>
                </a:solidFill>
                <a:effectLst/>
                <a:sym typeface="+mn-ea"/>
              </a:rPr>
              <a:t> </a:t>
            </a:r>
            <a:r>
              <a:rPr lang="en-US" dirty="0" err="1">
                <a:solidFill>
                  <a:schemeClr val="accent4"/>
                </a:solidFill>
                <a:effectLst/>
                <a:sym typeface="+mn-ea"/>
              </a:rPr>
              <a:t>trình</a:t>
            </a:r>
            <a:r>
              <a:rPr lang="en-US" dirty="0">
                <a:solidFill>
                  <a:schemeClr val="accent4"/>
                </a:solidFill>
                <a:effectLst/>
                <a:sym typeface="+mn-ea"/>
              </a:rPr>
              <a:t> </a:t>
            </a:r>
            <a:r>
              <a:rPr lang="en-US" dirty="0" err="1">
                <a:solidFill>
                  <a:schemeClr val="accent4"/>
                </a:solidFill>
                <a:effectLst/>
                <a:sym typeface="+mn-ea"/>
              </a:rPr>
              <a:t>hướng</a:t>
            </a:r>
            <a:r>
              <a:rPr lang="en-US" dirty="0">
                <a:solidFill>
                  <a:schemeClr val="accent4"/>
                </a:solidFill>
                <a:effectLst/>
                <a:sym typeface="+mn-ea"/>
              </a:rPr>
              <a:t> </a:t>
            </a:r>
            <a:r>
              <a:rPr lang="en-US" dirty="0" err="1">
                <a:solidFill>
                  <a:schemeClr val="accent4"/>
                </a:solidFill>
                <a:effectLst/>
                <a:sym typeface="+mn-ea"/>
              </a:rPr>
              <a:t>đối</a:t>
            </a:r>
            <a:r>
              <a:rPr lang="en-US" dirty="0">
                <a:solidFill>
                  <a:schemeClr val="accent4"/>
                </a:solidFill>
                <a:effectLst/>
                <a:sym typeface="+mn-ea"/>
              </a:rPr>
              <a:t> </a:t>
            </a:r>
            <a:r>
              <a:rPr lang="en-US" dirty="0" err="1">
                <a:solidFill>
                  <a:schemeClr val="accent4"/>
                </a:solidFill>
                <a:effectLst/>
                <a:sym typeface="+mn-ea"/>
              </a:rPr>
              <a:t>tượng</a:t>
            </a:r>
            <a:endParaRPr lang="en-US" dirty="0">
              <a:solidFill>
                <a:schemeClr val="accent4"/>
              </a:solidFill>
              <a:effectLst/>
            </a:endParaRPr>
          </a:p>
          <a:p>
            <a:pPr marL="0" indent="0">
              <a:buNone/>
            </a:pPr>
            <a:r>
              <a:rPr lang="en-US" dirty="0" smtClean="0">
                <a:solidFill>
                  <a:schemeClr val="accent4"/>
                </a:solidFill>
                <a:effectLst/>
              </a:rPr>
              <a:t>1.3. </a:t>
            </a:r>
            <a:r>
              <a:rPr lang="vi-VN" altLang="en-US" dirty="0" smtClean="0">
                <a:solidFill>
                  <a:schemeClr val="accent4"/>
                </a:solidFill>
                <a:effectLst/>
              </a:rPr>
              <a:t>N</a:t>
            </a:r>
            <a:r>
              <a:rPr lang="en-US" err="1">
                <a:solidFill>
                  <a:schemeClr val="accent4"/>
                </a:solidFill>
                <a:effectLst/>
                <a:sym typeface="+mn-ea"/>
              </a:rPr>
              <a:t>gôn</a:t>
            </a:r>
            <a:r>
              <a:rPr lang="en-US">
                <a:solidFill>
                  <a:schemeClr val="accent4"/>
                </a:solidFill>
                <a:effectLst/>
                <a:sym typeface="+mn-ea"/>
              </a:rPr>
              <a:t> </a:t>
            </a:r>
            <a:r>
              <a:rPr lang="en-US" err="1">
                <a:solidFill>
                  <a:schemeClr val="accent4"/>
                </a:solidFill>
                <a:effectLst/>
                <a:sym typeface="+mn-ea"/>
              </a:rPr>
              <a:t>ngữ</a:t>
            </a:r>
            <a:r>
              <a:rPr lang="en-US">
                <a:solidFill>
                  <a:schemeClr val="accent4"/>
                </a:solidFill>
                <a:effectLst/>
                <a:sym typeface="+mn-ea"/>
              </a:rPr>
              <a:t> </a:t>
            </a:r>
            <a:r>
              <a:rPr lang="en-US" dirty="0" err="1">
                <a:solidFill>
                  <a:schemeClr val="accent4"/>
                </a:solidFill>
                <a:effectLst/>
                <a:sym typeface="+mn-ea"/>
              </a:rPr>
              <a:t>lập</a:t>
            </a:r>
            <a:r>
              <a:rPr lang="en-US" dirty="0">
                <a:solidFill>
                  <a:schemeClr val="accent4"/>
                </a:solidFill>
                <a:effectLst/>
                <a:sym typeface="+mn-ea"/>
              </a:rPr>
              <a:t> </a:t>
            </a:r>
            <a:r>
              <a:rPr lang="en-US" dirty="0" err="1">
                <a:solidFill>
                  <a:schemeClr val="accent4"/>
                </a:solidFill>
                <a:effectLst/>
                <a:sym typeface="+mn-ea"/>
              </a:rPr>
              <a:t>trình</a:t>
            </a:r>
            <a:r>
              <a:rPr lang="en-US" dirty="0">
                <a:solidFill>
                  <a:schemeClr val="accent4"/>
                </a:solidFill>
                <a:effectLst/>
                <a:sym typeface="+mn-ea"/>
              </a:rPr>
              <a:t> </a:t>
            </a:r>
            <a:r>
              <a:rPr lang="en-US" dirty="0" err="1">
                <a:solidFill>
                  <a:schemeClr val="accent4"/>
                </a:solidFill>
                <a:effectLst/>
                <a:sym typeface="+mn-ea"/>
              </a:rPr>
              <a:t>hướng</a:t>
            </a:r>
            <a:r>
              <a:rPr lang="en-US" dirty="0">
                <a:solidFill>
                  <a:schemeClr val="accent4"/>
                </a:solidFill>
                <a:effectLst/>
                <a:sym typeface="+mn-ea"/>
              </a:rPr>
              <a:t> </a:t>
            </a:r>
            <a:r>
              <a:rPr lang="en-US" dirty="0" err="1">
                <a:solidFill>
                  <a:schemeClr val="accent4"/>
                </a:solidFill>
                <a:effectLst/>
                <a:sym typeface="+mn-ea"/>
              </a:rPr>
              <a:t>đối</a:t>
            </a:r>
            <a:r>
              <a:rPr lang="en-US" dirty="0">
                <a:solidFill>
                  <a:schemeClr val="accent4"/>
                </a:solidFill>
                <a:effectLst/>
                <a:sym typeface="+mn-ea"/>
              </a:rPr>
              <a:t> </a:t>
            </a:r>
            <a:r>
              <a:rPr lang="en-US" dirty="0" err="1">
                <a:solidFill>
                  <a:schemeClr val="accent4"/>
                </a:solidFill>
                <a:effectLst/>
                <a:sym typeface="+mn-ea"/>
              </a:rPr>
              <a:t>tượng</a:t>
            </a:r>
            <a:endParaRPr lang="en-US" dirty="0">
              <a:solidFill>
                <a:schemeClr val="accent4"/>
              </a:solidFill>
            </a:endParaRPr>
          </a:p>
          <a:p>
            <a:pPr marL="0" indent="0">
              <a:buNone/>
            </a:pPr>
            <a:r>
              <a:rPr lang="en-US" dirty="0">
                <a:solidFill>
                  <a:schemeClr val="accent4"/>
                </a:solidFill>
              </a:rPr>
              <a:t> </a:t>
            </a:r>
            <a:endParaRPr lang="en-US" dirty="0">
              <a:solidFill>
                <a:schemeClr val="accent4"/>
              </a:solidFill>
            </a:endParaRPr>
          </a:p>
          <a:p>
            <a:pPr marL="0" indent="0">
              <a:buNone/>
            </a:pPr>
            <a:endParaRPr lang="en-US" dirty="0">
              <a:solidFill>
                <a:schemeClr val="accent4"/>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1.1. </a:t>
            </a:r>
            <a:r>
              <a:rPr lang="en-US" sz="3555" dirty="0" smtClean="0">
                <a:ln>
                  <a:solidFill>
                    <a:schemeClr val="accent2">
                      <a:lumMod val="60000"/>
                      <a:lumOff val="40000"/>
                    </a:schemeClr>
                  </a:solidFill>
                </a:ln>
                <a:solidFill>
                  <a:schemeClr val="accent4"/>
                </a:solidFill>
                <a:effectLst/>
                <a:sym typeface="+mn-ea"/>
              </a:rPr>
              <a:t>S</a:t>
            </a:r>
            <a:r>
              <a:rPr lang="en-US" sz="3555" err="1">
                <a:ln>
                  <a:solidFill>
                    <a:schemeClr val="accent2">
                      <a:lumMod val="60000"/>
                      <a:lumOff val="40000"/>
                    </a:schemeClr>
                  </a:solidFill>
                </a:ln>
                <a:solidFill>
                  <a:schemeClr val="accent4"/>
                </a:solidFill>
                <a:effectLst/>
                <a:sym typeface="+mn-ea"/>
              </a:rPr>
              <a:t>ự</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khác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biệt</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giữa</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cấu trúc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và</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hướng</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đối</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tượng</a:t>
            </a:r>
            <a:endParaRPr lang="en-US" sz="3555" err="1">
              <a:ln>
                <a:solidFill>
                  <a:schemeClr val="accent2">
                    <a:lumMod val="60000"/>
                    <a:lumOff val="40000"/>
                  </a:schemeClr>
                </a:solidFill>
              </a:ln>
              <a:solidFill>
                <a:schemeClr val="accent4"/>
              </a:solidFill>
              <a:effectLst/>
              <a:sym typeface="+mn-ea"/>
            </a:endParaRPr>
          </a:p>
        </p:txBody>
      </p:sp>
      <p:sp>
        <p:nvSpPr>
          <p:cNvPr id="3" name="Content Placeholder 2"/>
          <p:cNvSpPr>
            <a:spLocks noGrp="1"/>
          </p:cNvSpPr>
          <p:nvPr>
            <p:ph idx="1"/>
          </p:nvPr>
        </p:nvSpPr>
        <p:spPr/>
        <p:txBody>
          <a:bodyPr>
            <a:normAutofit/>
          </a:bodyPr>
          <a:lstStyle/>
          <a:p>
            <a:pPr marL="0" indent="0">
              <a:lnSpc>
                <a:spcPct val="120000"/>
              </a:lnSpc>
              <a:buNone/>
            </a:pPr>
            <a:r>
              <a:rPr lang="en-US" sz="2800" dirty="0" err="1"/>
              <a:t>Lập</a:t>
            </a:r>
            <a:r>
              <a:rPr lang="en-US" sz="2800" dirty="0"/>
              <a:t> </a:t>
            </a:r>
            <a:r>
              <a:rPr lang="en-US" sz="2800" dirty="0" err="1"/>
              <a:t>trình</a:t>
            </a:r>
            <a:r>
              <a:rPr lang="en-US" sz="2800" dirty="0"/>
              <a:t> </a:t>
            </a:r>
            <a:r>
              <a:rPr lang="en-US" sz="2800" dirty="0" err="1"/>
              <a:t>cấu</a:t>
            </a:r>
            <a:r>
              <a:rPr lang="en-US" sz="2800" dirty="0"/>
              <a:t> </a:t>
            </a:r>
            <a:r>
              <a:rPr lang="en-US" sz="2800" dirty="0" err="1" smtClean="0"/>
              <a:t>trúc</a:t>
            </a:r>
            <a:endParaRPr lang="en-US" sz="2800" dirty="0" smtClean="0"/>
          </a:p>
          <a:p>
            <a:pPr marL="0" indent="0">
              <a:lnSpc>
                <a:spcPct val="120000"/>
              </a:lnSpc>
              <a:buNone/>
            </a:pPr>
            <a:endParaRPr lang="en-US" sz="2800" b="1" dirty="0" smtClean="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
        <p:nvSpPr>
          <p:cNvPr id="5" name="Rectangle 4"/>
          <p:cNvSpPr>
            <a:spLocks noChangeArrowheads="1"/>
          </p:cNvSpPr>
          <p:nvPr/>
        </p:nvSpPr>
        <p:spPr bwMode="auto">
          <a:xfrm>
            <a:off x="2056327" y="3188589"/>
            <a:ext cx="1143000" cy="533400"/>
          </a:xfrm>
          <a:prstGeom prst="rect">
            <a:avLst/>
          </a:prstGeom>
          <a:solidFill>
            <a:srgbClr val="660033"/>
          </a:solidFill>
          <a:ln w="9525">
            <a:solidFill>
              <a:schemeClr val="tx1"/>
            </a:solidFill>
            <a:miter lim="800000"/>
          </a:ln>
        </p:spPr>
        <p:txBody>
          <a:bodyPr wrap="none" anchor="ctr"/>
          <a:lstStyle/>
          <a:p>
            <a:pPr algn="ctr"/>
            <a:r>
              <a:rPr lang="en-US" b="1" dirty="0">
                <a:solidFill>
                  <a:schemeClr val="bg1"/>
                </a:solidFill>
              </a:rPr>
              <a:t>Problem</a:t>
            </a:r>
            <a:endParaRPr lang="en-US" b="1" dirty="0">
              <a:solidFill>
                <a:schemeClr val="bg1"/>
              </a:solidFill>
            </a:endParaRPr>
          </a:p>
        </p:txBody>
      </p:sp>
      <p:sp>
        <p:nvSpPr>
          <p:cNvPr id="6" name="Rectangle 5"/>
          <p:cNvSpPr>
            <a:spLocks noChangeArrowheads="1"/>
          </p:cNvSpPr>
          <p:nvPr/>
        </p:nvSpPr>
        <p:spPr bwMode="auto">
          <a:xfrm>
            <a:off x="5180527" y="2350389"/>
            <a:ext cx="1143000" cy="685800"/>
          </a:xfrm>
          <a:prstGeom prst="rect">
            <a:avLst/>
          </a:prstGeom>
          <a:solidFill>
            <a:srgbClr val="FFFF99"/>
          </a:solidFill>
          <a:ln w="9525">
            <a:solidFill>
              <a:schemeClr val="tx1"/>
            </a:solidFill>
            <a:miter lim="800000"/>
          </a:ln>
        </p:spPr>
        <p:txBody>
          <a:bodyPr wrap="none" anchor="ctr"/>
          <a:lstStyle/>
          <a:p>
            <a:pPr algn="ctr"/>
            <a:r>
              <a:rPr lang="en-US" b="1"/>
              <a:t>Data</a:t>
            </a:r>
            <a:endParaRPr lang="en-US" b="1"/>
          </a:p>
          <a:p>
            <a:pPr algn="ctr"/>
            <a:r>
              <a:rPr lang="en-US" b="1"/>
              <a:t>structure</a:t>
            </a:r>
            <a:endParaRPr lang="en-US" b="1"/>
          </a:p>
        </p:txBody>
      </p:sp>
      <p:sp>
        <p:nvSpPr>
          <p:cNvPr id="7" name="Rectangle 6"/>
          <p:cNvSpPr>
            <a:spLocks noChangeArrowheads="1"/>
          </p:cNvSpPr>
          <p:nvPr/>
        </p:nvSpPr>
        <p:spPr bwMode="auto">
          <a:xfrm>
            <a:off x="5180527" y="3798189"/>
            <a:ext cx="1143000" cy="685800"/>
          </a:xfrm>
          <a:prstGeom prst="rect">
            <a:avLst/>
          </a:prstGeom>
          <a:solidFill>
            <a:srgbClr val="99FF66"/>
          </a:solidFill>
          <a:ln w="9525">
            <a:solidFill>
              <a:schemeClr val="tx1"/>
            </a:solidFill>
            <a:miter lim="800000"/>
          </a:ln>
        </p:spPr>
        <p:txBody>
          <a:bodyPr wrap="none" anchor="ctr"/>
          <a:lstStyle/>
          <a:p>
            <a:pPr algn="ctr"/>
            <a:r>
              <a:rPr lang="en-US" b="1"/>
              <a:t>Operation</a:t>
            </a:r>
            <a:endParaRPr lang="en-US" b="1"/>
          </a:p>
          <a:p>
            <a:pPr algn="ctr"/>
            <a:r>
              <a:rPr lang="en-US" b="1"/>
              <a:t>(function)</a:t>
            </a:r>
            <a:endParaRPr lang="en-US" b="1"/>
          </a:p>
        </p:txBody>
      </p:sp>
      <p:sp>
        <p:nvSpPr>
          <p:cNvPr id="8" name="Rectangle 7"/>
          <p:cNvSpPr>
            <a:spLocks noChangeArrowheads="1"/>
          </p:cNvSpPr>
          <p:nvPr/>
        </p:nvSpPr>
        <p:spPr bwMode="auto">
          <a:xfrm>
            <a:off x="7314127" y="1283589"/>
            <a:ext cx="2057400" cy="381000"/>
          </a:xfrm>
          <a:prstGeom prst="rect">
            <a:avLst/>
          </a:prstGeom>
          <a:solidFill>
            <a:srgbClr val="660033"/>
          </a:solidFill>
          <a:ln w="9525">
            <a:solidFill>
              <a:srgbClr val="FFFFFF"/>
            </a:solidFill>
            <a:miter lim="800000"/>
          </a:ln>
        </p:spPr>
        <p:txBody>
          <a:bodyPr wrap="none" anchor="ctr"/>
          <a:lstStyle/>
          <a:p>
            <a:pPr algn="ctr"/>
            <a:r>
              <a:rPr lang="en-US" b="1">
                <a:solidFill>
                  <a:schemeClr val="bg1"/>
                </a:solidFill>
              </a:rPr>
              <a:t>Program</a:t>
            </a:r>
            <a:endParaRPr lang="en-US" b="1">
              <a:solidFill>
                <a:schemeClr val="bg1"/>
              </a:solidFill>
            </a:endParaRPr>
          </a:p>
        </p:txBody>
      </p:sp>
      <p:sp>
        <p:nvSpPr>
          <p:cNvPr id="9" name="Rectangle 8"/>
          <p:cNvSpPr>
            <a:spLocks noChangeArrowheads="1"/>
          </p:cNvSpPr>
          <p:nvPr/>
        </p:nvSpPr>
        <p:spPr bwMode="auto">
          <a:xfrm>
            <a:off x="7009327" y="1816989"/>
            <a:ext cx="2590800" cy="3505200"/>
          </a:xfrm>
          <a:prstGeom prst="rect">
            <a:avLst/>
          </a:prstGeom>
          <a:solidFill>
            <a:schemeClr val="accent1"/>
          </a:solidFill>
          <a:ln w="9525">
            <a:solidFill>
              <a:schemeClr val="tx1"/>
            </a:solidFill>
            <a:miter lim="800000"/>
          </a:ln>
        </p:spPr>
        <p:txBody>
          <a:bodyPr wrap="none" anchor="ctr"/>
          <a:lstStyle/>
          <a:p>
            <a:endParaRPr lang="en-US"/>
          </a:p>
        </p:txBody>
      </p:sp>
      <p:sp>
        <p:nvSpPr>
          <p:cNvPr id="10" name="Rectangle 9"/>
          <p:cNvSpPr>
            <a:spLocks noChangeArrowheads="1"/>
          </p:cNvSpPr>
          <p:nvPr/>
        </p:nvSpPr>
        <p:spPr bwMode="auto">
          <a:xfrm>
            <a:off x="7237927" y="1893189"/>
            <a:ext cx="1600200" cy="838200"/>
          </a:xfrm>
          <a:prstGeom prst="rect">
            <a:avLst/>
          </a:prstGeom>
          <a:solidFill>
            <a:srgbClr val="FFFF99"/>
          </a:solidFill>
          <a:ln w="9525">
            <a:solidFill>
              <a:schemeClr val="tx1"/>
            </a:solidFill>
            <a:miter lim="800000"/>
          </a:ln>
        </p:spPr>
        <p:txBody>
          <a:bodyPr wrap="none" anchor="ctr"/>
          <a:lstStyle/>
          <a:p>
            <a:r>
              <a:rPr lang="en-US" b="1"/>
              <a:t>struct XX</a:t>
            </a:r>
            <a:endParaRPr lang="en-US" b="1"/>
          </a:p>
          <a:p>
            <a:r>
              <a:rPr lang="en-US" b="1"/>
              <a:t>{.....</a:t>
            </a:r>
            <a:endParaRPr lang="en-US" b="1"/>
          </a:p>
          <a:p>
            <a:r>
              <a:rPr lang="en-US" b="1"/>
              <a:t>};</a:t>
            </a:r>
            <a:endParaRPr lang="en-US" b="1"/>
          </a:p>
        </p:txBody>
      </p:sp>
      <p:sp>
        <p:nvSpPr>
          <p:cNvPr id="11" name="Rectangle 10"/>
          <p:cNvSpPr>
            <a:spLocks noChangeArrowheads="1"/>
          </p:cNvSpPr>
          <p:nvPr/>
        </p:nvSpPr>
        <p:spPr bwMode="auto">
          <a:xfrm>
            <a:off x="7237927" y="2883789"/>
            <a:ext cx="2057400" cy="990600"/>
          </a:xfrm>
          <a:prstGeom prst="rect">
            <a:avLst/>
          </a:prstGeom>
          <a:solidFill>
            <a:srgbClr val="99FF66"/>
          </a:solidFill>
          <a:ln w="9525">
            <a:solidFill>
              <a:schemeClr val="tx1"/>
            </a:solidFill>
            <a:miter lim="800000"/>
          </a:ln>
        </p:spPr>
        <p:txBody>
          <a:bodyPr wrap="none" anchor="ctr"/>
          <a:lstStyle/>
          <a:p>
            <a:r>
              <a:rPr lang="en-US" b="1"/>
              <a:t>type Fun (XX x)</a:t>
            </a:r>
            <a:endParaRPr lang="en-US" b="1"/>
          </a:p>
          <a:p>
            <a:r>
              <a:rPr lang="en-US" b="1"/>
              <a:t>{.....</a:t>
            </a:r>
            <a:endParaRPr lang="en-US" b="1"/>
          </a:p>
          <a:p>
            <a:r>
              <a:rPr lang="en-US" b="1"/>
              <a:t>};</a:t>
            </a:r>
            <a:endParaRPr lang="en-US" b="1"/>
          </a:p>
        </p:txBody>
      </p:sp>
      <p:sp>
        <p:nvSpPr>
          <p:cNvPr id="12" name="Rectangle 11"/>
          <p:cNvSpPr>
            <a:spLocks noChangeArrowheads="1"/>
          </p:cNvSpPr>
          <p:nvPr/>
        </p:nvSpPr>
        <p:spPr bwMode="auto">
          <a:xfrm>
            <a:off x="7237927" y="4026789"/>
            <a:ext cx="2133600" cy="1143000"/>
          </a:xfrm>
          <a:prstGeom prst="rect">
            <a:avLst/>
          </a:prstGeom>
          <a:solidFill>
            <a:srgbClr val="FF99FF"/>
          </a:solidFill>
          <a:ln w="9525">
            <a:solidFill>
              <a:schemeClr val="tx1"/>
            </a:solidFill>
            <a:miter lim="800000"/>
          </a:ln>
        </p:spPr>
        <p:txBody>
          <a:bodyPr wrap="none" anchor="ctr"/>
          <a:lstStyle/>
          <a:p>
            <a:r>
              <a:rPr lang="en-US" b="1"/>
              <a:t>void main()</a:t>
            </a:r>
            <a:endParaRPr lang="en-US" b="1"/>
          </a:p>
          <a:p>
            <a:r>
              <a:rPr lang="en-US" b="1"/>
              <a:t>{ X x;</a:t>
            </a:r>
            <a:endParaRPr lang="en-US" b="1"/>
          </a:p>
          <a:p>
            <a:r>
              <a:rPr lang="en-US" b="1"/>
              <a:t>   Fun(x);</a:t>
            </a:r>
            <a:endParaRPr lang="en-US" b="1"/>
          </a:p>
          <a:p>
            <a:r>
              <a:rPr lang="en-US" b="1"/>
              <a:t>};</a:t>
            </a:r>
            <a:endParaRPr lang="en-US" b="1"/>
          </a:p>
        </p:txBody>
      </p:sp>
      <p:sp>
        <p:nvSpPr>
          <p:cNvPr id="13" name="Oval 12"/>
          <p:cNvSpPr>
            <a:spLocks noChangeArrowheads="1"/>
          </p:cNvSpPr>
          <p:nvPr/>
        </p:nvSpPr>
        <p:spPr bwMode="auto">
          <a:xfrm>
            <a:off x="3656527" y="2350389"/>
            <a:ext cx="990600" cy="838200"/>
          </a:xfrm>
          <a:prstGeom prst="ellipse">
            <a:avLst/>
          </a:prstGeom>
          <a:solidFill>
            <a:srgbClr val="FFFF99"/>
          </a:solidFill>
          <a:ln w="9525">
            <a:solidFill>
              <a:schemeClr val="tx1"/>
            </a:solidFill>
            <a:round/>
          </a:ln>
        </p:spPr>
        <p:txBody>
          <a:bodyPr wrap="none" anchor="ctr"/>
          <a:lstStyle/>
          <a:p>
            <a:pPr algn="ctr"/>
            <a:r>
              <a:rPr lang="en-US"/>
              <a:t>pick</a:t>
            </a:r>
            <a:endParaRPr lang="en-US"/>
          </a:p>
          <a:p>
            <a:pPr algn="ctr"/>
            <a:r>
              <a:rPr lang="en-US"/>
              <a:t>nouns</a:t>
            </a:r>
            <a:endParaRPr lang="en-US"/>
          </a:p>
        </p:txBody>
      </p:sp>
      <p:sp>
        <p:nvSpPr>
          <p:cNvPr id="14" name="Oval 13"/>
          <p:cNvSpPr>
            <a:spLocks noChangeArrowheads="1"/>
          </p:cNvSpPr>
          <p:nvPr/>
        </p:nvSpPr>
        <p:spPr bwMode="auto">
          <a:xfrm>
            <a:off x="3656527" y="3645789"/>
            <a:ext cx="990600" cy="838200"/>
          </a:xfrm>
          <a:prstGeom prst="ellipse">
            <a:avLst/>
          </a:prstGeom>
          <a:solidFill>
            <a:srgbClr val="99FF66"/>
          </a:solidFill>
          <a:ln w="9525">
            <a:solidFill>
              <a:schemeClr val="tx1"/>
            </a:solidFill>
            <a:round/>
          </a:ln>
        </p:spPr>
        <p:txBody>
          <a:bodyPr wrap="none" anchor="ctr"/>
          <a:lstStyle/>
          <a:p>
            <a:pPr algn="ctr"/>
            <a:r>
              <a:rPr lang="en-US" b="1"/>
              <a:t>pick</a:t>
            </a:r>
            <a:endParaRPr lang="en-US" b="1"/>
          </a:p>
          <a:p>
            <a:pPr algn="ctr"/>
            <a:r>
              <a:rPr lang="en-US" b="1"/>
              <a:t>verbs</a:t>
            </a:r>
            <a:endParaRPr lang="en-US" b="1"/>
          </a:p>
        </p:txBody>
      </p:sp>
      <p:sp>
        <p:nvSpPr>
          <p:cNvPr id="15" name="Line 14"/>
          <p:cNvSpPr>
            <a:spLocks noChangeShapeType="1"/>
          </p:cNvSpPr>
          <p:nvPr/>
        </p:nvSpPr>
        <p:spPr bwMode="auto">
          <a:xfrm flipV="1">
            <a:off x="3199327" y="2959989"/>
            <a:ext cx="45720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5"/>
          <p:cNvSpPr>
            <a:spLocks noChangeShapeType="1"/>
          </p:cNvSpPr>
          <p:nvPr/>
        </p:nvSpPr>
        <p:spPr bwMode="auto">
          <a:xfrm>
            <a:off x="4647127" y="2731389"/>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6"/>
          <p:cNvSpPr>
            <a:spLocks noChangeShapeType="1"/>
          </p:cNvSpPr>
          <p:nvPr/>
        </p:nvSpPr>
        <p:spPr bwMode="auto">
          <a:xfrm flipV="1">
            <a:off x="6323527" y="2426589"/>
            <a:ext cx="914400" cy="304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17"/>
          <p:cNvSpPr>
            <a:spLocks noChangeShapeType="1"/>
          </p:cNvSpPr>
          <p:nvPr/>
        </p:nvSpPr>
        <p:spPr bwMode="auto">
          <a:xfrm>
            <a:off x="3199327" y="3721989"/>
            <a:ext cx="45720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Line 18"/>
          <p:cNvSpPr>
            <a:spLocks noChangeShapeType="1"/>
          </p:cNvSpPr>
          <p:nvPr/>
        </p:nvSpPr>
        <p:spPr bwMode="auto">
          <a:xfrm>
            <a:off x="4647127" y="4102989"/>
            <a:ext cx="533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Line 19"/>
          <p:cNvSpPr>
            <a:spLocks noChangeShapeType="1"/>
          </p:cNvSpPr>
          <p:nvPr/>
        </p:nvSpPr>
        <p:spPr bwMode="auto">
          <a:xfrm flipV="1">
            <a:off x="6323527" y="3417189"/>
            <a:ext cx="914400" cy="609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20"/>
          <p:cNvSpPr>
            <a:spLocks noChangeShapeType="1"/>
          </p:cNvSpPr>
          <p:nvPr/>
        </p:nvSpPr>
        <p:spPr bwMode="auto">
          <a:xfrm flipH="1">
            <a:off x="8380927" y="4788789"/>
            <a:ext cx="15240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21"/>
          <p:cNvSpPr>
            <a:spLocks noChangeShapeType="1"/>
          </p:cNvSpPr>
          <p:nvPr/>
        </p:nvSpPr>
        <p:spPr bwMode="auto">
          <a:xfrm>
            <a:off x="9295327" y="3340989"/>
            <a:ext cx="609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23" name="Line 22"/>
          <p:cNvSpPr>
            <a:spLocks noChangeShapeType="1"/>
          </p:cNvSpPr>
          <p:nvPr/>
        </p:nvSpPr>
        <p:spPr bwMode="auto">
          <a:xfrm>
            <a:off x="9904927" y="3340989"/>
            <a:ext cx="0" cy="1447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1.1. </a:t>
            </a:r>
            <a:r>
              <a:rPr lang="en-US" sz="3555" dirty="0" smtClean="0">
                <a:ln>
                  <a:solidFill>
                    <a:schemeClr val="accent2">
                      <a:lumMod val="60000"/>
                      <a:lumOff val="40000"/>
                    </a:schemeClr>
                  </a:solidFill>
                </a:ln>
                <a:solidFill>
                  <a:schemeClr val="accent4"/>
                </a:solidFill>
                <a:effectLst/>
                <a:sym typeface="+mn-ea"/>
              </a:rPr>
              <a:t>S</a:t>
            </a:r>
            <a:r>
              <a:rPr lang="en-US" sz="3555" err="1">
                <a:ln>
                  <a:solidFill>
                    <a:schemeClr val="accent2">
                      <a:lumMod val="60000"/>
                      <a:lumOff val="40000"/>
                    </a:schemeClr>
                  </a:solidFill>
                </a:ln>
                <a:solidFill>
                  <a:schemeClr val="accent4"/>
                </a:solidFill>
                <a:effectLst/>
                <a:sym typeface="+mn-ea"/>
              </a:rPr>
              <a:t>ự</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khác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biệt</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giữa</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cấu trúc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và</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hướng</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đối</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tượng</a:t>
            </a:r>
            <a:r>
              <a:rPr lang="en-US" dirty="0"/>
              <a:t> </a:t>
            </a:r>
            <a:endParaRPr lang="en-US" dirty="0"/>
          </a:p>
        </p:txBody>
      </p:sp>
      <p:sp>
        <p:nvSpPr>
          <p:cNvPr id="3" name="Content Placeholder 2"/>
          <p:cNvSpPr>
            <a:spLocks noGrp="1"/>
          </p:cNvSpPr>
          <p:nvPr>
            <p:ph idx="1"/>
          </p:nvPr>
        </p:nvSpPr>
        <p:spPr/>
        <p:txBody>
          <a:bodyPr>
            <a:normAutofit lnSpcReduction="10000"/>
          </a:bodyPr>
          <a:lstStyle/>
          <a:p>
            <a:pPr marL="0" indent="0">
              <a:lnSpc>
                <a:spcPct val="120000"/>
              </a:lnSpc>
              <a:buNone/>
            </a:pPr>
            <a:endParaRPr lang="vi-VN" dirty="0"/>
          </a:p>
          <a:p>
            <a:r>
              <a:rPr lang="en-US" dirty="0" err="1">
                <a:solidFill>
                  <a:schemeClr val="tx1"/>
                </a:solidFill>
                <a:effectLst>
                  <a:outerShdw blurRad="38100" dist="19050" dir="2700000" algn="tl" rotWithShape="0">
                    <a:schemeClr val="dk1">
                      <a:alpha val="40000"/>
                    </a:schemeClr>
                  </a:outerShdw>
                </a:effectLst>
                <a:sym typeface="+mn-ea"/>
              </a:rPr>
              <a:t>Lập trình cấu trúc hay </a:t>
            </a:r>
            <a:r>
              <a:rPr lang="en-US" altLang="vi-VN" dirty="0">
                <a:solidFill>
                  <a:schemeClr val="tx1"/>
                </a:solidFill>
                <a:effectLst>
                  <a:outerShdw blurRad="38100" dist="19050" dir="2700000" algn="tl" rotWithShape="0">
                    <a:schemeClr val="dk1">
                      <a:alpha val="40000"/>
                    </a:schemeClr>
                  </a:outerShdw>
                </a:effectLst>
                <a:sym typeface="+mn-ea"/>
              </a:rPr>
              <a:t>l</a:t>
            </a:r>
            <a:r>
              <a:rPr lang="vi-VN" dirty="0">
                <a:solidFill>
                  <a:schemeClr val="tx1"/>
                </a:solidFill>
                <a:effectLst>
                  <a:outerShdw blurRad="38100" dist="19050" dir="2700000" algn="tl" rotWithShape="0">
                    <a:schemeClr val="dk1">
                      <a:alpha val="40000"/>
                    </a:schemeClr>
                  </a:outerShdw>
                </a:effectLst>
                <a:sym typeface="+mn-ea"/>
              </a:rPr>
              <a:t>ập trình</a:t>
            </a:r>
            <a:r>
              <a:rPr lang="en-US" altLang="vi-VN" dirty="0">
                <a:solidFill>
                  <a:schemeClr val="tx1"/>
                </a:solidFill>
                <a:effectLst>
                  <a:outerShdw blurRad="38100" dist="19050" dir="2700000" algn="tl" rotWithShape="0">
                    <a:schemeClr val="dk1">
                      <a:alpha val="40000"/>
                    </a:schemeClr>
                  </a:outerShdw>
                </a:effectLst>
                <a:sym typeface="+mn-ea"/>
              </a:rPr>
              <a:t> thủ tục chia chương trình thành các thành phần nhỏ hơn gọi là hàm hay thủ tục</a:t>
            </a:r>
            <a:r>
              <a:rPr lang="vi-VN" dirty="0">
                <a:solidFill>
                  <a:schemeClr val="tx1"/>
                </a:solidFill>
                <a:effectLst>
                  <a:outerShdw blurRad="38100" dist="19050" dir="2700000" algn="tl" rotWithShape="0">
                    <a:schemeClr val="dk1">
                      <a:alpha val="40000"/>
                    </a:schemeClr>
                  </a:outerShdw>
                </a:effectLst>
                <a:sym typeface="+mn-ea"/>
              </a:rPr>
              <a:t>.</a:t>
            </a:r>
            <a:endParaRPr lang="vi-VN" dirty="0">
              <a:solidFill>
                <a:schemeClr val="tx1"/>
              </a:solidFill>
              <a:effectLst>
                <a:outerShdw blurRad="38100" dist="19050" dir="2700000" algn="tl" rotWithShape="0">
                  <a:schemeClr val="dk1">
                    <a:alpha val="40000"/>
                  </a:schemeClr>
                </a:outerShdw>
              </a:effectLst>
              <a:sym typeface="+mn-ea"/>
            </a:endParaRPr>
          </a:p>
          <a:p>
            <a:endParaRPr lang="en-US" dirty="0">
              <a:solidFill>
                <a:schemeClr val="tx1"/>
              </a:solidFill>
              <a:effectLst>
                <a:outerShdw blurRad="38100" dist="19050" dir="2700000" algn="tl" rotWithShape="0">
                  <a:schemeClr val="dk1">
                    <a:alpha val="40000"/>
                  </a:schemeClr>
                </a:outerShdw>
              </a:effectLst>
            </a:endParaRPr>
          </a:p>
          <a:p>
            <a:r>
              <a:rPr lang="en-US" dirty="0">
                <a:solidFill>
                  <a:schemeClr val="tx1"/>
                </a:solidFill>
                <a:effectLst>
                  <a:outerShdw blurRad="38100" dist="19050" dir="2700000" algn="tl" rotWithShape="0">
                    <a:schemeClr val="dk1">
                      <a:alpha val="40000"/>
                    </a:schemeClr>
                  </a:outerShdw>
                </a:effectLst>
                <a:sym typeface="+mn-ea"/>
              </a:rPr>
              <a:t>Chú trọng các thủ tục hoặc thuật toán để giải quyết vấn đề trước, rồi mới quan tâm cấu trúc dữ liệu xử lý lưu trữ</a:t>
            </a:r>
            <a:r>
              <a:rPr lang="en-US" dirty="0">
                <a:solidFill>
                  <a:schemeClr val="tx1"/>
                </a:solidFill>
                <a:effectLst>
                  <a:outerShdw blurRad="38100" dist="19050" dir="2700000" algn="tl" rotWithShape="0">
                    <a:schemeClr val="dk1">
                      <a:alpha val="40000"/>
                    </a:schemeClr>
                  </a:outerShdw>
                </a:effectLst>
                <a:sym typeface="+mn-ea"/>
              </a:rPr>
              <a:t>.</a:t>
            </a:r>
            <a:endParaRPr lang="en-US" dirty="0">
              <a:solidFill>
                <a:schemeClr val="tx1"/>
              </a:solidFill>
              <a:effectLst>
                <a:outerShdw blurRad="38100" dist="19050" dir="2700000" algn="tl" rotWithShape="0">
                  <a:schemeClr val="dk1">
                    <a:alpha val="40000"/>
                  </a:schemeClr>
                </a:outerShdw>
              </a:effectLst>
              <a:sym typeface="+mn-ea"/>
            </a:endParaRPr>
          </a:p>
          <a:p>
            <a:endParaRPr lang="en-US" dirty="0">
              <a:solidFill>
                <a:schemeClr val="tx1"/>
              </a:solidFill>
              <a:effectLst>
                <a:outerShdw blurRad="38100" dist="19050" dir="2700000" algn="tl" rotWithShape="0">
                  <a:schemeClr val="dk1">
                    <a:alpha val="40000"/>
                  </a:schemeClr>
                </a:outerShdw>
              </a:effectLst>
              <a:sym typeface="+mn-ea"/>
            </a:endParaRPr>
          </a:p>
          <a:p>
            <a:r>
              <a:rPr lang="en-US" dirty="0">
                <a:solidFill>
                  <a:schemeClr val="tx1"/>
                </a:solidFill>
                <a:effectLst>
                  <a:outerShdw blurRad="38100" dist="19050" dir="2700000" algn="tl" rotWithShape="0">
                    <a:schemeClr val="dk1">
                      <a:alpha val="40000"/>
                    </a:schemeClr>
                  </a:outerShdw>
                </a:effectLst>
                <a:sym typeface="+mn-ea"/>
              </a:rPr>
              <a:t>C</a:t>
            </a:r>
            <a:r>
              <a:rPr lang="en-US" altLang="vi-VN" dirty="0">
                <a:solidFill>
                  <a:schemeClr val="tx1"/>
                </a:solidFill>
                <a:effectLst>
                  <a:outerShdw blurRad="38100" dist="19050" dir="2700000" algn="tl" rotWithShape="0">
                    <a:schemeClr val="dk1">
                      <a:alpha val="40000"/>
                    </a:schemeClr>
                  </a:outerShdw>
                </a:effectLst>
                <a:sym typeface="+mn-ea"/>
              </a:rPr>
              <a:t>hương trình = thuật toán + </a:t>
            </a:r>
            <a:r>
              <a:rPr lang="en-US" dirty="0">
                <a:solidFill>
                  <a:schemeClr val="tx1"/>
                </a:solidFill>
                <a:effectLst>
                  <a:outerShdw blurRad="38100" dist="19050" dir="2700000" algn="tl" rotWithShape="0">
                    <a:schemeClr val="dk1">
                      <a:alpha val="40000"/>
                    </a:schemeClr>
                  </a:outerShdw>
                </a:effectLst>
                <a:sym typeface="+mn-ea"/>
              </a:rPr>
              <a:t> cấu trúc dữ liệu</a:t>
            </a:r>
            <a:endParaRPr lang="en-US" dirty="0">
              <a:solidFill>
                <a:srgbClr val="0000CC"/>
              </a:solidFill>
              <a:sym typeface="+mn-ea"/>
            </a:endParaRPr>
          </a:p>
          <a:p>
            <a:endParaRPr lang="vi-VN"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1.1. </a:t>
            </a:r>
            <a:r>
              <a:rPr lang="en-US" sz="3555" dirty="0" smtClean="0">
                <a:ln>
                  <a:solidFill>
                    <a:schemeClr val="accent2">
                      <a:lumMod val="60000"/>
                      <a:lumOff val="40000"/>
                    </a:schemeClr>
                  </a:solidFill>
                </a:ln>
                <a:solidFill>
                  <a:schemeClr val="accent4"/>
                </a:solidFill>
                <a:effectLst/>
                <a:sym typeface="+mn-ea"/>
              </a:rPr>
              <a:t>S</a:t>
            </a:r>
            <a:r>
              <a:rPr lang="en-US" sz="3555" err="1">
                <a:ln>
                  <a:solidFill>
                    <a:schemeClr val="accent2">
                      <a:lumMod val="60000"/>
                      <a:lumOff val="40000"/>
                    </a:schemeClr>
                  </a:solidFill>
                </a:ln>
                <a:solidFill>
                  <a:schemeClr val="accent4"/>
                </a:solidFill>
                <a:effectLst/>
                <a:sym typeface="+mn-ea"/>
              </a:rPr>
              <a:t>ự</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khác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biệt</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giữa</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cấu trúc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và</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hướng</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đối</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tượng</a:t>
            </a:r>
            <a:endParaRPr lang="en-US" sz="3555" dirty="0"/>
          </a:p>
        </p:txBody>
      </p:sp>
      <p:sp>
        <p:nvSpPr>
          <p:cNvPr id="3" name="Content Placeholder 2"/>
          <p:cNvSpPr>
            <a:spLocks noGrp="1"/>
          </p:cNvSpPr>
          <p:nvPr>
            <p:ph idx="1"/>
          </p:nvPr>
        </p:nvSpPr>
        <p:spPr/>
        <p:txBody>
          <a:bodyPr>
            <a:normAutofit fontScale="90000"/>
          </a:bodyPr>
          <a:lstStyle/>
          <a:p>
            <a:pPr marL="0" indent="0">
              <a:lnSpc>
                <a:spcPct val="120000"/>
              </a:lnSpc>
              <a:buNone/>
            </a:pPr>
            <a:r>
              <a:rPr lang="vi-VN" altLang="en-US" dirty="0" err="1"/>
              <a:t>Ưu điểm và h</a:t>
            </a:r>
            <a:r>
              <a:rPr lang="en-US" dirty="0" err="1"/>
              <a:t>ạn</a:t>
            </a:r>
            <a:r>
              <a:rPr lang="en-US" dirty="0"/>
              <a:t> </a:t>
            </a:r>
            <a:r>
              <a:rPr lang="en-US" dirty="0" err="1"/>
              <a:t>chế</a:t>
            </a:r>
            <a:r>
              <a:rPr lang="en-US" dirty="0"/>
              <a:t> </a:t>
            </a:r>
            <a:r>
              <a:rPr lang="en-US" dirty="0" err="1"/>
              <a:t>của</a:t>
            </a:r>
            <a:r>
              <a:rPr lang="en-US" dirty="0"/>
              <a:t> </a:t>
            </a:r>
            <a:r>
              <a:rPr lang="en-US" dirty="0" err="1"/>
              <a:t>lập</a:t>
            </a:r>
            <a:r>
              <a:rPr lang="en-US" dirty="0"/>
              <a:t> </a:t>
            </a:r>
            <a:r>
              <a:rPr lang="en-US" dirty="0" err="1"/>
              <a:t>trình</a:t>
            </a:r>
            <a:r>
              <a:rPr lang="en-US" dirty="0"/>
              <a:t> </a:t>
            </a:r>
            <a:r>
              <a:rPr lang="en-US" dirty="0" err="1"/>
              <a:t>cấu trúc:</a:t>
            </a:r>
            <a:endParaRPr lang="en-US" dirty="0" smtClean="0"/>
          </a:p>
          <a:p>
            <a:pPr marL="0" indent="0">
              <a:buNone/>
            </a:pPr>
            <a:r>
              <a:rPr lang="en-US" altLang="vi-VN" dirty="0"/>
              <a:t>	</a:t>
            </a:r>
            <a:r>
              <a:rPr lang="vi-VN" dirty="0"/>
              <a:t>Lập trình hướng cấu trúc đã </a:t>
            </a:r>
            <a:r>
              <a:rPr lang="vi-VN" dirty="0" smtClean="0"/>
              <a:t>rất </a:t>
            </a:r>
            <a:r>
              <a:rPr lang="vi-VN" dirty="0"/>
              <a:t>phổ biến trong </a:t>
            </a:r>
            <a:r>
              <a:rPr lang="en-US" altLang="vi-VN" dirty="0"/>
              <a:t>thời kỳ trước đây</a:t>
            </a:r>
            <a:r>
              <a:rPr lang="vi-VN" dirty="0"/>
              <a:t>, </a:t>
            </a:r>
            <a:r>
              <a:rPr lang="en-US" altLang="vi-VN" dirty="0"/>
              <a:t>sử dụng cách tiếp cận top-down, chú trọng về mặt thuật toán hơn dữ liệu, có ưu điểm là chương trình rõ ràng, nhưng có </a:t>
            </a:r>
            <a:r>
              <a:rPr lang="vi-VN" dirty="0">
                <a:sym typeface="+mn-ea"/>
              </a:rPr>
              <a:t>nhược </a:t>
            </a:r>
            <a:r>
              <a:rPr lang="en-US" altLang="vi-VN" dirty="0"/>
              <a:t>điểm là khả năng tái sử dụng, </a:t>
            </a:r>
            <a:r>
              <a:rPr lang="en-US" altLang="vi-VN" dirty="0">
                <a:sym typeface="+mn-ea"/>
              </a:rPr>
              <a:t>mở rộng chương trình</a:t>
            </a:r>
            <a:r>
              <a:rPr lang="en-US" altLang="vi-VN" dirty="0"/>
              <a:t> hạn chế, không đảm </a:t>
            </a:r>
            <a:r>
              <a:rPr lang="en-US" altLang="vi-VN" dirty="0">
                <a:sym typeface="+mn-ea"/>
              </a:rPr>
              <a:t>bảo </a:t>
            </a:r>
            <a:r>
              <a:rPr lang="en-US" altLang="vi-VN" dirty="0"/>
              <a:t>được tính an toàn, che dấu dữ liệu dùng chung. D</a:t>
            </a:r>
            <a:r>
              <a:rPr lang="vi-VN" dirty="0"/>
              <a:t>o những hạn chế và những nhược điểm rõ ràng khi lập trình hệ thống lớn, lập trình hướng cấu trúc đã dần bị thay thế cho </a:t>
            </a:r>
            <a:r>
              <a:rPr lang="en-US" altLang="vi-VN" dirty="0"/>
              <a:t>p</a:t>
            </a:r>
            <a:r>
              <a:rPr lang="vi-VN" dirty="0"/>
              <a:t>hương pháp lập trình hướng đối tượng.</a:t>
            </a:r>
            <a:endParaRPr lang="vi-VN" dirty="0"/>
          </a:p>
          <a:p>
            <a:endParaRPr lang="vi-VN"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1.1. </a:t>
            </a:r>
            <a:r>
              <a:rPr lang="en-US" sz="3555" dirty="0" smtClean="0">
                <a:ln>
                  <a:solidFill>
                    <a:schemeClr val="accent2">
                      <a:lumMod val="60000"/>
                      <a:lumOff val="40000"/>
                    </a:schemeClr>
                  </a:solidFill>
                </a:ln>
                <a:solidFill>
                  <a:schemeClr val="accent4"/>
                </a:solidFill>
                <a:effectLst/>
                <a:sym typeface="+mn-ea"/>
              </a:rPr>
              <a:t>S</a:t>
            </a:r>
            <a:r>
              <a:rPr lang="en-US" sz="3555" err="1">
                <a:ln>
                  <a:solidFill>
                    <a:schemeClr val="accent2">
                      <a:lumMod val="60000"/>
                      <a:lumOff val="40000"/>
                    </a:schemeClr>
                  </a:solidFill>
                </a:ln>
                <a:solidFill>
                  <a:schemeClr val="accent4"/>
                </a:solidFill>
                <a:effectLst/>
                <a:sym typeface="+mn-ea"/>
              </a:rPr>
              <a:t>ự</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khác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biệt</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giữa</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cấu trúc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và</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hướng</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đối</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tượng</a:t>
            </a:r>
            <a:r>
              <a:rPr lang="en-US" dirty="0"/>
              <a:t> </a:t>
            </a:r>
            <a:endParaRPr lang="en-US" dirty="0"/>
          </a:p>
        </p:txBody>
      </p:sp>
      <p:sp>
        <p:nvSpPr>
          <p:cNvPr id="3" name="Content Placeholder 2"/>
          <p:cNvSpPr>
            <a:spLocks noGrp="1"/>
          </p:cNvSpPr>
          <p:nvPr>
            <p:ph idx="1"/>
          </p:nvPr>
        </p:nvSpPr>
        <p:spPr/>
        <p:txBody>
          <a:bodyPr>
            <a:scene3d>
              <a:camera prst="orthographicFront"/>
              <a:lightRig rig="threePt" dir="t"/>
            </a:scene3d>
          </a:bodyPr>
          <a:lstStyle/>
          <a:p>
            <a:pPr marL="0" indent="0">
              <a:buNone/>
            </a:pPr>
            <a:r>
              <a:rPr lang="en-US" dirty="0">
                <a:solidFill>
                  <a:schemeClr val="tx1"/>
                </a:solidFill>
                <a:effectLst>
                  <a:outerShdw blurRad="38100" dist="19050" dir="2700000" algn="tl" rotWithShape="0">
                    <a:schemeClr val="dk1">
                      <a:alpha val="40000"/>
                    </a:schemeClr>
                  </a:outerShdw>
                </a:effectLst>
              </a:rPr>
              <a:t>Lập trình hướng </a:t>
            </a:r>
            <a:r>
              <a:rPr lang="en-US" dirty="0">
                <a:solidFill>
                  <a:schemeClr val="tx1"/>
                </a:solidFill>
                <a:effectLst>
                  <a:outerShdw blurRad="38100" dist="19050" dir="2700000" algn="tl" rotWithShape="0">
                    <a:schemeClr val="dk1">
                      <a:alpha val="40000"/>
                    </a:schemeClr>
                  </a:outerShdw>
                </a:effectLst>
                <a:sym typeface="+mn-ea"/>
              </a:rPr>
              <a:t>đối tượng (</a:t>
            </a:r>
            <a:r>
              <a:rPr lang="en-US" dirty="0">
                <a:solidFill>
                  <a:schemeClr val="tx1"/>
                </a:solidFill>
                <a:effectLst>
                  <a:outerShdw blurRad="38100" dist="19050" dir="2700000" algn="tl" rotWithShape="0">
                    <a:schemeClr val="dk1">
                      <a:alpha val="40000"/>
                    </a:schemeClr>
                  </a:outerShdw>
                </a:effectLst>
              </a:rPr>
              <a:t>OOP – Object Oriented Programming) </a:t>
            </a:r>
            <a:endParaRPr lang="en-US" dirty="0">
              <a:solidFill>
                <a:schemeClr val="tx1"/>
              </a:solidFill>
              <a:effectLst>
                <a:outerShdw blurRad="38100" dist="19050" dir="2700000" algn="tl" rotWithShape="0">
                  <a:schemeClr val="dk1">
                    <a:alpha val="40000"/>
                  </a:schemeClr>
                </a:outerShdw>
              </a:effectLst>
            </a:endParaRPr>
          </a:p>
          <a:p>
            <a:pPr marL="0" indent="0">
              <a:buNone/>
            </a:pPr>
            <a:endParaRPr lang="en-US" dirty="0">
              <a:solidFill>
                <a:schemeClr val="tx1"/>
              </a:solidFill>
              <a:effectLst>
                <a:outerShdw blurRad="38100" dist="19050" dir="2700000" algn="tl" rotWithShape="0">
                  <a:schemeClr val="dk1">
                    <a:alpha val="40000"/>
                  </a:schemeClr>
                </a:outerShdw>
              </a:effectLst>
            </a:endParaRPr>
          </a:p>
          <a:p>
            <a:r>
              <a:rPr lang="en-US" dirty="0">
                <a:solidFill>
                  <a:schemeClr val="tx1"/>
                </a:solidFill>
                <a:effectLst>
                  <a:outerShdw blurRad="38100" dist="19050" dir="2700000" algn="tl" rotWithShape="0">
                    <a:schemeClr val="dk1">
                      <a:alpha val="40000"/>
                    </a:schemeClr>
                  </a:outerShdw>
                </a:effectLst>
              </a:rPr>
              <a:t>Lập trình dựa trên kiến trúc lớp và đối tượng.</a:t>
            </a:r>
            <a:endParaRPr lang="en-US" dirty="0">
              <a:solidFill>
                <a:schemeClr val="tx1"/>
              </a:solidFill>
              <a:effectLst>
                <a:outerShdw blurRad="38100" dist="19050" dir="2700000" algn="tl" rotWithShape="0">
                  <a:schemeClr val="dk1">
                    <a:alpha val="40000"/>
                  </a:schemeClr>
                </a:outerShdw>
              </a:effectLst>
            </a:endParaRPr>
          </a:p>
          <a:p>
            <a:r>
              <a:rPr lang="en-US" dirty="0">
                <a:solidFill>
                  <a:schemeClr val="tx1"/>
                </a:solidFill>
                <a:effectLst>
                  <a:outerShdw blurRad="38100" dist="19050" dir="2700000" algn="tl" rotWithShape="0">
                    <a:schemeClr val="dk1">
                      <a:alpha val="40000"/>
                    </a:schemeClr>
                  </a:outerShdw>
                </a:effectLst>
              </a:rPr>
              <a:t>Ánh xạ các </a:t>
            </a:r>
            <a:r>
              <a:rPr lang="en-US" dirty="0">
                <a:solidFill>
                  <a:schemeClr val="tx1"/>
                </a:solidFill>
                <a:effectLst>
                  <a:outerShdw blurRad="38100" dist="19050" dir="2700000" algn="tl" rotWithShape="0">
                    <a:schemeClr val="dk1">
                      <a:alpha val="40000"/>
                    </a:schemeClr>
                  </a:outerShdw>
                </a:effectLst>
                <a:sym typeface="+mn-ea"/>
              </a:rPr>
              <a:t>đối tượng từ trong thế giới thực vào trong chương trình của mình. </a:t>
            </a:r>
            <a:endParaRPr lang="en-US" dirty="0">
              <a:solidFill>
                <a:schemeClr val="tx1"/>
              </a:solidFill>
              <a:effectLst>
                <a:outerShdw blurRad="38100" dist="19050" dir="2700000" algn="tl" rotWithShape="0">
                  <a:schemeClr val="dk1">
                    <a:alpha val="40000"/>
                  </a:schemeClr>
                </a:outerShdw>
              </a:effectLst>
              <a:sym typeface="+mn-ea"/>
            </a:endParaRPr>
          </a:p>
          <a:p>
            <a:r>
              <a:rPr lang="en-US" dirty="0">
                <a:solidFill>
                  <a:schemeClr val="tx1"/>
                </a:solidFill>
                <a:effectLst>
                  <a:outerShdw blurRad="38100" dist="19050" dir="2700000" algn="tl" rotWithShape="0">
                    <a:schemeClr val="dk1">
                      <a:alpha val="40000"/>
                    </a:schemeClr>
                  </a:outerShdw>
                </a:effectLst>
                <a:sym typeface="+mn-ea"/>
              </a:rPr>
              <a:t>Sử dụng cách tiếp cận bottom-up, từ những cái cụ thể đi tới cái tổng quát.</a:t>
            </a:r>
            <a:endParaRPr lang="en-US" dirty="0">
              <a:solidFill>
                <a:schemeClr val="tx1"/>
              </a:solidFill>
              <a:effectLst>
                <a:outerShdw blurRad="38100" dist="19050" dir="2700000" algn="tl" rotWithShape="0">
                  <a:schemeClr val="dk1">
                    <a:alpha val="40000"/>
                  </a:schemeClr>
                </a:outerShdw>
              </a:effectLst>
              <a:sym typeface="+mn-ea"/>
            </a:endParaRPr>
          </a:p>
          <a:p>
            <a:endParaRPr lang="en-US" dirty="0">
              <a:solidFill>
                <a:schemeClr val="tx1"/>
              </a:solidFill>
              <a:effectLst>
                <a:outerShdw blurRad="38100" dist="19050" dir="2700000" algn="tl" rotWithShape="0">
                  <a:schemeClr val="dk1">
                    <a:alpha val="40000"/>
                  </a:schemeClr>
                </a:outerShdw>
              </a:effectLst>
              <a:sym typeface="+mn-ea"/>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1.1. </a:t>
            </a:r>
            <a:r>
              <a:rPr lang="en-US" sz="3555" dirty="0" smtClean="0">
                <a:ln>
                  <a:solidFill>
                    <a:schemeClr val="accent2">
                      <a:lumMod val="60000"/>
                      <a:lumOff val="40000"/>
                    </a:schemeClr>
                  </a:solidFill>
                </a:ln>
                <a:solidFill>
                  <a:schemeClr val="accent4"/>
                </a:solidFill>
                <a:effectLst/>
                <a:sym typeface="+mn-ea"/>
              </a:rPr>
              <a:t>S</a:t>
            </a:r>
            <a:r>
              <a:rPr lang="en-US" sz="3555" err="1">
                <a:ln>
                  <a:solidFill>
                    <a:schemeClr val="accent2">
                      <a:lumMod val="60000"/>
                      <a:lumOff val="40000"/>
                    </a:schemeClr>
                  </a:solidFill>
                </a:ln>
                <a:solidFill>
                  <a:schemeClr val="accent4"/>
                </a:solidFill>
                <a:effectLst/>
                <a:sym typeface="+mn-ea"/>
              </a:rPr>
              <a:t>ự</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khác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biệt</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giữa</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cấu trúc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và</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hướng</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đối</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tượng</a:t>
            </a:r>
            <a:r>
              <a:rPr lang="en-US" dirty="0"/>
              <a:t> </a:t>
            </a:r>
            <a:endParaRPr lang="en-US" dirty="0"/>
          </a:p>
        </p:txBody>
      </p:sp>
      <p:sp>
        <p:nvSpPr>
          <p:cNvPr id="3" name="Content Placeholder 2"/>
          <p:cNvSpPr>
            <a:spLocks noGrp="1"/>
          </p:cNvSpPr>
          <p:nvPr>
            <p:ph idx="1"/>
          </p:nvPr>
        </p:nvSpPr>
        <p:spPr/>
        <p:txBody>
          <a:bodyPr/>
          <a:lstStyle/>
          <a:p>
            <a:pPr marL="0" indent="0">
              <a:buNone/>
            </a:pPr>
            <a:r>
              <a:rPr lang="vi-VN" altLang="en-US" dirty="0">
                <a:solidFill>
                  <a:schemeClr val="tx1"/>
                </a:solidFill>
                <a:effectLst>
                  <a:outerShdw blurRad="38100" dist="19050" dir="2700000" algn="tl" rotWithShape="0">
                    <a:schemeClr val="dk1">
                      <a:alpha val="40000"/>
                    </a:schemeClr>
                  </a:outerShdw>
                </a:effectLst>
                <a:sym typeface="+mn-ea"/>
              </a:rPr>
              <a:t>Ưu điểm </a:t>
            </a:r>
            <a:r>
              <a:rPr lang="en-US" dirty="0" err="1">
                <a:solidFill>
                  <a:schemeClr val="tx1"/>
                </a:solidFill>
                <a:effectLst>
                  <a:outerShdw blurRad="38100" dist="19050" dir="2700000" algn="tl" rotWithShape="0">
                    <a:schemeClr val="dk1">
                      <a:alpha val="40000"/>
                    </a:schemeClr>
                  </a:outerShdw>
                </a:effectLst>
                <a:sym typeface="+mn-ea"/>
              </a:rPr>
              <a:t>của</a:t>
            </a:r>
            <a:r>
              <a:rPr lang="en-US" dirty="0">
                <a:solidFill>
                  <a:schemeClr val="tx1"/>
                </a:solidFill>
                <a:effectLst>
                  <a:outerShdw blurRad="38100" dist="19050" dir="2700000" algn="tl" rotWithShape="0">
                    <a:schemeClr val="dk1">
                      <a:alpha val="40000"/>
                    </a:schemeClr>
                  </a:outerShdw>
                </a:effectLst>
                <a:sym typeface="+mn-ea"/>
              </a:rPr>
              <a:t> </a:t>
            </a:r>
            <a:r>
              <a:rPr lang="en-US" dirty="0" err="1">
                <a:solidFill>
                  <a:schemeClr val="tx1"/>
                </a:solidFill>
                <a:effectLst>
                  <a:outerShdw blurRad="38100" dist="19050" dir="2700000" algn="tl" rotWithShape="0">
                    <a:schemeClr val="dk1">
                      <a:alpha val="40000"/>
                    </a:schemeClr>
                  </a:outerShdw>
                </a:effectLst>
                <a:sym typeface="+mn-ea"/>
              </a:rPr>
              <a:t>lập</a:t>
            </a:r>
            <a:r>
              <a:rPr lang="en-US" dirty="0">
                <a:solidFill>
                  <a:schemeClr val="tx1"/>
                </a:solidFill>
                <a:effectLst>
                  <a:outerShdw blurRad="38100" dist="19050" dir="2700000" algn="tl" rotWithShape="0">
                    <a:schemeClr val="dk1">
                      <a:alpha val="40000"/>
                    </a:schemeClr>
                  </a:outerShdw>
                </a:effectLst>
                <a:sym typeface="+mn-ea"/>
              </a:rPr>
              <a:t> </a:t>
            </a:r>
            <a:r>
              <a:rPr lang="en-US" dirty="0" err="1">
                <a:solidFill>
                  <a:schemeClr val="tx1"/>
                </a:solidFill>
                <a:effectLst>
                  <a:outerShdw blurRad="38100" dist="19050" dir="2700000" algn="tl" rotWithShape="0">
                    <a:schemeClr val="dk1">
                      <a:alpha val="40000"/>
                    </a:schemeClr>
                  </a:outerShdw>
                </a:effectLst>
                <a:sym typeface="+mn-ea"/>
              </a:rPr>
              <a:t>trình</a:t>
            </a:r>
            <a:r>
              <a:rPr lang="en-US" dirty="0">
                <a:solidFill>
                  <a:schemeClr val="tx1"/>
                </a:solidFill>
                <a:effectLst>
                  <a:outerShdw blurRad="38100" dist="19050" dir="2700000" algn="tl" rotWithShape="0">
                    <a:schemeClr val="dk1">
                      <a:alpha val="40000"/>
                    </a:schemeClr>
                  </a:outerShdw>
                </a:effectLst>
                <a:sym typeface="+mn-ea"/>
              </a:rPr>
              <a:t> </a:t>
            </a:r>
            <a:r>
              <a:rPr lang="en-US" dirty="0" err="1">
                <a:solidFill>
                  <a:schemeClr val="tx1"/>
                </a:solidFill>
                <a:effectLst>
                  <a:outerShdw blurRad="38100" dist="19050" dir="2700000" algn="tl" rotWithShape="0">
                    <a:schemeClr val="dk1">
                      <a:alpha val="40000"/>
                    </a:schemeClr>
                  </a:outerShdw>
                </a:effectLst>
                <a:sym typeface="+mn-ea"/>
              </a:rPr>
              <a:t>hướng đối tượng</a:t>
            </a:r>
            <a:r>
              <a:rPr lang="en-US" dirty="0" err="1">
                <a:sym typeface="+mn-ea"/>
              </a:rPr>
              <a:t>:</a:t>
            </a:r>
            <a:endParaRPr lang="en-US" dirty="0">
              <a:solidFill>
                <a:srgbClr val="0000CC"/>
              </a:solidFill>
              <a:sym typeface="+mn-ea"/>
            </a:endParaRPr>
          </a:p>
          <a:p>
            <a:r>
              <a:rPr lang="en-US" dirty="0">
                <a:solidFill>
                  <a:schemeClr val="tx1"/>
                </a:solidFill>
                <a:effectLst>
                  <a:outerShdw blurRad="38100" dist="19050" dir="2700000" algn="tl" rotWithShape="0">
                    <a:schemeClr val="dk1">
                      <a:alpha val="40000"/>
                    </a:schemeClr>
                  </a:outerShdw>
                </a:effectLst>
                <a:sym typeface="+mn-ea"/>
              </a:rPr>
              <a:t>Chú trọng về mặt dữ liệu hơn so với thuật toán.</a:t>
            </a:r>
            <a:endParaRPr lang="en-US" dirty="0">
              <a:solidFill>
                <a:schemeClr val="tx1"/>
              </a:solidFill>
              <a:effectLst>
                <a:outerShdw blurRad="38100" dist="19050" dir="2700000" algn="tl" rotWithShape="0">
                  <a:schemeClr val="dk1">
                    <a:alpha val="40000"/>
                  </a:schemeClr>
                </a:outerShdw>
              </a:effectLst>
              <a:sym typeface="+mn-ea"/>
            </a:endParaRPr>
          </a:p>
          <a:p>
            <a:r>
              <a:rPr lang="en-US" dirty="0">
                <a:solidFill>
                  <a:schemeClr val="tx1"/>
                </a:solidFill>
                <a:effectLst>
                  <a:outerShdw blurRad="38100" dist="19050" dir="2700000" algn="tl" rotWithShape="0">
                    <a:schemeClr val="dk1">
                      <a:alpha val="40000"/>
                    </a:schemeClr>
                  </a:outerShdw>
                </a:effectLst>
                <a:sym typeface="+mn-ea"/>
              </a:rPr>
              <a:t>Tái sử dụng mã nguồn, mở rộng chương trình dễ dàng</a:t>
            </a:r>
            <a:endParaRPr lang="en-US" dirty="0">
              <a:solidFill>
                <a:schemeClr val="tx1"/>
              </a:solidFill>
              <a:effectLst>
                <a:outerShdw blurRad="38100" dist="19050" dir="2700000" algn="tl" rotWithShape="0">
                  <a:schemeClr val="dk1">
                    <a:alpha val="40000"/>
                  </a:schemeClr>
                </a:outerShdw>
              </a:effectLst>
              <a:sym typeface="+mn-ea"/>
            </a:endParaRPr>
          </a:p>
          <a:p>
            <a:r>
              <a:rPr lang="en-US" dirty="0">
                <a:solidFill>
                  <a:schemeClr val="tx1"/>
                </a:solidFill>
                <a:effectLst>
                  <a:outerShdw blurRad="38100" dist="19050" dir="2700000" algn="tl" rotWithShape="0">
                    <a:schemeClr val="dk1">
                      <a:alpha val="40000"/>
                    </a:schemeClr>
                  </a:outerShdw>
                </a:effectLst>
                <a:sym typeface="+mn-ea"/>
              </a:rPr>
              <a:t>Che dấu dữ liệu, , không cho phép bên ngoài truy cập bằng các phạm vi truy cập và thông qua cơ chế đóng gói.</a:t>
            </a:r>
            <a:endParaRPr lang="en-US" dirty="0">
              <a:solidFill>
                <a:schemeClr val="tx1"/>
              </a:solidFill>
              <a:effectLst>
                <a:outerShdw blurRad="38100" dist="19050" dir="2700000" algn="tl" rotWithShape="0">
                  <a:schemeClr val="dk1">
                    <a:alpha val="40000"/>
                  </a:schemeClr>
                </a:outerShdw>
              </a:effectLst>
              <a:sym typeface="+mn-ea"/>
            </a:endParaRPr>
          </a:p>
          <a:p>
            <a:r>
              <a:rPr lang="en-US" dirty="0">
                <a:solidFill>
                  <a:schemeClr val="tx1"/>
                </a:solidFill>
                <a:effectLst>
                  <a:outerShdw blurRad="38100" dist="19050" dir="2700000" algn="tl" rotWithShape="0">
                    <a:schemeClr val="dk1">
                      <a:alpha val="40000"/>
                    </a:schemeClr>
                  </a:outerShdw>
                </a:effectLst>
                <a:sym typeface="+mn-ea"/>
              </a:rPr>
              <a:t>Hạn chế tối đa sửa chữa chương trình cũ thông qua các cơ chế kế thừa, đa hình.</a:t>
            </a:r>
            <a:r>
              <a:rPr lang="en-US" dirty="0">
                <a:solidFill>
                  <a:srgbClr val="0000CC"/>
                </a:solidFill>
                <a:sym typeface="+mn-ea"/>
              </a:rPr>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1.1. </a:t>
            </a:r>
            <a:r>
              <a:rPr lang="en-US" sz="3555" dirty="0" smtClean="0">
                <a:ln>
                  <a:solidFill>
                    <a:schemeClr val="accent2">
                      <a:lumMod val="60000"/>
                      <a:lumOff val="40000"/>
                    </a:schemeClr>
                  </a:solidFill>
                </a:ln>
                <a:solidFill>
                  <a:schemeClr val="accent4"/>
                </a:solidFill>
                <a:effectLst/>
                <a:sym typeface="+mn-ea"/>
              </a:rPr>
              <a:t>S</a:t>
            </a:r>
            <a:r>
              <a:rPr lang="en-US" sz="3555" err="1">
                <a:ln>
                  <a:solidFill>
                    <a:schemeClr val="accent2">
                      <a:lumMod val="60000"/>
                      <a:lumOff val="40000"/>
                    </a:schemeClr>
                  </a:solidFill>
                </a:ln>
                <a:solidFill>
                  <a:schemeClr val="accent4"/>
                </a:solidFill>
                <a:effectLst/>
                <a:sym typeface="+mn-ea"/>
              </a:rPr>
              <a:t>ự</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khác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biệt</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giữa</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cấu trúc</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và</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lập</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trình</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hướng</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đối</a:t>
            </a:r>
            <a:r>
              <a:rPr lang="en-US" sz="3555">
                <a:ln>
                  <a:solidFill>
                    <a:schemeClr val="accent2">
                      <a:lumMod val="60000"/>
                      <a:lumOff val="40000"/>
                    </a:schemeClr>
                  </a:solidFill>
                </a:ln>
                <a:solidFill>
                  <a:schemeClr val="accent4"/>
                </a:solidFill>
                <a:effectLst/>
                <a:sym typeface="+mn-ea"/>
              </a:rPr>
              <a:t> </a:t>
            </a:r>
            <a:r>
              <a:rPr lang="en-US" sz="3555" err="1">
                <a:ln>
                  <a:solidFill>
                    <a:schemeClr val="accent2">
                      <a:lumMod val="60000"/>
                      <a:lumOff val="40000"/>
                    </a:schemeClr>
                  </a:solidFill>
                </a:ln>
                <a:solidFill>
                  <a:schemeClr val="accent4"/>
                </a:solidFill>
                <a:effectLst/>
                <a:sym typeface="+mn-ea"/>
              </a:rPr>
              <a:t>tượng</a:t>
            </a:r>
            <a:endParaRPr lang="en-US" sz="3555" dirty="0"/>
          </a:p>
        </p:txBody>
      </p:sp>
      <p:sp>
        <p:nvSpPr>
          <p:cNvPr id="3" name="Content Placeholder 2"/>
          <p:cNvSpPr>
            <a:spLocks noGrp="1"/>
          </p:cNvSpPr>
          <p:nvPr>
            <p:ph idx="1"/>
          </p:nvPr>
        </p:nvSpPr>
        <p:spPr/>
        <p:txBody>
          <a:bodyPr>
            <a:normAutofit/>
          </a:bodyPr>
          <a:lstStyle/>
          <a:p>
            <a:pPr marL="0" indent="0">
              <a:lnSpc>
                <a:spcPct val="120000"/>
              </a:lnSpc>
              <a:buNone/>
            </a:pPr>
            <a:r>
              <a:rPr lang="en-US" dirty="0" err="1"/>
              <a:t>Hạn</a:t>
            </a:r>
            <a:r>
              <a:rPr lang="en-US" dirty="0"/>
              <a:t> </a:t>
            </a:r>
            <a:r>
              <a:rPr lang="en-US" dirty="0" err="1"/>
              <a:t>chế</a:t>
            </a:r>
            <a:r>
              <a:rPr lang="en-US" dirty="0"/>
              <a:t> </a:t>
            </a:r>
            <a:r>
              <a:rPr lang="en-US" dirty="0" err="1"/>
              <a:t>của</a:t>
            </a:r>
            <a:r>
              <a:rPr lang="en-US" dirty="0"/>
              <a:t> </a:t>
            </a:r>
            <a:r>
              <a:rPr lang="en-US" dirty="0" err="1"/>
              <a:t>lập</a:t>
            </a:r>
            <a:r>
              <a:rPr lang="en-US" dirty="0"/>
              <a:t> </a:t>
            </a:r>
            <a:r>
              <a:rPr lang="en-US" dirty="0" err="1"/>
              <a:t>trình</a:t>
            </a:r>
            <a:r>
              <a:rPr lang="en-US" dirty="0"/>
              <a:t> </a:t>
            </a:r>
            <a:r>
              <a:rPr lang="en-US" dirty="0" err="1"/>
              <a:t>hướng đối tượng:</a:t>
            </a:r>
            <a:endParaRPr lang="en-US" dirty="0" err="1"/>
          </a:p>
          <a:p>
            <a:pPr marL="0" indent="0">
              <a:lnSpc>
                <a:spcPct val="120000"/>
              </a:lnSpc>
              <a:buNone/>
            </a:pPr>
            <a:endParaRPr lang="en-US" dirty="0" smtClean="0"/>
          </a:p>
          <a:p>
            <a:pPr marL="0" indent="0">
              <a:buNone/>
            </a:pPr>
            <a:r>
              <a:rPr lang="en-US" altLang="vi-VN" dirty="0"/>
              <a:t>	Phức tạp</a:t>
            </a:r>
            <a:endParaRPr lang="en-US" altLang="vi-VN" dirty="0"/>
          </a:p>
          <a:p>
            <a:pPr marL="0" indent="0">
              <a:buNone/>
            </a:pPr>
            <a:endParaRPr lang="en-US" altLang="vi-VN" dirty="0"/>
          </a:p>
          <a:p>
            <a:pPr marL="0" indent="0">
              <a:buNone/>
            </a:pPr>
            <a:r>
              <a:rPr lang="en-US" altLang="vi-VN" dirty="0"/>
              <a:t>	Khó theo dõi luồng dữ liệu</a:t>
            </a:r>
            <a:endParaRPr lang="en-US" altLang="vi-VN" dirty="0"/>
          </a:p>
          <a:p>
            <a:pPr marL="0" indent="0">
              <a:buNone/>
            </a:pPr>
            <a:endParaRPr lang="en-US" altLang="vi-VN" dirty="0"/>
          </a:p>
          <a:p>
            <a:pPr marL="0" indent="0">
              <a:buNone/>
            </a:pPr>
            <a:r>
              <a:rPr lang="en-US" altLang="vi-VN" dirty="0"/>
              <a:t>	Không thích hợp các hệ thống nhỏ</a:t>
            </a:r>
            <a:endParaRPr lang="en-US" altLang="vi-VN" dirty="0"/>
          </a:p>
          <a:p>
            <a:pPr marL="0" indent="0">
              <a:buNone/>
            </a:pPr>
            <a:endParaRPr lang="vi-VN" dirty="0"/>
          </a:p>
          <a:p>
            <a:endParaRPr lang="vi-VN"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1.2. </a:t>
            </a:r>
            <a:r>
              <a:rPr lang="en-US" sz="3200" dirty="0" smtClean="0">
                <a:ln>
                  <a:solidFill>
                    <a:srgbClr val="00B0F0"/>
                  </a:solidFill>
                </a:ln>
                <a:solidFill>
                  <a:schemeClr val="accent4"/>
                </a:solidFill>
                <a:effectLst/>
                <a:sym typeface="+mn-ea"/>
              </a:rPr>
              <a:t>C</a:t>
            </a:r>
            <a:r>
              <a:rPr lang="en-US" sz="3200" err="1">
                <a:ln>
                  <a:solidFill>
                    <a:srgbClr val="00B0F0"/>
                  </a:solidFill>
                </a:ln>
                <a:solidFill>
                  <a:schemeClr val="accent4"/>
                </a:solidFill>
                <a:effectLst/>
                <a:sym typeface="+mn-ea"/>
              </a:rPr>
              <a:t>ác</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khái</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niệm</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cơ</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bản</a:t>
            </a:r>
            <a:r>
              <a:rPr lang="en-US" sz="3200">
                <a:ln>
                  <a:solidFill>
                    <a:srgbClr val="00B0F0"/>
                  </a:solidFill>
                </a:ln>
                <a:solidFill>
                  <a:schemeClr val="accent4"/>
                </a:solidFill>
                <a:effectLst/>
                <a:sym typeface="+mn-ea"/>
              </a:rPr>
              <a:t> </a:t>
            </a:r>
            <a:r>
              <a:rPr lang="en-US" sz="3200" err="1">
                <a:ln>
                  <a:solidFill>
                    <a:srgbClr val="00B0F0"/>
                  </a:solidFill>
                </a:ln>
                <a:solidFill>
                  <a:schemeClr val="accent4"/>
                </a:solidFill>
                <a:effectLst/>
                <a:sym typeface="+mn-ea"/>
              </a:rPr>
              <a:t>của</a:t>
            </a:r>
            <a:r>
              <a:rPr lang="en-US" sz="320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lập</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trình</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hướng</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đối</a:t>
            </a:r>
            <a:r>
              <a:rPr lang="en-US" sz="3200" dirty="0">
                <a:ln>
                  <a:solidFill>
                    <a:srgbClr val="00B0F0"/>
                  </a:solidFill>
                </a:ln>
                <a:solidFill>
                  <a:schemeClr val="accent4"/>
                </a:solidFill>
                <a:effectLst/>
                <a:sym typeface="+mn-ea"/>
              </a:rPr>
              <a:t> </a:t>
            </a:r>
            <a:r>
              <a:rPr lang="en-US" sz="3200" dirty="0" err="1">
                <a:ln>
                  <a:solidFill>
                    <a:srgbClr val="00B0F0"/>
                  </a:solidFill>
                </a:ln>
                <a:solidFill>
                  <a:schemeClr val="accent4"/>
                </a:solidFill>
                <a:effectLst/>
                <a:sym typeface="+mn-ea"/>
              </a:rPr>
              <a:t>tượng</a:t>
            </a:r>
            <a:endParaRPr lang="en-US" sz="3200" dirty="0" err="1">
              <a:ln>
                <a:solidFill>
                  <a:srgbClr val="00B0F0"/>
                </a:solidFill>
              </a:ln>
              <a:solidFill>
                <a:schemeClr val="accent4"/>
              </a:solidFill>
              <a:effectLst/>
              <a:sym typeface="+mn-ea"/>
            </a:endParaRPr>
          </a:p>
        </p:txBody>
      </p:sp>
      <p:sp>
        <p:nvSpPr>
          <p:cNvPr id="3" name="Content Placeholder 2"/>
          <p:cNvSpPr>
            <a:spLocks noGrp="1"/>
          </p:cNvSpPr>
          <p:nvPr>
            <p:ph idx="1"/>
          </p:nvPr>
        </p:nvSpPr>
        <p:spPr/>
        <p:txBody>
          <a:bodyPr/>
          <a:lstStyle/>
          <a:p>
            <a:pPr marL="0" indent="0">
              <a:buNone/>
            </a:pPr>
            <a:r>
              <a:rPr lang="en-US" dirty="0" err="1"/>
              <a:t>Sơ</a:t>
            </a:r>
            <a:r>
              <a:rPr lang="en-US" dirty="0"/>
              <a:t> </a:t>
            </a:r>
            <a:r>
              <a:rPr lang="en-US" dirty="0" err="1"/>
              <a:t>lược</a:t>
            </a:r>
            <a:r>
              <a:rPr lang="en-US" dirty="0"/>
              <a:t> </a:t>
            </a:r>
            <a:r>
              <a:rPr lang="en-US" dirty="0" err="1"/>
              <a:t>về</a:t>
            </a:r>
            <a:r>
              <a:rPr lang="en-US" dirty="0"/>
              <a:t> </a:t>
            </a:r>
            <a:r>
              <a:rPr lang="en-US" dirty="0" smtClean="0"/>
              <a:t>OOP</a:t>
            </a:r>
            <a:endParaRPr lang="en-US" dirty="0" smtClean="0"/>
          </a:p>
          <a:p>
            <a:r>
              <a:rPr lang="en-US" dirty="0" err="1"/>
              <a:t>Đối</a:t>
            </a:r>
            <a:r>
              <a:rPr lang="en-US" dirty="0"/>
              <a:t> </a:t>
            </a:r>
            <a:r>
              <a:rPr lang="en-US" dirty="0" err="1"/>
              <a:t>tượng</a:t>
            </a:r>
            <a:r>
              <a:rPr lang="en-US" dirty="0"/>
              <a:t> (object): </a:t>
            </a:r>
            <a:r>
              <a:rPr lang="en-US" dirty="0" err="1"/>
              <a:t>dữ</a:t>
            </a:r>
            <a:r>
              <a:rPr lang="en-US" dirty="0"/>
              <a:t> </a:t>
            </a:r>
            <a:r>
              <a:rPr lang="en-US" dirty="0" err="1"/>
              <a:t>liệu</a:t>
            </a:r>
            <a:r>
              <a:rPr lang="en-US" dirty="0"/>
              <a:t> + </a:t>
            </a:r>
            <a:r>
              <a:rPr lang="en-US" dirty="0" err="1"/>
              <a:t>hành</a:t>
            </a:r>
            <a:r>
              <a:rPr lang="en-US" dirty="0"/>
              <a:t> vi.</a:t>
            </a:r>
            <a:endParaRPr lang="en-US" dirty="0"/>
          </a:p>
          <a:p>
            <a:r>
              <a:rPr lang="en-US" dirty="0" err="1"/>
              <a:t>Đối</a:t>
            </a:r>
            <a:r>
              <a:rPr lang="en-US" dirty="0"/>
              <a:t> </a:t>
            </a:r>
            <a:r>
              <a:rPr lang="en-US" dirty="0" err="1"/>
              <a:t>tượng</a:t>
            </a:r>
            <a:r>
              <a:rPr lang="en-US" dirty="0"/>
              <a:t> </a:t>
            </a:r>
            <a:r>
              <a:rPr lang="en-US" dirty="0" err="1"/>
              <a:t>phải</a:t>
            </a:r>
            <a:r>
              <a:rPr lang="en-US" dirty="0"/>
              <a:t> </a:t>
            </a:r>
            <a:r>
              <a:rPr lang="en-US" dirty="0" err="1"/>
              <a:t>thuộc</a:t>
            </a:r>
            <a:r>
              <a:rPr lang="en-US" dirty="0"/>
              <a:t> </a:t>
            </a:r>
            <a:r>
              <a:rPr lang="en-US" dirty="0" err="1"/>
              <a:t>một</a:t>
            </a:r>
            <a:r>
              <a:rPr lang="en-US" dirty="0"/>
              <a:t> </a:t>
            </a:r>
            <a:r>
              <a:rPr lang="en-US" dirty="0" err="1"/>
              <a:t>lớp</a:t>
            </a:r>
            <a:r>
              <a:rPr lang="en-US" dirty="0"/>
              <a:t> (class).</a:t>
            </a:r>
            <a:endParaRPr lang="en-US" dirty="0"/>
          </a:p>
          <a:p>
            <a:r>
              <a:rPr lang="en-US" dirty="0" err="1"/>
              <a:t>Các</a:t>
            </a:r>
            <a:r>
              <a:rPr lang="en-US" dirty="0"/>
              <a:t> </a:t>
            </a:r>
            <a:r>
              <a:rPr lang="en-US" dirty="0" err="1"/>
              <a:t>đối</a:t>
            </a:r>
            <a:r>
              <a:rPr lang="en-US" dirty="0"/>
              <a:t> </a:t>
            </a:r>
            <a:r>
              <a:rPr lang="en-US" dirty="0" err="1"/>
              <a:t>tượng</a:t>
            </a:r>
            <a:r>
              <a:rPr lang="en-US" dirty="0"/>
              <a:t> </a:t>
            </a:r>
            <a:r>
              <a:rPr lang="en-US" dirty="0" err="1"/>
              <a:t>được</a:t>
            </a:r>
            <a:r>
              <a:rPr lang="en-US" dirty="0"/>
              <a:t> </a:t>
            </a:r>
            <a:r>
              <a:rPr lang="en-US" dirty="0" err="1"/>
              <a:t>trừu tượng hóa lên</a:t>
            </a:r>
            <a:r>
              <a:rPr lang="en-US" dirty="0"/>
              <a:t> </a:t>
            </a:r>
            <a:r>
              <a:rPr lang="en-US" dirty="0" err="1"/>
              <a:t>thành Lớp</a:t>
            </a:r>
            <a:r>
              <a:rPr lang="en-US" dirty="0"/>
              <a:t>(</a:t>
            </a:r>
            <a:r>
              <a:rPr lang="en-US" dirty="0">
                <a:sym typeface="Wingdings" panose="05000000000000000000" pitchFamily="2" charset="2"/>
              </a:rPr>
              <a:t>Class)</a:t>
            </a:r>
            <a:endParaRPr lang="en-US" dirty="0">
              <a:sym typeface="Wingdings" panose="05000000000000000000" pitchFamily="2" charset="2"/>
            </a:endParaRPr>
          </a:p>
          <a:p>
            <a:r>
              <a:rPr lang="en-US" b="1" dirty="0" err="1">
                <a:sym typeface="Wingdings" panose="05000000000000000000" pitchFamily="2" charset="2"/>
              </a:rPr>
              <a:t>Lớp</a:t>
            </a:r>
            <a:r>
              <a:rPr lang="en-US" b="1" dirty="0">
                <a:sym typeface="Wingdings" panose="05000000000000000000" pitchFamily="2" charset="2"/>
              </a:rPr>
              <a:t>=  </a:t>
            </a:r>
            <a:r>
              <a:rPr lang="en-US" b="1" dirty="0">
                <a:solidFill>
                  <a:srgbClr val="C00000"/>
                </a:solidFill>
                <a:sym typeface="Wingdings" panose="05000000000000000000" pitchFamily="2" charset="2"/>
              </a:rPr>
              <a:t>data (</a:t>
            </a:r>
            <a:r>
              <a:rPr lang="en-US" b="1" dirty="0" err="1">
                <a:solidFill>
                  <a:srgbClr val="C00000"/>
                </a:solidFill>
                <a:sym typeface="Wingdings" panose="05000000000000000000" pitchFamily="2" charset="2"/>
              </a:rPr>
              <a:t>biến</a:t>
            </a:r>
            <a:r>
              <a:rPr lang="en-US" b="1" dirty="0">
                <a:solidFill>
                  <a:srgbClr val="C00000"/>
                </a:solidFill>
                <a:sym typeface="Wingdings" panose="05000000000000000000" pitchFamily="2" charset="2"/>
              </a:rPr>
              <a:t>, </a:t>
            </a:r>
            <a:r>
              <a:rPr lang="en-US" b="1" dirty="0" err="1">
                <a:solidFill>
                  <a:srgbClr val="C00000"/>
                </a:solidFill>
                <a:sym typeface="Wingdings" panose="05000000000000000000" pitchFamily="2" charset="2"/>
              </a:rPr>
              <a:t>thuộc</a:t>
            </a:r>
            <a:r>
              <a:rPr lang="en-US" b="1" dirty="0">
                <a:solidFill>
                  <a:srgbClr val="C00000"/>
                </a:solidFill>
                <a:sym typeface="Wingdings" panose="05000000000000000000" pitchFamily="2" charset="2"/>
              </a:rPr>
              <a:t> </a:t>
            </a:r>
            <a:r>
              <a:rPr lang="en-US" b="1" dirty="0" err="1">
                <a:solidFill>
                  <a:srgbClr val="C00000"/>
                </a:solidFill>
                <a:sym typeface="Wingdings" panose="05000000000000000000" pitchFamily="2" charset="2"/>
              </a:rPr>
              <a:t>tính</a:t>
            </a:r>
            <a:r>
              <a:rPr lang="en-US" b="1" dirty="0">
                <a:solidFill>
                  <a:srgbClr val="C00000"/>
                </a:solidFill>
                <a:sym typeface="Wingdings" panose="05000000000000000000" pitchFamily="2" charset="2"/>
              </a:rPr>
              <a:t>) + methods (hàm, phương thức)</a:t>
            </a:r>
            <a:r>
              <a:rPr lang="en-US" dirty="0">
                <a:sym typeface="Wingdings" panose="05000000000000000000" pitchFamily="2" charset="2"/>
              </a:rPr>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TC103457496[[fn=Parallax]]</Template>
  <TotalTime>0</TotalTime>
  <Words>4135</Words>
  <Application>WPS Presentation</Application>
  <PresentationFormat>Custom</PresentationFormat>
  <Paragraphs>187</Paragraphs>
  <Slides>16</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Microsoft YaHei</vt:lpstr>
      <vt:lpstr>Arial Unicode MS</vt:lpstr>
      <vt:lpstr>Calibri</vt:lpstr>
      <vt:lpstr>Verdana</vt:lpstr>
      <vt:lpstr>Courier New</vt:lpstr>
      <vt:lpstr>Business Cooperate</vt:lpstr>
      <vt:lpstr>Môn: Lập trình Hướng đối tượng (Object Oriented Programming)</vt:lpstr>
      <vt:lpstr>Nội dung</vt:lpstr>
      <vt:lpstr>1.1. Sự khác biệt giữa lập trình cấu trúc và lập trình hướng đối tượng</vt:lpstr>
      <vt:lpstr>1.1. Sự khác biệt giữa lập trình cấu trúc và lập trình hướng đối tượng </vt:lpstr>
      <vt:lpstr>1.1. Sự khác biệt giữa lập trình cấu trúc và lập trình hướng đối tượng</vt:lpstr>
      <vt:lpstr>1.1. Sự khác biệt giữa lập trình cấu trúc và lập trình hướng đối tượng </vt:lpstr>
      <vt:lpstr>1.1. Sự khác biệt giữa lập trình cấu trúc và lập trình hướng đối tượng </vt:lpstr>
      <vt:lpstr>1.1. Sự khác biệt giữa lập trình cấu trúc và lập trình hướng đối tượng</vt:lpstr>
      <vt:lpstr>1.2. Các khái niệm cơ bản của lập trình hướng đối tượng</vt:lpstr>
      <vt:lpstr>1.2. Các khái niệm cơ bản của lập trình hướng đối tượng</vt:lpstr>
      <vt:lpstr>1.2. Các khái niệm cơ bản của lập trình hướng đối tượng</vt:lpstr>
      <vt:lpstr>1.2. Các khái niệm cơ bản của lập trình hướng đối tượng</vt:lpstr>
      <vt:lpstr>1.2. Các khái niệm cơ bản của lập trình hướng đối tượng</vt:lpstr>
      <vt:lpstr>1.2. Các khái niệm cơ bản của lập trình hướng đối tượng</vt:lpstr>
      <vt:lpstr>1.2. Một số ngôn ngữ lập trình hướng đối tượng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dc:creator>Thanh Van</dc:creator>
  <cp:lastModifiedBy>ASUS</cp:lastModifiedBy>
  <cp:revision>85</cp:revision>
  <dcterms:created xsi:type="dcterms:W3CDTF">2014-08-22T11:10:00Z</dcterms:created>
  <dcterms:modified xsi:type="dcterms:W3CDTF">2021-08-06T09:42:13Z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