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76" r:id="rId3"/>
    <p:sldId id="304" r:id="rId4"/>
    <p:sldId id="337" r:id="rId5"/>
    <p:sldId id="338" r:id="rId6"/>
    <p:sldId id="388" r:id="rId7"/>
    <p:sldId id="278" r:id="rId8"/>
    <p:sldId id="333" r:id="rId9"/>
    <p:sldId id="334" r:id="rId10"/>
    <p:sldId id="341" r:id="rId11"/>
    <p:sldId id="342" r:id="rId12"/>
    <p:sldId id="346" r:id="rId13"/>
    <p:sldId id="343" r:id="rId14"/>
    <p:sldId id="336" r:id="rId15"/>
    <p:sldId id="430" r:id="rId16"/>
    <p:sldId id="431" r:id="rId17"/>
    <p:sldId id="339" r:id="rId18"/>
    <p:sldId id="345" r:id="rId19"/>
    <p:sldId id="344" r:id="rId20"/>
    <p:sldId id="290" r:id="rId21"/>
    <p:sldId id="292" r:id="rId22"/>
    <p:sldId id="291" r:id="rId23"/>
    <p:sldId id="293" r:id="rId24"/>
    <p:sldId id="295" r:id="rId25"/>
    <p:sldId id="352" r:id="rId26"/>
    <p:sldId id="353" r:id="rId27"/>
    <p:sldId id="296" r:id="rId28"/>
    <p:sldId id="347" r:id="rId29"/>
    <p:sldId id="354" r:id="rId30"/>
    <p:sldId id="355" r:id="rId31"/>
    <p:sldId id="356" r:id="rId32"/>
    <p:sldId id="357" r:id="rId33"/>
    <p:sldId id="358" r:id="rId34"/>
    <p:sldId id="362" r:id="rId35"/>
    <p:sldId id="363" r:id="rId36"/>
    <p:sldId id="364" r:id="rId37"/>
    <p:sldId id="365" r:id="rId38"/>
    <p:sldId id="366" r:id="rId39"/>
    <p:sldId id="367" r:id="rId40"/>
    <p:sldId id="368" r:id="rId41"/>
    <p:sldId id="378" r:id="rId42"/>
    <p:sldId id="382" r:id="rId43"/>
    <p:sldId id="383" r:id="rId44"/>
    <p:sldId id="379" r:id="rId45"/>
    <p:sldId id="380" r:id="rId46"/>
    <p:sldId id="381" r:id="rId47"/>
    <p:sldId id="384" r:id="rId48"/>
    <p:sldId id="385" r:id="rId49"/>
    <p:sldId id="303" r:id="rId50"/>
  </p:sldIdLst>
  <p:sldSz cx="9144000" cy="6858000"/>
  <p:notesSz cx="9144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754"/>
        <p:guide pos="218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25806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25806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552950" y="642938"/>
            <a:ext cx="3086100" cy="17359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2475309"/>
            <a:ext cx="9753600" cy="2025253"/>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4885432"/>
            <a:ext cx="5283200" cy="25806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4885432"/>
            <a:ext cx="5283200" cy="258068"/>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692150"/>
            <a:ext cx="8913812" cy="6110288"/>
          </a:xfrm>
          <a:prstGeom prst="rect">
            <a:avLst/>
          </a:prstGeom>
          <a:noFill/>
          <a:ln w="9525">
            <a:noFill/>
          </a:ln>
        </p:spPr>
      </p:pic>
      <p:sp>
        <p:nvSpPr>
          <p:cNvPr id="10" name="Rectangle 7"/>
          <p:cNvSpPr>
            <a:spLocks noChangeArrowheads="1"/>
          </p:cNvSpPr>
          <p:nvPr/>
        </p:nvSpPr>
        <p:spPr bwMode="auto">
          <a:xfrm>
            <a:off x="1588" y="549275"/>
            <a:ext cx="9144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1908175" y="2492375"/>
            <a:ext cx="5545138"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755650" y="620713"/>
            <a:ext cx="77724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a:fld>
            <a:endParaRPr lang="en-US"/>
          </a:p>
        </p:txBody>
      </p:sp>
      <p:sp>
        <p:nvSpPr>
          <p:cNvPr id="12" name="Rectangle 5"/>
          <p:cNvSpPr>
            <a:spLocks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3" name="Rectangle 6"/>
          <p:cNvSpPr>
            <a:spLocks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38100">
              <a:lnSpc>
                <a:spcPct val="100000"/>
              </a:lnSpc>
              <a:spcBef>
                <a:spcPts val="50"/>
              </a:spcBef>
            </a:pPr>
            <a:fld id="{81D60167-4931-47E6-BA6A-407CBD079E47}" type="slidenum">
              <a:rPr spc="-90" dirty="0"/>
            </a:fld>
            <a:endParaRPr spc="-9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a:fld>
            <a:endParaRPr lang="en-US"/>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pPr marL="38100">
              <a:lnSpc>
                <a:spcPct val="100000"/>
              </a:lnSpc>
              <a:spcBef>
                <a:spcPts val="50"/>
              </a:spcBef>
            </a:pPr>
            <a:fld id="{81D60167-4931-47E6-BA6A-407CBD079E47}" type="slidenum">
              <a:rPr spc="-90" dirty="0"/>
            </a:fld>
            <a:endParaRPr spc="-90"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a:fld>
            <a:endParaRPr lang="en-US"/>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pPr marL="38100">
              <a:lnSpc>
                <a:spcPct val="100000"/>
              </a:lnSpc>
              <a:spcBef>
                <a:spcPts val="50"/>
              </a:spcBef>
            </a:pPr>
            <a:fld id="{81D60167-4931-47E6-BA6A-407CBD079E47}" type="slidenum">
              <a:rPr spc="-90" dirty="0"/>
            </a:fld>
            <a:endParaRPr spc="-90"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a:fld>
            <a:endParaRPr lang="en-US"/>
          </a:p>
        </p:txBody>
      </p:sp>
      <p:sp>
        <p:nvSpPr>
          <p:cNvPr id="4" name="Footer Placeholder 3"/>
          <p:cNvSpPr>
            <a:spLocks noGrp="1"/>
          </p:cNvSpPr>
          <p:nvPr>
            <p:ph type="ftr" sz="quarter" idx="11"/>
          </p:nvPr>
        </p:nvSpPr>
        <p:spPr/>
        <p:txBody>
          <a:bodyPr/>
          <a:p/>
        </p:txBody>
      </p:sp>
      <p:sp>
        <p:nvSpPr>
          <p:cNvPr id="5" name="Slide Number Placeholder 4"/>
          <p:cNvSpPr>
            <a:spLocks noGrp="1"/>
          </p:cNvSpPr>
          <p:nvPr>
            <p:ph type="sldNum" sz="quarter" idx="12"/>
          </p:nvPr>
        </p:nvSpPr>
        <p:spPr/>
        <p:txBody>
          <a:bodyPr/>
          <a:p>
            <a:pPr marL="38100">
              <a:lnSpc>
                <a:spcPct val="100000"/>
              </a:lnSpc>
              <a:spcBef>
                <a:spcPts val="50"/>
              </a:spcBef>
            </a:pPr>
            <a:fld id="{81D60167-4931-47E6-BA6A-407CBD079E47}" type="slidenum">
              <a:rPr spc="-90" dirty="0"/>
            </a:fld>
            <a:endParaRPr spc="-90"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a:fld>
            <a:endParaRPr lang="en-US"/>
          </a:p>
        </p:txBody>
      </p:sp>
      <p:sp>
        <p:nvSpPr>
          <p:cNvPr id="3" name="Footer Placeholder 2"/>
          <p:cNvSpPr>
            <a:spLocks noGrp="1"/>
          </p:cNvSpPr>
          <p:nvPr>
            <p:ph type="ftr" sz="quarter" idx="11"/>
          </p:nvPr>
        </p:nvSpPr>
        <p:spPr/>
        <p:txBody>
          <a:bodyPr/>
          <a:p/>
        </p:txBody>
      </p:sp>
      <p:sp>
        <p:nvSpPr>
          <p:cNvPr id="4" name="Slide Number Placeholder 3"/>
          <p:cNvSpPr>
            <a:spLocks noGrp="1"/>
          </p:cNvSpPr>
          <p:nvPr>
            <p:ph type="sldNum" sz="quarter" idx="12"/>
          </p:nvPr>
        </p:nvSpPr>
        <p:spPr/>
        <p:txBody>
          <a:bodyPr/>
          <a:p>
            <a:pPr marL="38100">
              <a:lnSpc>
                <a:spcPct val="100000"/>
              </a:lnSpc>
              <a:spcBef>
                <a:spcPts val="50"/>
              </a:spcBef>
            </a:pPr>
            <a:fld id="{81D60167-4931-47E6-BA6A-407CBD079E47}" type="slidenum">
              <a:rPr spc="-90" dirty="0"/>
            </a:fld>
            <a:endParaRPr spc="-90"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1588" y="333375"/>
            <a:ext cx="9144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5797550" y="4438650"/>
            <a:ext cx="3340100" cy="2333625"/>
          </a:xfrm>
          <a:prstGeom prst="rect">
            <a:avLst/>
          </a:prstGeom>
          <a:noFill/>
          <a:ln w="9525">
            <a:noFill/>
          </a:ln>
        </p:spPr>
      </p:pic>
      <p:sp>
        <p:nvSpPr>
          <p:cNvPr id="1028" name="Rectangle 4"/>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D8BD707-D9CF-40AE-B4C6-C98DA3205C09}" type="datetimeFigureOut">
              <a:rPr lang="en-US"/>
            </a:fld>
            <a:endParaRPr lang="en-US"/>
          </a:p>
        </p:txBody>
      </p:sp>
      <p:sp>
        <p:nvSpPr>
          <p:cNvPr id="1031" name="Rectangle 7"/>
          <p:cNvSpPr>
            <a:spLocks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p:txBody>
      </p:sp>
      <p:sp>
        <p:nvSpPr>
          <p:cNvPr id="1032" name="Rectangle 8"/>
          <p:cNvSpPr>
            <a:spLocks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38100">
              <a:lnSpc>
                <a:spcPct val="100000"/>
              </a:lnSpc>
              <a:spcBef>
                <a:spcPts val="50"/>
              </a:spcBef>
            </a:pPr>
            <a:fld id="{81D60167-4931-47E6-BA6A-407CBD079E47}" type="slidenum">
              <a:rPr spc="-90" dirty="0"/>
            </a:fld>
            <a:endParaRPr spc="-9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0.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3.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5.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6.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4.xml"/><Relationship Id="rId2" Type="http://schemas.openxmlformats.org/officeDocument/2006/relationships/image" Target="../media/image21.wmf"/><Relationship Id="rId1" Type="http://schemas.openxmlformats.org/officeDocument/2006/relationships/oleObject" Target="../embeddings/oleObject17.bin"/></Relationships>
</file>

<file path=ppt/slides/_rels/slide47.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4.xml"/><Relationship Id="rId6" Type="http://schemas.openxmlformats.org/officeDocument/2006/relationships/image" Target="../media/image24.wmf"/><Relationship Id="rId5" Type="http://schemas.openxmlformats.org/officeDocument/2006/relationships/oleObject" Target="../embeddings/oleObject20.bin"/><Relationship Id="rId4" Type="http://schemas.openxmlformats.org/officeDocument/2006/relationships/image" Target="../media/image23.wmf"/><Relationship Id="rId3" Type="http://schemas.openxmlformats.org/officeDocument/2006/relationships/oleObject" Target="../embeddings/oleObject19.bin"/><Relationship Id="rId2" Type="http://schemas.openxmlformats.org/officeDocument/2006/relationships/image" Target="../media/image22.wmf"/><Relationship Id="rId1" Type="http://schemas.openxmlformats.org/officeDocument/2006/relationships/oleObject" Target="../embeddings/oleObject18.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609600"/>
            <a:ext cx="7193280" cy="505460"/>
          </a:xfrm>
          <a:prstGeom prst="rect">
            <a:avLst/>
          </a:prstGeom>
        </p:spPr>
        <p:txBody>
          <a:bodyPr vert="horz" wrap="square" lIns="0" tIns="13335" rIns="0" bIns="0" rtlCol="0">
            <a:spAutoFit/>
          </a:bodyPr>
          <a:lstStyle/>
          <a:p>
            <a:pPr marL="12700">
              <a:lnSpc>
                <a:spcPct val="100000"/>
              </a:lnSpc>
              <a:spcBef>
                <a:spcPts val="105"/>
              </a:spcBef>
            </a:pPr>
            <a:r>
              <a:rPr lang="en-US" sz="3200" spc="114" dirty="0">
                <a:solidFill>
                  <a:srgbClr val="0070C0"/>
                </a:solidFill>
              </a:rPr>
              <a:t>Chương 5: Tập hợp (</a:t>
            </a:r>
            <a:r>
              <a:rPr sz="3200" spc="114" dirty="0">
                <a:solidFill>
                  <a:srgbClr val="0070C0"/>
                </a:solidFill>
              </a:rPr>
              <a:t>Coll</a:t>
            </a:r>
            <a:r>
              <a:rPr sz="3200" spc="145" dirty="0">
                <a:solidFill>
                  <a:srgbClr val="0070C0"/>
                </a:solidFill>
              </a:rPr>
              <a:t>e</a:t>
            </a:r>
            <a:r>
              <a:rPr sz="3200" spc="85" dirty="0">
                <a:solidFill>
                  <a:srgbClr val="0070C0"/>
                </a:solidFill>
              </a:rPr>
              <a:t>ction</a:t>
            </a:r>
            <a:r>
              <a:rPr lang="en-US" sz="3200" spc="85" dirty="0">
                <a:solidFill>
                  <a:srgbClr val="0070C0"/>
                </a:solidFill>
              </a:rPr>
              <a:t>)</a:t>
            </a:r>
            <a:endParaRPr lang="en-US" sz="3200" spc="85" dirty="0">
              <a:solidFill>
                <a:srgbClr val="0070C0"/>
              </a:solidFill>
            </a:endParaRPr>
          </a:p>
        </p:txBody>
      </p:sp>
      <p:sp>
        <p:nvSpPr>
          <p:cNvPr id="4" name="object 4"/>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r>
              <a:rPr spc="-90" dirty="0"/>
              <a:t>23</a:t>
            </a:r>
            <a:endParaRPr spc="-90" dirty="0"/>
          </a:p>
        </p:txBody>
      </p:sp>
      <p:sp>
        <p:nvSpPr>
          <p:cNvPr id="3" name="object 3"/>
          <p:cNvSpPr txBox="1"/>
          <p:nvPr/>
        </p:nvSpPr>
        <p:spPr>
          <a:xfrm>
            <a:off x="1066952" y="1828749"/>
            <a:ext cx="6779895" cy="145415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dirty="0">
                <a:solidFill>
                  <a:srgbClr val="585858"/>
                </a:solidFill>
                <a:latin typeface="Arial" panose="020B0604020202020204"/>
                <a:cs typeface="Arial" panose="020B0604020202020204"/>
              </a:rPr>
              <a:t>Khái niệm về Tập Hợp</a:t>
            </a:r>
            <a:endParaRPr sz="2400" dirty="0">
              <a:solidFill>
                <a:srgbClr val="585858"/>
              </a:solidFill>
              <a:latin typeface="Arial" panose="020B0604020202020204"/>
              <a:cs typeface="Arial" panose="020B0604020202020204"/>
            </a:endParaRPr>
          </a:p>
          <a:p>
            <a:pPr marL="286385" indent="-274320">
              <a:lnSpc>
                <a:spcPts val="2735"/>
              </a:lnSpc>
              <a:spcBef>
                <a:spcPts val="100"/>
              </a:spcBef>
              <a:buChar char="•"/>
              <a:tabLst>
                <a:tab pos="286385" algn="l"/>
                <a:tab pos="287020" algn="l"/>
              </a:tabLst>
            </a:pPr>
            <a:r>
              <a:rPr sz="2400" dirty="0">
                <a:solidFill>
                  <a:srgbClr val="585858"/>
                </a:solidFill>
                <a:latin typeface="Arial" panose="020B0604020202020204"/>
                <a:cs typeface="Arial" panose="020B0604020202020204"/>
              </a:rPr>
              <a:t>So sánh Tập hợp và mảng</a:t>
            </a:r>
            <a:endParaRPr sz="2400" dirty="0">
              <a:solidFill>
                <a:srgbClr val="585858"/>
              </a:solidFill>
              <a:latin typeface="Arial" panose="020B0604020202020204"/>
              <a:cs typeface="Arial" panose="020B0604020202020204"/>
            </a:endParaRPr>
          </a:p>
          <a:p>
            <a:pPr marL="286385" indent="-274320">
              <a:lnSpc>
                <a:spcPts val="2735"/>
              </a:lnSpc>
              <a:spcBef>
                <a:spcPts val="100"/>
              </a:spcBef>
              <a:buChar char="•"/>
              <a:tabLst>
                <a:tab pos="286385" algn="l"/>
                <a:tab pos="287020" algn="l"/>
              </a:tabLst>
            </a:pPr>
            <a:r>
              <a:rPr sz="2400" dirty="0">
                <a:solidFill>
                  <a:srgbClr val="585858"/>
                </a:solidFill>
                <a:latin typeface="Arial" panose="020B0604020202020204"/>
                <a:cs typeface="Arial" panose="020B0604020202020204"/>
              </a:rPr>
              <a:t>Các Lớp Tập Hợp trong Java</a:t>
            </a:r>
            <a:endParaRPr sz="2400" dirty="0">
              <a:solidFill>
                <a:srgbClr val="585858"/>
              </a:solidFill>
              <a:latin typeface="Arial" panose="020B0604020202020204"/>
              <a:cs typeface="Arial" panose="020B0604020202020204"/>
            </a:endParaRPr>
          </a:p>
          <a:p>
            <a:pPr marL="286385" indent="-274320">
              <a:lnSpc>
                <a:spcPts val="2735"/>
              </a:lnSpc>
              <a:spcBef>
                <a:spcPts val="100"/>
              </a:spcBef>
              <a:buChar char="•"/>
              <a:tabLst>
                <a:tab pos="286385" algn="l"/>
                <a:tab pos="287020" algn="l"/>
              </a:tabLst>
            </a:pPr>
            <a:r>
              <a:rPr sz="2400" dirty="0">
                <a:solidFill>
                  <a:srgbClr val="585858"/>
                </a:solidFill>
                <a:latin typeface="Arial" panose="020B0604020202020204"/>
                <a:cs typeface="Arial" panose="020B0604020202020204"/>
              </a:rPr>
              <a:t> Ứng dụng của Tập Hợp trong lập trình</a:t>
            </a:r>
            <a:endParaRPr sz="2400" dirty="0">
              <a:solidFill>
                <a:srgbClr val="585858"/>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0442" y="704355"/>
            <a:ext cx="4107179" cy="567055"/>
          </a:xfrm>
          <a:prstGeom prst="rect">
            <a:avLst/>
          </a:prstGeom>
        </p:spPr>
        <p:txBody>
          <a:bodyPr vert="horz" wrap="square" lIns="0" tIns="13335" rIns="0" bIns="0" rtlCol="0">
            <a:spAutoFit/>
          </a:bodyPr>
          <a:lstStyle/>
          <a:p>
            <a:pPr marL="12700" algn="l">
              <a:lnSpc>
                <a:spcPct val="100000"/>
              </a:lnSpc>
              <a:spcBef>
                <a:spcPts val="105"/>
              </a:spcBef>
            </a:pPr>
            <a:r>
              <a:rPr sz="3600" spc="-880" dirty="0">
                <a:solidFill>
                  <a:schemeClr val="tx1"/>
                </a:solidFill>
              </a:rPr>
              <a:t> </a:t>
            </a:r>
            <a:r>
              <a:rPr lang="en-US" sz="3600" spc="-880" dirty="0">
                <a:solidFill>
                  <a:schemeClr val="tx1"/>
                </a:solidFill>
              </a:rPr>
              <a:t>	</a:t>
            </a:r>
            <a:r>
              <a:rPr sz="3600" spc="-95" dirty="0">
                <a:solidFill>
                  <a:schemeClr val="tx1"/>
                </a:solidFill>
              </a:rPr>
              <a:t>SortedSet</a:t>
            </a:r>
            <a:endParaRPr sz="3600" spc="-95" dirty="0">
              <a:solidFill>
                <a:schemeClr val="tx1"/>
              </a:solidFill>
            </a:endParaRPr>
          </a:p>
        </p:txBody>
      </p:sp>
      <p:sp>
        <p:nvSpPr>
          <p:cNvPr id="4" name="object 4"/>
          <p:cNvSpPr txBox="1"/>
          <p:nvPr/>
        </p:nvSpPr>
        <p:spPr>
          <a:xfrm>
            <a:off x="8776716" y="6396240"/>
            <a:ext cx="28067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31</a:t>
            </a:r>
            <a:endParaRPr sz="1400">
              <a:latin typeface="Verdana" panose="020B0604030504040204"/>
              <a:cs typeface="Verdana" panose="020B0604030504040204"/>
            </a:endParaRPr>
          </a:p>
        </p:txBody>
      </p:sp>
      <p:sp>
        <p:nvSpPr>
          <p:cNvPr id="3" name="object 3"/>
          <p:cNvSpPr txBox="1"/>
          <p:nvPr/>
        </p:nvSpPr>
        <p:spPr>
          <a:xfrm>
            <a:off x="1219200" y="1676400"/>
            <a:ext cx="7133590" cy="4495800"/>
          </a:xfrm>
          <a:prstGeom prst="rect">
            <a:avLst/>
          </a:prstGeom>
        </p:spPr>
        <p:txBody>
          <a:bodyPr vert="horz" wrap="square" lIns="0" tIns="129539" rIns="0" bIns="0" rtlCol="0">
            <a:spAutoFit/>
          </a:bodyPr>
          <a:lstStyle/>
          <a:p>
            <a:pPr marL="286385" indent="-274320">
              <a:lnSpc>
                <a:spcPct val="100000"/>
              </a:lnSpc>
              <a:spcBef>
                <a:spcPts val="1020"/>
              </a:spcBef>
              <a:buChar char="•"/>
              <a:tabLst>
                <a:tab pos="286385" algn="l"/>
                <a:tab pos="287020" algn="l"/>
              </a:tabLst>
            </a:pPr>
            <a:r>
              <a:rPr sz="2800" spc="-40" dirty="0">
                <a:solidFill>
                  <a:srgbClr val="585858"/>
                </a:solidFill>
                <a:latin typeface="Arial" panose="020B0604020202020204"/>
                <a:cs typeface="Arial" panose="020B0604020202020204"/>
              </a:rPr>
              <a:t>kế </a:t>
            </a:r>
            <a:r>
              <a:rPr sz="2800" spc="-30" dirty="0">
                <a:solidFill>
                  <a:srgbClr val="585858"/>
                </a:solidFill>
                <a:latin typeface="Arial" panose="020B0604020202020204"/>
                <a:cs typeface="Arial" panose="020B0604020202020204"/>
              </a:rPr>
              <a:t>thừa </a:t>
            </a:r>
            <a:r>
              <a:rPr sz="2800" spc="15" dirty="0">
                <a:solidFill>
                  <a:srgbClr val="585858"/>
                </a:solidFill>
                <a:latin typeface="Arial" panose="020B0604020202020204"/>
                <a:cs typeface="Arial" panose="020B0604020202020204"/>
              </a:rPr>
              <a:t>giao </a:t>
            </a:r>
            <a:r>
              <a:rPr sz="2800" spc="10" dirty="0">
                <a:solidFill>
                  <a:srgbClr val="585858"/>
                </a:solidFill>
                <a:latin typeface="Arial" panose="020B0604020202020204"/>
                <a:cs typeface="Arial" panose="020B0604020202020204"/>
              </a:rPr>
              <a:t>diện</a:t>
            </a:r>
            <a:r>
              <a:rPr sz="2800" spc="20" dirty="0">
                <a:solidFill>
                  <a:srgbClr val="585858"/>
                </a:solidFill>
                <a:latin typeface="Arial" panose="020B0604020202020204"/>
                <a:cs typeface="Arial" panose="020B0604020202020204"/>
              </a:rPr>
              <a:t> </a:t>
            </a:r>
            <a:r>
              <a:rPr sz="2800" spc="-80" dirty="0">
                <a:solidFill>
                  <a:srgbClr val="EE791F"/>
                </a:solidFill>
                <a:latin typeface="Arial" panose="020B0604020202020204"/>
                <a:cs typeface="Arial" panose="020B0604020202020204"/>
              </a:rPr>
              <a:t>Set</a:t>
            </a:r>
            <a:endParaRPr sz="2800" spc="-80" dirty="0">
              <a:solidFill>
                <a:srgbClr val="EE791F"/>
              </a:solidFill>
              <a:latin typeface="Arial" panose="020B0604020202020204"/>
              <a:cs typeface="Arial" panose="020B0604020202020204"/>
            </a:endParaRPr>
          </a:p>
          <a:p>
            <a:pPr marL="286385" indent="-274320">
              <a:lnSpc>
                <a:spcPct val="100000"/>
              </a:lnSpc>
              <a:spcBef>
                <a:spcPts val="1020"/>
              </a:spcBef>
              <a:buChar char="•"/>
              <a:tabLst>
                <a:tab pos="286385" algn="l"/>
                <a:tab pos="287020" algn="l"/>
              </a:tabLst>
            </a:pPr>
            <a:endParaRPr sz="2800" spc="-80" dirty="0">
              <a:solidFill>
                <a:srgbClr val="EE791F"/>
              </a:solidFill>
              <a:latin typeface="Arial" panose="020B0604020202020204"/>
              <a:cs typeface="Arial" panose="020B0604020202020204"/>
            </a:endParaRPr>
          </a:p>
          <a:p>
            <a:pPr marL="286385" indent="-274320">
              <a:lnSpc>
                <a:spcPct val="100000"/>
              </a:lnSpc>
              <a:spcBef>
                <a:spcPts val="1020"/>
              </a:spcBef>
              <a:buChar char="•"/>
              <a:tabLst>
                <a:tab pos="286385" algn="l"/>
                <a:tab pos="287020" algn="l"/>
              </a:tabLst>
            </a:pPr>
            <a:r>
              <a:rPr sz="2800" spc="-85" dirty="0">
                <a:solidFill>
                  <a:srgbClr val="585858"/>
                </a:solidFill>
                <a:latin typeface="Arial" panose="020B0604020202020204"/>
                <a:cs typeface="Arial" panose="020B0604020202020204"/>
              </a:rPr>
              <a:t>các </a:t>
            </a:r>
            <a:r>
              <a:rPr sz="2800" dirty="0">
                <a:solidFill>
                  <a:srgbClr val="585858"/>
                </a:solidFill>
                <a:latin typeface="Arial" panose="020B0604020202020204"/>
                <a:cs typeface="Arial" panose="020B0604020202020204"/>
              </a:rPr>
              <a:t>phần </a:t>
            </a:r>
            <a:r>
              <a:rPr sz="2800" spc="-20" dirty="0">
                <a:solidFill>
                  <a:srgbClr val="585858"/>
                </a:solidFill>
                <a:latin typeface="Arial" panose="020B0604020202020204"/>
                <a:cs typeface="Arial" panose="020B0604020202020204"/>
              </a:rPr>
              <a:t>tử </a:t>
            </a:r>
            <a:r>
              <a:rPr sz="2800" spc="-75" dirty="0">
                <a:solidFill>
                  <a:srgbClr val="585858"/>
                </a:solidFill>
                <a:latin typeface="Arial" panose="020B0604020202020204"/>
                <a:cs typeface="Arial" panose="020B0604020202020204"/>
              </a:rPr>
              <a:t>được </a:t>
            </a:r>
            <a:r>
              <a:rPr sz="2800" spc="-60" dirty="0">
                <a:solidFill>
                  <a:srgbClr val="585858"/>
                </a:solidFill>
                <a:latin typeface="Arial" panose="020B0604020202020204"/>
                <a:cs typeface="Arial" panose="020B0604020202020204"/>
              </a:rPr>
              <a:t>sắp </a:t>
            </a:r>
            <a:r>
              <a:rPr sz="2800" spc="-30" dirty="0">
                <a:solidFill>
                  <a:srgbClr val="585858"/>
                </a:solidFill>
                <a:latin typeface="Arial" panose="020B0604020202020204"/>
                <a:cs typeface="Arial" panose="020B0604020202020204"/>
              </a:rPr>
              <a:t>xếp </a:t>
            </a:r>
            <a:r>
              <a:rPr sz="2800" spc="35" dirty="0">
                <a:solidFill>
                  <a:srgbClr val="585858"/>
                </a:solidFill>
                <a:latin typeface="Arial" panose="020B0604020202020204"/>
                <a:cs typeface="Arial" panose="020B0604020202020204"/>
              </a:rPr>
              <a:t>theo </a:t>
            </a:r>
            <a:r>
              <a:rPr sz="2800" spc="75" dirty="0">
                <a:solidFill>
                  <a:srgbClr val="585858"/>
                </a:solidFill>
                <a:latin typeface="Arial" panose="020B0604020202020204"/>
                <a:cs typeface="Arial" panose="020B0604020202020204"/>
              </a:rPr>
              <a:t>một </a:t>
            </a:r>
            <a:r>
              <a:rPr sz="2800" spc="-5" dirty="0">
                <a:solidFill>
                  <a:srgbClr val="585858"/>
                </a:solidFill>
                <a:latin typeface="Arial" panose="020B0604020202020204"/>
                <a:cs typeface="Arial" panose="020B0604020202020204"/>
              </a:rPr>
              <a:t>thứ</a:t>
            </a:r>
            <a:r>
              <a:rPr sz="2800" dirty="0">
                <a:solidFill>
                  <a:srgbClr val="585858"/>
                </a:solidFill>
                <a:latin typeface="Arial" panose="020B0604020202020204"/>
                <a:cs typeface="Arial" panose="020B0604020202020204"/>
              </a:rPr>
              <a:t> </a:t>
            </a:r>
            <a:r>
              <a:rPr sz="2800" spc="-20" dirty="0">
                <a:solidFill>
                  <a:srgbClr val="585858"/>
                </a:solidFill>
                <a:latin typeface="Arial" panose="020B0604020202020204"/>
                <a:cs typeface="Arial" panose="020B0604020202020204"/>
              </a:rPr>
              <a:t>tự</a:t>
            </a:r>
            <a:endParaRPr sz="2800" spc="-20" dirty="0">
              <a:solidFill>
                <a:srgbClr val="585858"/>
              </a:solidFill>
              <a:latin typeface="Arial" panose="020B0604020202020204"/>
              <a:cs typeface="Arial" panose="020B0604020202020204"/>
            </a:endParaRPr>
          </a:p>
          <a:p>
            <a:pPr marL="286385" indent="-274320">
              <a:lnSpc>
                <a:spcPct val="100000"/>
              </a:lnSpc>
              <a:spcBef>
                <a:spcPts val="1020"/>
              </a:spcBef>
              <a:buChar char="•"/>
              <a:tabLst>
                <a:tab pos="286385" algn="l"/>
                <a:tab pos="287020" algn="l"/>
              </a:tabLst>
            </a:pPr>
            <a:endParaRPr sz="2800" spc="-20" dirty="0">
              <a:solidFill>
                <a:srgbClr val="585858"/>
              </a:solidFill>
              <a:latin typeface="Arial" panose="020B0604020202020204"/>
              <a:cs typeface="Arial" panose="020B0604020202020204"/>
            </a:endParaRPr>
          </a:p>
          <a:p>
            <a:pPr marL="286385" indent="-274320">
              <a:lnSpc>
                <a:spcPct val="100000"/>
              </a:lnSpc>
              <a:spcBef>
                <a:spcPts val="1020"/>
              </a:spcBef>
              <a:buChar char="•"/>
              <a:tabLst>
                <a:tab pos="286385" algn="l"/>
                <a:tab pos="287020" algn="l"/>
              </a:tabLst>
            </a:pPr>
            <a:r>
              <a:rPr sz="2800" spc="30" dirty="0">
                <a:solidFill>
                  <a:srgbClr val="585858"/>
                </a:solidFill>
                <a:latin typeface="Arial" panose="020B0604020202020204"/>
                <a:cs typeface="Arial" panose="020B0604020202020204"/>
              </a:rPr>
              <a:t>không </a:t>
            </a:r>
            <a:r>
              <a:rPr sz="2800" spc="-10" dirty="0">
                <a:solidFill>
                  <a:srgbClr val="585858"/>
                </a:solidFill>
                <a:latin typeface="Arial" panose="020B0604020202020204"/>
                <a:cs typeface="Arial" panose="020B0604020202020204"/>
              </a:rPr>
              <a:t>có </a:t>
            </a:r>
            <a:r>
              <a:rPr sz="2800" spc="-85" dirty="0">
                <a:solidFill>
                  <a:srgbClr val="585858"/>
                </a:solidFill>
                <a:latin typeface="Arial" panose="020B0604020202020204"/>
                <a:cs typeface="Arial" panose="020B0604020202020204"/>
              </a:rPr>
              <a:t>các </a:t>
            </a:r>
            <a:r>
              <a:rPr sz="2800" dirty="0">
                <a:solidFill>
                  <a:srgbClr val="585858"/>
                </a:solidFill>
                <a:latin typeface="Arial" panose="020B0604020202020204"/>
                <a:cs typeface="Arial" panose="020B0604020202020204"/>
              </a:rPr>
              <a:t>phần </a:t>
            </a:r>
            <a:r>
              <a:rPr sz="2800" spc="-20" dirty="0">
                <a:solidFill>
                  <a:srgbClr val="585858"/>
                </a:solidFill>
                <a:latin typeface="Arial" panose="020B0604020202020204"/>
                <a:cs typeface="Arial" panose="020B0604020202020204"/>
              </a:rPr>
              <a:t>tử </a:t>
            </a:r>
            <a:r>
              <a:rPr sz="2800" spc="50" dirty="0">
                <a:solidFill>
                  <a:srgbClr val="585858"/>
                </a:solidFill>
                <a:latin typeface="Arial" panose="020B0604020202020204"/>
                <a:cs typeface="Arial" panose="020B0604020202020204"/>
              </a:rPr>
              <a:t>trùng</a:t>
            </a:r>
            <a:r>
              <a:rPr sz="2800" spc="-5" dirty="0">
                <a:solidFill>
                  <a:srgbClr val="585858"/>
                </a:solidFill>
                <a:latin typeface="Arial" panose="020B0604020202020204"/>
                <a:cs typeface="Arial" panose="020B0604020202020204"/>
              </a:rPr>
              <a:t> nhau</a:t>
            </a:r>
            <a:endParaRPr sz="2800" spc="-5" dirty="0">
              <a:solidFill>
                <a:srgbClr val="585858"/>
              </a:solidFill>
              <a:latin typeface="Arial" panose="020B0604020202020204"/>
              <a:cs typeface="Arial" panose="020B0604020202020204"/>
            </a:endParaRPr>
          </a:p>
          <a:p>
            <a:pPr marL="286385" indent="-274320">
              <a:lnSpc>
                <a:spcPct val="100000"/>
              </a:lnSpc>
              <a:spcBef>
                <a:spcPts val="1020"/>
              </a:spcBef>
              <a:buChar char="•"/>
              <a:tabLst>
                <a:tab pos="286385" algn="l"/>
                <a:tab pos="287020" algn="l"/>
              </a:tabLst>
            </a:pPr>
            <a:endParaRPr sz="2800" spc="-5" dirty="0">
              <a:solidFill>
                <a:srgbClr val="585858"/>
              </a:solidFill>
              <a:latin typeface="Arial" panose="020B0604020202020204"/>
              <a:cs typeface="Arial" panose="020B0604020202020204"/>
            </a:endParaRPr>
          </a:p>
          <a:p>
            <a:pPr marL="286385" indent="-274320">
              <a:lnSpc>
                <a:spcPct val="100000"/>
              </a:lnSpc>
              <a:spcBef>
                <a:spcPts val="1020"/>
              </a:spcBef>
              <a:buChar char="•"/>
              <a:tabLst>
                <a:tab pos="286385" algn="l"/>
                <a:tab pos="287020" algn="l"/>
              </a:tabLst>
            </a:pPr>
            <a:r>
              <a:rPr sz="2800" dirty="0">
                <a:solidFill>
                  <a:srgbClr val="585858"/>
                </a:solidFill>
                <a:latin typeface="Arial" panose="020B0604020202020204"/>
                <a:cs typeface="Arial" panose="020B0604020202020204"/>
              </a:rPr>
              <a:t>cho </a:t>
            </a:r>
            <a:r>
              <a:rPr sz="2800" spc="20" dirty="0">
                <a:solidFill>
                  <a:srgbClr val="585858"/>
                </a:solidFill>
                <a:latin typeface="Arial" panose="020B0604020202020204"/>
                <a:cs typeface="Arial" panose="020B0604020202020204"/>
              </a:rPr>
              <a:t>phép </a:t>
            </a:r>
            <a:r>
              <a:rPr sz="2800" spc="75" dirty="0">
                <a:solidFill>
                  <a:srgbClr val="585858"/>
                </a:solidFill>
                <a:latin typeface="Arial" panose="020B0604020202020204"/>
                <a:cs typeface="Arial" panose="020B0604020202020204"/>
              </a:rPr>
              <a:t>một </a:t>
            </a:r>
            <a:r>
              <a:rPr sz="2800" dirty="0">
                <a:solidFill>
                  <a:srgbClr val="585858"/>
                </a:solidFill>
                <a:latin typeface="Arial" panose="020B0604020202020204"/>
                <a:cs typeface="Arial" panose="020B0604020202020204"/>
              </a:rPr>
              <a:t>phần </a:t>
            </a:r>
            <a:r>
              <a:rPr sz="2800" spc="-20" dirty="0">
                <a:solidFill>
                  <a:srgbClr val="585858"/>
                </a:solidFill>
                <a:latin typeface="Arial" panose="020B0604020202020204"/>
                <a:cs typeface="Arial" panose="020B0604020202020204"/>
              </a:rPr>
              <a:t>tử </a:t>
            </a:r>
            <a:r>
              <a:rPr sz="2800" spc="-30" dirty="0">
                <a:solidFill>
                  <a:srgbClr val="585858"/>
                </a:solidFill>
                <a:latin typeface="Arial" panose="020B0604020202020204"/>
                <a:cs typeface="Arial" panose="020B0604020202020204"/>
              </a:rPr>
              <a:t>là</a:t>
            </a:r>
            <a:r>
              <a:rPr sz="2800" spc="-145" dirty="0">
                <a:solidFill>
                  <a:srgbClr val="585858"/>
                </a:solidFill>
                <a:latin typeface="Arial" panose="020B0604020202020204"/>
                <a:cs typeface="Arial" panose="020B0604020202020204"/>
              </a:rPr>
              <a:t> </a:t>
            </a:r>
            <a:r>
              <a:rPr sz="2800" spc="-5" dirty="0">
                <a:solidFill>
                  <a:srgbClr val="168991"/>
                </a:solidFill>
                <a:latin typeface="Arial" panose="020B0604020202020204"/>
                <a:cs typeface="Arial" panose="020B0604020202020204"/>
              </a:rPr>
              <a:t>null</a:t>
            </a:r>
            <a:r>
              <a:rPr sz="2800" spc="-5" dirty="0">
                <a:solidFill>
                  <a:srgbClr val="585858"/>
                </a:solidFill>
                <a:latin typeface="Arial" panose="020B0604020202020204"/>
                <a:cs typeface="Arial" panose="020B0604020202020204"/>
              </a:rPr>
              <a:t>.</a:t>
            </a:r>
            <a:endParaRPr sz="2000">
              <a:latin typeface="Arial" panose="020B0604020202020204"/>
              <a:cs typeface="Arial" panose="020B0604020202020204"/>
            </a:endParaRPr>
          </a:p>
          <a:p>
            <a:pPr marL="286385" marR="621665" indent="-274320">
              <a:lnSpc>
                <a:spcPts val="2590"/>
              </a:lnSpc>
              <a:spcBef>
                <a:spcPts val="1825"/>
              </a:spcBef>
              <a:buChar char="•"/>
              <a:tabLst>
                <a:tab pos="286385" algn="l"/>
                <a:tab pos="287020" algn="l"/>
              </a:tabLst>
            </a:pPr>
            <a:endParaRPr sz="2000">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0442" y="704355"/>
            <a:ext cx="4107179" cy="567055"/>
          </a:xfrm>
          <a:prstGeom prst="rect">
            <a:avLst/>
          </a:prstGeom>
        </p:spPr>
        <p:txBody>
          <a:bodyPr vert="horz" wrap="square" lIns="0" tIns="13335" rIns="0" bIns="0" rtlCol="0">
            <a:spAutoFit/>
          </a:bodyPr>
          <a:lstStyle/>
          <a:p>
            <a:pPr marL="12700" algn="l">
              <a:lnSpc>
                <a:spcPct val="100000"/>
              </a:lnSpc>
              <a:spcBef>
                <a:spcPts val="105"/>
              </a:spcBef>
            </a:pPr>
            <a:r>
              <a:rPr sz="3600" spc="-880" dirty="0">
                <a:solidFill>
                  <a:schemeClr val="tx1"/>
                </a:solidFill>
              </a:rPr>
              <a:t> </a:t>
            </a:r>
            <a:r>
              <a:rPr lang="en-US" sz="3600" spc="-880" dirty="0">
                <a:solidFill>
                  <a:schemeClr val="tx1"/>
                </a:solidFill>
              </a:rPr>
              <a:t>	</a:t>
            </a:r>
            <a:r>
              <a:rPr sz="3600" spc="-95" dirty="0">
                <a:solidFill>
                  <a:schemeClr val="tx1"/>
                </a:solidFill>
              </a:rPr>
              <a:t>SortedSet</a:t>
            </a:r>
            <a:endParaRPr sz="3600" spc="-95" dirty="0">
              <a:solidFill>
                <a:schemeClr val="tx1"/>
              </a:solidFill>
            </a:endParaRPr>
          </a:p>
        </p:txBody>
      </p:sp>
      <p:sp>
        <p:nvSpPr>
          <p:cNvPr id="4" name="object 4"/>
          <p:cNvSpPr txBox="1"/>
          <p:nvPr/>
        </p:nvSpPr>
        <p:spPr>
          <a:xfrm>
            <a:off x="8776716" y="6396240"/>
            <a:ext cx="28067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31</a:t>
            </a:r>
            <a:endParaRPr sz="1400">
              <a:latin typeface="Verdana" panose="020B0604030504040204"/>
              <a:cs typeface="Verdana" panose="020B0604030504040204"/>
            </a:endParaRPr>
          </a:p>
        </p:txBody>
      </p:sp>
      <p:sp>
        <p:nvSpPr>
          <p:cNvPr id="3" name="object 3"/>
          <p:cNvSpPr txBox="1"/>
          <p:nvPr/>
        </p:nvSpPr>
        <p:spPr>
          <a:xfrm>
            <a:off x="1219200" y="1676400"/>
            <a:ext cx="7133590" cy="3419475"/>
          </a:xfrm>
          <a:prstGeom prst="rect">
            <a:avLst/>
          </a:prstGeom>
        </p:spPr>
        <p:txBody>
          <a:bodyPr vert="horz" wrap="square" lIns="0" tIns="129539" rIns="0" bIns="0" rtlCol="0">
            <a:spAutoFit/>
          </a:bodyPr>
          <a:lstStyle/>
          <a:p>
            <a:pPr marL="286385" marR="621665" indent="-274320">
              <a:lnSpc>
                <a:spcPts val="2590"/>
              </a:lnSpc>
              <a:spcBef>
                <a:spcPts val="1825"/>
              </a:spcBef>
              <a:buChar char="•"/>
              <a:tabLst>
                <a:tab pos="286385" algn="l"/>
                <a:tab pos="287020" algn="l"/>
              </a:tabLst>
            </a:pPr>
            <a:r>
              <a:rPr sz="2800" spc="-85" dirty="0">
                <a:solidFill>
                  <a:srgbClr val="585858"/>
                </a:solidFill>
                <a:latin typeface="Arial" panose="020B0604020202020204"/>
                <a:cs typeface="Arial" panose="020B0604020202020204"/>
              </a:rPr>
              <a:t>Phương </a:t>
            </a:r>
            <a:r>
              <a:rPr sz="2800" spc="-55" dirty="0">
                <a:solidFill>
                  <a:srgbClr val="585858"/>
                </a:solidFill>
                <a:latin typeface="Arial" panose="020B0604020202020204"/>
                <a:cs typeface="Arial" panose="020B0604020202020204"/>
              </a:rPr>
              <a:t>thức: </a:t>
            </a:r>
            <a:r>
              <a:rPr sz="2800" spc="-20" dirty="0">
                <a:solidFill>
                  <a:srgbClr val="585858"/>
                </a:solidFill>
                <a:latin typeface="Arial" panose="020B0604020202020204"/>
                <a:cs typeface="Arial" panose="020B0604020202020204"/>
              </a:rPr>
              <a:t>tương </a:t>
            </a:r>
            <a:r>
              <a:rPr sz="2800" spc="-25" dirty="0">
                <a:solidFill>
                  <a:srgbClr val="585858"/>
                </a:solidFill>
                <a:latin typeface="Arial" panose="020B0604020202020204"/>
                <a:cs typeface="Arial" panose="020B0604020202020204"/>
              </a:rPr>
              <a:t>tự </a:t>
            </a:r>
            <a:r>
              <a:rPr sz="2800" spc="-105" dirty="0">
                <a:solidFill>
                  <a:srgbClr val="EE791F"/>
                </a:solidFill>
                <a:latin typeface="Arial" panose="020B0604020202020204"/>
                <a:cs typeface="Arial" panose="020B0604020202020204"/>
              </a:rPr>
              <a:t>Set</a:t>
            </a:r>
            <a:r>
              <a:rPr sz="2800" spc="-105" dirty="0">
                <a:solidFill>
                  <a:srgbClr val="585858"/>
                </a:solidFill>
                <a:latin typeface="Arial" panose="020B0604020202020204"/>
                <a:cs typeface="Arial" panose="020B0604020202020204"/>
              </a:rPr>
              <a:t>, </a:t>
            </a:r>
            <a:r>
              <a:rPr sz="2800" spc="70" dirty="0">
                <a:solidFill>
                  <a:srgbClr val="585858"/>
                </a:solidFill>
                <a:latin typeface="Arial" panose="020B0604020202020204"/>
                <a:cs typeface="Arial" panose="020B0604020202020204"/>
              </a:rPr>
              <a:t>bổ </a:t>
            </a:r>
            <a:r>
              <a:rPr sz="2800" spc="-20" dirty="0">
                <a:solidFill>
                  <a:srgbClr val="585858"/>
                </a:solidFill>
                <a:latin typeface="Arial" panose="020B0604020202020204"/>
                <a:cs typeface="Arial" panose="020B0604020202020204"/>
              </a:rPr>
              <a:t>sung </a:t>
            </a:r>
            <a:r>
              <a:rPr sz="2800" spc="40" dirty="0">
                <a:solidFill>
                  <a:srgbClr val="585858"/>
                </a:solidFill>
                <a:latin typeface="Arial" panose="020B0604020202020204"/>
                <a:cs typeface="Arial" panose="020B0604020202020204"/>
              </a:rPr>
              <a:t>thêm </a:t>
            </a:r>
            <a:r>
              <a:rPr sz="2800" spc="-45" dirty="0">
                <a:solidFill>
                  <a:srgbClr val="585858"/>
                </a:solidFill>
                <a:latin typeface="Arial" panose="020B0604020202020204"/>
                <a:cs typeface="Arial" panose="020B0604020202020204"/>
              </a:rPr>
              <a:t>2  </a:t>
            </a:r>
            <a:r>
              <a:rPr sz="2800" spc="-25" dirty="0">
                <a:solidFill>
                  <a:srgbClr val="585858"/>
                </a:solidFill>
                <a:latin typeface="Arial" panose="020B0604020202020204"/>
                <a:cs typeface="Arial" panose="020B0604020202020204"/>
              </a:rPr>
              <a:t>phương</a:t>
            </a:r>
            <a:r>
              <a:rPr sz="2800" dirty="0">
                <a:solidFill>
                  <a:srgbClr val="585858"/>
                </a:solidFill>
                <a:latin typeface="Arial" panose="020B0604020202020204"/>
                <a:cs typeface="Arial" panose="020B0604020202020204"/>
              </a:rPr>
              <a:t> </a:t>
            </a:r>
            <a:r>
              <a:rPr sz="2800" spc="-30" dirty="0">
                <a:solidFill>
                  <a:srgbClr val="585858"/>
                </a:solidFill>
                <a:latin typeface="Arial" panose="020B0604020202020204"/>
                <a:cs typeface="Arial" panose="020B0604020202020204"/>
              </a:rPr>
              <a:t>thức</a:t>
            </a:r>
            <a:endParaRPr sz="2800" spc="-30" dirty="0">
              <a:solidFill>
                <a:srgbClr val="585858"/>
              </a:solidFill>
              <a:latin typeface="Arial" panose="020B0604020202020204"/>
              <a:cs typeface="Arial" panose="020B0604020202020204"/>
            </a:endParaRPr>
          </a:p>
          <a:p>
            <a:pPr marL="286385" marR="621665" indent="-274320">
              <a:lnSpc>
                <a:spcPts val="2590"/>
              </a:lnSpc>
              <a:spcBef>
                <a:spcPts val="1825"/>
              </a:spcBef>
              <a:buChar char="•"/>
              <a:tabLst>
                <a:tab pos="286385" algn="l"/>
                <a:tab pos="287020" algn="l"/>
              </a:tabLst>
            </a:pPr>
            <a:endParaRPr sz="2800">
              <a:latin typeface="Arial" panose="020B0604020202020204"/>
              <a:cs typeface="Arial" panose="020B0604020202020204"/>
            </a:endParaRPr>
          </a:p>
          <a:p>
            <a:pPr marL="560705" marR="29845" lvl="1" indent="-228600">
              <a:lnSpc>
                <a:spcPts val="2160"/>
              </a:lnSpc>
              <a:spcBef>
                <a:spcPts val="1010"/>
              </a:spcBef>
              <a:buFont typeface="Georgia" panose="02040502050405020303"/>
              <a:buChar char="−"/>
              <a:tabLst>
                <a:tab pos="561340" algn="l"/>
              </a:tabLst>
            </a:pPr>
            <a:r>
              <a:rPr sz="2800" spc="5" dirty="0">
                <a:solidFill>
                  <a:srgbClr val="168991"/>
                </a:solidFill>
                <a:latin typeface="Arial" panose="020B0604020202020204"/>
                <a:cs typeface="Arial" panose="020B0604020202020204"/>
              </a:rPr>
              <a:t>first( </a:t>
            </a:r>
            <a:r>
              <a:rPr sz="2800" spc="-95" dirty="0">
                <a:solidFill>
                  <a:srgbClr val="168991"/>
                </a:solidFill>
                <a:latin typeface="Arial" panose="020B0604020202020204"/>
                <a:cs typeface="Arial" panose="020B0604020202020204"/>
              </a:rPr>
              <a:t>)</a:t>
            </a:r>
            <a:r>
              <a:rPr sz="2800" spc="-95" dirty="0">
                <a:solidFill>
                  <a:srgbClr val="585858"/>
                </a:solidFill>
                <a:latin typeface="Arial" panose="020B0604020202020204"/>
                <a:cs typeface="Arial" panose="020B0604020202020204"/>
              </a:rPr>
              <a:t>: </a:t>
            </a:r>
            <a:r>
              <a:rPr sz="2800" spc="-5" dirty="0">
                <a:solidFill>
                  <a:srgbClr val="585858"/>
                </a:solidFill>
                <a:latin typeface="Arial" panose="020B0604020202020204"/>
                <a:cs typeface="Arial" panose="020B0604020202020204"/>
              </a:rPr>
              <a:t>returns </a:t>
            </a:r>
            <a:r>
              <a:rPr sz="2800" spc="25" dirty="0">
                <a:solidFill>
                  <a:srgbClr val="585858"/>
                </a:solidFill>
                <a:latin typeface="Arial" panose="020B0604020202020204"/>
                <a:cs typeface="Arial" panose="020B0604020202020204"/>
              </a:rPr>
              <a:t>the </a:t>
            </a:r>
            <a:r>
              <a:rPr sz="2800" spc="20" dirty="0">
                <a:solidFill>
                  <a:srgbClr val="585858"/>
                </a:solidFill>
                <a:latin typeface="Arial" panose="020B0604020202020204"/>
                <a:cs typeface="Arial" panose="020B0604020202020204"/>
              </a:rPr>
              <a:t>first </a:t>
            </a:r>
            <a:r>
              <a:rPr sz="2800" spc="-20" dirty="0">
                <a:solidFill>
                  <a:srgbClr val="585858"/>
                </a:solidFill>
                <a:latin typeface="Arial" panose="020B0604020202020204"/>
                <a:cs typeface="Arial" panose="020B0604020202020204"/>
              </a:rPr>
              <a:t>(lowest) </a:t>
            </a:r>
            <a:r>
              <a:rPr sz="2800" spc="5" dirty="0">
                <a:solidFill>
                  <a:srgbClr val="585858"/>
                </a:solidFill>
                <a:latin typeface="Arial" panose="020B0604020202020204"/>
                <a:cs typeface="Arial" panose="020B0604020202020204"/>
              </a:rPr>
              <a:t>element currently </a:t>
            </a:r>
            <a:r>
              <a:rPr sz="2800" spc="25" dirty="0">
                <a:solidFill>
                  <a:srgbClr val="585858"/>
                </a:solidFill>
                <a:latin typeface="Arial" panose="020B0604020202020204"/>
                <a:cs typeface="Arial" panose="020B0604020202020204"/>
              </a:rPr>
              <a:t>in the  </a:t>
            </a:r>
            <a:r>
              <a:rPr sz="2800" spc="15" dirty="0">
                <a:solidFill>
                  <a:srgbClr val="585858"/>
                </a:solidFill>
                <a:latin typeface="Arial" panose="020B0604020202020204"/>
                <a:cs typeface="Arial" panose="020B0604020202020204"/>
              </a:rPr>
              <a:t>collection</a:t>
            </a:r>
            <a:endParaRPr sz="2800" spc="15" dirty="0">
              <a:solidFill>
                <a:srgbClr val="585858"/>
              </a:solidFill>
              <a:latin typeface="Arial" panose="020B0604020202020204"/>
              <a:cs typeface="Arial" panose="020B0604020202020204"/>
            </a:endParaRPr>
          </a:p>
          <a:p>
            <a:pPr marL="560705" marR="29845" lvl="1" indent="-228600">
              <a:lnSpc>
                <a:spcPts val="2160"/>
              </a:lnSpc>
              <a:spcBef>
                <a:spcPts val="1010"/>
              </a:spcBef>
              <a:buFont typeface="Georgia" panose="02040502050405020303"/>
              <a:buChar char="−"/>
              <a:tabLst>
                <a:tab pos="561340" algn="l"/>
              </a:tabLst>
            </a:pPr>
            <a:endParaRPr sz="2800">
              <a:latin typeface="Arial" panose="020B0604020202020204"/>
              <a:cs typeface="Arial" panose="020B0604020202020204"/>
            </a:endParaRPr>
          </a:p>
          <a:p>
            <a:pPr marL="560705" lvl="1" indent="-229235">
              <a:lnSpc>
                <a:spcPts val="2280"/>
              </a:lnSpc>
              <a:spcBef>
                <a:spcPts val="725"/>
              </a:spcBef>
              <a:buFont typeface="Georgia" panose="02040502050405020303"/>
              <a:buChar char="−"/>
              <a:tabLst>
                <a:tab pos="561340" algn="l"/>
              </a:tabLst>
            </a:pPr>
            <a:r>
              <a:rPr sz="2800" spc="-35" dirty="0">
                <a:solidFill>
                  <a:srgbClr val="168991"/>
                </a:solidFill>
                <a:latin typeface="Arial" panose="020B0604020202020204"/>
                <a:cs typeface="Arial" panose="020B0604020202020204"/>
              </a:rPr>
              <a:t>last( </a:t>
            </a:r>
            <a:r>
              <a:rPr sz="2800" spc="-95" dirty="0">
                <a:solidFill>
                  <a:srgbClr val="168991"/>
                </a:solidFill>
                <a:latin typeface="Arial" panose="020B0604020202020204"/>
                <a:cs typeface="Arial" panose="020B0604020202020204"/>
              </a:rPr>
              <a:t>)</a:t>
            </a:r>
            <a:r>
              <a:rPr sz="2800" spc="-95" dirty="0">
                <a:solidFill>
                  <a:srgbClr val="585858"/>
                </a:solidFill>
                <a:latin typeface="Arial" panose="020B0604020202020204"/>
                <a:cs typeface="Arial" panose="020B0604020202020204"/>
              </a:rPr>
              <a:t>: </a:t>
            </a:r>
            <a:r>
              <a:rPr sz="2800" spc="-5" dirty="0">
                <a:solidFill>
                  <a:srgbClr val="585858"/>
                </a:solidFill>
                <a:latin typeface="Arial" panose="020B0604020202020204"/>
                <a:cs typeface="Arial" panose="020B0604020202020204"/>
              </a:rPr>
              <a:t>returns </a:t>
            </a:r>
            <a:r>
              <a:rPr sz="2800" spc="25" dirty="0">
                <a:solidFill>
                  <a:srgbClr val="585858"/>
                </a:solidFill>
                <a:latin typeface="Arial" panose="020B0604020202020204"/>
                <a:cs typeface="Arial" panose="020B0604020202020204"/>
              </a:rPr>
              <a:t>the </a:t>
            </a:r>
            <a:r>
              <a:rPr sz="2800" spc="-25" dirty="0">
                <a:solidFill>
                  <a:srgbClr val="585858"/>
                </a:solidFill>
                <a:latin typeface="Arial" panose="020B0604020202020204"/>
                <a:cs typeface="Arial" panose="020B0604020202020204"/>
              </a:rPr>
              <a:t>last </a:t>
            </a:r>
            <a:r>
              <a:rPr sz="2800" spc="-10" dirty="0">
                <a:solidFill>
                  <a:srgbClr val="585858"/>
                </a:solidFill>
                <a:latin typeface="Arial" panose="020B0604020202020204"/>
                <a:cs typeface="Arial" panose="020B0604020202020204"/>
              </a:rPr>
              <a:t>(highest) </a:t>
            </a:r>
            <a:r>
              <a:rPr sz="2800" spc="5" dirty="0">
                <a:solidFill>
                  <a:srgbClr val="585858"/>
                </a:solidFill>
                <a:latin typeface="Arial" panose="020B0604020202020204"/>
                <a:cs typeface="Arial" panose="020B0604020202020204"/>
              </a:rPr>
              <a:t>element currently </a:t>
            </a:r>
            <a:r>
              <a:rPr sz="2800" spc="25" dirty="0">
                <a:solidFill>
                  <a:srgbClr val="585858"/>
                </a:solidFill>
                <a:latin typeface="Arial" panose="020B0604020202020204"/>
                <a:cs typeface="Arial" panose="020B0604020202020204"/>
              </a:rPr>
              <a:t>in</a:t>
            </a:r>
            <a:r>
              <a:rPr sz="2800" spc="80" dirty="0">
                <a:solidFill>
                  <a:srgbClr val="585858"/>
                </a:solidFill>
                <a:latin typeface="Arial" panose="020B0604020202020204"/>
                <a:cs typeface="Arial" panose="020B0604020202020204"/>
              </a:rPr>
              <a:t> </a:t>
            </a:r>
            <a:r>
              <a:rPr sz="2800" spc="25" dirty="0">
                <a:solidFill>
                  <a:srgbClr val="585858"/>
                </a:solidFill>
                <a:latin typeface="Arial" panose="020B0604020202020204"/>
                <a:cs typeface="Arial" panose="020B0604020202020204"/>
              </a:rPr>
              <a:t>the</a:t>
            </a:r>
            <a:endParaRPr sz="2800">
              <a:latin typeface="Arial" panose="020B0604020202020204"/>
              <a:cs typeface="Arial" panose="020B0604020202020204"/>
            </a:endParaRPr>
          </a:p>
          <a:p>
            <a:pPr marL="560705">
              <a:lnSpc>
                <a:spcPts val="2280"/>
              </a:lnSpc>
            </a:pPr>
            <a:r>
              <a:rPr sz="2800" spc="15" dirty="0">
                <a:solidFill>
                  <a:srgbClr val="585858"/>
                </a:solidFill>
                <a:latin typeface="Arial" panose="020B0604020202020204"/>
                <a:cs typeface="Arial" panose="020B0604020202020204"/>
              </a:rPr>
              <a:t>collection</a:t>
            </a:r>
            <a:endParaRPr sz="2800">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875" y="609283"/>
            <a:ext cx="6848475" cy="505460"/>
          </a:xfrm>
          <a:prstGeom prst="rect">
            <a:avLst/>
          </a:prstGeom>
        </p:spPr>
        <p:txBody>
          <a:bodyPr vert="horz" wrap="square" lIns="0" tIns="13335" rIns="0" bIns="0" rtlCol="0">
            <a:spAutoFit/>
          </a:bodyPr>
          <a:lstStyle/>
          <a:p>
            <a:pPr marL="12700" algn="l">
              <a:lnSpc>
                <a:spcPct val="100000"/>
              </a:lnSpc>
              <a:spcBef>
                <a:spcPts val="105"/>
              </a:spcBef>
            </a:pPr>
            <a:r>
              <a:rPr sz="3200" dirty="0">
                <a:solidFill>
                  <a:srgbClr val="585858"/>
                </a:solidFill>
                <a:latin typeface="Arial" panose="020B0604020202020204"/>
                <a:cs typeface="Arial" panose="020B0604020202020204"/>
                <a:sym typeface="+mn-ea"/>
              </a:rPr>
              <a:t>Queue (hàng đợi)</a:t>
            </a:r>
            <a:endParaRPr sz="3200" spc="105" dirty="0">
              <a:solidFill>
                <a:schemeClr val="tx1"/>
              </a:solidFill>
            </a:endParaRPr>
          </a:p>
        </p:txBody>
      </p:sp>
      <p:sp>
        <p:nvSpPr>
          <p:cNvPr id="4" name="object 4"/>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r>
              <a:rPr spc="-90" dirty="0"/>
              <a:t>25</a:t>
            </a:r>
            <a:endParaRPr spc="-90" dirty="0"/>
          </a:p>
        </p:txBody>
      </p:sp>
      <p:sp>
        <p:nvSpPr>
          <p:cNvPr id="3" name="object 3"/>
          <p:cNvSpPr txBox="1"/>
          <p:nvPr/>
        </p:nvSpPr>
        <p:spPr>
          <a:xfrm>
            <a:off x="685800" y="1676400"/>
            <a:ext cx="8143240" cy="4827270"/>
          </a:xfrm>
          <a:prstGeom prst="rect">
            <a:avLst/>
          </a:prstGeom>
        </p:spPr>
        <p:txBody>
          <a:bodyPr vert="horz" wrap="square" lIns="0" tIns="102870" rIns="0" bIns="0" rtlCol="0">
            <a:spAutoFit/>
          </a:bodyPr>
          <a:lstStyle/>
          <a:p>
            <a:pPr marL="286385" indent="-274320">
              <a:lnSpc>
                <a:spcPct val="100000"/>
              </a:lnSpc>
              <a:spcBef>
                <a:spcPts val="810"/>
              </a:spcBef>
              <a:buChar char="•"/>
              <a:tabLst>
                <a:tab pos="286385" algn="l"/>
                <a:tab pos="287020" algn="l"/>
              </a:tabLst>
            </a:pPr>
            <a:r>
              <a:rPr sz="2800" dirty="0">
                <a:solidFill>
                  <a:srgbClr val="585858"/>
                </a:solidFill>
                <a:latin typeface="Arial" panose="020B0604020202020204"/>
                <a:cs typeface="Arial" panose="020B0604020202020204"/>
              </a:rPr>
              <a:t>Queue (hàng đợi) cũng là một tập hợp tuần tự, nhưng  chỉ có thể </a:t>
            </a:r>
            <a:r>
              <a:rPr lang="en-US" sz="2800" dirty="0">
                <a:solidFill>
                  <a:srgbClr val="585858"/>
                </a:solidFill>
                <a:latin typeface="Arial" panose="020B0604020202020204"/>
                <a:cs typeface="Arial" panose="020B0604020202020204"/>
              </a:rPr>
              <a:t>truy xuất </a:t>
            </a:r>
            <a:r>
              <a:rPr sz="2800" dirty="0">
                <a:solidFill>
                  <a:srgbClr val="585858"/>
                </a:solidFill>
                <a:latin typeface="Arial" panose="020B0604020202020204"/>
                <a:cs typeface="Arial" panose="020B0604020202020204"/>
              </a:rPr>
              <a:t>vào phần tử đứng ở đầu hàng đợi.</a:t>
            </a:r>
            <a:endParaRPr sz="28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endParaRPr sz="28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r>
              <a:rPr sz="2800" dirty="0">
                <a:solidFill>
                  <a:srgbClr val="585858"/>
                </a:solidFill>
                <a:latin typeface="Arial" panose="020B0604020202020204"/>
                <a:cs typeface="Arial" panose="020B0604020202020204"/>
              </a:rPr>
              <a:t>Queue có thể được sử dụng như là FIFO (first-in, first-out – vào trước, ra trước). Tất cả các phần tử được </a:t>
            </a:r>
            <a:r>
              <a:rPr lang="en-US" sz="2800" dirty="0">
                <a:solidFill>
                  <a:srgbClr val="585858"/>
                </a:solidFill>
                <a:latin typeface="Arial" panose="020B0604020202020204"/>
                <a:cs typeface="Arial" panose="020B0604020202020204"/>
              </a:rPr>
              <a:t>ch</a:t>
            </a:r>
            <a:r>
              <a:rPr sz="2800" dirty="0">
                <a:solidFill>
                  <a:srgbClr val="585858"/>
                </a:solidFill>
                <a:latin typeface="Arial" panose="020B0604020202020204"/>
                <a:cs typeface="Arial" panose="020B0604020202020204"/>
              </a:rPr>
              <a:t>èn vào phía cuối của hàng đợi và xóa phần tử đầu tiên của hàng đợi. </a:t>
            </a:r>
            <a:endParaRPr sz="28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endParaRPr sz="2800" dirty="0">
              <a:solidFill>
                <a:srgbClr val="585858"/>
              </a:solidFill>
              <a:latin typeface="Arial" panose="020B0604020202020204"/>
              <a:cs typeface="Arial" panose="020B0604020202020204"/>
            </a:endParaRPr>
          </a:p>
          <a:p>
            <a:pPr marL="12065" indent="0">
              <a:lnSpc>
                <a:spcPct val="100000"/>
              </a:lnSpc>
              <a:spcBef>
                <a:spcPts val="810"/>
              </a:spcBef>
              <a:buNone/>
              <a:tabLst>
                <a:tab pos="286385" algn="l"/>
                <a:tab pos="287020" algn="l"/>
              </a:tabLst>
            </a:pPr>
            <a:endParaRPr sz="2800" dirty="0">
              <a:solidFill>
                <a:srgbClr val="585858"/>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875" y="609283"/>
            <a:ext cx="6848475" cy="505460"/>
          </a:xfrm>
          <a:prstGeom prst="rect">
            <a:avLst/>
          </a:prstGeom>
        </p:spPr>
        <p:txBody>
          <a:bodyPr vert="horz" wrap="square" lIns="0" tIns="13335" rIns="0" bIns="0" rtlCol="0">
            <a:spAutoFit/>
          </a:bodyPr>
          <a:lstStyle/>
          <a:p>
            <a:pPr marL="12700" algn="l">
              <a:lnSpc>
                <a:spcPct val="100000"/>
              </a:lnSpc>
              <a:spcBef>
                <a:spcPts val="105"/>
              </a:spcBef>
            </a:pPr>
            <a:r>
              <a:rPr sz="3200" dirty="0">
                <a:solidFill>
                  <a:srgbClr val="585858"/>
                </a:solidFill>
                <a:latin typeface="Arial" panose="020B0604020202020204"/>
                <a:cs typeface="Arial" panose="020B0604020202020204"/>
                <a:sym typeface="+mn-ea"/>
              </a:rPr>
              <a:t>Queue (hàng đợi)</a:t>
            </a:r>
            <a:endParaRPr sz="3200" spc="105" dirty="0">
              <a:solidFill>
                <a:schemeClr val="tx1"/>
              </a:solidFill>
            </a:endParaRPr>
          </a:p>
        </p:txBody>
      </p:sp>
      <p:sp>
        <p:nvSpPr>
          <p:cNvPr id="4" name="object 4"/>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r>
              <a:rPr spc="-90" dirty="0"/>
              <a:t>25</a:t>
            </a:r>
            <a:endParaRPr spc="-90" dirty="0"/>
          </a:p>
        </p:txBody>
      </p:sp>
      <p:sp>
        <p:nvSpPr>
          <p:cNvPr id="3" name="object 3"/>
          <p:cNvSpPr txBox="1"/>
          <p:nvPr/>
        </p:nvSpPr>
        <p:spPr>
          <a:xfrm>
            <a:off x="457200" y="1697355"/>
            <a:ext cx="8385810" cy="3965575"/>
          </a:xfrm>
          <a:prstGeom prst="rect">
            <a:avLst/>
          </a:prstGeom>
        </p:spPr>
        <p:txBody>
          <a:bodyPr vert="horz" wrap="square" lIns="0" tIns="102870" rIns="0" bIns="0" rtlCol="0">
            <a:spAutoFit/>
          </a:bodyPr>
          <a:lstStyle/>
          <a:p>
            <a:pPr marL="286385" indent="-274320">
              <a:lnSpc>
                <a:spcPct val="100000"/>
              </a:lnSpc>
              <a:spcBef>
                <a:spcPts val="810"/>
              </a:spcBef>
              <a:buChar char="•"/>
              <a:tabLst>
                <a:tab pos="286385" algn="l"/>
                <a:tab pos="287020" algn="l"/>
              </a:tabLst>
            </a:pPr>
            <a:r>
              <a:rPr lang="en-US" sz="2800" dirty="0">
                <a:solidFill>
                  <a:srgbClr val="585858"/>
                </a:solidFill>
                <a:latin typeface="Arial" panose="020B0604020202020204"/>
                <a:cs typeface="Arial" panose="020B0604020202020204"/>
              </a:rPr>
              <a:t>C</a:t>
            </a:r>
            <a:r>
              <a:rPr sz="2800" dirty="0">
                <a:solidFill>
                  <a:srgbClr val="585858"/>
                </a:solidFill>
                <a:latin typeface="Arial" panose="020B0604020202020204"/>
                <a:cs typeface="Arial" panose="020B0604020202020204"/>
              </a:rPr>
              <a:t>ó thể biết được có bao nhiêu phần tử trong hàng đợi, nhưng không thể tìm ra hoặc nói về phần tử thứ N, chỉ có thể thấy nó khi nó đứng lên đầu tiên của hàng đợi.</a:t>
            </a:r>
            <a:endParaRPr sz="28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endParaRPr sz="28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r>
              <a:rPr sz="2800" dirty="0">
                <a:solidFill>
                  <a:srgbClr val="585858"/>
                </a:solidFill>
                <a:latin typeface="Arial" panose="020B0604020202020204"/>
                <a:cs typeface="Arial" panose="020B0604020202020204"/>
              </a:rPr>
              <a:t>Queue là tập hợp cho phép các phần tử trùng lặp.</a:t>
            </a:r>
            <a:endParaRPr sz="28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endParaRPr sz="28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r>
              <a:rPr sz="2800" dirty="0">
                <a:solidFill>
                  <a:srgbClr val="585858"/>
                </a:solidFill>
                <a:latin typeface="Arial" panose="020B0604020202020204"/>
                <a:cs typeface="Arial" panose="020B0604020202020204"/>
              </a:rPr>
              <a:t>Queue không cho phép phần tử null.</a:t>
            </a:r>
            <a:endParaRPr sz="2800" dirty="0">
              <a:solidFill>
                <a:srgbClr val="585858"/>
              </a:solidFill>
              <a:latin typeface="Arial" panose="020B0604020202020204"/>
              <a:cs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gn="l">
              <a:lnSpc>
                <a:spcPct val="100000"/>
              </a:lnSpc>
              <a:spcBef>
                <a:spcPts val="105"/>
              </a:spcBef>
            </a:pPr>
            <a:r>
              <a:rPr sz="3200" dirty="0">
                <a:solidFill>
                  <a:srgbClr val="585858"/>
                </a:solidFill>
                <a:latin typeface="Arial" panose="020B0604020202020204"/>
                <a:cs typeface="Arial" panose="020B0604020202020204"/>
                <a:sym typeface="+mn-ea"/>
              </a:rPr>
              <a:t>Queue (hàng đợi)</a:t>
            </a:r>
            <a:endParaRPr sz="3200" spc="105" dirty="0">
              <a:solidFill>
                <a:schemeClr val="tx1"/>
              </a:solidFill>
            </a:endParaRPr>
          </a:p>
        </p:txBody>
      </p:sp>
      <p:sp>
        <p:nvSpPr>
          <p:cNvPr id="4" name="object 4"/>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r>
              <a:rPr spc="-90" dirty="0"/>
              <a:t>25</a:t>
            </a:r>
            <a:endParaRPr spc="-90" dirty="0"/>
          </a:p>
        </p:txBody>
      </p:sp>
      <p:pic>
        <p:nvPicPr>
          <p:cNvPr id="8" name="Picture 8"/>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636905" y="1742440"/>
            <a:ext cx="8107680" cy="4368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gn="l">
              <a:lnSpc>
                <a:spcPct val="100000"/>
              </a:lnSpc>
              <a:spcBef>
                <a:spcPts val="105"/>
              </a:spcBef>
            </a:pPr>
            <a:r>
              <a:rPr sz="3200" dirty="0">
                <a:solidFill>
                  <a:srgbClr val="585858"/>
                </a:solidFill>
                <a:latin typeface="Arial" panose="020B0604020202020204"/>
                <a:cs typeface="Arial" panose="020B0604020202020204"/>
                <a:sym typeface="+mn-ea"/>
              </a:rPr>
              <a:t>Queue (hàng đợi)</a:t>
            </a:r>
            <a:endParaRPr sz="3200" spc="105" dirty="0">
              <a:solidFill>
                <a:schemeClr val="tx1"/>
              </a:solidFill>
            </a:endParaRPr>
          </a:p>
        </p:txBody>
      </p:sp>
      <p:sp>
        <p:nvSpPr>
          <p:cNvPr id="4" name="object 4"/>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r>
              <a:rPr spc="-90" dirty="0"/>
              <a:t>25</a:t>
            </a:r>
            <a:endParaRPr spc="-90" dirty="0"/>
          </a:p>
        </p:txBody>
      </p:sp>
      <p:pic>
        <p:nvPicPr>
          <p:cNvPr id="10" name="Picture 10"/>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025525" y="1523365"/>
            <a:ext cx="7362190" cy="4857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685800"/>
            <a:ext cx="3658870" cy="505460"/>
          </a:xfrm>
          <a:prstGeom prst="rect">
            <a:avLst/>
          </a:prstGeom>
        </p:spPr>
        <p:txBody>
          <a:bodyPr vert="horz" wrap="square" lIns="0" tIns="13335" rIns="0" bIns="0" rtlCol="0">
            <a:spAutoFit/>
          </a:bodyPr>
          <a:lstStyle/>
          <a:p>
            <a:pPr marL="12700" algn="l">
              <a:lnSpc>
                <a:spcPct val="100000"/>
              </a:lnSpc>
              <a:spcBef>
                <a:spcPts val="105"/>
              </a:spcBef>
            </a:pPr>
            <a:r>
              <a:rPr sz="3200" dirty="0">
                <a:solidFill>
                  <a:srgbClr val="585858"/>
                </a:solidFill>
                <a:latin typeface="Arial" panose="020B0604020202020204"/>
                <a:cs typeface="Arial" panose="020B0604020202020204"/>
                <a:sym typeface="+mn-ea"/>
              </a:rPr>
              <a:t>Map</a:t>
            </a:r>
            <a:endParaRPr sz="3200" spc="105" dirty="0">
              <a:solidFill>
                <a:schemeClr val="tx1"/>
              </a:solidFill>
            </a:endParaRPr>
          </a:p>
        </p:txBody>
      </p:sp>
      <p:sp>
        <p:nvSpPr>
          <p:cNvPr id="4" name="object 4"/>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r>
              <a:rPr spc="-90" dirty="0"/>
              <a:t>25</a:t>
            </a:r>
            <a:endParaRPr spc="-90" dirty="0"/>
          </a:p>
        </p:txBody>
      </p:sp>
      <p:sp>
        <p:nvSpPr>
          <p:cNvPr id="3" name="object 3"/>
          <p:cNvSpPr txBox="1"/>
          <p:nvPr/>
        </p:nvSpPr>
        <p:spPr>
          <a:xfrm>
            <a:off x="358140" y="1697355"/>
            <a:ext cx="8484870" cy="3965575"/>
          </a:xfrm>
          <a:prstGeom prst="rect">
            <a:avLst/>
          </a:prstGeom>
        </p:spPr>
        <p:txBody>
          <a:bodyPr vert="horz" wrap="square" lIns="0" tIns="102870" rIns="0" bIns="0" rtlCol="0">
            <a:spAutoFit/>
          </a:bodyPr>
          <a:lstStyle/>
          <a:p>
            <a:pPr marL="286385" indent="-274320">
              <a:lnSpc>
                <a:spcPct val="100000"/>
              </a:lnSpc>
              <a:spcBef>
                <a:spcPts val="810"/>
              </a:spcBef>
              <a:buChar char="•"/>
              <a:tabLst>
                <a:tab pos="286385" algn="l"/>
                <a:tab pos="287020" algn="l"/>
              </a:tabLst>
            </a:pPr>
            <a:r>
              <a:rPr sz="2800" dirty="0">
                <a:solidFill>
                  <a:srgbClr val="585858"/>
                </a:solidFill>
                <a:latin typeface="Arial" panose="020B0604020202020204"/>
                <a:cs typeface="Arial" panose="020B0604020202020204"/>
              </a:rPr>
              <a:t>Map lưu trữ các cặp key/value</a:t>
            </a:r>
            <a:r>
              <a:rPr lang="en-US" sz="2800" dirty="0">
                <a:solidFill>
                  <a:srgbClr val="585858"/>
                </a:solidFill>
                <a:latin typeface="Arial" panose="020B0604020202020204"/>
                <a:cs typeface="Arial" panose="020B0604020202020204"/>
              </a:rPr>
              <a:t>, </a:t>
            </a:r>
            <a:r>
              <a:rPr sz="2800" dirty="0">
                <a:solidFill>
                  <a:srgbClr val="585858"/>
                </a:solidFill>
                <a:latin typeface="Arial" panose="020B0604020202020204"/>
                <a:cs typeface="Arial" panose="020B0604020202020204"/>
              </a:rPr>
              <a:t>là một đối tượng ánh xạ mỗi key tương úng với một value. </a:t>
            </a:r>
            <a:endParaRPr sz="28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endParaRPr sz="28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r>
              <a:rPr sz="2800" dirty="0">
                <a:solidFill>
                  <a:srgbClr val="585858"/>
                </a:solidFill>
                <a:latin typeface="Arial" panose="020B0604020202020204"/>
                <a:cs typeface="Arial" panose="020B0604020202020204"/>
              </a:rPr>
              <a:t>Map không thể chứa key trùng lặp. Mỗi key có thể ánh xạ đến nhiều nhất một </a:t>
            </a:r>
            <a:r>
              <a:rPr sz="2800" dirty="0">
                <a:solidFill>
                  <a:srgbClr val="585858"/>
                </a:solidFill>
                <a:latin typeface="Arial" panose="020B0604020202020204"/>
                <a:cs typeface="Arial" panose="020B0604020202020204"/>
                <a:sym typeface="+mn-ea"/>
              </a:rPr>
              <a:t>value</a:t>
            </a:r>
            <a:r>
              <a:rPr sz="2800" dirty="0">
                <a:solidFill>
                  <a:srgbClr val="585858"/>
                </a:solidFill>
                <a:latin typeface="Arial" panose="020B0604020202020204"/>
                <a:cs typeface="Arial" panose="020B0604020202020204"/>
              </a:rPr>
              <a:t>.</a:t>
            </a:r>
            <a:endParaRPr sz="28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endParaRPr sz="28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r>
              <a:rPr sz="2800" dirty="0">
                <a:solidFill>
                  <a:srgbClr val="585858"/>
                </a:solidFill>
                <a:latin typeface="Arial" panose="020B0604020202020204"/>
                <a:cs typeface="Arial" panose="020B0604020202020204"/>
              </a:rPr>
              <a:t>Nếu biết key có thể lấy ra giá trị value trong Map ứng với key này.</a:t>
            </a:r>
            <a:endParaRPr sz="2800" dirty="0">
              <a:solidFill>
                <a:srgbClr val="585858"/>
              </a:solidFill>
              <a:latin typeface="Arial" panose="020B0604020202020204"/>
              <a:cs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09600"/>
            <a:ext cx="4976495" cy="505460"/>
          </a:xfrm>
          <a:prstGeom prst="rect">
            <a:avLst/>
          </a:prstGeom>
        </p:spPr>
        <p:txBody>
          <a:bodyPr vert="horz" wrap="square" lIns="0" tIns="13335" rIns="0" bIns="0" rtlCol="0">
            <a:spAutoFit/>
          </a:bodyPr>
          <a:lstStyle/>
          <a:p>
            <a:pPr marL="12700" algn="l">
              <a:lnSpc>
                <a:spcPct val="100000"/>
              </a:lnSpc>
              <a:spcBef>
                <a:spcPts val="105"/>
              </a:spcBef>
            </a:pPr>
            <a:r>
              <a:rPr lang="en-US" sz="3200" dirty="0">
                <a:solidFill>
                  <a:srgbClr val="585858"/>
                </a:solidFill>
                <a:latin typeface="Arial" panose="020B0604020202020204"/>
                <a:cs typeface="Arial" panose="020B0604020202020204"/>
                <a:sym typeface="+mn-ea"/>
              </a:rPr>
              <a:t> </a:t>
            </a:r>
            <a:r>
              <a:rPr sz="3200" dirty="0">
                <a:solidFill>
                  <a:srgbClr val="585858"/>
                </a:solidFill>
                <a:latin typeface="Arial" panose="020B0604020202020204"/>
                <a:cs typeface="Arial" panose="020B0604020202020204"/>
                <a:sym typeface="+mn-ea"/>
              </a:rPr>
              <a:t>SortedMap </a:t>
            </a:r>
            <a:endParaRPr sz="3200" dirty="0">
              <a:solidFill>
                <a:srgbClr val="585858"/>
              </a:solidFill>
              <a:latin typeface="Arial" panose="020B0604020202020204"/>
              <a:cs typeface="Arial" panose="020B0604020202020204"/>
              <a:sym typeface="+mn-ea"/>
            </a:endParaRPr>
          </a:p>
        </p:txBody>
      </p:sp>
      <p:sp>
        <p:nvSpPr>
          <p:cNvPr id="4" name="object 4"/>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r>
              <a:rPr spc="-90" dirty="0"/>
              <a:t>25</a:t>
            </a:r>
            <a:endParaRPr spc="-90" dirty="0"/>
          </a:p>
        </p:txBody>
      </p:sp>
      <p:sp>
        <p:nvSpPr>
          <p:cNvPr id="3" name="object 3"/>
          <p:cNvSpPr txBox="1"/>
          <p:nvPr/>
        </p:nvSpPr>
        <p:spPr>
          <a:xfrm>
            <a:off x="381000" y="1371600"/>
            <a:ext cx="8484870" cy="5491480"/>
          </a:xfrm>
          <a:prstGeom prst="rect">
            <a:avLst/>
          </a:prstGeom>
        </p:spPr>
        <p:txBody>
          <a:bodyPr vert="horz" wrap="square" lIns="0" tIns="102870" rIns="0" bIns="0" rtlCol="0">
            <a:spAutoFit/>
          </a:bodyPr>
          <a:lstStyle/>
          <a:p>
            <a:pPr marL="286385" indent="-274320">
              <a:lnSpc>
                <a:spcPct val="100000"/>
              </a:lnSpc>
              <a:spcBef>
                <a:spcPts val="810"/>
              </a:spcBef>
              <a:buChar char="•"/>
              <a:tabLst>
                <a:tab pos="286385" algn="l"/>
                <a:tab pos="287020" algn="l"/>
              </a:tabLst>
            </a:pPr>
            <a:r>
              <a:rPr lang="en-US" sz="2800" spc="-30" dirty="0">
                <a:solidFill>
                  <a:srgbClr val="585858"/>
                </a:solidFill>
                <a:latin typeface="Arial" panose="020B0604020202020204"/>
                <a:cs typeface="Arial" panose="020B0604020202020204"/>
                <a:sym typeface="+mn-ea"/>
              </a:rPr>
              <a:t>T</a:t>
            </a:r>
            <a:r>
              <a:rPr sz="2800" spc="-30" dirty="0">
                <a:solidFill>
                  <a:srgbClr val="585858"/>
                </a:solidFill>
                <a:latin typeface="Arial" panose="020B0604020202020204"/>
                <a:cs typeface="Arial" panose="020B0604020202020204"/>
                <a:sym typeface="+mn-ea"/>
              </a:rPr>
              <a:t>hừa </a:t>
            </a:r>
            <a:r>
              <a:rPr sz="2800" spc="-40" dirty="0">
                <a:solidFill>
                  <a:srgbClr val="585858"/>
                </a:solidFill>
                <a:latin typeface="Arial" panose="020B0604020202020204"/>
                <a:cs typeface="Arial" panose="020B0604020202020204"/>
                <a:sym typeface="+mn-ea"/>
              </a:rPr>
              <a:t>kế </a:t>
            </a:r>
            <a:r>
              <a:rPr sz="2800" spc="15" dirty="0">
                <a:solidFill>
                  <a:srgbClr val="585858"/>
                </a:solidFill>
                <a:latin typeface="Arial" panose="020B0604020202020204"/>
                <a:cs typeface="Arial" panose="020B0604020202020204"/>
                <a:sym typeface="+mn-ea"/>
              </a:rPr>
              <a:t>giao </a:t>
            </a:r>
            <a:r>
              <a:rPr sz="2800" spc="10" dirty="0">
                <a:solidFill>
                  <a:srgbClr val="585858"/>
                </a:solidFill>
                <a:latin typeface="Arial" panose="020B0604020202020204"/>
                <a:cs typeface="Arial" panose="020B0604020202020204"/>
                <a:sym typeface="+mn-ea"/>
              </a:rPr>
              <a:t>diện</a:t>
            </a:r>
            <a:r>
              <a:rPr lang="en-US" sz="2800" spc="10" dirty="0">
                <a:solidFill>
                  <a:srgbClr val="585858"/>
                </a:solidFill>
                <a:latin typeface="Arial" panose="020B0604020202020204"/>
                <a:cs typeface="Arial" panose="020B0604020202020204"/>
                <a:sym typeface="+mn-ea"/>
              </a:rPr>
              <a:t> Map.</a:t>
            </a:r>
            <a:r>
              <a:rPr lang="en-US" sz="2800" spc="35" dirty="0">
                <a:solidFill>
                  <a:srgbClr val="EE791F"/>
                </a:solidFill>
                <a:latin typeface="Arial" panose="020B0604020202020204"/>
                <a:cs typeface="Arial" panose="020B0604020202020204"/>
                <a:sym typeface="+mn-ea"/>
              </a:rPr>
              <a:t> </a:t>
            </a:r>
            <a:endParaRPr lang="en-US" sz="2800" spc="35" dirty="0">
              <a:solidFill>
                <a:srgbClr val="EE791F"/>
              </a:solidFill>
              <a:latin typeface="Arial" panose="020B0604020202020204"/>
              <a:cs typeface="Arial" panose="020B0604020202020204"/>
              <a:sym typeface="+mn-ea"/>
            </a:endParaRPr>
          </a:p>
          <a:p>
            <a:pPr marL="286385" indent="-274320">
              <a:lnSpc>
                <a:spcPct val="100000"/>
              </a:lnSpc>
              <a:spcBef>
                <a:spcPts val="810"/>
              </a:spcBef>
              <a:buChar char="•"/>
              <a:tabLst>
                <a:tab pos="286385" algn="l"/>
                <a:tab pos="287020" algn="l"/>
              </a:tabLst>
            </a:pPr>
            <a:endParaRPr lang="en-US" sz="2800" spc="35" dirty="0">
              <a:solidFill>
                <a:srgbClr val="EE791F"/>
              </a:solidFill>
              <a:latin typeface="Arial" panose="020B0604020202020204"/>
              <a:cs typeface="Arial" panose="020B0604020202020204"/>
              <a:sym typeface="+mn-ea"/>
            </a:endParaRPr>
          </a:p>
          <a:p>
            <a:pPr marL="286385" indent="-274320">
              <a:lnSpc>
                <a:spcPct val="100000"/>
              </a:lnSpc>
              <a:spcBef>
                <a:spcPts val="810"/>
              </a:spcBef>
              <a:buChar char="•"/>
              <a:tabLst>
                <a:tab pos="286385" algn="l"/>
                <a:tab pos="287020" algn="l"/>
              </a:tabLst>
            </a:pPr>
            <a:r>
              <a:rPr lang="en-US" sz="2800" spc="35" dirty="0">
                <a:solidFill>
                  <a:srgbClr val="EE791F"/>
                </a:solidFill>
                <a:latin typeface="Arial" panose="020B0604020202020204"/>
                <a:cs typeface="Arial" panose="020B0604020202020204"/>
                <a:sym typeface="+mn-ea"/>
              </a:rPr>
              <a:t>L</a:t>
            </a:r>
            <a:r>
              <a:rPr sz="2800" dirty="0">
                <a:solidFill>
                  <a:srgbClr val="585858"/>
                </a:solidFill>
                <a:latin typeface="Arial" panose="020B0604020202020204"/>
                <a:cs typeface="Arial" panose="020B0604020202020204"/>
                <a:sym typeface="+mn-ea"/>
              </a:rPr>
              <a:t>à một Map</a:t>
            </a:r>
            <a:r>
              <a:rPr lang="en-US" sz="2800" dirty="0">
                <a:solidFill>
                  <a:srgbClr val="585858"/>
                </a:solidFill>
                <a:latin typeface="Arial" panose="020B0604020202020204"/>
                <a:cs typeface="Arial" panose="020B0604020202020204"/>
                <a:sym typeface="+mn-ea"/>
              </a:rPr>
              <a:t> </a:t>
            </a:r>
            <a:r>
              <a:rPr sz="2800" dirty="0">
                <a:solidFill>
                  <a:srgbClr val="585858"/>
                </a:solidFill>
                <a:latin typeface="Arial" panose="020B0604020202020204"/>
                <a:cs typeface="Arial" panose="020B0604020202020204"/>
                <a:sym typeface="+mn-ea"/>
              </a:rPr>
              <a:t>chứa các phần tử</a:t>
            </a:r>
            <a:r>
              <a:rPr lang="en-US" sz="2800" dirty="0">
                <a:solidFill>
                  <a:srgbClr val="585858"/>
                </a:solidFill>
                <a:latin typeface="Arial" panose="020B0604020202020204"/>
                <a:cs typeface="Arial" panose="020B0604020202020204"/>
                <a:sym typeface="+mn-ea"/>
              </a:rPr>
              <a:t> </a:t>
            </a:r>
            <a:r>
              <a:rPr sz="2800" dirty="0">
                <a:solidFill>
                  <a:srgbClr val="585858"/>
                </a:solidFill>
                <a:latin typeface="Arial" panose="020B0604020202020204"/>
                <a:cs typeface="Arial" panose="020B0604020202020204"/>
                <a:sym typeface="+mn-ea"/>
              </a:rPr>
              <a:t>được sắp xếp theo thứ tự tăng dần của key. Các SortedMap được sử dụng cho các collection theo thứ tự tự nhiên của cặp key/value, chẳng hạn như từ điển và danh bạ điện thoại.</a:t>
            </a:r>
            <a:endParaRPr sz="2800" dirty="0">
              <a:solidFill>
                <a:srgbClr val="585858"/>
              </a:solidFill>
              <a:latin typeface="Arial" panose="020B0604020202020204"/>
              <a:cs typeface="Arial" panose="020B0604020202020204"/>
              <a:sym typeface="+mn-ea"/>
            </a:endParaRPr>
          </a:p>
          <a:p>
            <a:pPr marL="286385" indent="-274320">
              <a:lnSpc>
                <a:spcPct val="100000"/>
              </a:lnSpc>
              <a:spcBef>
                <a:spcPts val="810"/>
              </a:spcBef>
              <a:buChar char="•"/>
              <a:tabLst>
                <a:tab pos="286385" algn="l"/>
                <a:tab pos="287020" algn="l"/>
              </a:tabLst>
            </a:pPr>
            <a:endParaRPr sz="2800" dirty="0">
              <a:solidFill>
                <a:srgbClr val="585858"/>
              </a:solidFill>
              <a:latin typeface="Arial" panose="020B0604020202020204"/>
              <a:cs typeface="Arial" panose="020B0604020202020204"/>
              <a:sym typeface="+mn-ea"/>
            </a:endParaRPr>
          </a:p>
          <a:p>
            <a:pPr marL="560705" marR="314960" lvl="1" indent="-228600">
              <a:lnSpc>
                <a:spcPts val="2160"/>
              </a:lnSpc>
              <a:spcBef>
                <a:spcPts val="1030"/>
              </a:spcBef>
              <a:buFont typeface="Georgia" panose="02040502050405020303"/>
              <a:buChar char="−"/>
              <a:tabLst>
                <a:tab pos="561340" algn="l"/>
              </a:tabLst>
            </a:pPr>
            <a:r>
              <a:rPr lang="en-US" sz="2800" spc="-15" dirty="0">
                <a:solidFill>
                  <a:srgbClr val="585858"/>
                </a:solidFill>
                <a:latin typeface="Arial" panose="020B0604020202020204"/>
                <a:cs typeface="Arial" panose="020B0604020202020204"/>
                <a:sym typeface="+mn-ea"/>
              </a:rPr>
              <a:t>T</a:t>
            </a:r>
            <a:r>
              <a:rPr sz="2800" spc="-15" dirty="0">
                <a:solidFill>
                  <a:srgbClr val="585858"/>
                </a:solidFill>
                <a:latin typeface="Arial" panose="020B0604020202020204"/>
                <a:cs typeface="Arial" panose="020B0604020202020204"/>
                <a:sym typeface="+mn-ea"/>
              </a:rPr>
              <a:t>ương </a:t>
            </a:r>
            <a:r>
              <a:rPr sz="2800" spc="-20" dirty="0">
                <a:solidFill>
                  <a:srgbClr val="585858"/>
                </a:solidFill>
                <a:latin typeface="Arial" panose="020B0604020202020204"/>
                <a:cs typeface="Arial" panose="020B0604020202020204"/>
                <a:sym typeface="+mn-ea"/>
              </a:rPr>
              <a:t>tự </a:t>
            </a:r>
            <a:r>
              <a:rPr sz="2800" spc="-40" dirty="0">
                <a:solidFill>
                  <a:srgbClr val="EE791F"/>
                </a:solidFill>
                <a:latin typeface="Arial" panose="020B0604020202020204"/>
                <a:cs typeface="Arial" panose="020B0604020202020204"/>
                <a:sym typeface="+mn-ea"/>
              </a:rPr>
              <a:t>SortedSet</a:t>
            </a:r>
            <a:r>
              <a:rPr sz="2800" spc="-40" dirty="0">
                <a:solidFill>
                  <a:srgbClr val="585858"/>
                </a:solidFill>
                <a:latin typeface="Arial" panose="020B0604020202020204"/>
                <a:cs typeface="Arial" panose="020B0604020202020204"/>
                <a:sym typeface="+mn-ea"/>
              </a:rPr>
              <a:t>, </a:t>
            </a:r>
            <a:r>
              <a:rPr sz="2800" spc="40" dirty="0">
                <a:solidFill>
                  <a:srgbClr val="585858"/>
                </a:solidFill>
                <a:latin typeface="Arial" panose="020B0604020202020204"/>
                <a:cs typeface="Arial" panose="020B0604020202020204"/>
                <a:sym typeface="+mn-ea"/>
              </a:rPr>
              <a:t>tuy </a:t>
            </a:r>
            <a:r>
              <a:rPr sz="2800" spc="5" dirty="0">
                <a:solidFill>
                  <a:srgbClr val="585858"/>
                </a:solidFill>
                <a:latin typeface="Arial" panose="020B0604020202020204"/>
                <a:cs typeface="Arial" panose="020B0604020202020204"/>
                <a:sym typeface="+mn-ea"/>
              </a:rPr>
              <a:t>nhiên </a:t>
            </a:r>
            <a:r>
              <a:rPr sz="2800" spc="-40" dirty="0">
                <a:solidFill>
                  <a:srgbClr val="585858"/>
                </a:solidFill>
                <a:latin typeface="Arial" panose="020B0604020202020204"/>
                <a:cs typeface="Arial" panose="020B0604020202020204"/>
                <a:sym typeface="+mn-ea"/>
              </a:rPr>
              <a:t>việc </a:t>
            </a:r>
            <a:r>
              <a:rPr sz="2800" spc="-65" dirty="0">
                <a:solidFill>
                  <a:srgbClr val="585858"/>
                </a:solidFill>
                <a:latin typeface="Arial" panose="020B0604020202020204"/>
                <a:cs typeface="Arial" panose="020B0604020202020204"/>
                <a:sym typeface="+mn-ea"/>
              </a:rPr>
              <a:t>sắp </a:t>
            </a:r>
            <a:r>
              <a:rPr sz="2800" spc="-30" dirty="0">
                <a:solidFill>
                  <a:srgbClr val="585858"/>
                </a:solidFill>
                <a:latin typeface="Arial" panose="020B0604020202020204"/>
                <a:cs typeface="Arial" panose="020B0604020202020204"/>
                <a:sym typeface="+mn-ea"/>
              </a:rPr>
              <a:t>xếp </a:t>
            </a:r>
            <a:r>
              <a:rPr sz="2800" spc="-75" dirty="0">
                <a:solidFill>
                  <a:srgbClr val="585858"/>
                </a:solidFill>
                <a:latin typeface="Arial" panose="020B0604020202020204"/>
                <a:cs typeface="Arial" panose="020B0604020202020204"/>
                <a:sym typeface="+mn-ea"/>
              </a:rPr>
              <a:t>được </a:t>
            </a:r>
            <a:endParaRPr sz="2800" spc="-75" dirty="0">
              <a:solidFill>
                <a:srgbClr val="585858"/>
              </a:solidFill>
              <a:latin typeface="Arial" panose="020B0604020202020204"/>
              <a:cs typeface="Arial" panose="020B0604020202020204"/>
              <a:sym typeface="+mn-ea"/>
            </a:endParaRPr>
          </a:p>
          <a:p>
            <a:pPr marL="332105" marR="314960" lvl="1" indent="0">
              <a:lnSpc>
                <a:spcPts val="2160"/>
              </a:lnSpc>
              <a:spcBef>
                <a:spcPts val="1030"/>
              </a:spcBef>
              <a:buFont typeface="Georgia" panose="02040502050405020303"/>
              <a:buNone/>
              <a:tabLst>
                <a:tab pos="561340" algn="l"/>
              </a:tabLst>
            </a:pPr>
            <a:r>
              <a:rPr sz="2800" spc="-25" dirty="0">
                <a:solidFill>
                  <a:srgbClr val="585858"/>
                </a:solidFill>
                <a:latin typeface="Arial" panose="020B0604020202020204"/>
                <a:cs typeface="Arial" panose="020B0604020202020204"/>
                <a:sym typeface="+mn-ea"/>
              </a:rPr>
              <a:t>thực  </a:t>
            </a:r>
            <a:r>
              <a:rPr sz="2800" spc="5" dirty="0">
                <a:solidFill>
                  <a:srgbClr val="585858"/>
                </a:solidFill>
                <a:latin typeface="Arial" panose="020B0604020202020204"/>
                <a:cs typeface="Arial" panose="020B0604020202020204"/>
                <a:sym typeface="+mn-ea"/>
              </a:rPr>
              <a:t>hiện </a:t>
            </a:r>
            <a:r>
              <a:rPr sz="2800" spc="-40" dirty="0">
                <a:solidFill>
                  <a:srgbClr val="585858"/>
                </a:solidFill>
                <a:latin typeface="Arial" panose="020B0604020202020204"/>
                <a:cs typeface="Arial" panose="020B0604020202020204"/>
                <a:sym typeface="+mn-ea"/>
              </a:rPr>
              <a:t>với </a:t>
            </a:r>
            <a:r>
              <a:rPr sz="2800" spc="-85" dirty="0">
                <a:solidFill>
                  <a:srgbClr val="585858"/>
                </a:solidFill>
                <a:latin typeface="Arial" panose="020B0604020202020204"/>
                <a:cs typeface="Arial" panose="020B0604020202020204"/>
                <a:sym typeface="+mn-ea"/>
              </a:rPr>
              <a:t>các</a:t>
            </a:r>
            <a:r>
              <a:rPr sz="2800" spc="15" dirty="0">
                <a:solidFill>
                  <a:srgbClr val="585858"/>
                </a:solidFill>
                <a:latin typeface="Arial" panose="020B0604020202020204"/>
                <a:cs typeface="Arial" panose="020B0604020202020204"/>
                <a:sym typeface="+mn-ea"/>
              </a:rPr>
              <a:t> </a:t>
            </a:r>
            <a:r>
              <a:rPr sz="2800" spc="-15" dirty="0">
                <a:solidFill>
                  <a:srgbClr val="585858"/>
                </a:solidFill>
                <a:latin typeface="Arial" panose="020B0604020202020204"/>
                <a:cs typeface="Arial" panose="020B0604020202020204"/>
                <a:sym typeface="+mn-ea"/>
              </a:rPr>
              <a:t>khóa</a:t>
            </a:r>
            <a:r>
              <a:rPr lang="en-US" sz="2800" spc="-15" dirty="0">
                <a:solidFill>
                  <a:srgbClr val="585858"/>
                </a:solidFill>
                <a:latin typeface="Arial" panose="020B0604020202020204"/>
                <a:cs typeface="Arial" panose="020B0604020202020204"/>
                <a:sym typeface="+mn-ea"/>
              </a:rPr>
              <a:t>.</a:t>
            </a:r>
            <a:endParaRPr sz="2800">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endParaRPr lang="en-US" sz="2800" spc="10" dirty="0">
              <a:solidFill>
                <a:srgbClr val="585858"/>
              </a:solidFill>
              <a:latin typeface="Arial" panose="020B0604020202020204"/>
              <a:cs typeface="Arial" panose="020B0604020202020204"/>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09600"/>
            <a:ext cx="4976495" cy="505460"/>
          </a:xfrm>
          <a:prstGeom prst="rect">
            <a:avLst/>
          </a:prstGeom>
        </p:spPr>
        <p:txBody>
          <a:bodyPr vert="horz" wrap="square" lIns="0" tIns="13335" rIns="0" bIns="0" rtlCol="0">
            <a:spAutoFit/>
          </a:bodyPr>
          <a:lstStyle/>
          <a:p>
            <a:pPr marL="12700" algn="l">
              <a:lnSpc>
                <a:spcPct val="100000"/>
              </a:lnSpc>
              <a:spcBef>
                <a:spcPts val="105"/>
              </a:spcBef>
            </a:pPr>
            <a:r>
              <a:rPr lang="en-US" sz="3200" dirty="0">
                <a:solidFill>
                  <a:srgbClr val="585858"/>
                </a:solidFill>
                <a:latin typeface="Arial" panose="020B0604020202020204"/>
                <a:cs typeface="Arial" panose="020B0604020202020204"/>
                <a:sym typeface="+mn-ea"/>
              </a:rPr>
              <a:t> </a:t>
            </a:r>
            <a:r>
              <a:rPr sz="3200" dirty="0">
                <a:solidFill>
                  <a:srgbClr val="585858"/>
                </a:solidFill>
                <a:latin typeface="Arial" panose="020B0604020202020204"/>
                <a:cs typeface="Arial" panose="020B0604020202020204"/>
                <a:sym typeface="+mn-ea"/>
              </a:rPr>
              <a:t>SortedMap </a:t>
            </a:r>
            <a:endParaRPr sz="3200" dirty="0">
              <a:solidFill>
                <a:srgbClr val="585858"/>
              </a:solidFill>
              <a:latin typeface="Arial" panose="020B0604020202020204"/>
              <a:cs typeface="Arial" panose="020B0604020202020204"/>
              <a:sym typeface="+mn-ea"/>
            </a:endParaRPr>
          </a:p>
        </p:txBody>
      </p:sp>
      <p:sp>
        <p:nvSpPr>
          <p:cNvPr id="4" name="object 4"/>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r>
              <a:rPr spc="-90" dirty="0"/>
              <a:t>25</a:t>
            </a:r>
            <a:endParaRPr spc="-90" dirty="0"/>
          </a:p>
        </p:txBody>
      </p:sp>
      <p:sp>
        <p:nvSpPr>
          <p:cNvPr id="3" name="object 3"/>
          <p:cNvSpPr txBox="1"/>
          <p:nvPr/>
        </p:nvSpPr>
        <p:spPr>
          <a:xfrm>
            <a:off x="381000" y="1371600"/>
            <a:ext cx="8484870" cy="3060065"/>
          </a:xfrm>
          <a:prstGeom prst="rect">
            <a:avLst/>
          </a:prstGeom>
        </p:spPr>
        <p:txBody>
          <a:bodyPr vert="horz" wrap="square" lIns="0" tIns="102870" rIns="0" bIns="0" rtlCol="0">
            <a:spAutoFit/>
          </a:bodyPr>
          <a:lstStyle/>
          <a:p>
            <a:pPr marL="286385" indent="-274320">
              <a:lnSpc>
                <a:spcPct val="100000"/>
              </a:lnSpc>
              <a:spcBef>
                <a:spcPts val="1475"/>
              </a:spcBef>
              <a:buChar char="•"/>
              <a:tabLst>
                <a:tab pos="286385" algn="l"/>
                <a:tab pos="287020" algn="l"/>
              </a:tabLst>
            </a:pPr>
            <a:r>
              <a:rPr sz="2800" spc="-85" dirty="0">
                <a:solidFill>
                  <a:srgbClr val="585858"/>
                </a:solidFill>
                <a:latin typeface="Arial" panose="020B0604020202020204"/>
                <a:cs typeface="Arial" panose="020B0604020202020204"/>
                <a:sym typeface="+mn-ea"/>
              </a:rPr>
              <a:t>Phương </a:t>
            </a:r>
            <a:r>
              <a:rPr sz="2800" spc="-55" dirty="0">
                <a:solidFill>
                  <a:srgbClr val="585858"/>
                </a:solidFill>
                <a:latin typeface="Arial" panose="020B0604020202020204"/>
                <a:cs typeface="Arial" panose="020B0604020202020204"/>
                <a:sym typeface="+mn-ea"/>
              </a:rPr>
              <a:t>thức: </a:t>
            </a:r>
            <a:r>
              <a:rPr sz="2800" spc="-95" dirty="0">
                <a:solidFill>
                  <a:srgbClr val="585858"/>
                </a:solidFill>
                <a:latin typeface="Arial" panose="020B0604020202020204"/>
                <a:cs typeface="Arial" panose="020B0604020202020204"/>
                <a:sym typeface="+mn-ea"/>
              </a:rPr>
              <a:t>Tương </a:t>
            </a:r>
            <a:r>
              <a:rPr sz="2800" spc="-25" dirty="0">
                <a:solidFill>
                  <a:srgbClr val="585858"/>
                </a:solidFill>
                <a:latin typeface="Arial" panose="020B0604020202020204"/>
                <a:cs typeface="Arial" panose="020B0604020202020204"/>
                <a:sym typeface="+mn-ea"/>
              </a:rPr>
              <a:t>tự </a:t>
            </a:r>
            <a:r>
              <a:rPr sz="2800" spc="-10" dirty="0">
                <a:solidFill>
                  <a:srgbClr val="EE791F"/>
                </a:solidFill>
                <a:latin typeface="Arial" panose="020B0604020202020204"/>
                <a:cs typeface="Arial" panose="020B0604020202020204"/>
                <a:sym typeface="+mn-ea"/>
              </a:rPr>
              <a:t>Map</a:t>
            </a:r>
            <a:r>
              <a:rPr sz="2800" spc="-10" dirty="0">
                <a:solidFill>
                  <a:srgbClr val="585858"/>
                </a:solidFill>
                <a:latin typeface="Arial" panose="020B0604020202020204"/>
                <a:cs typeface="Arial" panose="020B0604020202020204"/>
                <a:sym typeface="+mn-ea"/>
              </a:rPr>
              <a:t>, </a:t>
            </a:r>
            <a:r>
              <a:rPr sz="2800" spc="70" dirty="0">
                <a:solidFill>
                  <a:srgbClr val="585858"/>
                </a:solidFill>
                <a:latin typeface="Arial" panose="020B0604020202020204"/>
                <a:cs typeface="Arial" panose="020B0604020202020204"/>
                <a:sym typeface="+mn-ea"/>
              </a:rPr>
              <a:t>bổ </a:t>
            </a:r>
            <a:r>
              <a:rPr sz="2800" spc="-20" dirty="0">
                <a:solidFill>
                  <a:srgbClr val="585858"/>
                </a:solidFill>
                <a:latin typeface="Arial" panose="020B0604020202020204"/>
                <a:cs typeface="Arial" panose="020B0604020202020204"/>
                <a:sym typeface="+mn-ea"/>
              </a:rPr>
              <a:t>sung</a:t>
            </a:r>
            <a:r>
              <a:rPr sz="2800" spc="195" dirty="0">
                <a:solidFill>
                  <a:srgbClr val="585858"/>
                </a:solidFill>
                <a:latin typeface="Arial" panose="020B0604020202020204"/>
                <a:cs typeface="Arial" panose="020B0604020202020204"/>
                <a:sym typeface="+mn-ea"/>
              </a:rPr>
              <a:t> </a:t>
            </a:r>
            <a:r>
              <a:rPr sz="2800" dirty="0">
                <a:solidFill>
                  <a:srgbClr val="585858"/>
                </a:solidFill>
                <a:latin typeface="Arial" panose="020B0604020202020204"/>
                <a:cs typeface="Arial" panose="020B0604020202020204"/>
                <a:sym typeface="+mn-ea"/>
              </a:rPr>
              <a:t>thêm:</a:t>
            </a:r>
            <a:endParaRPr sz="2800">
              <a:latin typeface="Arial" panose="020B0604020202020204"/>
              <a:cs typeface="Arial" panose="020B0604020202020204"/>
            </a:endParaRPr>
          </a:p>
          <a:p>
            <a:pPr marL="560705" lvl="1" indent="-229235">
              <a:lnSpc>
                <a:spcPts val="2280"/>
              </a:lnSpc>
              <a:spcBef>
                <a:spcPts val="770"/>
              </a:spcBef>
              <a:buFont typeface="Georgia" panose="02040502050405020303"/>
              <a:buChar char="−"/>
              <a:tabLst>
                <a:tab pos="561340" algn="l"/>
              </a:tabLst>
            </a:pPr>
            <a:r>
              <a:rPr sz="2800" spc="-30" dirty="0">
                <a:solidFill>
                  <a:srgbClr val="1EB8C1"/>
                </a:solidFill>
                <a:latin typeface="Arial" panose="020B0604020202020204"/>
                <a:cs typeface="Arial" panose="020B0604020202020204"/>
                <a:sym typeface="+mn-ea"/>
              </a:rPr>
              <a:t>firstKey( </a:t>
            </a:r>
            <a:r>
              <a:rPr sz="2800" spc="-90" dirty="0">
                <a:solidFill>
                  <a:srgbClr val="1EB8C1"/>
                </a:solidFill>
                <a:latin typeface="Arial" panose="020B0604020202020204"/>
                <a:cs typeface="Arial" panose="020B0604020202020204"/>
                <a:sym typeface="+mn-ea"/>
              </a:rPr>
              <a:t>)</a:t>
            </a:r>
            <a:r>
              <a:rPr sz="2800" spc="-90" dirty="0">
                <a:solidFill>
                  <a:srgbClr val="585858"/>
                </a:solidFill>
                <a:latin typeface="Arial" panose="020B0604020202020204"/>
                <a:cs typeface="Arial" panose="020B0604020202020204"/>
                <a:sym typeface="+mn-ea"/>
              </a:rPr>
              <a:t>: </a:t>
            </a:r>
            <a:r>
              <a:rPr sz="2800" spc="-5" dirty="0">
                <a:solidFill>
                  <a:srgbClr val="585858"/>
                </a:solidFill>
                <a:latin typeface="Arial" panose="020B0604020202020204"/>
                <a:cs typeface="Arial" panose="020B0604020202020204"/>
                <a:sym typeface="+mn-ea"/>
              </a:rPr>
              <a:t>returns </a:t>
            </a:r>
            <a:r>
              <a:rPr sz="2800" spc="25" dirty="0">
                <a:solidFill>
                  <a:srgbClr val="585858"/>
                </a:solidFill>
                <a:latin typeface="Arial" panose="020B0604020202020204"/>
                <a:cs typeface="Arial" panose="020B0604020202020204"/>
                <a:sym typeface="+mn-ea"/>
              </a:rPr>
              <a:t>the </a:t>
            </a:r>
            <a:r>
              <a:rPr sz="2800" spc="20" dirty="0">
                <a:solidFill>
                  <a:srgbClr val="585858"/>
                </a:solidFill>
                <a:latin typeface="Arial" panose="020B0604020202020204"/>
                <a:cs typeface="Arial" panose="020B0604020202020204"/>
                <a:sym typeface="+mn-ea"/>
              </a:rPr>
              <a:t>first </a:t>
            </a:r>
            <a:r>
              <a:rPr sz="2800" spc="-20" dirty="0">
                <a:solidFill>
                  <a:srgbClr val="585858"/>
                </a:solidFill>
                <a:latin typeface="Arial" panose="020B0604020202020204"/>
                <a:cs typeface="Arial" panose="020B0604020202020204"/>
                <a:sym typeface="+mn-ea"/>
              </a:rPr>
              <a:t>(lowest) </a:t>
            </a:r>
            <a:r>
              <a:rPr sz="2800" spc="-35" dirty="0">
                <a:solidFill>
                  <a:srgbClr val="585858"/>
                </a:solidFill>
                <a:latin typeface="Arial" panose="020B0604020202020204"/>
                <a:cs typeface="Arial" panose="020B0604020202020204"/>
                <a:sym typeface="+mn-ea"/>
              </a:rPr>
              <a:t>value </a:t>
            </a:r>
            <a:r>
              <a:rPr sz="2800" spc="5" dirty="0">
                <a:solidFill>
                  <a:srgbClr val="585858"/>
                </a:solidFill>
                <a:latin typeface="Arial" panose="020B0604020202020204"/>
                <a:cs typeface="Arial" panose="020B0604020202020204"/>
                <a:sym typeface="+mn-ea"/>
              </a:rPr>
              <a:t>currently </a:t>
            </a:r>
            <a:endParaRPr sz="2800" spc="5" dirty="0">
              <a:solidFill>
                <a:srgbClr val="585858"/>
              </a:solidFill>
              <a:latin typeface="Arial" panose="020B0604020202020204"/>
              <a:cs typeface="Arial" panose="020B0604020202020204"/>
              <a:sym typeface="+mn-ea"/>
            </a:endParaRPr>
          </a:p>
          <a:p>
            <a:pPr marL="331470" lvl="1" indent="0">
              <a:lnSpc>
                <a:spcPts val="2280"/>
              </a:lnSpc>
              <a:spcBef>
                <a:spcPts val="770"/>
              </a:spcBef>
              <a:buFont typeface="Georgia" panose="02040502050405020303"/>
              <a:buNone/>
              <a:tabLst>
                <a:tab pos="561340" algn="l"/>
              </a:tabLst>
            </a:pPr>
            <a:r>
              <a:rPr sz="2800" spc="25" dirty="0">
                <a:solidFill>
                  <a:srgbClr val="585858"/>
                </a:solidFill>
                <a:latin typeface="Arial" panose="020B0604020202020204"/>
                <a:cs typeface="Arial" panose="020B0604020202020204"/>
                <a:sym typeface="+mn-ea"/>
              </a:rPr>
              <a:t>in</a:t>
            </a:r>
            <a:r>
              <a:rPr sz="2800" spc="55" dirty="0">
                <a:solidFill>
                  <a:srgbClr val="585858"/>
                </a:solidFill>
                <a:latin typeface="Arial" panose="020B0604020202020204"/>
                <a:cs typeface="Arial" panose="020B0604020202020204"/>
                <a:sym typeface="+mn-ea"/>
              </a:rPr>
              <a:t> </a:t>
            </a:r>
            <a:r>
              <a:rPr sz="2800" spc="25" dirty="0">
                <a:solidFill>
                  <a:srgbClr val="585858"/>
                </a:solidFill>
                <a:latin typeface="Arial" panose="020B0604020202020204"/>
                <a:cs typeface="Arial" panose="020B0604020202020204"/>
                <a:sym typeface="+mn-ea"/>
              </a:rPr>
              <a:t>the</a:t>
            </a:r>
            <a:r>
              <a:rPr lang="en-US" sz="2800" spc="25" dirty="0">
                <a:solidFill>
                  <a:srgbClr val="585858"/>
                </a:solidFill>
                <a:latin typeface="Arial" panose="020B0604020202020204"/>
                <a:cs typeface="Arial" panose="020B0604020202020204"/>
                <a:sym typeface="+mn-ea"/>
              </a:rPr>
              <a:t> </a:t>
            </a:r>
            <a:r>
              <a:rPr sz="2800" spc="5" dirty="0">
                <a:solidFill>
                  <a:srgbClr val="585858"/>
                </a:solidFill>
                <a:latin typeface="Arial" panose="020B0604020202020204"/>
                <a:cs typeface="Arial" panose="020B0604020202020204"/>
                <a:sym typeface="+mn-ea"/>
              </a:rPr>
              <a:t>map</a:t>
            </a:r>
            <a:r>
              <a:rPr lang="en-US" sz="2800" spc="5" dirty="0">
                <a:solidFill>
                  <a:srgbClr val="585858"/>
                </a:solidFill>
                <a:latin typeface="Arial" panose="020B0604020202020204"/>
                <a:cs typeface="Arial" panose="020B0604020202020204"/>
                <a:sym typeface="+mn-ea"/>
              </a:rPr>
              <a:t>.</a:t>
            </a:r>
            <a:endParaRPr lang="en-US" sz="2800" spc="5" dirty="0">
              <a:solidFill>
                <a:srgbClr val="585858"/>
              </a:solidFill>
              <a:latin typeface="Arial" panose="020B0604020202020204"/>
              <a:cs typeface="Arial" panose="020B0604020202020204"/>
              <a:sym typeface="+mn-ea"/>
            </a:endParaRPr>
          </a:p>
          <a:p>
            <a:pPr marL="331470" lvl="1" indent="0">
              <a:lnSpc>
                <a:spcPts val="2280"/>
              </a:lnSpc>
              <a:spcBef>
                <a:spcPts val="770"/>
              </a:spcBef>
              <a:buFont typeface="Georgia" panose="02040502050405020303"/>
              <a:buNone/>
              <a:tabLst>
                <a:tab pos="561340" algn="l"/>
              </a:tabLst>
            </a:pPr>
            <a:endParaRPr sz="2800">
              <a:latin typeface="Arial" panose="020B0604020202020204"/>
              <a:cs typeface="Arial" panose="020B0604020202020204"/>
            </a:endParaRPr>
          </a:p>
          <a:p>
            <a:pPr marL="560705" marR="5080" lvl="1" indent="-228600">
              <a:lnSpc>
                <a:spcPts val="2160"/>
              </a:lnSpc>
              <a:spcBef>
                <a:spcPts val="1030"/>
              </a:spcBef>
              <a:buFont typeface="Georgia" panose="02040502050405020303"/>
              <a:buChar char="−"/>
              <a:tabLst>
                <a:tab pos="561340" algn="l"/>
              </a:tabLst>
            </a:pPr>
            <a:r>
              <a:rPr sz="2800" spc="-60" dirty="0">
                <a:solidFill>
                  <a:srgbClr val="1EB8C1"/>
                </a:solidFill>
                <a:latin typeface="Arial" panose="020B0604020202020204"/>
                <a:cs typeface="Arial" panose="020B0604020202020204"/>
                <a:sym typeface="+mn-ea"/>
              </a:rPr>
              <a:t>lastKey( </a:t>
            </a:r>
            <a:r>
              <a:rPr sz="2800" spc="-95" dirty="0">
                <a:solidFill>
                  <a:srgbClr val="1EB8C1"/>
                </a:solidFill>
                <a:latin typeface="Arial" panose="020B0604020202020204"/>
                <a:cs typeface="Arial" panose="020B0604020202020204"/>
                <a:sym typeface="+mn-ea"/>
              </a:rPr>
              <a:t>)</a:t>
            </a:r>
            <a:r>
              <a:rPr sz="2800" spc="-95" dirty="0">
                <a:solidFill>
                  <a:srgbClr val="585858"/>
                </a:solidFill>
                <a:latin typeface="Arial" panose="020B0604020202020204"/>
                <a:cs typeface="Arial" panose="020B0604020202020204"/>
                <a:sym typeface="+mn-ea"/>
              </a:rPr>
              <a:t>: </a:t>
            </a:r>
            <a:r>
              <a:rPr sz="2800" spc="-5" dirty="0">
                <a:solidFill>
                  <a:srgbClr val="585858"/>
                </a:solidFill>
                <a:latin typeface="Arial" panose="020B0604020202020204"/>
                <a:cs typeface="Arial" panose="020B0604020202020204"/>
                <a:sym typeface="+mn-ea"/>
              </a:rPr>
              <a:t>returns </a:t>
            </a:r>
            <a:r>
              <a:rPr sz="2800" spc="25" dirty="0">
                <a:solidFill>
                  <a:srgbClr val="585858"/>
                </a:solidFill>
                <a:latin typeface="Arial" panose="020B0604020202020204"/>
                <a:cs typeface="Arial" panose="020B0604020202020204"/>
                <a:sym typeface="+mn-ea"/>
              </a:rPr>
              <a:t>the </a:t>
            </a:r>
            <a:r>
              <a:rPr sz="2800" spc="-25" dirty="0">
                <a:solidFill>
                  <a:srgbClr val="585858"/>
                </a:solidFill>
                <a:latin typeface="Arial" panose="020B0604020202020204"/>
                <a:cs typeface="Arial" panose="020B0604020202020204"/>
                <a:sym typeface="+mn-ea"/>
              </a:rPr>
              <a:t>last </a:t>
            </a:r>
            <a:r>
              <a:rPr sz="2800" spc="-10" dirty="0">
                <a:solidFill>
                  <a:srgbClr val="585858"/>
                </a:solidFill>
                <a:latin typeface="Arial" panose="020B0604020202020204"/>
                <a:cs typeface="Arial" panose="020B0604020202020204"/>
                <a:sym typeface="+mn-ea"/>
              </a:rPr>
              <a:t>(highest) </a:t>
            </a:r>
            <a:r>
              <a:rPr sz="2800" spc="-35" dirty="0">
                <a:solidFill>
                  <a:srgbClr val="585858"/>
                </a:solidFill>
                <a:latin typeface="Arial" panose="020B0604020202020204"/>
                <a:cs typeface="Arial" panose="020B0604020202020204"/>
                <a:sym typeface="+mn-ea"/>
              </a:rPr>
              <a:t>value </a:t>
            </a:r>
            <a:r>
              <a:rPr sz="2800" spc="5" dirty="0">
                <a:solidFill>
                  <a:srgbClr val="585858"/>
                </a:solidFill>
                <a:latin typeface="Arial" panose="020B0604020202020204"/>
                <a:cs typeface="Arial" panose="020B0604020202020204"/>
                <a:sym typeface="+mn-ea"/>
              </a:rPr>
              <a:t>currently </a:t>
            </a:r>
            <a:endParaRPr sz="2800" spc="5" dirty="0">
              <a:solidFill>
                <a:srgbClr val="585858"/>
              </a:solidFill>
              <a:latin typeface="Arial" panose="020B0604020202020204"/>
              <a:cs typeface="Arial" panose="020B0604020202020204"/>
              <a:sym typeface="+mn-ea"/>
            </a:endParaRPr>
          </a:p>
          <a:p>
            <a:pPr marL="332105" marR="5080" lvl="1" indent="0">
              <a:lnSpc>
                <a:spcPts val="2160"/>
              </a:lnSpc>
              <a:spcBef>
                <a:spcPts val="1030"/>
              </a:spcBef>
              <a:buFont typeface="Georgia" panose="02040502050405020303"/>
              <a:buNone/>
              <a:tabLst>
                <a:tab pos="561340" algn="l"/>
              </a:tabLst>
            </a:pPr>
            <a:r>
              <a:rPr lang="en-US" sz="2800" spc="25" dirty="0">
                <a:solidFill>
                  <a:srgbClr val="585858"/>
                </a:solidFill>
                <a:latin typeface="Arial" panose="020B0604020202020204"/>
                <a:cs typeface="Arial" panose="020B0604020202020204"/>
                <a:sym typeface="+mn-ea"/>
              </a:rPr>
              <a:t>i</a:t>
            </a:r>
            <a:r>
              <a:rPr sz="2800" spc="25" dirty="0">
                <a:solidFill>
                  <a:srgbClr val="585858"/>
                </a:solidFill>
                <a:latin typeface="Arial" panose="020B0604020202020204"/>
                <a:cs typeface="Arial" panose="020B0604020202020204"/>
                <a:sym typeface="+mn-ea"/>
              </a:rPr>
              <a:t>n the  </a:t>
            </a:r>
            <a:r>
              <a:rPr sz="2800" spc="5" dirty="0">
                <a:solidFill>
                  <a:srgbClr val="585858"/>
                </a:solidFill>
                <a:latin typeface="Arial" panose="020B0604020202020204"/>
                <a:cs typeface="Arial" panose="020B0604020202020204"/>
                <a:sym typeface="+mn-ea"/>
              </a:rPr>
              <a:t>map</a:t>
            </a:r>
            <a:r>
              <a:rPr lang="en-US" sz="2800" spc="5" dirty="0">
                <a:solidFill>
                  <a:srgbClr val="585858"/>
                </a:solidFill>
                <a:latin typeface="Arial" panose="020B0604020202020204"/>
                <a:cs typeface="Arial" panose="020B0604020202020204"/>
                <a:sym typeface="+mn-ea"/>
              </a:rPr>
              <a:t>.</a:t>
            </a:r>
            <a:endParaRPr sz="2800">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endParaRPr lang="en-US" sz="2800" spc="10" dirty="0">
              <a:solidFill>
                <a:srgbClr val="585858"/>
              </a:solidFill>
              <a:latin typeface="Arial" panose="020B0604020202020204"/>
              <a:cs typeface="Arial" panose="020B0604020202020204"/>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0442" y="704355"/>
            <a:ext cx="6068060" cy="567055"/>
          </a:xfrm>
          <a:prstGeom prst="rect">
            <a:avLst/>
          </a:prstGeom>
        </p:spPr>
        <p:txBody>
          <a:bodyPr vert="horz" wrap="square" lIns="0" tIns="13335" rIns="0" bIns="0" rtlCol="0">
            <a:spAutoFit/>
          </a:bodyPr>
          <a:lstStyle/>
          <a:p>
            <a:pPr marL="12700">
              <a:lnSpc>
                <a:spcPct val="100000"/>
              </a:lnSpc>
              <a:spcBef>
                <a:spcPts val="105"/>
              </a:spcBef>
            </a:pPr>
            <a:r>
              <a:rPr sz="3600" spc="260" dirty="0">
                <a:solidFill>
                  <a:schemeClr val="tx1"/>
                </a:solidFill>
              </a:rPr>
              <a:t>Các</a:t>
            </a:r>
            <a:r>
              <a:rPr sz="3600" spc="-325" dirty="0">
                <a:solidFill>
                  <a:schemeClr val="tx1"/>
                </a:solidFill>
              </a:rPr>
              <a:t> </a:t>
            </a:r>
            <a:r>
              <a:rPr sz="3600" spc="200" dirty="0">
                <a:solidFill>
                  <a:schemeClr val="tx1"/>
                </a:solidFill>
              </a:rPr>
              <a:t>giao</a:t>
            </a:r>
            <a:r>
              <a:rPr sz="3600" spc="-325" dirty="0">
                <a:solidFill>
                  <a:schemeClr val="tx1"/>
                </a:solidFill>
              </a:rPr>
              <a:t> </a:t>
            </a:r>
            <a:r>
              <a:rPr sz="3600" spc="165" dirty="0">
                <a:solidFill>
                  <a:schemeClr val="tx1"/>
                </a:solidFill>
              </a:rPr>
              <a:t>diện</a:t>
            </a:r>
            <a:r>
              <a:rPr sz="3600" spc="-350" dirty="0">
                <a:solidFill>
                  <a:schemeClr val="tx1"/>
                </a:solidFill>
              </a:rPr>
              <a:t> </a:t>
            </a:r>
            <a:r>
              <a:rPr sz="3600" spc="135" dirty="0">
                <a:solidFill>
                  <a:schemeClr val="tx1"/>
                </a:solidFill>
              </a:rPr>
              <a:t>và</a:t>
            </a:r>
            <a:r>
              <a:rPr sz="3600" spc="-325" dirty="0">
                <a:solidFill>
                  <a:schemeClr val="tx1"/>
                </a:solidFill>
              </a:rPr>
              <a:t> </a:t>
            </a:r>
            <a:r>
              <a:rPr sz="3600" spc="310" dirty="0">
                <a:solidFill>
                  <a:schemeClr val="tx1"/>
                </a:solidFill>
              </a:rPr>
              <a:t>các</a:t>
            </a:r>
            <a:r>
              <a:rPr sz="3600" spc="-330" dirty="0">
                <a:solidFill>
                  <a:schemeClr val="tx1"/>
                </a:solidFill>
              </a:rPr>
              <a:t> </a:t>
            </a:r>
            <a:r>
              <a:rPr sz="3600" spc="254" dirty="0">
                <a:solidFill>
                  <a:schemeClr val="tx1"/>
                </a:solidFill>
              </a:rPr>
              <a:t>cài</a:t>
            </a:r>
            <a:r>
              <a:rPr sz="3600" spc="-315" dirty="0">
                <a:solidFill>
                  <a:schemeClr val="tx1"/>
                </a:solidFill>
              </a:rPr>
              <a:t> </a:t>
            </a:r>
            <a:r>
              <a:rPr sz="3600" spc="114" dirty="0">
                <a:solidFill>
                  <a:schemeClr val="tx1"/>
                </a:solidFill>
              </a:rPr>
              <a:t>đặt</a:t>
            </a:r>
            <a:endParaRPr sz="3600" spc="114" dirty="0">
              <a:solidFill>
                <a:schemeClr val="tx1"/>
              </a:solidFill>
            </a:endParaRPr>
          </a:p>
        </p:txBody>
      </p:sp>
      <p:sp>
        <p:nvSpPr>
          <p:cNvPr id="5" name="object 5"/>
          <p:cNvSpPr txBox="1"/>
          <p:nvPr/>
        </p:nvSpPr>
        <p:spPr>
          <a:xfrm>
            <a:off x="8776716" y="6396240"/>
            <a:ext cx="28067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38</a:t>
            </a:r>
            <a:endParaRPr sz="1400">
              <a:latin typeface="Verdana" panose="020B0604030504040204"/>
              <a:cs typeface="Verdana" panose="020B0604030504040204"/>
            </a:endParaRPr>
          </a:p>
        </p:txBody>
      </p:sp>
      <p:sp>
        <p:nvSpPr>
          <p:cNvPr id="3" name="object 3"/>
          <p:cNvSpPr txBox="1"/>
          <p:nvPr/>
        </p:nvSpPr>
        <p:spPr>
          <a:xfrm>
            <a:off x="1050442" y="1817954"/>
            <a:ext cx="6989445" cy="105029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180" dirty="0">
                <a:solidFill>
                  <a:srgbClr val="585858"/>
                </a:solidFill>
                <a:latin typeface="Arial" panose="020B0604020202020204"/>
                <a:cs typeface="Arial" panose="020B0604020202020204"/>
              </a:rPr>
              <a:t>Java </a:t>
            </a:r>
            <a:r>
              <a:rPr sz="2400" spc="-20" dirty="0">
                <a:solidFill>
                  <a:srgbClr val="585858"/>
                </a:solidFill>
                <a:latin typeface="Arial" panose="020B0604020202020204"/>
                <a:cs typeface="Arial" panose="020B0604020202020204"/>
              </a:rPr>
              <a:t>đã </a:t>
            </a:r>
            <a:r>
              <a:rPr sz="2400" spc="-85" dirty="0">
                <a:solidFill>
                  <a:srgbClr val="585858"/>
                </a:solidFill>
                <a:latin typeface="Arial" panose="020B0604020202020204"/>
                <a:cs typeface="Arial" panose="020B0604020202020204"/>
              </a:rPr>
              <a:t>xây </a:t>
            </a:r>
            <a:r>
              <a:rPr sz="2400" spc="-5" dirty="0">
                <a:solidFill>
                  <a:srgbClr val="585858"/>
                </a:solidFill>
                <a:latin typeface="Arial" panose="020B0604020202020204"/>
                <a:cs typeface="Arial" panose="020B0604020202020204"/>
              </a:rPr>
              <a:t>dựng </a:t>
            </a:r>
            <a:r>
              <a:rPr sz="2400" spc="-95" dirty="0">
                <a:solidFill>
                  <a:srgbClr val="585858"/>
                </a:solidFill>
                <a:latin typeface="Arial" panose="020B0604020202020204"/>
                <a:cs typeface="Arial" panose="020B0604020202020204"/>
              </a:rPr>
              <a:t>sẵn </a:t>
            </a:r>
            <a:r>
              <a:rPr sz="2400" spc="90" dirty="0">
                <a:solidFill>
                  <a:srgbClr val="585858"/>
                </a:solidFill>
                <a:latin typeface="Arial" panose="020B0604020202020204"/>
                <a:cs typeface="Arial" panose="020B0604020202020204"/>
              </a:rPr>
              <a:t>một </a:t>
            </a:r>
            <a:r>
              <a:rPr sz="2400" spc="-60" dirty="0">
                <a:solidFill>
                  <a:srgbClr val="585858"/>
                </a:solidFill>
                <a:latin typeface="Arial" panose="020B0604020202020204"/>
                <a:cs typeface="Arial" panose="020B0604020202020204"/>
              </a:rPr>
              <a:t>số </a:t>
            </a:r>
            <a:r>
              <a:rPr sz="2400" spc="-15" dirty="0">
                <a:solidFill>
                  <a:srgbClr val="585858"/>
                </a:solidFill>
                <a:latin typeface="Arial" panose="020B0604020202020204"/>
                <a:cs typeface="Arial" panose="020B0604020202020204"/>
              </a:rPr>
              <a:t>lớp </a:t>
            </a:r>
            <a:r>
              <a:rPr sz="2400" spc="-30" dirty="0">
                <a:solidFill>
                  <a:srgbClr val="585858"/>
                </a:solidFill>
                <a:latin typeface="Arial" panose="020B0604020202020204"/>
                <a:cs typeface="Arial" panose="020B0604020202020204"/>
              </a:rPr>
              <a:t>thực </a:t>
            </a:r>
            <a:r>
              <a:rPr sz="2400" spc="70" dirty="0">
                <a:solidFill>
                  <a:srgbClr val="585858"/>
                </a:solidFill>
                <a:latin typeface="Arial" panose="020B0604020202020204"/>
                <a:cs typeface="Arial" panose="020B0604020202020204"/>
              </a:rPr>
              <a:t>thi </a:t>
            </a:r>
            <a:r>
              <a:rPr sz="2400" spc="-100" dirty="0">
                <a:solidFill>
                  <a:srgbClr val="585858"/>
                </a:solidFill>
                <a:latin typeface="Arial" panose="020B0604020202020204"/>
                <a:cs typeface="Arial" panose="020B0604020202020204"/>
              </a:rPr>
              <a:t>các</a:t>
            </a:r>
            <a:r>
              <a:rPr sz="2400" spc="-195" dirty="0">
                <a:solidFill>
                  <a:srgbClr val="585858"/>
                </a:solidFill>
                <a:latin typeface="Arial" panose="020B0604020202020204"/>
                <a:cs typeface="Arial" panose="020B0604020202020204"/>
              </a:rPr>
              <a:t> </a:t>
            </a:r>
            <a:r>
              <a:rPr sz="2400" spc="20" dirty="0">
                <a:solidFill>
                  <a:srgbClr val="585858"/>
                </a:solidFill>
                <a:latin typeface="Arial" panose="020B0604020202020204"/>
                <a:cs typeface="Arial" panose="020B0604020202020204"/>
              </a:rPr>
              <a:t>giao</a:t>
            </a:r>
            <a:endParaRPr sz="2400">
              <a:latin typeface="Arial" panose="020B0604020202020204"/>
              <a:cs typeface="Arial" panose="020B0604020202020204"/>
            </a:endParaRPr>
          </a:p>
          <a:p>
            <a:pPr marL="286385" marR="218440">
              <a:lnSpc>
                <a:spcPts val="2590"/>
              </a:lnSpc>
              <a:spcBef>
                <a:spcPts val="185"/>
              </a:spcBef>
            </a:pPr>
            <a:r>
              <a:rPr sz="2400" spc="15" dirty="0">
                <a:solidFill>
                  <a:srgbClr val="585858"/>
                </a:solidFill>
                <a:latin typeface="Arial" panose="020B0604020202020204"/>
                <a:cs typeface="Arial" panose="020B0604020202020204"/>
              </a:rPr>
              <a:t>diện </a:t>
            </a:r>
            <a:r>
              <a:rPr sz="2400" spc="-110" dirty="0">
                <a:solidFill>
                  <a:srgbClr val="585858"/>
                </a:solidFill>
                <a:latin typeface="Arial" panose="020B0604020202020204"/>
                <a:cs typeface="Arial" panose="020B0604020202020204"/>
              </a:rPr>
              <a:t>Set, </a:t>
            </a:r>
            <a:r>
              <a:rPr sz="2400" spc="-50" dirty="0">
                <a:solidFill>
                  <a:srgbClr val="585858"/>
                </a:solidFill>
                <a:latin typeface="Arial" panose="020B0604020202020204"/>
                <a:cs typeface="Arial" panose="020B0604020202020204"/>
              </a:rPr>
              <a:t>List </a:t>
            </a:r>
            <a:r>
              <a:rPr sz="2400" spc="-105" dirty="0">
                <a:solidFill>
                  <a:srgbClr val="585858"/>
                </a:solidFill>
                <a:latin typeface="Arial" panose="020B0604020202020204"/>
                <a:cs typeface="Arial" panose="020B0604020202020204"/>
              </a:rPr>
              <a:t>và </a:t>
            </a:r>
            <a:r>
              <a:rPr sz="2400" spc="40" dirty="0">
                <a:solidFill>
                  <a:srgbClr val="585858"/>
                </a:solidFill>
                <a:latin typeface="Arial" panose="020B0604020202020204"/>
                <a:cs typeface="Arial" panose="020B0604020202020204"/>
              </a:rPr>
              <a:t>Map </a:t>
            </a:r>
            <a:r>
              <a:rPr sz="2400" spc="-110" dirty="0">
                <a:solidFill>
                  <a:srgbClr val="585858"/>
                </a:solidFill>
                <a:latin typeface="Arial" panose="020B0604020202020204"/>
                <a:cs typeface="Arial" panose="020B0604020202020204"/>
              </a:rPr>
              <a:t>và </a:t>
            </a:r>
            <a:r>
              <a:rPr sz="2400" spc="-55" dirty="0">
                <a:solidFill>
                  <a:srgbClr val="585858"/>
                </a:solidFill>
                <a:latin typeface="Arial" panose="020B0604020202020204"/>
                <a:cs typeface="Arial" panose="020B0604020202020204"/>
              </a:rPr>
              <a:t>cài </a:t>
            </a:r>
            <a:r>
              <a:rPr sz="2400" spc="35" dirty="0">
                <a:solidFill>
                  <a:srgbClr val="585858"/>
                </a:solidFill>
                <a:latin typeface="Arial" panose="020B0604020202020204"/>
                <a:cs typeface="Arial" panose="020B0604020202020204"/>
              </a:rPr>
              <a:t>đặt </a:t>
            </a:r>
            <a:r>
              <a:rPr sz="2400" spc="-100" dirty="0">
                <a:solidFill>
                  <a:srgbClr val="585858"/>
                </a:solidFill>
                <a:latin typeface="Arial" panose="020B0604020202020204"/>
                <a:cs typeface="Arial" panose="020B0604020202020204"/>
              </a:rPr>
              <a:t>các </a:t>
            </a:r>
            <a:r>
              <a:rPr sz="2400" spc="-25" dirty="0">
                <a:solidFill>
                  <a:srgbClr val="585858"/>
                </a:solidFill>
                <a:latin typeface="Arial" panose="020B0604020202020204"/>
                <a:cs typeface="Arial" panose="020B0604020202020204"/>
              </a:rPr>
              <a:t>phương </a:t>
            </a:r>
            <a:r>
              <a:rPr sz="2400" spc="-30" dirty="0">
                <a:solidFill>
                  <a:srgbClr val="585858"/>
                </a:solidFill>
                <a:latin typeface="Arial" panose="020B0604020202020204"/>
                <a:cs typeface="Arial" panose="020B0604020202020204"/>
              </a:rPr>
              <a:t>thức  </a:t>
            </a:r>
            <a:r>
              <a:rPr sz="2400" spc="-20" dirty="0">
                <a:solidFill>
                  <a:srgbClr val="585858"/>
                </a:solidFill>
                <a:latin typeface="Arial" panose="020B0604020202020204"/>
                <a:cs typeface="Arial" panose="020B0604020202020204"/>
              </a:rPr>
              <a:t>tương</a:t>
            </a:r>
            <a:r>
              <a:rPr sz="2400" dirty="0">
                <a:solidFill>
                  <a:srgbClr val="585858"/>
                </a:solidFill>
                <a:latin typeface="Arial" panose="020B0604020202020204"/>
                <a:cs typeface="Arial" panose="020B0604020202020204"/>
              </a:rPr>
              <a:t> </a:t>
            </a:r>
            <a:r>
              <a:rPr sz="2400" spc="-35" dirty="0">
                <a:solidFill>
                  <a:srgbClr val="585858"/>
                </a:solidFill>
                <a:latin typeface="Arial" panose="020B0604020202020204"/>
                <a:cs typeface="Arial" panose="020B0604020202020204"/>
              </a:rPr>
              <a:t>ứng</a:t>
            </a:r>
            <a:endParaRPr sz="2400">
              <a:latin typeface="Arial" panose="020B0604020202020204"/>
              <a:cs typeface="Arial" panose="020B0604020202020204"/>
            </a:endParaRPr>
          </a:p>
        </p:txBody>
      </p:sp>
      <p:graphicFrame>
        <p:nvGraphicFramePr>
          <p:cNvPr id="4" name="object 4"/>
          <p:cNvGraphicFramePr>
            <a:graphicFrameLocks noGrp="1"/>
          </p:cNvGraphicFramePr>
          <p:nvPr/>
        </p:nvGraphicFramePr>
        <p:xfrm>
          <a:off x="223799" y="3352749"/>
          <a:ext cx="8768080" cy="2134235"/>
        </p:xfrm>
        <a:graphic>
          <a:graphicData uri="http://schemas.openxmlformats.org/drawingml/2006/table">
            <a:tbl>
              <a:tblPr firstRow="1" bandRow="1">
                <a:tableStyleId>{2D5ABB26-0587-4C30-8999-92F81FD0307C}</a:tableStyleId>
              </a:tblPr>
              <a:tblGrid>
                <a:gridCol w="1351280"/>
                <a:gridCol w="1196975"/>
                <a:gridCol w="1870074"/>
                <a:gridCol w="1570989"/>
                <a:gridCol w="1122044"/>
                <a:gridCol w="1654810"/>
              </a:tblGrid>
              <a:tr h="391972">
                <a:tc>
                  <a:txBody>
                    <a:bodyPr/>
                    <a:lstStyle/>
                    <a:p>
                      <a:pPr marL="228600">
                        <a:lnSpc>
                          <a:spcPts val="1885"/>
                        </a:lnSpc>
                      </a:pPr>
                      <a:r>
                        <a:rPr sz="1600" i="1" spc="-45" dirty="0">
                          <a:solidFill>
                            <a:srgbClr val="FFFFFF"/>
                          </a:solidFill>
                          <a:latin typeface="Arial" panose="020B0604020202020204"/>
                          <a:cs typeface="Arial" panose="020B0604020202020204"/>
                        </a:rPr>
                        <a:t>Interfaces</a:t>
                      </a:r>
                      <a:endParaRPr sz="1600">
                        <a:latin typeface="Arial" panose="020B0604020202020204"/>
                        <a:cs typeface="Arial" panose="020B0604020202020204"/>
                      </a:endParaRPr>
                    </a:p>
                  </a:txBody>
                  <a:tcPr marL="0" marR="0" marT="0" marB="0">
                    <a:lnR w="12700">
                      <a:solidFill>
                        <a:srgbClr val="FFFFFF"/>
                      </a:solidFill>
                      <a:prstDash val="solid"/>
                    </a:lnR>
                    <a:solidFill>
                      <a:srgbClr val="EE791F"/>
                    </a:solidFill>
                  </a:tcPr>
                </a:tc>
                <a:tc gridSpan="5">
                  <a:txBody>
                    <a:bodyPr/>
                    <a:lstStyle/>
                    <a:p>
                      <a:pPr algn="ctr">
                        <a:lnSpc>
                          <a:spcPts val="1885"/>
                        </a:lnSpc>
                      </a:pPr>
                      <a:r>
                        <a:rPr sz="1600" i="1" spc="-15" dirty="0">
                          <a:solidFill>
                            <a:srgbClr val="FFFFFF"/>
                          </a:solidFill>
                          <a:latin typeface="Arial" panose="020B0604020202020204"/>
                          <a:cs typeface="Arial" panose="020B0604020202020204"/>
                        </a:rPr>
                        <a:t>Implementations</a:t>
                      </a:r>
                      <a:endParaRPr sz="1600">
                        <a:latin typeface="Arial" panose="020B0604020202020204"/>
                        <a:cs typeface="Arial" panose="020B0604020202020204"/>
                      </a:endParaRPr>
                    </a:p>
                  </a:txBody>
                  <a:tcPr marL="0" marR="0" marT="0" marB="0">
                    <a:lnL w="12700">
                      <a:solidFill>
                        <a:srgbClr val="FFFFFF"/>
                      </a:solidFill>
                      <a:prstDash val="solid"/>
                    </a:lnL>
                    <a:solidFill>
                      <a:srgbClr val="EE791F"/>
                    </a:solidFill>
                  </a:tcPr>
                </a:tc>
                <a:tc hMerge="1">
                  <a:tcPr marL="0" marR="0" marT="0" marB="0"/>
                </a:tc>
                <a:tc hMerge="1">
                  <a:tcPr marL="0" marR="0" marT="0" marB="0"/>
                </a:tc>
                <a:tc hMerge="1">
                  <a:tcPr marL="0" marR="0" marT="0" marB="0"/>
                </a:tc>
                <a:tc hMerge="1">
                  <a:tcPr marL="0" marR="0" marT="0" marB="0"/>
                </a:tc>
              </a:tr>
              <a:tr h="584834">
                <a:tc>
                  <a:txBody>
                    <a:bodyPr/>
                    <a:lstStyle/>
                    <a:p>
                      <a:pPr>
                        <a:lnSpc>
                          <a:spcPct val="100000"/>
                        </a:lnSpc>
                      </a:pPr>
                      <a:endParaRPr sz="2100">
                        <a:latin typeface="Times New Roman" panose="02020603050405020304"/>
                        <a:cs typeface="Times New Roman" panose="02020603050405020304"/>
                      </a:endParaRPr>
                    </a:p>
                  </a:txBody>
                  <a:tcPr marL="0" marR="0" marT="0" marB="0">
                    <a:lnR w="12700">
                      <a:solidFill>
                        <a:srgbClr val="FFFFFF"/>
                      </a:solidFill>
                      <a:prstDash val="solid"/>
                    </a:lnR>
                    <a:lnB w="12700">
                      <a:solidFill>
                        <a:srgbClr val="FFFFFF"/>
                      </a:solidFill>
                      <a:prstDash val="solid"/>
                    </a:lnB>
                    <a:solidFill>
                      <a:srgbClr val="E7F3F4"/>
                    </a:solidFill>
                  </a:tcPr>
                </a:tc>
                <a:tc>
                  <a:txBody>
                    <a:bodyPr/>
                    <a:lstStyle/>
                    <a:p>
                      <a:pPr marL="68580">
                        <a:lnSpc>
                          <a:spcPts val="1835"/>
                        </a:lnSpc>
                      </a:pPr>
                      <a:r>
                        <a:rPr sz="1600" spc="-55" dirty="0">
                          <a:solidFill>
                            <a:srgbClr val="585858"/>
                          </a:solidFill>
                          <a:latin typeface="Arial" panose="020B0604020202020204"/>
                          <a:cs typeface="Arial" panose="020B0604020202020204"/>
                        </a:rPr>
                        <a:t>Hash</a:t>
                      </a:r>
                      <a:r>
                        <a:rPr sz="1600" spc="-30" dirty="0">
                          <a:solidFill>
                            <a:srgbClr val="585858"/>
                          </a:solidFill>
                          <a:latin typeface="Arial" panose="020B0604020202020204"/>
                          <a:cs typeface="Arial" panose="020B0604020202020204"/>
                        </a:rPr>
                        <a:t> </a:t>
                      </a:r>
                      <a:r>
                        <a:rPr sz="1600" spc="-75" dirty="0">
                          <a:solidFill>
                            <a:srgbClr val="585858"/>
                          </a:solidFill>
                          <a:latin typeface="Arial" panose="020B0604020202020204"/>
                          <a:cs typeface="Arial" panose="020B0604020202020204"/>
                        </a:rPr>
                        <a:t>Table</a:t>
                      </a:r>
                      <a:endParaRPr sz="160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E7F3F4"/>
                    </a:solidFill>
                  </a:tcPr>
                </a:tc>
                <a:tc>
                  <a:txBody>
                    <a:bodyPr/>
                    <a:lstStyle/>
                    <a:p>
                      <a:pPr marL="68580">
                        <a:lnSpc>
                          <a:spcPts val="1835"/>
                        </a:lnSpc>
                      </a:pPr>
                      <a:r>
                        <a:rPr sz="1600" spc="-65" dirty="0">
                          <a:solidFill>
                            <a:srgbClr val="585858"/>
                          </a:solidFill>
                          <a:latin typeface="Arial" panose="020B0604020202020204"/>
                          <a:cs typeface="Arial" panose="020B0604020202020204"/>
                        </a:rPr>
                        <a:t>Resizable</a:t>
                      </a:r>
                      <a:r>
                        <a:rPr sz="1600" dirty="0">
                          <a:solidFill>
                            <a:srgbClr val="585858"/>
                          </a:solidFill>
                          <a:latin typeface="Arial" panose="020B0604020202020204"/>
                          <a:cs typeface="Arial" panose="020B0604020202020204"/>
                        </a:rPr>
                        <a:t> </a:t>
                      </a:r>
                      <a:r>
                        <a:rPr sz="1600" spc="-20" dirty="0">
                          <a:solidFill>
                            <a:srgbClr val="585858"/>
                          </a:solidFill>
                          <a:latin typeface="Arial" panose="020B0604020202020204"/>
                          <a:cs typeface="Arial" panose="020B0604020202020204"/>
                        </a:rPr>
                        <a:t>Array</a:t>
                      </a:r>
                      <a:endParaRPr sz="160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E7F3F4"/>
                    </a:solidFill>
                  </a:tcPr>
                </a:tc>
                <a:tc>
                  <a:txBody>
                    <a:bodyPr/>
                    <a:lstStyle/>
                    <a:p>
                      <a:pPr marL="69215">
                        <a:lnSpc>
                          <a:spcPts val="1835"/>
                        </a:lnSpc>
                      </a:pPr>
                      <a:r>
                        <a:rPr sz="1600" spc="-50" dirty="0">
                          <a:solidFill>
                            <a:srgbClr val="585858"/>
                          </a:solidFill>
                          <a:latin typeface="Arial" panose="020B0604020202020204"/>
                          <a:cs typeface="Arial" panose="020B0604020202020204"/>
                        </a:rPr>
                        <a:t>Balanced</a:t>
                      </a:r>
                      <a:r>
                        <a:rPr sz="1600" spc="-25" dirty="0">
                          <a:solidFill>
                            <a:srgbClr val="585858"/>
                          </a:solidFill>
                          <a:latin typeface="Arial" panose="020B0604020202020204"/>
                          <a:cs typeface="Arial" panose="020B0604020202020204"/>
                        </a:rPr>
                        <a:t> </a:t>
                      </a:r>
                      <a:r>
                        <a:rPr sz="1600" spc="-100" dirty="0">
                          <a:solidFill>
                            <a:srgbClr val="585858"/>
                          </a:solidFill>
                          <a:latin typeface="Arial" panose="020B0604020202020204"/>
                          <a:cs typeface="Arial" panose="020B0604020202020204"/>
                        </a:rPr>
                        <a:t>Tree</a:t>
                      </a:r>
                      <a:endParaRPr sz="160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E7F3F4"/>
                    </a:solidFill>
                  </a:tcPr>
                </a:tc>
                <a:tc>
                  <a:txBody>
                    <a:bodyPr/>
                    <a:lstStyle/>
                    <a:p>
                      <a:pPr marR="39370" algn="ctr">
                        <a:lnSpc>
                          <a:spcPts val="1835"/>
                        </a:lnSpc>
                      </a:pPr>
                      <a:r>
                        <a:rPr sz="1600" spc="-25" dirty="0">
                          <a:solidFill>
                            <a:srgbClr val="585858"/>
                          </a:solidFill>
                          <a:latin typeface="Arial" panose="020B0604020202020204"/>
                          <a:cs typeface="Arial" panose="020B0604020202020204"/>
                        </a:rPr>
                        <a:t>Linked</a:t>
                      </a:r>
                      <a:r>
                        <a:rPr sz="1600" spc="-45" dirty="0">
                          <a:solidFill>
                            <a:srgbClr val="585858"/>
                          </a:solidFill>
                          <a:latin typeface="Arial" panose="020B0604020202020204"/>
                          <a:cs typeface="Arial" panose="020B0604020202020204"/>
                        </a:rPr>
                        <a:t> </a:t>
                      </a:r>
                      <a:r>
                        <a:rPr sz="1600" spc="-40" dirty="0">
                          <a:solidFill>
                            <a:srgbClr val="585858"/>
                          </a:solidFill>
                          <a:latin typeface="Arial" panose="020B0604020202020204"/>
                          <a:cs typeface="Arial" panose="020B0604020202020204"/>
                        </a:rPr>
                        <a:t>List</a:t>
                      </a:r>
                      <a:endParaRPr sz="160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E7F3F4"/>
                    </a:solidFill>
                  </a:tcPr>
                </a:tc>
                <a:tc>
                  <a:txBody>
                    <a:bodyPr/>
                    <a:lstStyle/>
                    <a:p>
                      <a:pPr marL="69215">
                        <a:lnSpc>
                          <a:spcPts val="1835"/>
                        </a:lnSpc>
                      </a:pPr>
                      <a:r>
                        <a:rPr sz="1600" spc="-55" dirty="0">
                          <a:solidFill>
                            <a:srgbClr val="585858"/>
                          </a:solidFill>
                          <a:latin typeface="Arial" panose="020B0604020202020204"/>
                          <a:cs typeface="Arial" panose="020B0604020202020204"/>
                        </a:rPr>
                        <a:t>Hash </a:t>
                      </a:r>
                      <a:r>
                        <a:rPr sz="1600" spc="5" dirty="0">
                          <a:solidFill>
                            <a:srgbClr val="585858"/>
                          </a:solidFill>
                          <a:latin typeface="Arial" panose="020B0604020202020204"/>
                          <a:cs typeface="Arial" panose="020B0604020202020204"/>
                        </a:rPr>
                        <a:t>table</a:t>
                      </a:r>
                      <a:r>
                        <a:rPr sz="1600" spc="20" dirty="0">
                          <a:solidFill>
                            <a:srgbClr val="585858"/>
                          </a:solidFill>
                          <a:latin typeface="Arial" panose="020B0604020202020204"/>
                          <a:cs typeface="Arial" panose="020B0604020202020204"/>
                        </a:rPr>
                        <a:t> </a:t>
                      </a:r>
                      <a:r>
                        <a:rPr sz="1600" spc="155" dirty="0">
                          <a:solidFill>
                            <a:srgbClr val="585858"/>
                          </a:solidFill>
                          <a:latin typeface="Arial" panose="020B0604020202020204"/>
                          <a:cs typeface="Arial" panose="020B0604020202020204"/>
                        </a:rPr>
                        <a:t>+</a:t>
                      </a:r>
                      <a:endParaRPr sz="1600">
                        <a:latin typeface="Arial" panose="020B0604020202020204"/>
                        <a:cs typeface="Arial" panose="020B0604020202020204"/>
                      </a:endParaRPr>
                    </a:p>
                    <a:p>
                      <a:pPr marL="69215">
                        <a:lnSpc>
                          <a:spcPct val="100000"/>
                        </a:lnSpc>
                      </a:pPr>
                      <a:r>
                        <a:rPr sz="1600" spc="-25" dirty="0">
                          <a:solidFill>
                            <a:srgbClr val="585858"/>
                          </a:solidFill>
                          <a:latin typeface="Arial" panose="020B0604020202020204"/>
                          <a:cs typeface="Arial" panose="020B0604020202020204"/>
                        </a:rPr>
                        <a:t>Linked</a:t>
                      </a:r>
                      <a:r>
                        <a:rPr sz="1600" spc="-20" dirty="0">
                          <a:solidFill>
                            <a:srgbClr val="585858"/>
                          </a:solidFill>
                          <a:latin typeface="Arial" panose="020B0604020202020204"/>
                          <a:cs typeface="Arial" panose="020B0604020202020204"/>
                        </a:rPr>
                        <a:t> </a:t>
                      </a:r>
                      <a:r>
                        <a:rPr sz="1600" dirty="0">
                          <a:solidFill>
                            <a:srgbClr val="585858"/>
                          </a:solidFill>
                          <a:latin typeface="Arial" panose="020B0604020202020204"/>
                          <a:cs typeface="Arial" panose="020B0604020202020204"/>
                        </a:rPr>
                        <a:t>list</a:t>
                      </a:r>
                      <a:endParaRPr sz="1600">
                        <a:latin typeface="Arial" panose="020B0604020202020204"/>
                        <a:cs typeface="Arial" panose="020B0604020202020204"/>
                      </a:endParaRPr>
                    </a:p>
                  </a:txBody>
                  <a:tcPr marL="0" marR="0" marT="0" marB="0">
                    <a:lnL w="12700">
                      <a:solidFill>
                        <a:srgbClr val="FFFFFF"/>
                      </a:solidFill>
                      <a:prstDash val="solid"/>
                    </a:lnL>
                    <a:lnB w="12700">
                      <a:solidFill>
                        <a:srgbClr val="FFFFFF"/>
                      </a:solidFill>
                      <a:prstDash val="solid"/>
                    </a:lnB>
                    <a:solidFill>
                      <a:srgbClr val="E7F3F4"/>
                    </a:solidFill>
                  </a:tcPr>
                </a:tc>
              </a:tr>
              <a:tr h="385572">
                <a:tc>
                  <a:txBody>
                    <a:bodyPr/>
                    <a:lstStyle/>
                    <a:p>
                      <a:pPr marL="67945">
                        <a:lnSpc>
                          <a:spcPts val="1890"/>
                        </a:lnSpc>
                      </a:pPr>
                      <a:r>
                        <a:rPr sz="1600" spc="-60" dirty="0">
                          <a:solidFill>
                            <a:srgbClr val="585858"/>
                          </a:solidFill>
                          <a:latin typeface="Arial" panose="020B0604020202020204"/>
                          <a:cs typeface="Arial" panose="020B0604020202020204"/>
                        </a:rPr>
                        <a:t>Set</a:t>
                      </a:r>
                      <a:endParaRPr sz="1600">
                        <a:latin typeface="Arial" panose="020B0604020202020204"/>
                        <a:cs typeface="Arial" panose="020B0604020202020204"/>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68580">
                        <a:lnSpc>
                          <a:spcPts val="1890"/>
                        </a:lnSpc>
                      </a:pPr>
                      <a:r>
                        <a:rPr sz="1600" spc="-60" dirty="0">
                          <a:solidFill>
                            <a:srgbClr val="585858"/>
                          </a:solidFill>
                          <a:latin typeface="Arial" panose="020B0604020202020204"/>
                          <a:cs typeface="Arial" panose="020B0604020202020204"/>
                        </a:rPr>
                        <a:t>HashSet</a:t>
                      </a:r>
                      <a:endParaRPr sz="160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a:lnSpc>
                          <a:spcPct val="100000"/>
                        </a:lnSpc>
                      </a:pPr>
                      <a:endParaRPr sz="21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69215">
                        <a:lnSpc>
                          <a:spcPts val="1890"/>
                        </a:lnSpc>
                      </a:pPr>
                      <a:r>
                        <a:rPr sz="1600" spc="-85" dirty="0">
                          <a:solidFill>
                            <a:srgbClr val="585858"/>
                          </a:solidFill>
                          <a:latin typeface="Arial" panose="020B0604020202020204"/>
                          <a:cs typeface="Arial" panose="020B0604020202020204"/>
                        </a:rPr>
                        <a:t>TreeSet</a:t>
                      </a:r>
                      <a:endParaRPr sz="160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a:lnSpc>
                          <a:spcPct val="100000"/>
                        </a:lnSpc>
                      </a:pPr>
                      <a:endParaRPr sz="21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69215">
                        <a:lnSpc>
                          <a:spcPts val="1890"/>
                        </a:lnSpc>
                      </a:pPr>
                      <a:r>
                        <a:rPr sz="1600" spc="-45" dirty="0">
                          <a:solidFill>
                            <a:srgbClr val="585858"/>
                          </a:solidFill>
                          <a:latin typeface="Arial" panose="020B0604020202020204"/>
                          <a:cs typeface="Arial" panose="020B0604020202020204"/>
                        </a:rPr>
                        <a:t>LinkedHashSet</a:t>
                      </a:r>
                      <a:endParaRPr sz="1600">
                        <a:latin typeface="Arial" panose="020B0604020202020204"/>
                        <a:cs typeface="Arial" panose="020B0604020202020204"/>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E7F3F4"/>
                    </a:solidFill>
                  </a:tcPr>
                </a:tc>
              </a:tr>
              <a:tr h="385698">
                <a:tc>
                  <a:txBody>
                    <a:bodyPr/>
                    <a:lstStyle/>
                    <a:p>
                      <a:pPr marL="67945">
                        <a:lnSpc>
                          <a:spcPts val="1890"/>
                        </a:lnSpc>
                      </a:pPr>
                      <a:r>
                        <a:rPr sz="1600" spc="-35" dirty="0">
                          <a:solidFill>
                            <a:srgbClr val="585858"/>
                          </a:solidFill>
                          <a:latin typeface="Arial" panose="020B0604020202020204"/>
                          <a:cs typeface="Arial" panose="020B0604020202020204"/>
                        </a:rPr>
                        <a:t>List</a:t>
                      </a:r>
                      <a:endParaRPr sz="1600">
                        <a:latin typeface="Arial" panose="020B0604020202020204"/>
                        <a:cs typeface="Arial" panose="020B0604020202020204"/>
                      </a:endParaRPr>
                    </a:p>
                  </a:txBody>
                  <a:tcPr marL="0" marR="0" marT="0" marB="0">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a:lnSpc>
                          <a:spcPct val="100000"/>
                        </a:lnSpc>
                      </a:pPr>
                      <a:endParaRPr sz="21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68580">
                        <a:lnSpc>
                          <a:spcPts val="1890"/>
                        </a:lnSpc>
                      </a:pPr>
                      <a:r>
                        <a:rPr sz="1600" spc="-30" dirty="0">
                          <a:solidFill>
                            <a:srgbClr val="585858"/>
                          </a:solidFill>
                          <a:latin typeface="Arial" panose="020B0604020202020204"/>
                          <a:cs typeface="Arial" panose="020B0604020202020204"/>
                        </a:rPr>
                        <a:t>ArrayList</a:t>
                      </a:r>
                      <a:endParaRPr sz="160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a:lnSpc>
                          <a:spcPct val="100000"/>
                        </a:lnSpc>
                      </a:pPr>
                      <a:endParaRPr sz="21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R="95250" algn="ctr">
                        <a:lnSpc>
                          <a:spcPts val="1890"/>
                        </a:lnSpc>
                      </a:pPr>
                      <a:r>
                        <a:rPr sz="1600" spc="-30" dirty="0">
                          <a:solidFill>
                            <a:srgbClr val="585858"/>
                          </a:solidFill>
                          <a:latin typeface="Arial" panose="020B0604020202020204"/>
                          <a:cs typeface="Arial" panose="020B0604020202020204"/>
                        </a:rPr>
                        <a:t>LinkedList</a:t>
                      </a:r>
                      <a:endParaRPr sz="160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a:lnSpc>
                          <a:spcPct val="100000"/>
                        </a:lnSpc>
                      </a:pPr>
                      <a:endParaRPr sz="2100">
                        <a:latin typeface="Times New Roman" panose="02020603050405020304"/>
                        <a:cs typeface="Times New Roman" panose="02020603050405020304"/>
                      </a:endParaRPr>
                    </a:p>
                  </a:txBody>
                  <a:tcPr marL="0" marR="0" marT="0" marB="0">
                    <a:lnL w="12700">
                      <a:solidFill>
                        <a:srgbClr val="FFFFFF"/>
                      </a:solidFill>
                      <a:prstDash val="solid"/>
                    </a:lnL>
                    <a:lnT w="12700">
                      <a:solidFill>
                        <a:srgbClr val="FFFFFF"/>
                      </a:solidFill>
                      <a:prstDash val="solid"/>
                    </a:lnT>
                    <a:lnB w="12700">
                      <a:solidFill>
                        <a:srgbClr val="FFFFFF"/>
                      </a:solidFill>
                      <a:prstDash val="solid"/>
                    </a:lnB>
                    <a:solidFill>
                      <a:srgbClr val="E7F3F4"/>
                    </a:solidFill>
                  </a:tcPr>
                </a:tc>
              </a:tr>
              <a:tr h="385572">
                <a:tc>
                  <a:txBody>
                    <a:bodyPr/>
                    <a:lstStyle/>
                    <a:p>
                      <a:pPr marL="67945">
                        <a:lnSpc>
                          <a:spcPts val="1890"/>
                        </a:lnSpc>
                      </a:pPr>
                      <a:r>
                        <a:rPr sz="1600" spc="20" dirty="0">
                          <a:solidFill>
                            <a:srgbClr val="585858"/>
                          </a:solidFill>
                          <a:latin typeface="Arial" panose="020B0604020202020204"/>
                          <a:cs typeface="Arial" panose="020B0604020202020204"/>
                        </a:rPr>
                        <a:t>Map</a:t>
                      </a:r>
                      <a:endParaRPr sz="1600">
                        <a:latin typeface="Arial" panose="020B0604020202020204"/>
                        <a:cs typeface="Arial" panose="020B0604020202020204"/>
                      </a:endParaRPr>
                    </a:p>
                  </a:txBody>
                  <a:tcPr marL="0" marR="0" marT="0" marB="0">
                    <a:lnR w="12700">
                      <a:solidFill>
                        <a:srgbClr val="FFFFFF"/>
                      </a:solidFill>
                      <a:prstDash val="solid"/>
                    </a:lnR>
                    <a:lnT w="12700">
                      <a:solidFill>
                        <a:srgbClr val="FFFFFF"/>
                      </a:solidFill>
                      <a:prstDash val="solid"/>
                    </a:lnT>
                    <a:solidFill>
                      <a:srgbClr val="E7F3F4"/>
                    </a:solidFill>
                  </a:tcPr>
                </a:tc>
                <a:tc>
                  <a:txBody>
                    <a:bodyPr/>
                    <a:lstStyle/>
                    <a:p>
                      <a:pPr marL="68580">
                        <a:lnSpc>
                          <a:spcPts val="1890"/>
                        </a:lnSpc>
                      </a:pPr>
                      <a:r>
                        <a:rPr sz="1600" spc="-25" dirty="0">
                          <a:solidFill>
                            <a:srgbClr val="585858"/>
                          </a:solidFill>
                          <a:latin typeface="Arial" panose="020B0604020202020204"/>
                          <a:cs typeface="Arial" panose="020B0604020202020204"/>
                        </a:rPr>
                        <a:t>HashMap</a:t>
                      </a:r>
                      <a:endParaRPr sz="160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E7F3F4"/>
                    </a:solidFill>
                  </a:tcPr>
                </a:tc>
                <a:tc>
                  <a:txBody>
                    <a:bodyPr/>
                    <a:lstStyle/>
                    <a:p>
                      <a:pPr>
                        <a:lnSpc>
                          <a:spcPct val="100000"/>
                        </a:lnSpc>
                      </a:pPr>
                      <a:endParaRPr sz="21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E7F3F4"/>
                    </a:solidFill>
                  </a:tcPr>
                </a:tc>
                <a:tc>
                  <a:txBody>
                    <a:bodyPr/>
                    <a:lstStyle/>
                    <a:p>
                      <a:pPr marL="69215">
                        <a:lnSpc>
                          <a:spcPts val="1890"/>
                        </a:lnSpc>
                      </a:pPr>
                      <a:r>
                        <a:rPr sz="1600" spc="-50" dirty="0">
                          <a:solidFill>
                            <a:srgbClr val="585858"/>
                          </a:solidFill>
                          <a:latin typeface="Arial" panose="020B0604020202020204"/>
                          <a:cs typeface="Arial" panose="020B0604020202020204"/>
                        </a:rPr>
                        <a:t>TreeMap</a:t>
                      </a:r>
                      <a:endParaRPr sz="1600">
                        <a:latin typeface="Arial" panose="020B0604020202020204"/>
                        <a:cs typeface="Arial" panose="020B06040202020202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E7F3F4"/>
                    </a:solidFill>
                  </a:tcPr>
                </a:tc>
                <a:tc>
                  <a:txBody>
                    <a:bodyPr/>
                    <a:lstStyle/>
                    <a:p>
                      <a:pPr>
                        <a:lnSpc>
                          <a:spcPct val="100000"/>
                        </a:lnSpc>
                      </a:pPr>
                      <a:endParaRPr sz="21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E7F3F4"/>
                    </a:solidFill>
                  </a:tcPr>
                </a:tc>
                <a:tc>
                  <a:txBody>
                    <a:bodyPr/>
                    <a:lstStyle/>
                    <a:p>
                      <a:pPr marL="69215">
                        <a:lnSpc>
                          <a:spcPts val="1890"/>
                        </a:lnSpc>
                      </a:pPr>
                      <a:r>
                        <a:rPr sz="1600" spc="-25" dirty="0">
                          <a:solidFill>
                            <a:srgbClr val="585858"/>
                          </a:solidFill>
                          <a:latin typeface="Arial" panose="020B0604020202020204"/>
                          <a:cs typeface="Arial" panose="020B0604020202020204"/>
                        </a:rPr>
                        <a:t>LinkedHashMap</a:t>
                      </a:r>
                      <a:endParaRPr sz="1600">
                        <a:latin typeface="Arial" panose="020B0604020202020204"/>
                        <a:cs typeface="Arial" panose="020B0604020202020204"/>
                      </a:endParaRPr>
                    </a:p>
                  </a:txBody>
                  <a:tcPr marL="0" marR="0" marT="0" marB="0">
                    <a:lnL w="12700">
                      <a:solidFill>
                        <a:srgbClr val="FFFFFF"/>
                      </a:solidFill>
                      <a:prstDash val="solid"/>
                    </a:lnL>
                    <a:lnT w="12700">
                      <a:solidFill>
                        <a:srgbClr val="FFFFFF"/>
                      </a:solidFill>
                      <a:prstDash val="solid"/>
                    </a:lnT>
                    <a:solidFill>
                      <a:srgbClr val="E7F3F4"/>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1095" y="735013"/>
            <a:ext cx="2055495" cy="505460"/>
          </a:xfrm>
          <a:prstGeom prst="rect">
            <a:avLst/>
          </a:prstGeom>
        </p:spPr>
        <p:txBody>
          <a:bodyPr vert="horz" wrap="square" lIns="0" tIns="13335" rIns="0" bIns="0" rtlCol="0">
            <a:spAutoFit/>
          </a:bodyPr>
          <a:lstStyle/>
          <a:p>
            <a:pPr marL="12700">
              <a:lnSpc>
                <a:spcPct val="100000"/>
              </a:lnSpc>
              <a:spcBef>
                <a:spcPts val="105"/>
              </a:spcBef>
            </a:pPr>
            <a:r>
              <a:rPr sz="3200" spc="114" dirty="0">
                <a:solidFill>
                  <a:srgbClr val="0070C0"/>
                </a:solidFill>
              </a:rPr>
              <a:t>Coll</a:t>
            </a:r>
            <a:r>
              <a:rPr sz="3200" spc="145" dirty="0">
                <a:solidFill>
                  <a:srgbClr val="0070C0"/>
                </a:solidFill>
              </a:rPr>
              <a:t>e</a:t>
            </a:r>
            <a:r>
              <a:rPr sz="3200" spc="85" dirty="0">
                <a:solidFill>
                  <a:srgbClr val="0070C0"/>
                </a:solidFill>
              </a:rPr>
              <a:t>ction</a:t>
            </a:r>
            <a:endParaRPr sz="3200" spc="85" dirty="0">
              <a:solidFill>
                <a:srgbClr val="0070C0"/>
              </a:solidFill>
            </a:endParaRPr>
          </a:p>
        </p:txBody>
      </p:sp>
      <p:sp>
        <p:nvSpPr>
          <p:cNvPr id="4" name="object 4"/>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r>
              <a:rPr spc="-90" dirty="0"/>
              <a:t>23</a:t>
            </a:r>
            <a:endParaRPr spc="-90" dirty="0"/>
          </a:p>
        </p:txBody>
      </p:sp>
      <p:sp>
        <p:nvSpPr>
          <p:cNvPr id="3" name="object 3"/>
          <p:cNvSpPr txBox="1"/>
          <p:nvPr/>
        </p:nvSpPr>
        <p:spPr>
          <a:xfrm>
            <a:off x="879475" y="1546860"/>
            <a:ext cx="7747000" cy="438785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5" dirty="0">
                <a:solidFill>
                  <a:srgbClr val="585858"/>
                </a:solidFill>
                <a:latin typeface="Arial" panose="020B0604020202020204"/>
                <a:cs typeface="Arial" panose="020B0604020202020204"/>
              </a:rPr>
              <a:t>Collection </a:t>
            </a:r>
            <a:r>
              <a:rPr sz="2400" spc="-135" dirty="0">
                <a:solidFill>
                  <a:srgbClr val="585858"/>
                </a:solidFill>
                <a:latin typeface="Arial" panose="020B0604020202020204"/>
                <a:cs typeface="Arial" panose="020B0604020202020204"/>
              </a:rPr>
              <a:t>– </a:t>
            </a:r>
            <a:r>
              <a:rPr sz="2400" spc="35" dirty="0">
                <a:solidFill>
                  <a:srgbClr val="585858"/>
                </a:solidFill>
                <a:latin typeface="Arial" panose="020B0604020202020204"/>
                <a:cs typeface="Arial" panose="020B0604020202020204"/>
              </a:rPr>
              <a:t>tập </a:t>
            </a:r>
            <a:r>
              <a:rPr sz="2400" spc="-50" dirty="0">
                <a:solidFill>
                  <a:srgbClr val="585858"/>
                </a:solidFill>
                <a:latin typeface="Arial" panose="020B0604020202020204"/>
                <a:cs typeface="Arial" panose="020B0604020202020204"/>
              </a:rPr>
              <a:t>hợp: </a:t>
            </a:r>
            <a:r>
              <a:rPr sz="2400" spc="50" dirty="0">
                <a:solidFill>
                  <a:srgbClr val="585858"/>
                </a:solidFill>
                <a:latin typeface="Arial" panose="020B0604020202020204"/>
                <a:cs typeface="Arial" panose="020B0604020202020204"/>
              </a:rPr>
              <a:t>Nhóm </a:t>
            </a:r>
            <a:r>
              <a:rPr sz="2400" spc="-100" dirty="0">
                <a:solidFill>
                  <a:srgbClr val="585858"/>
                </a:solidFill>
                <a:latin typeface="Arial" panose="020B0604020202020204"/>
                <a:cs typeface="Arial" panose="020B0604020202020204"/>
              </a:rPr>
              <a:t>các </a:t>
            </a:r>
            <a:r>
              <a:rPr sz="2400" spc="65" dirty="0">
                <a:solidFill>
                  <a:srgbClr val="585858"/>
                </a:solidFill>
                <a:latin typeface="Arial" panose="020B0604020202020204"/>
                <a:cs typeface="Arial" panose="020B0604020202020204"/>
              </a:rPr>
              <a:t>đối </a:t>
            </a:r>
            <a:r>
              <a:rPr sz="2400" spc="-20" dirty="0">
                <a:solidFill>
                  <a:srgbClr val="585858"/>
                </a:solidFill>
                <a:latin typeface="Arial" panose="020B0604020202020204"/>
                <a:cs typeface="Arial" panose="020B0604020202020204"/>
              </a:rPr>
              <a:t>tượng</a:t>
            </a:r>
            <a:r>
              <a:rPr sz="2400" spc="185" dirty="0">
                <a:solidFill>
                  <a:srgbClr val="585858"/>
                </a:solidFill>
                <a:latin typeface="Arial" panose="020B0604020202020204"/>
                <a:cs typeface="Arial" panose="020B0604020202020204"/>
              </a:rPr>
              <a:t> </a:t>
            </a:r>
            <a:r>
              <a:rPr sz="2400" spc="-15" dirty="0">
                <a:solidFill>
                  <a:srgbClr val="585858"/>
                </a:solidFill>
                <a:latin typeface="Arial" panose="020B0604020202020204"/>
                <a:cs typeface="Arial" panose="020B0604020202020204"/>
              </a:rPr>
              <a:t>lại</a:t>
            </a:r>
            <a:r>
              <a:rPr lang="en-US" sz="2400" spc="-15" dirty="0">
                <a:solidFill>
                  <a:srgbClr val="585858"/>
                </a:solidFill>
                <a:latin typeface="Arial" panose="020B0604020202020204"/>
                <a:cs typeface="Arial" panose="020B0604020202020204"/>
              </a:rPr>
              <a:t> </a:t>
            </a:r>
            <a:r>
              <a:rPr sz="2400" spc="20" dirty="0">
                <a:solidFill>
                  <a:srgbClr val="585858"/>
                </a:solidFill>
                <a:latin typeface="Arial" panose="020B0604020202020204"/>
                <a:cs typeface="Arial" panose="020B0604020202020204"/>
              </a:rPr>
              <a:t>thành </a:t>
            </a:r>
            <a:r>
              <a:rPr sz="2400" spc="90" dirty="0">
                <a:solidFill>
                  <a:srgbClr val="585858"/>
                </a:solidFill>
                <a:latin typeface="Arial" panose="020B0604020202020204"/>
                <a:cs typeface="Arial" panose="020B0604020202020204"/>
              </a:rPr>
              <a:t>một </a:t>
            </a:r>
            <a:r>
              <a:rPr sz="2400" spc="-15" dirty="0">
                <a:solidFill>
                  <a:srgbClr val="585858"/>
                </a:solidFill>
                <a:latin typeface="Arial" panose="020B0604020202020204"/>
                <a:cs typeface="Arial" panose="020B0604020202020204"/>
              </a:rPr>
              <a:t>đơn </a:t>
            </a:r>
            <a:r>
              <a:rPr sz="2400" spc="-5" dirty="0">
                <a:solidFill>
                  <a:srgbClr val="585858"/>
                </a:solidFill>
                <a:latin typeface="Arial" panose="020B0604020202020204"/>
                <a:cs typeface="Arial" panose="020B0604020202020204"/>
              </a:rPr>
              <a:t>vị </a:t>
            </a:r>
            <a:r>
              <a:rPr sz="2400" spc="20" dirty="0">
                <a:solidFill>
                  <a:srgbClr val="585858"/>
                </a:solidFill>
                <a:latin typeface="Arial" panose="020B0604020202020204"/>
                <a:cs typeface="Arial" panose="020B0604020202020204"/>
              </a:rPr>
              <a:t>duy</a:t>
            </a:r>
            <a:r>
              <a:rPr sz="2400" spc="-105" dirty="0">
                <a:solidFill>
                  <a:srgbClr val="585858"/>
                </a:solidFill>
                <a:latin typeface="Arial" panose="020B0604020202020204"/>
                <a:cs typeface="Arial" panose="020B0604020202020204"/>
              </a:rPr>
              <a:t> </a:t>
            </a:r>
            <a:r>
              <a:rPr sz="2400" spc="15" dirty="0">
                <a:solidFill>
                  <a:srgbClr val="585858"/>
                </a:solidFill>
                <a:latin typeface="Arial" panose="020B0604020202020204"/>
                <a:cs typeface="Arial" panose="020B0604020202020204"/>
              </a:rPr>
              <a:t>nhất</a:t>
            </a:r>
            <a:r>
              <a:rPr lang="en-US" sz="2400" spc="15" dirty="0">
                <a:solidFill>
                  <a:srgbClr val="585858"/>
                </a:solidFill>
                <a:latin typeface="Arial" panose="020B0604020202020204"/>
                <a:cs typeface="Arial" panose="020B0604020202020204"/>
              </a:rPr>
              <a:t>.</a:t>
            </a:r>
            <a:endParaRPr sz="2400">
              <a:latin typeface="Arial" panose="020B0604020202020204"/>
              <a:cs typeface="Arial" panose="020B0604020202020204"/>
            </a:endParaRPr>
          </a:p>
          <a:p>
            <a:pPr marL="286385" indent="-274320">
              <a:lnSpc>
                <a:spcPct val="100000"/>
              </a:lnSpc>
              <a:spcBef>
                <a:spcPts val="1515"/>
              </a:spcBef>
              <a:buChar char="•"/>
              <a:tabLst>
                <a:tab pos="286385" algn="l"/>
                <a:tab pos="287020" algn="l"/>
              </a:tabLst>
            </a:pPr>
            <a:r>
              <a:rPr sz="2400" spc="-180" dirty="0">
                <a:solidFill>
                  <a:srgbClr val="585858"/>
                </a:solidFill>
                <a:latin typeface="Arial" panose="020B0604020202020204"/>
                <a:cs typeface="Arial" panose="020B0604020202020204"/>
              </a:rPr>
              <a:t>Java </a:t>
            </a:r>
            <a:r>
              <a:rPr sz="2400" spc="-20" dirty="0">
                <a:solidFill>
                  <a:srgbClr val="585858"/>
                </a:solidFill>
                <a:latin typeface="Arial" panose="020B0604020202020204"/>
                <a:cs typeface="Arial" panose="020B0604020202020204"/>
              </a:rPr>
              <a:t>Collections</a:t>
            </a:r>
            <a:r>
              <a:rPr sz="2400" spc="-265" dirty="0">
                <a:solidFill>
                  <a:srgbClr val="585858"/>
                </a:solidFill>
                <a:latin typeface="Arial" panose="020B0604020202020204"/>
                <a:cs typeface="Arial" panose="020B0604020202020204"/>
              </a:rPr>
              <a:t> </a:t>
            </a:r>
            <a:r>
              <a:rPr sz="2400" spc="-35" dirty="0">
                <a:solidFill>
                  <a:srgbClr val="585858"/>
                </a:solidFill>
                <a:latin typeface="Arial" panose="020B0604020202020204"/>
                <a:cs typeface="Arial" panose="020B0604020202020204"/>
              </a:rPr>
              <a:t>Framework:</a:t>
            </a:r>
            <a:endParaRPr sz="2400">
              <a:latin typeface="Arial" panose="020B0604020202020204"/>
              <a:cs typeface="Arial" panose="020B0604020202020204"/>
            </a:endParaRPr>
          </a:p>
          <a:p>
            <a:pPr marL="560705" lvl="1" indent="-229235">
              <a:lnSpc>
                <a:spcPct val="100000"/>
              </a:lnSpc>
              <a:spcBef>
                <a:spcPts val="770"/>
              </a:spcBef>
              <a:buFont typeface="Georgia" panose="02040502050405020303"/>
              <a:buChar char="−"/>
              <a:tabLst>
                <a:tab pos="561340" algn="l"/>
              </a:tabLst>
            </a:pPr>
            <a:r>
              <a:rPr sz="2400" spc="-55" dirty="0">
                <a:solidFill>
                  <a:srgbClr val="585858"/>
                </a:solidFill>
                <a:latin typeface="Arial" panose="020B0604020202020204"/>
                <a:cs typeface="Arial" panose="020B0604020202020204"/>
              </a:rPr>
              <a:t>Biểu </a:t>
            </a:r>
            <a:r>
              <a:rPr sz="2400" spc="10" dirty="0">
                <a:solidFill>
                  <a:srgbClr val="585858"/>
                </a:solidFill>
                <a:latin typeface="Arial" panose="020B0604020202020204"/>
                <a:cs typeface="Arial" panose="020B0604020202020204"/>
              </a:rPr>
              <a:t>diễn </a:t>
            </a:r>
            <a:r>
              <a:rPr sz="2400" spc="-80" dirty="0">
                <a:solidFill>
                  <a:srgbClr val="585858"/>
                </a:solidFill>
                <a:latin typeface="Arial" panose="020B0604020202020204"/>
                <a:cs typeface="Arial" panose="020B0604020202020204"/>
              </a:rPr>
              <a:t>các </a:t>
            </a:r>
            <a:r>
              <a:rPr sz="2400" spc="30" dirty="0">
                <a:solidFill>
                  <a:srgbClr val="585858"/>
                </a:solidFill>
                <a:latin typeface="Arial" panose="020B0604020202020204"/>
                <a:cs typeface="Arial" panose="020B0604020202020204"/>
              </a:rPr>
              <a:t>tập</a:t>
            </a:r>
            <a:r>
              <a:rPr sz="2400" spc="75" dirty="0">
                <a:solidFill>
                  <a:srgbClr val="585858"/>
                </a:solidFill>
                <a:latin typeface="Arial" panose="020B0604020202020204"/>
                <a:cs typeface="Arial" panose="020B0604020202020204"/>
              </a:rPr>
              <a:t> </a:t>
            </a:r>
            <a:r>
              <a:rPr sz="2400" spc="-25" dirty="0">
                <a:solidFill>
                  <a:srgbClr val="585858"/>
                </a:solidFill>
                <a:latin typeface="Arial" panose="020B0604020202020204"/>
                <a:cs typeface="Arial" panose="020B0604020202020204"/>
              </a:rPr>
              <a:t>h</a:t>
            </a:r>
            <a:r>
              <a:rPr lang="en-US" sz="2400" spc="-25" dirty="0">
                <a:solidFill>
                  <a:srgbClr val="585858"/>
                </a:solidFill>
                <a:latin typeface="Arial" panose="020B0604020202020204"/>
                <a:cs typeface="Arial" panose="020B0604020202020204"/>
              </a:rPr>
              <a:t>ợp</a:t>
            </a:r>
            <a:endParaRPr sz="2400">
              <a:latin typeface="Arial" panose="020B0604020202020204"/>
              <a:cs typeface="Arial" panose="020B0604020202020204"/>
            </a:endParaRPr>
          </a:p>
          <a:p>
            <a:pPr marL="560705" marR="5080" lvl="1" indent="-228600">
              <a:lnSpc>
                <a:spcPts val="2160"/>
              </a:lnSpc>
              <a:spcBef>
                <a:spcPts val="1030"/>
              </a:spcBef>
              <a:buFont typeface="Georgia" panose="02040502050405020303"/>
              <a:buChar char="−"/>
              <a:tabLst>
                <a:tab pos="561340" algn="l"/>
              </a:tabLst>
            </a:pPr>
            <a:r>
              <a:rPr sz="2400" spc="-30" dirty="0">
                <a:solidFill>
                  <a:srgbClr val="585858"/>
                </a:solidFill>
                <a:latin typeface="Arial" panose="020B0604020202020204"/>
                <a:cs typeface="Arial" panose="020B0604020202020204"/>
              </a:rPr>
              <a:t>Cung </a:t>
            </a:r>
            <a:r>
              <a:rPr sz="2400" spc="-35" dirty="0">
                <a:solidFill>
                  <a:srgbClr val="585858"/>
                </a:solidFill>
                <a:latin typeface="Arial" panose="020B0604020202020204"/>
                <a:cs typeface="Arial" panose="020B0604020202020204"/>
              </a:rPr>
              <a:t>cấp </a:t>
            </a:r>
            <a:r>
              <a:rPr sz="2400" spc="15" dirty="0">
                <a:solidFill>
                  <a:srgbClr val="585858"/>
                </a:solidFill>
                <a:latin typeface="Arial" panose="020B0604020202020204"/>
                <a:cs typeface="Arial" panose="020B0604020202020204"/>
              </a:rPr>
              <a:t>giao </a:t>
            </a:r>
            <a:r>
              <a:rPr sz="2400" spc="10" dirty="0">
                <a:solidFill>
                  <a:srgbClr val="585858"/>
                </a:solidFill>
                <a:latin typeface="Arial" panose="020B0604020202020204"/>
                <a:cs typeface="Arial" panose="020B0604020202020204"/>
              </a:rPr>
              <a:t>diện </a:t>
            </a:r>
            <a:r>
              <a:rPr sz="2400" spc="30" dirty="0">
                <a:solidFill>
                  <a:srgbClr val="585858"/>
                </a:solidFill>
                <a:latin typeface="Arial" panose="020B0604020202020204"/>
                <a:cs typeface="Arial" panose="020B0604020202020204"/>
              </a:rPr>
              <a:t>tiêu </a:t>
            </a:r>
            <a:r>
              <a:rPr sz="2400" spc="-20" dirty="0">
                <a:solidFill>
                  <a:srgbClr val="585858"/>
                </a:solidFill>
                <a:latin typeface="Arial" panose="020B0604020202020204"/>
                <a:cs typeface="Arial" panose="020B0604020202020204"/>
              </a:rPr>
              <a:t>chuẩn </a:t>
            </a:r>
            <a:r>
              <a:rPr sz="2400" dirty="0">
                <a:solidFill>
                  <a:srgbClr val="585858"/>
                </a:solidFill>
                <a:latin typeface="Arial" panose="020B0604020202020204"/>
                <a:cs typeface="Arial" panose="020B0604020202020204"/>
              </a:rPr>
              <a:t>cho </a:t>
            </a:r>
            <a:r>
              <a:rPr sz="2400" spc="-20" dirty="0">
                <a:solidFill>
                  <a:srgbClr val="585858"/>
                </a:solidFill>
                <a:latin typeface="Arial" panose="020B0604020202020204"/>
                <a:cs typeface="Arial" panose="020B0604020202020204"/>
              </a:rPr>
              <a:t>hầu </a:t>
            </a:r>
            <a:r>
              <a:rPr sz="2400" spc="25" dirty="0">
                <a:solidFill>
                  <a:srgbClr val="585858"/>
                </a:solidFill>
                <a:latin typeface="Arial" panose="020B0604020202020204"/>
                <a:cs typeface="Arial" panose="020B0604020202020204"/>
              </a:rPr>
              <a:t>hết </a:t>
            </a:r>
            <a:r>
              <a:rPr sz="2400" spc="-85" dirty="0">
                <a:solidFill>
                  <a:srgbClr val="585858"/>
                </a:solidFill>
                <a:latin typeface="Arial" panose="020B0604020202020204"/>
                <a:cs typeface="Arial" panose="020B0604020202020204"/>
              </a:rPr>
              <a:t>các </a:t>
            </a:r>
            <a:r>
              <a:rPr sz="2400" spc="30" dirty="0">
                <a:solidFill>
                  <a:srgbClr val="585858"/>
                </a:solidFill>
                <a:latin typeface="Arial" panose="020B0604020202020204"/>
                <a:cs typeface="Arial" panose="020B0604020202020204"/>
              </a:rPr>
              <a:t>tập </a:t>
            </a:r>
            <a:r>
              <a:rPr sz="2400" spc="-10" dirty="0">
                <a:solidFill>
                  <a:srgbClr val="585858"/>
                </a:solidFill>
                <a:latin typeface="Arial" panose="020B0604020202020204"/>
                <a:cs typeface="Arial" panose="020B0604020202020204"/>
              </a:rPr>
              <a:t>hợp  </a:t>
            </a:r>
            <a:r>
              <a:rPr sz="2400" spc="-95" dirty="0">
                <a:solidFill>
                  <a:srgbClr val="585858"/>
                </a:solidFill>
                <a:latin typeface="Arial" panose="020B0604020202020204"/>
                <a:cs typeface="Arial" panose="020B0604020202020204"/>
              </a:rPr>
              <a:t>cơ</a:t>
            </a:r>
            <a:r>
              <a:rPr sz="2400" spc="-15" dirty="0">
                <a:solidFill>
                  <a:srgbClr val="585858"/>
                </a:solidFill>
                <a:latin typeface="Arial" panose="020B0604020202020204"/>
                <a:cs typeface="Arial" panose="020B0604020202020204"/>
              </a:rPr>
              <a:t> </a:t>
            </a:r>
            <a:r>
              <a:rPr sz="2400" spc="-5" dirty="0">
                <a:solidFill>
                  <a:srgbClr val="585858"/>
                </a:solidFill>
                <a:latin typeface="Arial" panose="020B0604020202020204"/>
                <a:cs typeface="Arial" panose="020B0604020202020204"/>
              </a:rPr>
              <a:t>bản</a:t>
            </a:r>
            <a:endParaRPr sz="2400">
              <a:latin typeface="Arial" panose="020B0604020202020204"/>
              <a:cs typeface="Arial" panose="020B0604020202020204"/>
            </a:endParaRPr>
          </a:p>
          <a:p>
            <a:pPr marL="560705" lvl="1" indent="-229235">
              <a:lnSpc>
                <a:spcPct val="100000"/>
              </a:lnSpc>
              <a:spcBef>
                <a:spcPts val="725"/>
              </a:spcBef>
              <a:buFont typeface="Georgia" panose="02040502050405020303"/>
              <a:buChar char="−"/>
              <a:tabLst>
                <a:tab pos="561340" algn="l"/>
              </a:tabLst>
            </a:pPr>
            <a:r>
              <a:rPr sz="2400" spc="-95" dirty="0">
                <a:solidFill>
                  <a:srgbClr val="585858"/>
                </a:solidFill>
                <a:latin typeface="Arial" panose="020B0604020202020204"/>
                <a:cs typeface="Arial" panose="020B0604020202020204"/>
              </a:rPr>
              <a:t>Xây </a:t>
            </a:r>
            <a:r>
              <a:rPr sz="2400" spc="-5" dirty="0">
                <a:solidFill>
                  <a:srgbClr val="585858"/>
                </a:solidFill>
                <a:latin typeface="Arial" panose="020B0604020202020204"/>
                <a:cs typeface="Arial" panose="020B0604020202020204"/>
              </a:rPr>
              <a:t>dựng </a:t>
            </a:r>
            <a:r>
              <a:rPr sz="2400" spc="-65" dirty="0">
                <a:solidFill>
                  <a:srgbClr val="585858"/>
                </a:solidFill>
                <a:latin typeface="Arial" panose="020B0604020202020204"/>
                <a:cs typeface="Arial" panose="020B0604020202020204"/>
              </a:rPr>
              <a:t>dựa</a:t>
            </a:r>
            <a:r>
              <a:rPr sz="2400" spc="30" dirty="0">
                <a:solidFill>
                  <a:srgbClr val="585858"/>
                </a:solidFill>
                <a:latin typeface="Arial" panose="020B0604020202020204"/>
                <a:cs typeface="Arial" panose="020B0604020202020204"/>
              </a:rPr>
              <a:t> </a:t>
            </a:r>
            <a:r>
              <a:rPr sz="2400" spc="20" dirty="0">
                <a:solidFill>
                  <a:srgbClr val="585858"/>
                </a:solidFill>
                <a:latin typeface="Arial" panose="020B0604020202020204"/>
                <a:cs typeface="Arial" panose="020B0604020202020204"/>
              </a:rPr>
              <a:t>trên</a:t>
            </a:r>
            <a:endParaRPr sz="2400">
              <a:latin typeface="Arial" panose="020B0604020202020204"/>
              <a:cs typeface="Arial" panose="020B0604020202020204"/>
            </a:endParaRPr>
          </a:p>
          <a:p>
            <a:pPr marL="606425">
              <a:lnSpc>
                <a:spcPct val="100000"/>
              </a:lnSpc>
              <a:spcBef>
                <a:spcPts val="600"/>
              </a:spcBef>
            </a:pPr>
            <a:r>
              <a:rPr sz="2400" spc="180" dirty="0">
                <a:solidFill>
                  <a:srgbClr val="585858"/>
                </a:solidFill>
                <a:latin typeface="Arial" panose="020B0604020202020204"/>
                <a:cs typeface="Arial" panose="020B0604020202020204"/>
              </a:rPr>
              <a:t>+ </a:t>
            </a:r>
            <a:r>
              <a:rPr sz="2400" spc="-25" dirty="0">
                <a:solidFill>
                  <a:srgbClr val="585858"/>
                </a:solidFill>
                <a:latin typeface="Arial" panose="020B0604020202020204"/>
                <a:cs typeface="Arial" panose="020B0604020202020204"/>
              </a:rPr>
              <a:t>Interface: </a:t>
            </a:r>
            <a:r>
              <a:rPr sz="2400" spc="20" dirty="0">
                <a:solidFill>
                  <a:srgbClr val="585858"/>
                </a:solidFill>
                <a:latin typeface="Arial" panose="020B0604020202020204"/>
                <a:cs typeface="Arial" panose="020B0604020202020204"/>
              </a:rPr>
              <a:t>thể </a:t>
            </a:r>
            <a:r>
              <a:rPr sz="2400" dirty="0">
                <a:solidFill>
                  <a:srgbClr val="585858"/>
                </a:solidFill>
                <a:latin typeface="Arial" panose="020B0604020202020204"/>
                <a:cs typeface="Arial" panose="020B0604020202020204"/>
              </a:rPr>
              <a:t>hiện </a:t>
            </a:r>
            <a:r>
              <a:rPr sz="2400" spc="-80" dirty="0">
                <a:solidFill>
                  <a:srgbClr val="585858"/>
                </a:solidFill>
                <a:latin typeface="Arial" panose="020B0604020202020204"/>
                <a:cs typeface="Arial" panose="020B0604020202020204"/>
              </a:rPr>
              <a:t>các </a:t>
            </a:r>
            <a:r>
              <a:rPr sz="2400" spc="5" dirty="0">
                <a:solidFill>
                  <a:srgbClr val="585858"/>
                </a:solidFill>
                <a:latin typeface="Arial" panose="020B0604020202020204"/>
                <a:cs typeface="Arial" panose="020B0604020202020204"/>
              </a:rPr>
              <a:t>loại </a:t>
            </a:r>
            <a:r>
              <a:rPr sz="2400" spc="25" dirty="0">
                <a:solidFill>
                  <a:srgbClr val="585858"/>
                </a:solidFill>
                <a:latin typeface="Arial" panose="020B0604020202020204"/>
                <a:cs typeface="Arial" panose="020B0604020202020204"/>
              </a:rPr>
              <a:t>tập </a:t>
            </a:r>
            <a:r>
              <a:rPr sz="2400" spc="-10" dirty="0">
                <a:solidFill>
                  <a:srgbClr val="585858"/>
                </a:solidFill>
                <a:latin typeface="Arial" panose="020B0604020202020204"/>
                <a:cs typeface="Arial" panose="020B0604020202020204"/>
              </a:rPr>
              <a:t>hợp </a:t>
            </a:r>
            <a:r>
              <a:rPr sz="2400" spc="-95" dirty="0">
                <a:solidFill>
                  <a:srgbClr val="585858"/>
                </a:solidFill>
                <a:latin typeface="Arial" panose="020B0604020202020204"/>
                <a:cs typeface="Arial" panose="020B0604020202020204"/>
              </a:rPr>
              <a:t>cơ</a:t>
            </a:r>
            <a:r>
              <a:rPr sz="2400" spc="-175" dirty="0">
                <a:solidFill>
                  <a:srgbClr val="585858"/>
                </a:solidFill>
                <a:latin typeface="Arial" panose="020B0604020202020204"/>
                <a:cs typeface="Arial" panose="020B0604020202020204"/>
              </a:rPr>
              <a:t> </a:t>
            </a:r>
            <a:r>
              <a:rPr sz="2400" spc="-10" dirty="0">
                <a:solidFill>
                  <a:srgbClr val="585858"/>
                </a:solidFill>
                <a:latin typeface="Arial" panose="020B0604020202020204"/>
                <a:cs typeface="Arial" panose="020B0604020202020204"/>
              </a:rPr>
              <a:t>bản</a:t>
            </a:r>
            <a:endParaRPr sz="2400">
              <a:latin typeface="Arial" panose="020B0604020202020204"/>
              <a:cs typeface="Arial" panose="020B0604020202020204"/>
            </a:endParaRPr>
          </a:p>
          <a:p>
            <a:pPr marL="606425">
              <a:lnSpc>
                <a:spcPct val="100000"/>
              </a:lnSpc>
              <a:spcBef>
                <a:spcPts val="575"/>
              </a:spcBef>
            </a:pPr>
            <a:r>
              <a:rPr sz="2400" spc="180" dirty="0">
                <a:solidFill>
                  <a:srgbClr val="585858"/>
                </a:solidFill>
                <a:latin typeface="Arial" panose="020B0604020202020204"/>
                <a:cs typeface="Arial" panose="020B0604020202020204"/>
              </a:rPr>
              <a:t>+ </a:t>
            </a:r>
            <a:r>
              <a:rPr sz="2400" spc="-110" dirty="0">
                <a:solidFill>
                  <a:srgbClr val="585858"/>
                </a:solidFill>
                <a:latin typeface="Arial" panose="020B0604020202020204"/>
                <a:cs typeface="Arial" panose="020B0604020202020204"/>
              </a:rPr>
              <a:t>Class: </a:t>
            </a:r>
            <a:r>
              <a:rPr sz="2400" spc="-80" dirty="0">
                <a:solidFill>
                  <a:srgbClr val="585858"/>
                </a:solidFill>
                <a:latin typeface="Arial" panose="020B0604020202020204"/>
                <a:cs typeface="Arial" panose="020B0604020202020204"/>
              </a:rPr>
              <a:t>các </a:t>
            </a:r>
            <a:r>
              <a:rPr sz="2400" spc="-25" dirty="0">
                <a:solidFill>
                  <a:srgbClr val="585858"/>
                </a:solidFill>
                <a:latin typeface="Arial" panose="020B0604020202020204"/>
                <a:cs typeface="Arial" panose="020B0604020202020204"/>
              </a:rPr>
              <a:t>thực </a:t>
            </a:r>
            <a:r>
              <a:rPr sz="2400" spc="50" dirty="0">
                <a:solidFill>
                  <a:srgbClr val="585858"/>
                </a:solidFill>
                <a:latin typeface="Arial" panose="020B0604020202020204"/>
                <a:cs typeface="Arial" panose="020B0604020202020204"/>
              </a:rPr>
              <a:t>thi </a:t>
            </a:r>
            <a:r>
              <a:rPr sz="2400" spc="-50" dirty="0">
                <a:solidFill>
                  <a:srgbClr val="585858"/>
                </a:solidFill>
                <a:latin typeface="Arial" panose="020B0604020202020204"/>
                <a:cs typeface="Arial" panose="020B0604020202020204"/>
              </a:rPr>
              <a:t>của </a:t>
            </a:r>
            <a:r>
              <a:rPr sz="2400" spc="-80" dirty="0">
                <a:solidFill>
                  <a:srgbClr val="585858"/>
                </a:solidFill>
                <a:latin typeface="Arial" panose="020B0604020202020204"/>
                <a:cs typeface="Arial" panose="020B0604020202020204"/>
              </a:rPr>
              <a:t>các </a:t>
            </a:r>
            <a:r>
              <a:rPr sz="2400" spc="10" dirty="0">
                <a:solidFill>
                  <a:srgbClr val="585858"/>
                </a:solidFill>
                <a:latin typeface="Arial" panose="020B0604020202020204"/>
                <a:cs typeface="Arial" panose="020B0604020202020204"/>
              </a:rPr>
              <a:t>giao</a:t>
            </a:r>
            <a:r>
              <a:rPr sz="2400" spc="95" dirty="0">
                <a:solidFill>
                  <a:srgbClr val="585858"/>
                </a:solidFill>
                <a:latin typeface="Arial" panose="020B0604020202020204"/>
                <a:cs typeface="Arial" panose="020B0604020202020204"/>
              </a:rPr>
              <a:t> </a:t>
            </a:r>
            <a:r>
              <a:rPr sz="2400" spc="5" dirty="0">
                <a:solidFill>
                  <a:srgbClr val="585858"/>
                </a:solidFill>
                <a:latin typeface="Arial" panose="020B0604020202020204"/>
                <a:cs typeface="Arial" panose="020B0604020202020204"/>
              </a:rPr>
              <a:t>diện</a:t>
            </a:r>
            <a:endParaRPr sz="2400">
              <a:latin typeface="Arial" panose="020B0604020202020204"/>
              <a:cs typeface="Arial" panose="020B0604020202020204"/>
            </a:endParaRPr>
          </a:p>
          <a:p>
            <a:pPr marL="835660" marR="32385" indent="-229235">
              <a:lnSpc>
                <a:spcPts val="1940"/>
              </a:lnSpc>
              <a:spcBef>
                <a:spcPts val="835"/>
              </a:spcBef>
            </a:pPr>
            <a:r>
              <a:rPr sz="2400" spc="180" dirty="0">
                <a:solidFill>
                  <a:srgbClr val="585858"/>
                </a:solidFill>
                <a:latin typeface="Arial" panose="020B0604020202020204"/>
                <a:cs typeface="Arial" panose="020B0604020202020204"/>
              </a:rPr>
              <a:t>+ </a:t>
            </a:r>
            <a:r>
              <a:rPr sz="2400" spc="-20" dirty="0">
                <a:solidFill>
                  <a:srgbClr val="585858"/>
                </a:solidFill>
                <a:latin typeface="Arial" panose="020B0604020202020204"/>
                <a:cs typeface="Arial" panose="020B0604020202020204"/>
              </a:rPr>
              <a:t>Thuật </a:t>
            </a:r>
            <a:r>
              <a:rPr sz="2400" spc="-15" dirty="0">
                <a:solidFill>
                  <a:srgbClr val="585858"/>
                </a:solidFill>
                <a:latin typeface="Arial" panose="020B0604020202020204"/>
                <a:cs typeface="Arial" panose="020B0604020202020204"/>
              </a:rPr>
              <a:t>toán: </a:t>
            </a:r>
            <a:r>
              <a:rPr sz="2400" spc="-45" dirty="0">
                <a:solidFill>
                  <a:srgbClr val="585858"/>
                </a:solidFill>
                <a:latin typeface="Arial" panose="020B0604020202020204"/>
                <a:cs typeface="Arial" panose="020B0604020202020204"/>
              </a:rPr>
              <a:t>cài </a:t>
            </a:r>
            <a:r>
              <a:rPr sz="2400" spc="20" dirty="0">
                <a:solidFill>
                  <a:srgbClr val="585858"/>
                </a:solidFill>
                <a:latin typeface="Arial" panose="020B0604020202020204"/>
                <a:cs typeface="Arial" panose="020B0604020202020204"/>
              </a:rPr>
              <a:t>đặt </a:t>
            </a:r>
            <a:r>
              <a:rPr sz="2400" spc="65" dirty="0">
                <a:solidFill>
                  <a:srgbClr val="585858"/>
                </a:solidFill>
                <a:latin typeface="Arial" panose="020B0604020202020204"/>
                <a:cs typeface="Arial" panose="020B0604020202020204"/>
              </a:rPr>
              <a:t>một </a:t>
            </a:r>
            <a:r>
              <a:rPr sz="2400" spc="-45" dirty="0">
                <a:solidFill>
                  <a:srgbClr val="585858"/>
                </a:solidFill>
                <a:latin typeface="Arial" panose="020B0604020202020204"/>
                <a:cs typeface="Arial" panose="020B0604020202020204"/>
              </a:rPr>
              <a:t>số </a:t>
            </a:r>
            <a:r>
              <a:rPr sz="2400" spc="20" dirty="0">
                <a:solidFill>
                  <a:srgbClr val="585858"/>
                </a:solidFill>
                <a:latin typeface="Arial" panose="020B0604020202020204"/>
                <a:cs typeface="Arial" panose="020B0604020202020204"/>
              </a:rPr>
              <a:t>thao </a:t>
            </a:r>
            <a:r>
              <a:rPr sz="2400" spc="-15" dirty="0">
                <a:solidFill>
                  <a:srgbClr val="585858"/>
                </a:solidFill>
                <a:latin typeface="Arial" panose="020B0604020202020204"/>
                <a:cs typeface="Arial" panose="020B0604020202020204"/>
              </a:rPr>
              <a:t>tác </a:t>
            </a:r>
            <a:r>
              <a:rPr sz="2400" spc="-10" dirty="0">
                <a:solidFill>
                  <a:srgbClr val="585858"/>
                </a:solidFill>
                <a:latin typeface="Arial" panose="020B0604020202020204"/>
                <a:cs typeface="Arial" panose="020B0604020202020204"/>
              </a:rPr>
              <a:t>đơn </a:t>
            </a:r>
            <a:r>
              <a:rPr sz="2400" dirty="0">
                <a:solidFill>
                  <a:srgbClr val="585858"/>
                </a:solidFill>
                <a:latin typeface="Arial" panose="020B0604020202020204"/>
                <a:cs typeface="Arial" panose="020B0604020202020204"/>
              </a:rPr>
              <a:t>giản </a:t>
            </a:r>
            <a:r>
              <a:rPr sz="2400" spc="-40" dirty="0">
                <a:solidFill>
                  <a:srgbClr val="585858"/>
                </a:solidFill>
                <a:latin typeface="Arial" panose="020B0604020202020204"/>
                <a:cs typeface="Arial" panose="020B0604020202020204"/>
              </a:rPr>
              <a:t>như </a:t>
            </a:r>
            <a:r>
              <a:rPr sz="2400" spc="30" dirty="0">
                <a:solidFill>
                  <a:srgbClr val="585858"/>
                </a:solidFill>
                <a:latin typeface="Arial" panose="020B0604020202020204"/>
                <a:cs typeface="Arial" panose="020B0604020202020204"/>
              </a:rPr>
              <a:t>tìm</a:t>
            </a:r>
            <a:r>
              <a:rPr sz="2400" spc="-250" dirty="0">
                <a:solidFill>
                  <a:srgbClr val="585858"/>
                </a:solidFill>
                <a:latin typeface="Arial" panose="020B0604020202020204"/>
                <a:cs typeface="Arial" panose="020B0604020202020204"/>
              </a:rPr>
              <a:t> </a:t>
            </a:r>
            <a:r>
              <a:rPr sz="2400" spc="-25" dirty="0">
                <a:solidFill>
                  <a:srgbClr val="585858"/>
                </a:solidFill>
                <a:latin typeface="Arial" panose="020B0604020202020204"/>
                <a:cs typeface="Arial" panose="020B0604020202020204"/>
              </a:rPr>
              <a:t>kiếm,  </a:t>
            </a:r>
            <a:r>
              <a:rPr sz="2400" spc="-60" dirty="0">
                <a:solidFill>
                  <a:srgbClr val="585858"/>
                </a:solidFill>
                <a:latin typeface="Arial" panose="020B0604020202020204"/>
                <a:cs typeface="Arial" panose="020B0604020202020204"/>
              </a:rPr>
              <a:t>sắp</a:t>
            </a:r>
            <a:r>
              <a:rPr sz="2400" spc="-15" dirty="0">
                <a:solidFill>
                  <a:srgbClr val="585858"/>
                </a:solidFill>
                <a:latin typeface="Arial" panose="020B0604020202020204"/>
                <a:cs typeface="Arial" panose="020B0604020202020204"/>
              </a:rPr>
              <a:t> </a:t>
            </a:r>
            <a:r>
              <a:rPr sz="2400" spc="-145" dirty="0">
                <a:solidFill>
                  <a:srgbClr val="585858"/>
                </a:solidFill>
                <a:latin typeface="Arial" panose="020B0604020202020204"/>
                <a:cs typeface="Arial" panose="020B0604020202020204"/>
              </a:rPr>
              <a:t>xếp…</a:t>
            </a:r>
            <a:endParaRPr sz="2400">
              <a:latin typeface="Arial" panose="020B0604020202020204"/>
              <a:cs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0442" y="704355"/>
            <a:ext cx="4375785" cy="567055"/>
          </a:xfrm>
          <a:prstGeom prst="rect">
            <a:avLst/>
          </a:prstGeom>
        </p:spPr>
        <p:txBody>
          <a:bodyPr vert="horz" wrap="square" lIns="0" tIns="13335" rIns="0" bIns="0" rtlCol="0">
            <a:spAutoFit/>
          </a:bodyPr>
          <a:lstStyle/>
          <a:p>
            <a:pPr marL="12700">
              <a:lnSpc>
                <a:spcPct val="100000"/>
              </a:lnSpc>
              <a:spcBef>
                <a:spcPts val="105"/>
              </a:spcBef>
            </a:pPr>
            <a:r>
              <a:rPr sz="3600" spc="-35" dirty="0">
                <a:solidFill>
                  <a:schemeClr val="tx1"/>
                </a:solidFill>
              </a:rPr>
              <a:t>List</a:t>
            </a:r>
            <a:r>
              <a:rPr sz="3600" spc="-385" dirty="0">
                <a:solidFill>
                  <a:schemeClr val="tx1"/>
                </a:solidFill>
              </a:rPr>
              <a:t> </a:t>
            </a:r>
            <a:r>
              <a:rPr sz="3600" spc="45" dirty="0">
                <a:solidFill>
                  <a:schemeClr val="tx1"/>
                </a:solidFill>
              </a:rPr>
              <a:t>Implementations</a:t>
            </a:r>
            <a:endParaRPr sz="3600" spc="45" dirty="0">
              <a:solidFill>
                <a:schemeClr val="tx1"/>
              </a:solidFill>
            </a:endParaRPr>
          </a:p>
        </p:txBody>
      </p:sp>
      <p:sp>
        <p:nvSpPr>
          <p:cNvPr id="4" name="object 4"/>
          <p:cNvSpPr txBox="1"/>
          <p:nvPr/>
        </p:nvSpPr>
        <p:spPr>
          <a:xfrm>
            <a:off x="8802116" y="6396240"/>
            <a:ext cx="229870" cy="239395"/>
          </a:xfrm>
          <a:prstGeom prst="rect">
            <a:avLst/>
          </a:prstGeom>
        </p:spPr>
        <p:txBody>
          <a:bodyPr vert="horz" wrap="square" lIns="0" tIns="6350" rIns="0" bIns="0" rtlCol="0">
            <a:spAutoFit/>
          </a:bodyPr>
          <a:lstStyle/>
          <a:p>
            <a:pPr marL="12700">
              <a:lnSpc>
                <a:spcPct val="100000"/>
              </a:lnSpc>
              <a:spcBef>
                <a:spcPts val="50"/>
              </a:spcBef>
            </a:pPr>
            <a:r>
              <a:rPr sz="1400" spc="-90" dirty="0">
                <a:solidFill>
                  <a:srgbClr val="FFFFFF"/>
                </a:solidFill>
                <a:latin typeface="Verdana" panose="020B0604030504040204"/>
                <a:cs typeface="Verdana" panose="020B0604030504040204"/>
              </a:rPr>
              <a:t>41</a:t>
            </a:r>
            <a:endParaRPr sz="1400">
              <a:latin typeface="Verdana" panose="020B0604030504040204"/>
              <a:cs typeface="Verdana" panose="020B0604030504040204"/>
            </a:endParaRPr>
          </a:p>
        </p:txBody>
      </p:sp>
      <p:sp>
        <p:nvSpPr>
          <p:cNvPr id="3" name="object 3"/>
          <p:cNvSpPr txBox="1"/>
          <p:nvPr/>
        </p:nvSpPr>
        <p:spPr>
          <a:xfrm>
            <a:off x="1050442" y="1701101"/>
            <a:ext cx="6579234" cy="2947670"/>
          </a:xfrm>
          <a:prstGeom prst="rect">
            <a:avLst/>
          </a:prstGeom>
        </p:spPr>
        <p:txBody>
          <a:bodyPr vert="horz" wrap="square" lIns="0" tIns="129539" rIns="0" bIns="0" rtlCol="0">
            <a:spAutoFit/>
          </a:bodyPr>
          <a:lstStyle/>
          <a:p>
            <a:pPr marL="286385" indent="-274320">
              <a:lnSpc>
                <a:spcPct val="100000"/>
              </a:lnSpc>
              <a:spcBef>
                <a:spcPts val="1020"/>
              </a:spcBef>
              <a:buChar char="•"/>
              <a:tabLst>
                <a:tab pos="286385" algn="l"/>
                <a:tab pos="287020" algn="l"/>
              </a:tabLst>
            </a:pPr>
            <a:r>
              <a:rPr sz="2400" spc="-50" dirty="0">
                <a:solidFill>
                  <a:srgbClr val="585858"/>
                </a:solidFill>
                <a:latin typeface="Arial" panose="020B0604020202020204"/>
                <a:cs typeface="Arial" panose="020B0604020202020204"/>
              </a:rPr>
              <a:t>ArrayList, </a:t>
            </a:r>
            <a:r>
              <a:rPr sz="2400" spc="-40" dirty="0">
                <a:solidFill>
                  <a:srgbClr val="585858"/>
                </a:solidFill>
                <a:latin typeface="Arial" panose="020B0604020202020204"/>
                <a:cs typeface="Arial" panose="020B0604020202020204"/>
              </a:rPr>
              <a:t>Vector: </a:t>
            </a:r>
            <a:r>
              <a:rPr sz="2400" spc="-55" dirty="0">
                <a:solidFill>
                  <a:srgbClr val="585858"/>
                </a:solidFill>
                <a:latin typeface="Arial" panose="020B0604020202020204"/>
                <a:cs typeface="Arial" panose="020B0604020202020204"/>
              </a:rPr>
              <a:t>cài </a:t>
            </a:r>
            <a:r>
              <a:rPr sz="2400" spc="35" dirty="0">
                <a:solidFill>
                  <a:srgbClr val="585858"/>
                </a:solidFill>
                <a:latin typeface="Arial" panose="020B0604020202020204"/>
                <a:cs typeface="Arial" panose="020B0604020202020204"/>
              </a:rPr>
              <a:t>đặt </a:t>
            </a:r>
            <a:r>
              <a:rPr sz="2400" spc="10" dirty="0">
                <a:solidFill>
                  <a:srgbClr val="585858"/>
                </a:solidFill>
                <a:latin typeface="Arial" panose="020B0604020202020204"/>
                <a:cs typeface="Arial" panose="020B0604020202020204"/>
              </a:rPr>
              <a:t>mảng </a:t>
            </a:r>
            <a:r>
              <a:rPr sz="2400" spc="-65" dirty="0">
                <a:solidFill>
                  <a:srgbClr val="585858"/>
                </a:solidFill>
                <a:latin typeface="Arial" panose="020B0604020202020204"/>
                <a:cs typeface="Arial" panose="020B0604020202020204"/>
              </a:rPr>
              <a:t>của</a:t>
            </a:r>
            <a:r>
              <a:rPr sz="2400" spc="80" dirty="0">
                <a:solidFill>
                  <a:srgbClr val="585858"/>
                </a:solidFill>
                <a:latin typeface="Arial" panose="020B0604020202020204"/>
                <a:cs typeface="Arial" panose="020B0604020202020204"/>
              </a:rPr>
              <a:t> </a:t>
            </a:r>
            <a:r>
              <a:rPr sz="2400" spc="-55" dirty="0">
                <a:solidFill>
                  <a:srgbClr val="585858"/>
                </a:solidFill>
                <a:latin typeface="Arial" panose="020B0604020202020204"/>
                <a:cs typeface="Arial" panose="020B0604020202020204"/>
              </a:rPr>
              <a:t>List</a:t>
            </a:r>
            <a:endParaRPr sz="2400">
              <a:latin typeface="Arial" panose="020B0604020202020204"/>
              <a:cs typeface="Arial" panose="020B0604020202020204"/>
            </a:endParaRPr>
          </a:p>
          <a:p>
            <a:pPr marL="560705" lvl="1" indent="-229235">
              <a:lnSpc>
                <a:spcPct val="100000"/>
              </a:lnSpc>
              <a:spcBef>
                <a:spcPts val="775"/>
              </a:spcBef>
              <a:buFont typeface="Georgia" panose="02040502050405020303"/>
              <a:buChar char="−"/>
              <a:tabLst>
                <a:tab pos="561340" algn="l"/>
              </a:tabLst>
            </a:pPr>
            <a:r>
              <a:rPr sz="2000" spc="15" dirty="0">
                <a:solidFill>
                  <a:srgbClr val="585858"/>
                </a:solidFill>
                <a:latin typeface="Arial" panose="020B0604020202020204"/>
                <a:cs typeface="Arial" panose="020B0604020202020204"/>
              </a:rPr>
              <a:t>Đối </a:t>
            </a:r>
            <a:r>
              <a:rPr sz="2000" spc="-15" dirty="0">
                <a:solidFill>
                  <a:srgbClr val="585858"/>
                </a:solidFill>
                <a:latin typeface="Arial" panose="020B0604020202020204"/>
                <a:cs typeface="Arial" panose="020B0604020202020204"/>
              </a:rPr>
              <a:t>tượng </a:t>
            </a:r>
            <a:r>
              <a:rPr sz="2000" spc="-50" dirty="0">
                <a:solidFill>
                  <a:srgbClr val="585858"/>
                </a:solidFill>
                <a:latin typeface="Arial" panose="020B0604020202020204"/>
                <a:cs typeface="Arial" panose="020B0604020202020204"/>
              </a:rPr>
              <a:t>của </a:t>
            </a:r>
            <a:r>
              <a:rPr sz="2000" spc="-30" dirty="0">
                <a:solidFill>
                  <a:srgbClr val="585858"/>
                </a:solidFill>
                <a:latin typeface="Arial" panose="020B0604020202020204"/>
                <a:cs typeface="Arial" panose="020B0604020202020204"/>
              </a:rPr>
              <a:t>Vector </a:t>
            </a:r>
            <a:r>
              <a:rPr sz="2000" spc="-40" dirty="0">
                <a:solidFill>
                  <a:srgbClr val="585858"/>
                </a:solidFill>
                <a:latin typeface="Arial" panose="020B0604020202020204"/>
                <a:cs typeface="Arial" panose="020B0604020202020204"/>
              </a:rPr>
              <a:t>mặc </a:t>
            </a:r>
            <a:r>
              <a:rPr sz="2000" spc="35" dirty="0">
                <a:solidFill>
                  <a:srgbClr val="585858"/>
                </a:solidFill>
                <a:latin typeface="Arial" panose="020B0604020202020204"/>
                <a:cs typeface="Arial" panose="020B0604020202020204"/>
              </a:rPr>
              <a:t>định </a:t>
            </a:r>
            <a:r>
              <a:rPr sz="2000" spc="-75" dirty="0">
                <a:solidFill>
                  <a:srgbClr val="585858"/>
                </a:solidFill>
                <a:latin typeface="Arial" panose="020B0604020202020204"/>
                <a:cs typeface="Arial" panose="020B0604020202020204"/>
              </a:rPr>
              <a:t>được </a:t>
            </a:r>
            <a:r>
              <a:rPr sz="2000" spc="50" dirty="0">
                <a:solidFill>
                  <a:srgbClr val="585858"/>
                </a:solidFill>
                <a:latin typeface="Arial" panose="020B0604020202020204"/>
                <a:cs typeface="Arial" panose="020B0604020202020204"/>
              </a:rPr>
              <a:t>đồng</a:t>
            </a:r>
            <a:r>
              <a:rPr sz="2000" spc="35" dirty="0">
                <a:solidFill>
                  <a:srgbClr val="585858"/>
                </a:solidFill>
                <a:latin typeface="Arial" panose="020B0604020202020204"/>
                <a:cs typeface="Arial" panose="020B0604020202020204"/>
              </a:rPr>
              <a:t> </a:t>
            </a:r>
            <a:r>
              <a:rPr sz="2000" spc="60" dirty="0">
                <a:solidFill>
                  <a:srgbClr val="585858"/>
                </a:solidFill>
                <a:latin typeface="Arial" panose="020B0604020202020204"/>
                <a:cs typeface="Arial" panose="020B0604020202020204"/>
              </a:rPr>
              <a:t>bộ</a:t>
            </a:r>
            <a:endParaRPr sz="2000">
              <a:latin typeface="Arial" panose="020B0604020202020204"/>
              <a:cs typeface="Arial" panose="020B0604020202020204"/>
            </a:endParaRPr>
          </a:p>
          <a:p>
            <a:pPr marL="560705" marR="5080" lvl="1" indent="-228600">
              <a:lnSpc>
                <a:spcPts val="2160"/>
              </a:lnSpc>
              <a:spcBef>
                <a:spcPts val="1025"/>
              </a:spcBef>
              <a:buFont typeface="Georgia" panose="02040502050405020303"/>
              <a:buChar char="−"/>
              <a:tabLst>
                <a:tab pos="561340" algn="l"/>
              </a:tabLst>
            </a:pPr>
            <a:r>
              <a:rPr sz="2000" spc="-25" dirty="0">
                <a:solidFill>
                  <a:srgbClr val="585858"/>
                </a:solidFill>
                <a:latin typeface="Arial" panose="020B0604020202020204"/>
                <a:cs typeface="Arial" panose="020B0604020202020204"/>
              </a:rPr>
              <a:t>Vector </a:t>
            </a:r>
            <a:r>
              <a:rPr sz="2000" spc="-75" dirty="0">
                <a:solidFill>
                  <a:srgbClr val="585858"/>
                </a:solidFill>
                <a:latin typeface="Arial" panose="020B0604020202020204"/>
                <a:cs typeface="Arial" panose="020B0604020202020204"/>
              </a:rPr>
              <a:t>được </a:t>
            </a:r>
            <a:r>
              <a:rPr sz="2000" spc="30" dirty="0">
                <a:solidFill>
                  <a:srgbClr val="585858"/>
                </a:solidFill>
                <a:latin typeface="Arial" panose="020B0604020202020204"/>
                <a:cs typeface="Arial" panose="020B0604020202020204"/>
              </a:rPr>
              <a:t>phát triển </a:t>
            </a:r>
            <a:r>
              <a:rPr sz="2000" spc="-20" dirty="0">
                <a:solidFill>
                  <a:srgbClr val="585858"/>
                </a:solidFill>
                <a:latin typeface="Arial" panose="020B0604020202020204"/>
                <a:cs typeface="Arial" panose="020B0604020202020204"/>
              </a:rPr>
              <a:t>từ </a:t>
            </a:r>
            <a:r>
              <a:rPr sz="2000" spc="-145" dirty="0">
                <a:solidFill>
                  <a:srgbClr val="585858"/>
                </a:solidFill>
                <a:latin typeface="Arial" panose="020B0604020202020204"/>
                <a:cs typeface="Arial" panose="020B0604020202020204"/>
              </a:rPr>
              <a:t>Java </a:t>
            </a:r>
            <a:r>
              <a:rPr sz="2000" spc="-70" dirty="0">
                <a:solidFill>
                  <a:srgbClr val="585858"/>
                </a:solidFill>
                <a:latin typeface="Arial" panose="020B0604020202020204"/>
                <a:cs typeface="Arial" panose="020B0604020202020204"/>
              </a:rPr>
              <a:t>1.0 </a:t>
            </a:r>
            <a:r>
              <a:rPr sz="2000" spc="-40" dirty="0">
                <a:solidFill>
                  <a:srgbClr val="585858"/>
                </a:solidFill>
                <a:latin typeface="Arial" panose="020B0604020202020204"/>
                <a:cs typeface="Arial" panose="020B0604020202020204"/>
              </a:rPr>
              <a:t>trước </a:t>
            </a:r>
            <a:r>
              <a:rPr sz="2000" spc="15" dirty="0">
                <a:solidFill>
                  <a:srgbClr val="585858"/>
                </a:solidFill>
                <a:latin typeface="Arial" panose="020B0604020202020204"/>
                <a:cs typeface="Arial" panose="020B0604020202020204"/>
              </a:rPr>
              <a:t>khi </a:t>
            </a:r>
            <a:r>
              <a:rPr sz="2000" dirty="0">
                <a:solidFill>
                  <a:srgbClr val="585858"/>
                </a:solidFill>
                <a:latin typeface="Arial" panose="020B0604020202020204"/>
                <a:cs typeface="Arial" panose="020B0604020202020204"/>
              </a:rPr>
              <a:t>Collection  </a:t>
            </a:r>
            <a:r>
              <a:rPr sz="2000" spc="5" dirty="0">
                <a:solidFill>
                  <a:srgbClr val="585858"/>
                </a:solidFill>
                <a:latin typeface="Arial" panose="020B0604020202020204"/>
                <a:cs typeface="Arial" panose="020B0604020202020204"/>
              </a:rPr>
              <a:t>framework </a:t>
            </a:r>
            <a:r>
              <a:rPr sz="2000" spc="-75" dirty="0">
                <a:solidFill>
                  <a:srgbClr val="585858"/>
                </a:solidFill>
                <a:latin typeface="Arial" panose="020B0604020202020204"/>
                <a:cs typeface="Arial" panose="020B0604020202020204"/>
              </a:rPr>
              <a:t>được </a:t>
            </a:r>
            <a:r>
              <a:rPr sz="2000" spc="5" dirty="0">
                <a:solidFill>
                  <a:srgbClr val="585858"/>
                </a:solidFill>
                <a:latin typeface="Arial" panose="020B0604020202020204"/>
                <a:cs typeface="Arial" panose="020B0604020202020204"/>
              </a:rPr>
              <a:t>giới</a:t>
            </a:r>
            <a:r>
              <a:rPr sz="2000" spc="45" dirty="0">
                <a:solidFill>
                  <a:srgbClr val="585858"/>
                </a:solidFill>
                <a:latin typeface="Arial" panose="020B0604020202020204"/>
                <a:cs typeface="Arial" panose="020B0604020202020204"/>
              </a:rPr>
              <a:t> </a:t>
            </a:r>
            <a:r>
              <a:rPr sz="2000" spc="25" dirty="0">
                <a:solidFill>
                  <a:srgbClr val="585858"/>
                </a:solidFill>
                <a:latin typeface="Arial" panose="020B0604020202020204"/>
                <a:cs typeface="Arial" panose="020B0604020202020204"/>
              </a:rPr>
              <a:t>thiệu</a:t>
            </a:r>
            <a:endParaRPr sz="2000">
              <a:latin typeface="Arial" panose="020B0604020202020204"/>
              <a:cs typeface="Arial" panose="020B0604020202020204"/>
            </a:endParaRPr>
          </a:p>
          <a:p>
            <a:pPr marL="560705" lvl="1" indent="-229235">
              <a:lnSpc>
                <a:spcPct val="100000"/>
              </a:lnSpc>
              <a:spcBef>
                <a:spcPts val="725"/>
              </a:spcBef>
              <a:buFont typeface="Georgia" panose="02040502050405020303"/>
              <a:buChar char="−"/>
              <a:tabLst>
                <a:tab pos="561340" algn="l"/>
              </a:tabLst>
            </a:pPr>
            <a:r>
              <a:rPr sz="2000" spc="-35" dirty="0">
                <a:solidFill>
                  <a:srgbClr val="585858"/>
                </a:solidFill>
                <a:latin typeface="Arial" panose="020B0604020202020204"/>
                <a:cs typeface="Arial" panose="020B0604020202020204"/>
              </a:rPr>
              <a:t>ArrayList </a:t>
            </a:r>
            <a:r>
              <a:rPr sz="2000" spc="100" dirty="0">
                <a:solidFill>
                  <a:srgbClr val="585858"/>
                </a:solidFill>
                <a:latin typeface="Arial" panose="020B0604020202020204"/>
                <a:cs typeface="Arial" panose="020B0604020202020204"/>
              </a:rPr>
              <a:t>tốt </a:t>
            </a:r>
            <a:r>
              <a:rPr sz="2000" spc="-25" dirty="0">
                <a:solidFill>
                  <a:srgbClr val="585858"/>
                </a:solidFill>
                <a:latin typeface="Arial" panose="020B0604020202020204"/>
                <a:cs typeface="Arial" panose="020B0604020202020204"/>
              </a:rPr>
              <a:t>hơn </a:t>
            </a:r>
            <a:r>
              <a:rPr sz="2000" spc="-90" dirty="0">
                <a:solidFill>
                  <a:srgbClr val="585858"/>
                </a:solidFill>
                <a:latin typeface="Arial" panose="020B0604020202020204"/>
                <a:cs typeface="Arial" panose="020B0604020202020204"/>
              </a:rPr>
              <a:t>và </a:t>
            </a:r>
            <a:r>
              <a:rPr sz="2000" spc="-75" dirty="0">
                <a:solidFill>
                  <a:srgbClr val="585858"/>
                </a:solidFill>
                <a:latin typeface="Arial" panose="020B0604020202020204"/>
                <a:cs typeface="Arial" panose="020B0604020202020204"/>
              </a:rPr>
              <a:t>được </a:t>
            </a:r>
            <a:r>
              <a:rPr sz="2000" spc="-160" dirty="0">
                <a:solidFill>
                  <a:srgbClr val="585858"/>
                </a:solidFill>
                <a:latin typeface="Arial" panose="020B0604020202020204"/>
                <a:cs typeface="Arial" panose="020B0604020202020204"/>
              </a:rPr>
              <a:t>sử </a:t>
            </a:r>
            <a:r>
              <a:rPr sz="2000" spc="45" dirty="0">
                <a:solidFill>
                  <a:srgbClr val="585858"/>
                </a:solidFill>
                <a:latin typeface="Arial" panose="020B0604020202020204"/>
                <a:cs typeface="Arial" panose="020B0604020202020204"/>
              </a:rPr>
              <a:t>dụng </a:t>
            </a:r>
            <a:r>
              <a:rPr sz="2000" spc="5" dirty="0">
                <a:solidFill>
                  <a:srgbClr val="585858"/>
                </a:solidFill>
                <a:latin typeface="Arial" panose="020B0604020202020204"/>
                <a:cs typeface="Arial" panose="020B0604020202020204"/>
              </a:rPr>
              <a:t>nhiều </a:t>
            </a:r>
            <a:r>
              <a:rPr sz="2000" spc="-25" dirty="0">
                <a:solidFill>
                  <a:srgbClr val="585858"/>
                </a:solidFill>
                <a:latin typeface="Arial" panose="020B0604020202020204"/>
                <a:cs typeface="Arial" panose="020B0604020202020204"/>
              </a:rPr>
              <a:t>hơn</a:t>
            </a:r>
            <a:r>
              <a:rPr sz="2000" spc="-310" dirty="0">
                <a:solidFill>
                  <a:srgbClr val="585858"/>
                </a:solidFill>
                <a:latin typeface="Arial" panose="020B0604020202020204"/>
                <a:cs typeface="Arial" panose="020B0604020202020204"/>
              </a:rPr>
              <a:t> </a:t>
            </a:r>
            <a:r>
              <a:rPr sz="2000" spc="-25" dirty="0">
                <a:solidFill>
                  <a:srgbClr val="585858"/>
                </a:solidFill>
                <a:latin typeface="Arial" panose="020B0604020202020204"/>
                <a:cs typeface="Arial" panose="020B0604020202020204"/>
              </a:rPr>
              <a:t>Vector</a:t>
            </a:r>
            <a:endParaRPr sz="2000">
              <a:latin typeface="Arial" panose="020B0604020202020204"/>
              <a:cs typeface="Arial" panose="020B0604020202020204"/>
            </a:endParaRPr>
          </a:p>
          <a:p>
            <a:pPr marL="286385" indent="-274320">
              <a:lnSpc>
                <a:spcPct val="100000"/>
              </a:lnSpc>
              <a:spcBef>
                <a:spcPts val="1510"/>
              </a:spcBef>
              <a:buChar char="•"/>
              <a:tabLst>
                <a:tab pos="286385" algn="l"/>
                <a:tab pos="287020" algn="l"/>
              </a:tabLst>
            </a:pPr>
            <a:r>
              <a:rPr sz="2400" spc="-50" dirty="0">
                <a:solidFill>
                  <a:srgbClr val="585858"/>
                </a:solidFill>
                <a:latin typeface="Arial" panose="020B0604020202020204"/>
                <a:cs typeface="Arial" panose="020B0604020202020204"/>
              </a:rPr>
              <a:t>LinkedList: </a:t>
            </a:r>
            <a:r>
              <a:rPr sz="2400" spc="-55" dirty="0">
                <a:solidFill>
                  <a:srgbClr val="585858"/>
                </a:solidFill>
                <a:latin typeface="Arial" panose="020B0604020202020204"/>
                <a:cs typeface="Arial" panose="020B0604020202020204"/>
              </a:rPr>
              <a:t>cài </a:t>
            </a:r>
            <a:r>
              <a:rPr sz="2400" spc="35" dirty="0">
                <a:solidFill>
                  <a:srgbClr val="585858"/>
                </a:solidFill>
                <a:latin typeface="Arial" panose="020B0604020202020204"/>
                <a:cs typeface="Arial" panose="020B0604020202020204"/>
              </a:rPr>
              <a:t>đặt </a:t>
            </a:r>
            <a:r>
              <a:rPr sz="2400" dirty="0">
                <a:solidFill>
                  <a:srgbClr val="585858"/>
                </a:solidFill>
                <a:latin typeface="Arial" panose="020B0604020202020204"/>
                <a:cs typeface="Arial" panose="020B0604020202020204"/>
              </a:rPr>
              <a:t>danh </a:t>
            </a:r>
            <a:r>
              <a:rPr sz="2400" spc="-95" dirty="0">
                <a:solidFill>
                  <a:srgbClr val="585858"/>
                </a:solidFill>
                <a:latin typeface="Arial" panose="020B0604020202020204"/>
                <a:cs typeface="Arial" panose="020B0604020202020204"/>
              </a:rPr>
              <a:t>sách </a:t>
            </a:r>
            <a:r>
              <a:rPr sz="2400" spc="10" dirty="0">
                <a:solidFill>
                  <a:srgbClr val="585858"/>
                </a:solidFill>
                <a:latin typeface="Arial" panose="020B0604020202020204"/>
                <a:cs typeface="Arial" panose="020B0604020202020204"/>
              </a:rPr>
              <a:t>móc </a:t>
            </a:r>
            <a:r>
              <a:rPr sz="2400" spc="45" dirty="0">
                <a:solidFill>
                  <a:srgbClr val="585858"/>
                </a:solidFill>
                <a:latin typeface="Arial" panose="020B0604020202020204"/>
                <a:cs typeface="Arial" panose="020B0604020202020204"/>
              </a:rPr>
              <a:t>nối </a:t>
            </a:r>
            <a:r>
              <a:rPr sz="2400" spc="-65" dirty="0">
                <a:solidFill>
                  <a:srgbClr val="585858"/>
                </a:solidFill>
                <a:latin typeface="Arial" panose="020B0604020202020204"/>
                <a:cs typeface="Arial" panose="020B0604020202020204"/>
              </a:rPr>
              <a:t>của</a:t>
            </a:r>
            <a:r>
              <a:rPr sz="2400" spc="70" dirty="0">
                <a:solidFill>
                  <a:srgbClr val="585858"/>
                </a:solidFill>
                <a:latin typeface="Arial" panose="020B0604020202020204"/>
                <a:cs typeface="Arial" panose="020B0604020202020204"/>
              </a:rPr>
              <a:t> </a:t>
            </a:r>
            <a:r>
              <a:rPr sz="2400" spc="-50" dirty="0">
                <a:solidFill>
                  <a:srgbClr val="585858"/>
                </a:solidFill>
                <a:latin typeface="Arial" panose="020B0604020202020204"/>
                <a:cs typeface="Arial" panose="020B0604020202020204"/>
              </a:rPr>
              <a:t>List</a:t>
            </a:r>
            <a:endParaRPr sz="2400">
              <a:latin typeface="Arial" panose="020B0604020202020204"/>
              <a:cs typeface="Arial" panose="020B0604020202020204"/>
            </a:endParaRPr>
          </a:p>
          <a:p>
            <a:pPr marL="560705" lvl="1" indent="-229235">
              <a:lnSpc>
                <a:spcPct val="100000"/>
              </a:lnSpc>
              <a:spcBef>
                <a:spcPts val="770"/>
              </a:spcBef>
              <a:buFont typeface="Georgia" panose="02040502050405020303"/>
              <a:buChar char="−"/>
              <a:tabLst>
                <a:tab pos="561340" algn="l"/>
              </a:tabLst>
            </a:pPr>
            <a:r>
              <a:rPr sz="2000" spc="-105" dirty="0">
                <a:solidFill>
                  <a:srgbClr val="585858"/>
                </a:solidFill>
                <a:latin typeface="Arial" panose="020B0604020202020204"/>
                <a:cs typeface="Arial" panose="020B0604020202020204"/>
              </a:rPr>
              <a:t>Được </a:t>
            </a:r>
            <a:r>
              <a:rPr sz="2000" spc="-160" dirty="0">
                <a:solidFill>
                  <a:srgbClr val="585858"/>
                </a:solidFill>
                <a:latin typeface="Arial" panose="020B0604020202020204"/>
                <a:cs typeface="Arial" panose="020B0604020202020204"/>
              </a:rPr>
              <a:t>sử </a:t>
            </a:r>
            <a:r>
              <a:rPr sz="2000" spc="45" dirty="0">
                <a:solidFill>
                  <a:srgbClr val="585858"/>
                </a:solidFill>
                <a:latin typeface="Arial" panose="020B0604020202020204"/>
                <a:cs typeface="Arial" panose="020B0604020202020204"/>
              </a:rPr>
              <a:t>dụng </a:t>
            </a:r>
            <a:r>
              <a:rPr sz="2000" dirty="0">
                <a:solidFill>
                  <a:srgbClr val="585858"/>
                </a:solidFill>
                <a:latin typeface="Arial" panose="020B0604020202020204"/>
                <a:cs typeface="Arial" panose="020B0604020202020204"/>
              </a:rPr>
              <a:t>để </a:t>
            </a:r>
            <a:r>
              <a:rPr sz="2000" spc="30" dirty="0">
                <a:solidFill>
                  <a:srgbClr val="585858"/>
                </a:solidFill>
                <a:latin typeface="Arial" panose="020B0604020202020204"/>
                <a:cs typeface="Arial" panose="020B0604020202020204"/>
              </a:rPr>
              <a:t>tạo </a:t>
            </a:r>
            <a:r>
              <a:rPr sz="2000" dirty="0">
                <a:solidFill>
                  <a:srgbClr val="585858"/>
                </a:solidFill>
                <a:latin typeface="Arial" panose="020B0604020202020204"/>
                <a:cs typeface="Arial" panose="020B0604020202020204"/>
              </a:rPr>
              <a:t>ngăn </a:t>
            </a:r>
            <a:r>
              <a:rPr sz="2000" spc="-50" dirty="0">
                <a:solidFill>
                  <a:srgbClr val="585858"/>
                </a:solidFill>
                <a:latin typeface="Arial" panose="020B0604020202020204"/>
                <a:cs typeface="Arial" panose="020B0604020202020204"/>
              </a:rPr>
              <a:t>xếp, </a:t>
            </a:r>
            <a:r>
              <a:rPr sz="2000" spc="5" dirty="0">
                <a:solidFill>
                  <a:srgbClr val="585858"/>
                </a:solidFill>
                <a:latin typeface="Arial" panose="020B0604020202020204"/>
                <a:cs typeface="Arial" panose="020B0604020202020204"/>
              </a:rPr>
              <a:t>hàng </a:t>
            </a:r>
            <a:r>
              <a:rPr sz="2000" spc="-35" dirty="0">
                <a:solidFill>
                  <a:srgbClr val="585858"/>
                </a:solidFill>
                <a:latin typeface="Arial" panose="020B0604020202020204"/>
                <a:cs typeface="Arial" panose="020B0604020202020204"/>
              </a:rPr>
              <a:t>đợi,</a:t>
            </a:r>
            <a:r>
              <a:rPr sz="2000" spc="-330" dirty="0">
                <a:solidFill>
                  <a:srgbClr val="585858"/>
                </a:solidFill>
                <a:latin typeface="Arial" panose="020B0604020202020204"/>
                <a:cs typeface="Arial" panose="020B0604020202020204"/>
              </a:rPr>
              <a:t> </a:t>
            </a:r>
            <a:r>
              <a:rPr sz="2000" spc="-215" dirty="0">
                <a:solidFill>
                  <a:srgbClr val="585858"/>
                </a:solidFill>
                <a:latin typeface="Arial" panose="020B0604020202020204"/>
                <a:cs typeface="Arial" panose="020B0604020202020204"/>
              </a:rPr>
              <a:t>cây…</a:t>
            </a:r>
            <a:endParaRPr sz="2000">
              <a:latin typeface="Arial" panose="020B0604020202020204"/>
              <a:cs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0442" y="704355"/>
            <a:ext cx="4297045" cy="567055"/>
          </a:xfrm>
          <a:prstGeom prst="rect">
            <a:avLst/>
          </a:prstGeom>
        </p:spPr>
        <p:txBody>
          <a:bodyPr vert="horz" wrap="square" lIns="0" tIns="13335" rIns="0" bIns="0" rtlCol="0">
            <a:spAutoFit/>
          </a:bodyPr>
          <a:lstStyle/>
          <a:p>
            <a:pPr marL="12700">
              <a:lnSpc>
                <a:spcPct val="100000"/>
              </a:lnSpc>
              <a:spcBef>
                <a:spcPts val="105"/>
              </a:spcBef>
            </a:pPr>
            <a:r>
              <a:rPr sz="3600" spc="-175" dirty="0">
                <a:solidFill>
                  <a:schemeClr val="tx1"/>
                </a:solidFill>
              </a:rPr>
              <a:t>Set</a:t>
            </a:r>
            <a:r>
              <a:rPr sz="3600" spc="-380" dirty="0">
                <a:solidFill>
                  <a:schemeClr val="tx1"/>
                </a:solidFill>
              </a:rPr>
              <a:t> </a:t>
            </a:r>
            <a:r>
              <a:rPr lang="en-US" sz="3600" spc="-380" dirty="0">
                <a:solidFill>
                  <a:schemeClr val="tx1"/>
                </a:solidFill>
              </a:rPr>
              <a:t> </a:t>
            </a:r>
            <a:r>
              <a:rPr sz="3600" spc="45" dirty="0">
                <a:solidFill>
                  <a:schemeClr val="tx1"/>
                </a:solidFill>
              </a:rPr>
              <a:t>Implementations</a:t>
            </a:r>
            <a:endParaRPr sz="3600" spc="45" dirty="0">
              <a:solidFill>
                <a:schemeClr val="tx1"/>
              </a:solidFill>
            </a:endParaRPr>
          </a:p>
        </p:txBody>
      </p:sp>
      <p:sp>
        <p:nvSpPr>
          <p:cNvPr id="7" name="object 7"/>
          <p:cNvSpPr txBox="1"/>
          <p:nvPr/>
        </p:nvSpPr>
        <p:spPr>
          <a:xfrm>
            <a:off x="8776716" y="6396240"/>
            <a:ext cx="28067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39</a:t>
            </a:r>
            <a:endParaRPr sz="1400">
              <a:latin typeface="Verdana" panose="020B0604030504040204"/>
              <a:cs typeface="Verdana" panose="020B0604030504040204"/>
            </a:endParaRPr>
          </a:p>
        </p:txBody>
      </p:sp>
      <p:sp>
        <p:nvSpPr>
          <p:cNvPr id="3" name="object 3"/>
          <p:cNvSpPr txBox="1"/>
          <p:nvPr/>
        </p:nvSpPr>
        <p:spPr>
          <a:xfrm>
            <a:off x="351155" y="1701101"/>
            <a:ext cx="5062220" cy="3623310"/>
          </a:xfrm>
          <a:prstGeom prst="rect">
            <a:avLst/>
          </a:prstGeom>
        </p:spPr>
        <p:txBody>
          <a:bodyPr vert="horz" wrap="square" lIns="0" tIns="129539" rIns="0" bIns="0" rtlCol="0">
            <a:spAutoFit/>
          </a:bodyPr>
          <a:lstStyle/>
          <a:p>
            <a:pPr marL="287020" indent="-274320">
              <a:lnSpc>
                <a:spcPct val="100000"/>
              </a:lnSpc>
              <a:spcBef>
                <a:spcPts val="1020"/>
              </a:spcBef>
              <a:buChar char="•"/>
              <a:tabLst>
                <a:tab pos="286385" algn="l"/>
                <a:tab pos="287020" algn="l"/>
              </a:tabLst>
            </a:pPr>
            <a:r>
              <a:rPr sz="2400" spc="-90" dirty="0">
                <a:solidFill>
                  <a:srgbClr val="585858"/>
                </a:solidFill>
                <a:latin typeface="Arial" panose="020B0604020202020204"/>
                <a:cs typeface="Arial" panose="020B0604020202020204"/>
              </a:rPr>
              <a:t>HashSet:</a:t>
            </a:r>
            <a:endParaRPr sz="2400">
              <a:latin typeface="Arial" panose="020B0604020202020204"/>
              <a:cs typeface="Arial" panose="020B0604020202020204"/>
            </a:endParaRPr>
          </a:p>
          <a:p>
            <a:pPr marL="561340" lvl="1" indent="-229235">
              <a:lnSpc>
                <a:spcPct val="100000"/>
              </a:lnSpc>
              <a:spcBef>
                <a:spcPts val="775"/>
              </a:spcBef>
              <a:buChar char="•"/>
              <a:tabLst>
                <a:tab pos="561340" algn="l"/>
                <a:tab pos="561975" algn="l"/>
              </a:tabLst>
            </a:pPr>
            <a:r>
              <a:rPr sz="2000" spc="-105" dirty="0">
                <a:solidFill>
                  <a:srgbClr val="585858"/>
                </a:solidFill>
                <a:latin typeface="Arial" panose="020B0604020202020204"/>
                <a:cs typeface="Arial" panose="020B0604020202020204"/>
              </a:rPr>
              <a:t>Lưu </a:t>
            </a:r>
            <a:r>
              <a:rPr sz="2000" spc="-85" dirty="0">
                <a:solidFill>
                  <a:srgbClr val="585858"/>
                </a:solidFill>
                <a:latin typeface="Arial" panose="020B0604020202020204"/>
                <a:cs typeface="Arial" panose="020B0604020202020204"/>
              </a:rPr>
              <a:t>các </a:t>
            </a:r>
            <a:r>
              <a:rPr sz="2000" dirty="0">
                <a:solidFill>
                  <a:srgbClr val="585858"/>
                </a:solidFill>
                <a:latin typeface="Arial" panose="020B0604020202020204"/>
                <a:cs typeface="Arial" panose="020B0604020202020204"/>
              </a:rPr>
              <a:t>phần </a:t>
            </a:r>
            <a:r>
              <a:rPr sz="2000" spc="-20" dirty="0">
                <a:solidFill>
                  <a:srgbClr val="585858"/>
                </a:solidFill>
                <a:latin typeface="Arial" panose="020B0604020202020204"/>
                <a:cs typeface="Arial" panose="020B0604020202020204"/>
              </a:rPr>
              <a:t>tử </a:t>
            </a:r>
            <a:r>
              <a:rPr sz="2000" spc="55" dirty="0">
                <a:solidFill>
                  <a:srgbClr val="585858"/>
                </a:solidFill>
                <a:latin typeface="Arial" panose="020B0604020202020204"/>
                <a:cs typeface="Arial" panose="020B0604020202020204"/>
              </a:rPr>
              <a:t>trong </a:t>
            </a:r>
            <a:r>
              <a:rPr sz="2000" spc="75" dirty="0">
                <a:solidFill>
                  <a:srgbClr val="585858"/>
                </a:solidFill>
                <a:latin typeface="Arial" panose="020B0604020202020204"/>
                <a:cs typeface="Arial" panose="020B0604020202020204"/>
              </a:rPr>
              <a:t>một </a:t>
            </a:r>
            <a:r>
              <a:rPr sz="2000" spc="15" dirty="0">
                <a:solidFill>
                  <a:srgbClr val="585858"/>
                </a:solidFill>
                <a:latin typeface="Arial" panose="020B0604020202020204"/>
                <a:cs typeface="Arial" panose="020B0604020202020204"/>
              </a:rPr>
              <a:t>bảng</a:t>
            </a:r>
            <a:r>
              <a:rPr sz="2000" spc="-65" dirty="0">
                <a:solidFill>
                  <a:srgbClr val="585858"/>
                </a:solidFill>
                <a:latin typeface="Arial" panose="020B0604020202020204"/>
                <a:cs typeface="Arial" panose="020B0604020202020204"/>
              </a:rPr>
              <a:t> </a:t>
            </a:r>
            <a:r>
              <a:rPr sz="2000" dirty="0">
                <a:solidFill>
                  <a:srgbClr val="585858"/>
                </a:solidFill>
                <a:latin typeface="Arial" panose="020B0604020202020204"/>
                <a:cs typeface="Arial" panose="020B0604020202020204"/>
              </a:rPr>
              <a:t>băm</a:t>
            </a:r>
            <a:endParaRPr sz="2000">
              <a:latin typeface="Arial" panose="020B0604020202020204"/>
              <a:cs typeface="Arial" panose="020B0604020202020204"/>
            </a:endParaRPr>
          </a:p>
          <a:p>
            <a:pPr marL="561340" lvl="1" indent="-229235">
              <a:lnSpc>
                <a:spcPct val="100000"/>
              </a:lnSpc>
              <a:spcBef>
                <a:spcPts val="755"/>
              </a:spcBef>
              <a:buChar char="•"/>
              <a:tabLst>
                <a:tab pos="561340" algn="l"/>
                <a:tab pos="561975" algn="l"/>
              </a:tabLst>
            </a:pPr>
            <a:r>
              <a:rPr sz="2000" dirty="0">
                <a:solidFill>
                  <a:srgbClr val="585858"/>
                </a:solidFill>
                <a:latin typeface="Arial" panose="020B0604020202020204"/>
                <a:cs typeface="Arial" panose="020B0604020202020204"/>
              </a:rPr>
              <a:t>Không cho </a:t>
            </a:r>
            <a:r>
              <a:rPr sz="2000" spc="20" dirty="0">
                <a:solidFill>
                  <a:srgbClr val="585858"/>
                </a:solidFill>
                <a:latin typeface="Arial" panose="020B0604020202020204"/>
                <a:cs typeface="Arial" panose="020B0604020202020204"/>
              </a:rPr>
              <a:t>phép </a:t>
            </a:r>
            <a:r>
              <a:rPr sz="2000" spc="-40" dirty="0">
                <a:solidFill>
                  <a:srgbClr val="585858"/>
                </a:solidFill>
                <a:latin typeface="Arial" panose="020B0604020202020204"/>
                <a:cs typeface="Arial" panose="020B0604020202020204"/>
              </a:rPr>
              <a:t>lưu </a:t>
            </a:r>
            <a:r>
              <a:rPr sz="2000" spc="50" dirty="0">
                <a:solidFill>
                  <a:srgbClr val="585858"/>
                </a:solidFill>
                <a:latin typeface="Arial" panose="020B0604020202020204"/>
                <a:cs typeface="Arial" panose="020B0604020202020204"/>
              </a:rPr>
              <a:t>trùng</a:t>
            </a:r>
            <a:r>
              <a:rPr sz="2000" spc="-50" dirty="0">
                <a:solidFill>
                  <a:srgbClr val="585858"/>
                </a:solidFill>
                <a:latin typeface="Arial" panose="020B0604020202020204"/>
                <a:cs typeface="Arial" panose="020B0604020202020204"/>
              </a:rPr>
              <a:t> </a:t>
            </a:r>
            <a:r>
              <a:rPr sz="2000" spc="-5" dirty="0">
                <a:solidFill>
                  <a:srgbClr val="585858"/>
                </a:solidFill>
                <a:latin typeface="Arial" panose="020B0604020202020204"/>
                <a:cs typeface="Arial" panose="020B0604020202020204"/>
              </a:rPr>
              <a:t>lặp</a:t>
            </a:r>
            <a:endParaRPr sz="2000">
              <a:latin typeface="Arial" panose="020B0604020202020204"/>
              <a:cs typeface="Arial" panose="020B0604020202020204"/>
            </a:endParaRPr>
          </a:p>
          <a:p>
            <a:pPr marL="561340" lvl="1" indent="-229235">
              <a:lnSpc>
                <a:spcPct val="100000"/>
              </a:lnSpc>
              <a:spcBef>
                <a:spcPts val="755"/>
              </a:spcBef>
              <a:buChar char="•"/>
              <a:tabLst>
                <a:tab pos="561340" algn="l"/>
                <a:tab pos="561975" algn="l"/>
              </a:tabLst>
            </a:pPr>
            <a:r>
              <a:rPr sz="2000" spc="-45" dirty="0">
                <a:solidFill>
                  <a:srgbClr val="585858"/>
                </a:solidFill>
                <a:latin typeface="Arial" panose="020B0604020202020204"/>
                <a:cs typeface="Arial" panose="020B0604020202020204"/>
              </a:rPr>
              <a:t>Cho </a:t>
            </a:r>
            <a:r>
              <a:rPr sz="2000" spc="20" dirty="0">
                <a:solidFill>
                  <a:srgbClr val="585858"/>
                </a:solidFill>
                <a:latin typeface="Arial" panose="020B0604020202020204"/>
                <a:cs typeface="Arial" panose="020B0604020202020204"/>
              </a:rPr>
              <a:t>phép </a:t>
            </a:r>
            <a:r>
              <a:rPr sz="2000" dirty="0">
                <a:solidFill>
                  <a:srgbClr val="585858"/>
                </a:solidFill>
                <a:latin typeface="Arial" panose="020B0604020202020204"/>
                <a:cs typeface="Arial" panose="020B0604020202020204"/>
              </a:rPr>
              <a:t>phần </a:t>
            </a:r>
            <a:r>
              <a:rPr sz="2000" spc="-20" dirty="0">
                <a:solidFill>
                  <a:srgbClr val="585858"/>
                </a:solidFill>
                <a:latin typeface="Arial" panose="020B0604020202020204"/>
                <a:cs typeface="Arial" panose="020B0604020202020204"/>
              </a:rPr>
              <a:t>tử</a:t>
            </a:r>
            <a:r>
              <a:rPr sz="2000" spc="-50" dirty="0">
                <a:solidFill>
                  <a:srgbClr val="585858"/>
                </a:solidFill>
                <a:latin typeface="Arial" panose="020B0604020202020204"/>
                <a:cs typeface="Arial" panose="020B0604020202020204"/>
              </a:rPr>
              <a:t> </a:t>
            </a:r>
            <a:r>
              <a:rPr sz="2000" spc="30" dirty="0">
                <a:solidFill>
                  <a:srgbClr val="585858"/>
                </a:solidFill>
                <a:latin typeface="Arial" panose="020B0604020202020204"/>
                <a:cs typeface="Arial" panose="020B0604020202020204"/>
              </a:rPr>
              <a:t>null</a:t>
            </a:r>
            <a:endParaRPr sz="2000">
              <a:latin typeface="Arial" panose="020B0604020202020204"/>
              <a:cs typeface="Arial" panose="020B0604020202020204"/>
            </a:endParaRPr>
          </a:p>
          <a:p>
            <a:pPr marL="287020" indent="-274320">
              <a:lnSpc>
                <a:spcPct val="100000"/>
              </a:lnSpc>
              <a:spcBef>
                <a:spcPts val="1510"/>
              </a:spcBef>
              <a:buChar char="•"/>
              <a:tabLst>
                <a:tab pos="286385" algn="l"/>
                <a:tab pos="287020" algn="l"/>
              </a:tabLst>
            </a:pPr>
            <a:r>
              <a:rPr sz="2400" spc="-125" dirty="0">
                <a:solidFill>
                  <a:srgbClr val="585858"/>
                </a:solidFill>
                <a:latin typeface="Arial" panose="020B0604020202020204"/>
                <a:cs typeface="Arial" panose="020B0604020202020204"/>
              </a:rPr>
              <a:t>TreeSet:</a:t>
            </a:r>
            <a:endParaRPr sz="2400">
              <a:latin typeface="Arial" panose="020B0604020202020204"/>
              <a:cs typeface="Arial" panose="020B0604020202020204"/>
            </a:endParaRPr>
          </a:p>
          <a:p>
            <a:pPr marL="561340" marR="5080" lvl="1" indent="-229235">
              <a:lnSpc>
                <a:spcPts val="2160"/>
              </a:lnSpc>
              <a:spcBef>
                <a:spcPts val="1045"/>
              </a:spcBef>
              <a:buChar char="•"/>
              <a:tabLst>
                <a:tab pos="561340" algn="l"/>
                <a:tab pos="561975" algn="l"/>
              </a:tabLst>
            </a:pPr>
            <a:r>
              <a:rPr sz="2000" spc="-45" dirty="0">
                <a:solidFill>
                  <a:srgbClr val="585858"/>
                </a:solidFill>
                <a:latin typeface="Arial" panose="020B0604020202020204"/>
                <a:cs typeface="Arial" panose="020B0604020202020204"/>
              </a:rPr>
              <a:t>Cho </a:t>
            </a:r>
            <a:r>
              <a:rPr sz="2000" spc="20" dirty="0">
                <a:solidFill>
                  <a:srgbClr val="585858"/>
                </a:solidFill>
                <a:latin typeface="Arial" panose="020B0604020202020204"/>
                <a:cs typeface="Arial" panose="020B0604020202020204"/>
              </a:rPr>
              <a:t>phép </a:t>
            </a:r>
            <a:r>
              <a:rPr sz="2000" spc="-35" dirty="0">
                <a:solidFill>
                  <a:srgbClr val="585858"/>
                </a:solidFill>
                <a:latin typeface="Arial" panose="020B0604020202020204"/>
                <a:cs typeface="Arial" panose="020B0604020202020204"/>
              </a:rPr>
              <a:t>lấy </a:t>
            </a:r>
            <a:r>
              <a:rPr sz="2000" spc="-85" dirty="0">
                <a:solidFill>
                  <a:srgbClr val="585858"/>
                </a:solidFill>
                <a:latin typeface="Arial" panose="020B0604020202020204"/>
                <a:cs typeface="Arial" panose="020B0604020202020204"/>
              </a:rPr>
              <a:t>các </a:t>
            </a:r>
            <a:r>
              <a:rPr sz="2000" dirty="0">
                <a:solidFill>
                  <a:srgbClr val="585858"/>
                </a:solidFill>
                <a:latin typeface="Arial" panose="020B0604020202020204"/>
                <a:cs typeface="Arial" panose="020B0604020202020204"/>
              </a:rPr>
              <a:t>phần </a:t>
            </a:r>
            <a:r>
              <a:rPr sz="2000" spc="-20" dirty="0">
                <a:solidFill>
                  <a:srgbClr val="585858"/>
                </a:solidFill>
                <a:latin typeface="Arial" panose="020B0604020202020204"/>
                <a:cs typeface="Arial" panose="020B0604020202020204"/>
              </a:rPr>
              <a:t>tử </a:t>
            </a:r>
            <a:r>
              <a:rPr sz="2000" spc="55" dirty="0">
                <a:solidFill>
                  <a:srgbClr val="585858"/>
                </a:solidFill>
                <a:latin typeface="Arial" panose="020B0604020202020204"/>
                <a:cs typeface="Arial" panose="020B0604020202020204"/>
              </a:rPr>
              <a:t>trong </a:t>
            </a:r>
            <a:r>
              <a:rPr sz="2000" spc="30" dirty="0">
                <a:solidFill>
                  <a:srgbClr val="585858"/>
                </a:solidFill>
                <a:latin typeface="Arial" panose="020B0604020202020204"/>
                <a:cs typeface="Arial" panose="020B0604020202020204"/>
              </a:rPr>
              <a:t>tập</a:t>
            </a:r>
            <a:r>
              <a:rPr sz="2000" spc="-35" dirty="0">
                <a:solidFill>
                  <a:srgbClr val="585858"/>
                </a:solidFill>
                <a:latin typeface="Arial" panose="020B0604020202020204"/>
                <a:cs typeface="Arial" panose="020B0604020202020204"/>
              </a:rPr>
              <a:t> </a:t>
            </a:r>
            <a:r>
              <a:rPr sz="2000" spc="-10" dirty="0">
                <a:solidFill>
                  <a:srgbClr val="585858"/>
                </a:solidFill>
                <a:latin typeface="Arial" panose="020B0604020202020204"/>
                <a:cs typeface="Arial" panose="020B0604020202020204"/>
              </a:rPr>
              <a:t>hợp  </a:t>
            </a:r>
            <a:r>
              <a:rPr sz="2000" spc="35" dirty="0">
                <a:solidFill>
                  <a:srgbClr val="585858"/>
                </a:solidFill>
                <a:latin typeface="Arial" panose="020B0604020202020204"/>
                <a:cs typeface="Arial" panose="020B0604020202020204"/>
              </a:rPr>
              <a:t>theo </a:t>
            </a:r>
            <a:r>
              <a:rPr sz="2000" spc="-5" dirty="0">
                <a:solidFill>
                  <a:srgbClr val="585858"/>
                </a:solidFill>
                <a:latin typeface="Arial" panose="020B0604020202020204"/>
                <a:cs typeface="Arial" panose="020B0604020202020204"/>
              </a:rPr>
              <a:t>thứ </a:t>
            </a:r>
            <a:r>
              <a:rPr sz="2000" spc="-20" dirty="0">
                <a:solidFill>
                  <a:srgbClr val="585858"/>
                </a:solidFill>
                <a:latin typeface="Arial" panose="020B0604020202020204"/>
                <a:cs typeface="Arial" panose="020B0604020202020204"/>
              </a:rPr>
              <a:t>tự </a:t>
            </a:r>
            <a:r>
              <a:rPr sz="2000" spc="-15" dirty="0">
                <a:solidFill>
                  <a:srgbClr val="585858"/>
                </a:solidFill>
                <a:latin typeface="Arial" panose="020B0604020202020204"/>
                <a:cs typeface="Arial" panose="020B0604020202020204"/>
              </a:rPr>
              <a:t>đã </a:t>
            </a:r>
            <a:r>
              <a:rPr sz="2000" spc="-65" dirty="0">
                <a:solidFill>
                  <a:srgbClr val="585858"/>
                </a:solidFill>
                <a:latin typeface="Arial" panose="020B0604020202020204"/>
                <a:cs typeface="Arial" panose="020B0604020202020204"/>
              </a:rPr>
              <a:t>sắp</a:t>
            </a:r>
            <a:r>
              <a:rPr sz="2000" spc="-105" dirty="0">
                <a:solidFill>
                  <a:srgbClr val="585858"/>
                </a:solidFill>
                <a:latin typeface="Arial" panose="020B0604020202020204"/>
                <a:cs typeface="Arial" panose="020B0604020202020204"/>
              </a:rPr>
              <a:t> </a:t>
            </a:r>
            <a:r>
              <a:rPr sz="2000" spc="-30" dirty="0">
                <a:solidFill>
                  <a:srgbClr val="585858"/>
                </a:solidFill>
                <a:latin typeface="Arial" panose="020B0604020202020204"/>
                <a:cs typeface="Arial" panose="020B0604020202020204"/>
              </a:rPr>
              <a:t>xếp</a:t>
            </a:r>
            <a:endParaRPr sz="2000">
              <a:latin typeface="Arial" panose="020B0604020202020204"/>
              <a:cs typeface="Arial" panose="020B0604020202020204"/>
            </a:endParaRPr>
          </a:p>
          <a:p>
            <a:pPr marL="561340" lvl="1" indent="-229235">
              <a:lnSpc>
                <a:spcPts val="2280"/>
              </a:lnSpc>
              <a:spcBef>
                <a:spcPts val="725"/>
              </a:spcBef>
              <a:buChar char="•"/>
              <a:tabLst>
                <a:tab pos="561340" algn="l"/>
                <a:tab pos="561975" algn="l"/>
              </a:tabLst>
            </a:pPr>
            <a:r>
              <a:rPr sz="2000" spc="-130" dirty="0">
                <a:solidFill>
                  <a:srgbClr val="585858"/>
                </a:solidFill>
                <a:latin typeface="Arial" panose="020B0604020202020204"/>
                <a:cs typeface="Arial" panose="020B0604020202020204"/>
              </a:rPr>
              <a:t>Các </a:t>
            </a:r>
            <a:r>
              <a:rPr sz="2000" spc="5" dirty="0">
                <a:solidFill>
                  <a:srgbClr val="585858"/>
                </a:solidFill>
                <a:latin typeface="Arial" panose="020B0604020202020204"/>
                <a:cs typeface="Arial" panose="020B0604020202020204"/>
              </a:rPr>
              <a:t>phần </a:t>
            </a:r>
            <a:r>
              <a:rPr sz="2000" spc="-20" dirty="0">
                <a:solidFill>
                  <a:srgbClr val="585858"/>
                </a:solidFill>
                <a:latin typeface="Arial" panose="020B0604020202020204"/>
                <a:cs typeface="Arial" panose="020B0604020202020204"/>
              </a:rPr>
              <a:t>tử </a:t>
            </a:r>
            <a:r>
              <a:rPr sz="2000" spc="-75" dirty="0">
                <a:solidFill>
                  <a:srgbClr val="585858"/>
                </a:solidFill>
                <a:latin typeface="Arial" panose="020B0604020202020204"/>
                <a:cs typeface="Arial" panose="020B0604020202020204"/>
              </a:rPr>
              <a:t>được </a:t>
            </a:r>
            <a:r>
              <a:rPr sz="2000" spc="35" dirty="0">
                <a:solidFill>
                  <a:srgbClr val="585858"/>
                </a:solidFill>
                <a:latin typeface="Arial" panose="020B0604020202020204"/>
                <a:cs typeface="Arial" panose="020B0604020202020204"/>
              </a:rPr>
              <a:t>thêm </a:t>
            </a:r>
            <a:r>
              <a:rPr sz="2000" spc="-40" dirty="0">
                <a:solidFill>
                  <a:srgbClr val="585858"/>
                </a:solidFill>
                <a:latin typeface="Arial" panose="020B0604020202020204"/>
                <a:cs typeface="Arial" panose="020B0604020202020204"/>
              </a:rPr>
              <a:t>vào </a:t>
            </a:r>
            <a:r>
              <a:rPr sz="2000" spc="-100" dirty="0">
                <a:solidFill>
                  <a:srgbClr val="585858"/>
                </a:solidFill>
                <a:latin typeface="Arial" panose="020B0604020202020204"/>
                <a:cs typeface="Arial" panose="020B0604020202020204"/>
              </a:rPr>
              <a:t>TreeSet</a:t>
            </a:r>
            <a:r>
              <a:rPr sz="2000" spc="90" dirty="0">
                <a:solidFill>
                  <a:srgbClr val="585858"/>
                </a:solidFill>
                <a:latin typeface="Arial" panose="020B0604020202020204"/>
                <a:cs typeface="Arial" panose="020B0604020202020204"/>
              </a:rPr>
              <a:t> </a:t>
            </a:r>
            <a:r>
              <a:rPr sz="2000" spc="-20" dirty="0">
                <a:solidFill>
                  <a:srgbClr val="585858"/>
                </a:solidFill>
                <a:latin typeface="Arial" panose="020B0604020202020204"/>
                <a:cs typeface="Arial" panose="020B0604020202020204"/>
              </a:rPr>
              <a:t>tự</a:t>
            </a:r>
            <a:endParaRPr sz="2000">
              <a:latin typeface="Arial" panose="020B0604020202020204"/>
              <a:cs typeface="Arial" panose="020B0604020202020204"/>
            </a:endParaRPr>
          </a:p>
          <a:p>
            <a:pPr marL="561340">
              <a:lnSpc>
                <a:spcPts val="2280"/>
              </a:lnSpc>
            </a:pPr>
            <a:r>
              <a:rPr sz="2000" spc="50" dirty="0">
                <a:solidFill>
                  <a:srgbClr val="585858"/>
                </a:solidFill>
                <a:latin typeface="Arial" panose="020B0604020202020204"/>
                <a:cs typeface="Arial" panose="020B0604020202020204"/>
              </a:rPr>
              <a:t>động </a:t>
            </a:r>
            <a:r>
              <a:rPr sz="2000" spc="-75" dirty="0">
                <a:solidFill>
                  <a:srgbClr val="585858"/>
                </a:solidFill>
                <a:latin typeface="Arial" panose="020B0604020202020204"/>
                <a:cs typeface="Arial" panose="020B0604020202020204"/>
              </a:rPr>
              <a:t>được </a:t>
            </a:r>
            <a:r>
              <a:rPr sz="2000" spc="-60" dirty="0">
                <a:solidFill>
                  <a:srgbClr val="585858"/>
                </a:solidFill>
                <a:latin typeface="Arial" panose="020B0604020202020204"/>
                <a:cs typeface="Arial" panose="020B0604020202020204"/>
              </a:rPr>
              <a:t>sắp</a:t>
            </a:r>
            <a:r>
              <a:rPr sz="2000" spc="-35" dirty="0">
                <a:solidFill>
                  <a:srgbClr val="585858"/>
                </a:solidFill>
                <a:latin typeface="Arial" panose="020B0604020202020204"/>
                <a:cs typeface="Arial" panose="020B0604020202020204"/>
              </a:rPr>
              <a:t> </a:t>
            </a:r>
            <a:r>
              <a:rPr sz="2000" spc="-30" dirty="0">
                <a:solidFill>
                  <a:srgbClr val="585858"/>
                </a:solidFill>
                <a:latin typeface="Arial" panose="020B0604020202020204"/>
                <a:cs typeface="Arial" panose="020B0604020202020204"/>
              </a:rPr>
              <a:t>xếp</a:t>
            </a:r>
            <a:endParaRPr sz="2000">
              <a:latin typeface="Arial" panose="020B0604020202020204"/>
              <a:cs typeface="Arial" panose="020B0604020202020204"/>
            </a:endParaRPr>
          </a:p>
        </p:txBody>
      </p:sp>
      <p:sp>
        <p:nvSpPr>
          <p:cNvPr id="4" name="object 4"/>
          <p:cNvSpPr txBox="1"/>
          <p:nvPr/>
        </p:nvSpPr>
        <p:spPr>
          <a:xfrm>
            <a:off x="627380" y="5394147"/>
            <a:ext cx="5006975" cy="880110"/>
          </a:xfrm>
          <a:prstGeom prst="rect">
            <a:avLst/>
          </a:prstGeom>
        </p:spPr>
        <p:txBody>
          <a:bodyPr vert="horz" wrap="square" lIns="0" tIns="43180" rIns="0" bIns="0" rtlCol="0">
            <a:spAutoFit/>
          </a:bodyPr>
          <a:lstStyle/>
          <a:p>
            <a:pPr marL="241300" marR="5080" indent="-229235" algn="just">
              <a:lnSpc>
                <a:spcPct val="90000"/>
              </a:lnSpc>
              <a:spcBef>
                <a:spcPts val="340"/>
              </a:spcBef>
              <a:buChar char="•"/>
              <a:tabLst>
                <a:tab pos="241935" algn="l"/>
              </a:tabLst>
            </a:pPr>
            <a:r>
              <a:rPr sz="2000" spc="-5" dirty="0">
                <a:solidFill>
                  <a:srgbClr val="585858"/>
                </a:solidFill>
                <a:latin typeface="Arial" panose="020B0604020202020204"/>
                <a:cs typeface="Arial" panose="020B0604020202020204"/>
              </a:rPr>
              <a:t>Thông </a:t>
            </a:r>
            <a:r>
              <a:rPr sz="2000" spc="-25" dirty="0">
                <a:solidFill>
                  <a:srgbClr val="585858"/>
                </a:solidFill>
                <a:latin typeface="Arial" panose="020B0604020202020204"/>
                <a:cs typeface="Arial" panose="020B0604020202020204"/>
              </a:rPr>
              <a:t>thường, </a:t>
            </a:r>
            <a:r>
              <a:rPr sz="2000" spc="15" dirty="0">
                <a:solidFill>
                  <a:srgbClr val="585858"/>
                </a:solidFill>
                <a:latin typeface="Arial" panose="020B0604020202020204"/>
                <a:cs typeface="Arial" panose="020B0604020202020204"/>
              </a:rPr>
              <a:t>ta </a:t>
            </a:r>
            <a:r>
              <a:rPr sz="2000" spc="-10" dirty="0">
                <a:solidFill>
                  <a:srgbClr val="585858"/>
                </a:solidFill>
                <a:latin typeface="Arial" panose="020B0604020202020204"/>
                <a:cs typeface="Arial" panose="020B0604020202020204"/>
              </a:rPr>
              <a:t>có </a:t>
            </a:r>
            <a:r>
              <a:rPr sz="2000" spc="25" dirty="0">
                <a:solidFill>
                  <a:srgbClr val="585858"/>
                </a:solidFill>
                <a:latin typeface="Arial" panose="020B0604020202020204"/>
                <a:cs typeface="Arial" panose="020B0604020202020204"/>
              </a:rPr>
              <a:t>thể </a:t>
            </a:r>
            <a:r>
              <a:rPr sz="2000" spc="35" dirty="0">
                <a:solidFill>
                  <a:srgbClr val="585858"/>
                </a:solidFill>
                <a:latin typeface="Arial" panose="020B0604020202020204"/>
                <a:cs typeface="Arial" panose="020B0604020202020204"/>
              </a:rPr>
              <a:t>thêm </a:t>
            </a:r>
            <a:r>
              <a:rPr sz="2000" spc="-85" dirty="0">
                <a:solidFill>
                  <a:srgbClr val="585858"/>
                </a:solidFill>
                <a:latin typeface="Arial" panose="020B0604020202020204"/>
                <a:cs typeface="Arial" panose="020B0604020202020204"/>
              </a:rPr>
              <a:t>các </a:t>
            </a:r>
            <a:r>
              <a:rPr sz="2000" dirty="0">
                <a:solidFill>
                  <a:srgbClr val="585858"/>
                </a:solidFill>
                <a:latin typeface="Arial" panose="020B0604020202020204"/>
                <a:cs typeface="Arial" panose="020B0604020202020204"/>
              </a:rPr>
              <a:t>phần</a:t>
            </a:r>
            <a:r>
              <a:rPr sz="2000" spc="-75" dirty="0">
                <a:solidFill>
                  <a:srgbClr val="585858"/>
                </a:solidFill>
                <a:latin typeface="Arial" panose="020B0604020202020204"/>
                <a:cs typeface="Arial" panose="020B0604020202020204"/>
              </a:rPr>
              <a:t> </a:t>
            </a:r>
            <a:r>
              <a:rPr sz="2000" spc="-25" dirty="0">
                <a:solidFill>
                  <a:srgbClr val="585858"/>
                </a:solidFill>
                <a:latin typeface="Arial" panose="020B0604020202020204"/>
                <a:cs typeface="Arial" panose="020B0604020202020204"/>
              </a:rPr>
              <a:t>tử  </a:t>
            </a:r>
            <a:r>
              <a:rPr sz="2000" spc="-40" dirty="0">
                <a:solidFill>
                  <a:srgbClr val="585858"/>
                </a:solidFill>
                <a:latin typeface="Arial" panose="020B0604020202020204"/>
                <a:cs typeface="Arial" panose="020B0604020202020204"/>
              </a:rPr>
              <a:t>vào </a:t>
            </a:r>
            <a:r>
              <a:rPr sz="2000" spc="-75" dirty="0">
                <a:solidFill>
                  <a:srgbClr val="585858"/>
                </a:solidFill>
                <a:latin typeface="Arial" panose="020B0604020202020204"/>
                <a:cs typeface="Arial" panose="020B0604020202020204"/>
              </a:rPr>
              <a:t>HashSet, </a:t>
            </a:r>
            <a:r>
              <a:rPr sz="2000" spc="-80" dirty="0">
                <a:solidFill>
                  <a:srgbClr val="585858"/>
                </a:solidFill>
                <a:latin typeface="Arial" panose="020B0604020202020204"/>
                <a:cs typeface="Arial" panose="020B0604020202020204"/>
              </a:rPr>
              <a:t>sau </a:t>
            </a:r>
            <a:r>
              <a:rPr sz="2000" spc="60" dirty="0">
                <a:solidFill>
                  <a:srgbClr val="585858"/>
                </a:solidFill>
                <a:latin typeface="Arial" panose="020B0604020202020204"/>
                <a:cs typeface="Arial" panose="020B0604020202020204"/>
              </a:rPr>
              <a:t>đó </a:t>
            </a:r>
            <a:r>
              <a:rPr sz="2000" spc="10" dirty="0">
                <a:solidFill>
                  <a:srgbClr val="585858"/>
                </a:solidFill>
                <a:latin typeface="Arial" panose="020B0604020202020204"/>
                <a:cs typeface="Arial" panose="020B0604020202020204"/>
              </a:rPr>
              <a:t>convert </a:t>
            </a:r>
            <a:r>
              <a:rPr sz="2000" spc="-55" dirty="0">
                <a:solidFill>
                  <a:srgbClr val="585858"/>
                </a:solidFill>
                <a:latin typeface="Arial" panose="020B0604020202020204"/>
                <a:cs typeface="Arial" panose="020B0604020202020204"/>
              </a:rPr>
              <a:t>về </a:t>
            </a:r>
            <a:r>
              <a:rPr sz="2000" spc="-105" dirty="0">
                <a:solidFill>
                  <a:srgbClr val="585858"/>
                </a:solidFill>
                <a:latin typeface="Arial" panose="020B0604020202020204"/>
                <a:cs typeface="Arial" panose="020B0604020202020204"/>
              </a:rPr>
              <a:t>TreeSet </a:t>
            </a:r>
            <a:r>
              <a:rPr sz="2000" dirty="0">
                <a:solidFill>
                  <a:srgbClr val="585858"/>
                </a:solidFill>
                <a:latin typeface="Arial" panose="020B0604020202020204"/>
                <a:cs typeface="Arial" panose="020B0604020202020204"/>
              </a:rPr>
              <a:t>để  </a:t>
            </a:r>
            <a:r>
              <a:rPr sz="2000" spc="20" dirty="0">
                <a:solidFill>
                  <a:srgbClr val="585858"/>
                </a:solidFill>
                <a:latin typeface="Arial" panose="020B0604020202020204"/>
                <a:cs typeface="Arial" panose="020B0604020202020204"/>
              </a:rPr>
              <a:t>duyệt </a:t>
            </a:r>
            <a:r>
              <a:rPr sz="2000" spc="35" dirty="0">
                <a:solidFill>
                  <a:srgbClr val="585858"/>
                </a:solidFill>
                <a:latin typeface="Arial" panose="020B0604020202020204"/>
                <a:cs typeface="Arial" panose="020B0604020202020204"/>
              </a:rPr>
              <a:t>theo </a:t>
            </a:r>
            <a:r>
              <a:rPr sz="2000" spc="-5" dirty="0">
                <a:solidFill>
                  <a:srgbClr val="585858"/>
                </a:solidFill>
                <a:latin typeface="Arial" panose="020B0604020202020204"/>
                <a:cs typeface="Arial" panose="020B0604020202020204"/>
              </a:rPr>
              <a:t>thứ </a:t>
            </a:r>
            <a:r>
              <a:rPr sz="2000" spc="-20" dirty="0">
                <a:solidFill>
                  <a:srgbClr val="585858"/>
                </a:solidFill>
                <a:latin typeface="Arial" panose="020B0604020202020204"/>
                <a:cs typeface="Arial" panose="020B0604020202020204"/>
              </a:rPr>
              <a:t>tự </a:t>
            </a:r>
            <a:r>
              <a:rPr sz="2000" dirty="0">
                <a:solidFill>
                  <a:srgbClr val="585858"/>
                </a:solidFill>
                <a:latin typeface="Arial" panose="020B0604020202020204"/>
                <a:cs typeface="Arial" panose="020B0604020202020204"/>
              </a:rPr>
              <a:t>nhanh</a:t>
            </a:r>
            <a:r>
              <a:rPr sz="2000" spc="-140" dirty="0">
                <a:solidFill>
                  <a:srgbClr val="585858"/>
                </a:solidFill>
                <a:latin typeface="Arial" panose="020B0604020202020204"/>
                <a:cs typeface="Arial" panose="020B0604020202020204"/>
              </a:rPr>
              <a:t> </a:t>
            </a:r>
            <a:r>
              <a:rPr sz="2000" spc="-25" dirty="0">
                <a:solidFill>
                  <a:srgbClr val="585858"/>
                </a:solidFill>
                <a:latin typeface="Arial" panose="020B0604020202020204"/>
                <a:cs typeface="Arial" panose="020B0604020202020204"/>
              </a:rPr>
              <a:t>hơn</a:t>
            </a:r>
            <a:endParaRPr sz="2000">
              <a:latin typeface="Arial" panose="020B0604020202020204"/>
              <a:cs typeface="Arial" panose="020B0604020202020204"/>
            </a:endParaRPr>
          </a:p>
        </p:txBody>
      </p:sp>
      <p:sp>
        <p:nvSpPr>
          <p:cNvPr id="5" name="object 5"/>
          <p:cNvSpPr txBox="1"/>
          <p:nvPr/>
        </p:nvSpPr>
        <p:spPr>
          <a:xfrm>
            <a:off x="5413628" y="1701101"/>
            <a:ext cx="3401695" cy="3488054"/>
          </a:xfrm>
          <a:prstGeom prst="rect">
            <a:avLst/>
          </a:prstGeom>
        </p:spPr>
        <p:txBody>
          <a:bodyPr vert="horz" wrap="square" lIns="0" tIns="129539" rIns="0" bIns="0" rtlCol="0">
            <a:spAutoFit/>
          </a:bodyPr>
          <a:lstStyle/>
          <a:p>
            <a:pPr marL="287020" indent="-274320" algn="just">
              <a:lnSpc>
                <a:spcPct val="100000"/>
              </a:lnSpc>
              <a:spcBef>
                <a:spcPts val="1020"/>
              </a:spcBef>
              <a:buChar char="•"/>
              <a:tabLst>
                <a:tab pos="287020" algn="l"/>
              </a:tabLst>
            </a:pPr>
            <a:r>
              <a:rPr sz="2400" spc="-65" dirty="0">
                <a:solidFill>
                  <a:srgbClr val="585858"/>
                </a:solidFill>
                <a:latin typeface="Arial" panose="020B0604020202020204"/>
                <a:cs typeface="Arial" panose="020B0604020202020204"/>
              </a:rPr>
              <a:t>LinkedHashSet:</a:t>
            </a:r>
            <a:endParaRPr sz="2400">
              <a:latin typeface="Arial" panose="020B0604020202020204"/>
              <a:cs typeface="Arial" panose="020B0604020202020204"/>
            </a:endParaRPr>
          </a:p>
          <a:p>
            <a:pPr marL="561340" marR="62865" lvl="1" indent="-228600" algn="just">
              <a:lnSpc>
                <a:spcPts val="2160"/>
              </a:lnSpc>
              <a:spcBef>
                <a:spcPts val="1045"/>
              </a:spcBef>
              <a:buChar char="•"/>
              <a:tabLst>
                <a:tab pos="561340" algn="l"/>
              </a:tabLst>
            </a:pPr>
            <a:r>
              <a:rPr sz="2000" spc="-90" dirty="0">
                <a:solidFill>
                  <a:srgbClr val="585858"/>
                </a:solidFill>
                <a:latin typeface="Arial" panose="020B0604020202020204"/>
                <a:cs typeface="Arial" panose="020B0604020202020204"/>
              </a:rPr>
              <a:t>Cài </a:t>
            </a:r>
            <a:r>
              <a:rPr sz="2000" spc="30" dirty="0">
                <a:solidFill>
                  <a:srgbClr val="585858"/>
                </a:solidFill>
                <a:latin typeface="Arial" panose="020B0604020202020204"/>
                <a:cs typeface="Arial" panose="020B0604020202020204"/>
              </a:rPr>
              <a:t>đặt </a:t>
            </a:r>
            <a:r>
              <a:rPr sz="2000" spc="-50" dirty="0">
                <a:solidFill>
                  <a:srgbClr val="585858"/>
                </a:solidFill>
                <a:latin typeface="Arial" panose="020B0604020202020204"/>
                <a:cs typeface="Arial" panose="020B0604020202020204"/>
              </a:rPr>
              <a:t>của </a:t>
            </a:r>
            <a:r>
              <a:rPr sz="2000" spc="-90" dirty="0">
                <a:solidFill>
                  <a:srgbClr val="585858"/>
                </a:solidFill>
                <a:latin typeface="Arial" panose="020B0604020202020204"/>
                <a:cs typeface="Arial" panose="020B0604020202020204"/>
              </a:rPr>
              <a:t>cả </a:t>
            </a:r>
            <a:r>
              <a:rPr sz="2000" spc="-80" dirty="0">
                <a:solidFill>
                  <a:srgbClr val="585858"/>
                </a:solidFill>
                <a:latin typeface="Arial" panose="020B0604020202020204"/>
                <a:cs typeface="Arial" panose="020B0604020202020204"/>
              </a:rPr>
              <a:t>HashTable  </a:t>
            </a:r>
            <a:r>
              <a:rPr sz="2000" spc="-90" dirty="0">
                <a:solidFill>
                  <a:srgbClr val="585858"/>
                </a:solidFill>
                <a:latin typeface="Arial" panose="020B0604020202020204"/>
                <a:cs typeface="Arial" panose="020B0604020202020204"/>
              </a:rPr>
              <a:t>và</a:t>
            </a:r>
            <a:r>
              <a:rPr sz="2000" spc="-25" dirty="0">
                <a:solidFill>
                  <a:srgbClr val="585858"/>
                </a:solidFill>
                <a:latin typeface="Arial" panose="020B0604020202020204"/>
                <a:cs typeface="Arial" panose="020B0604020202020204"/>
              </a:rPr>
              <a:t> </a:t>
            </a:r>
            <a:r>
              <a:rPr sz="2000" spc="-35" dirty="0">
                <a:solidFill>
                  <a:srgbClr val="585858"/>
                </a:solidFill>
                <a:latin typeface="Arial" panose="020B0604020202020204"/>
                <a:cs typeface="Arial" panose="020B0604020202020204"/>
              </a:rPr>
              <a:t>LinkedList</a:t>
            </a:r>
            <a:endParaRPr sz="2000">
              <a:latin typeface="Arial" panose="020B0604020202020204"/>
              <a:cs typeface="Arial" panose="020B0604020202020204"/>
            </a:endParaRPr>
          </a:p>
          <a:p>
            <a:pPr marL="561340" lvl="1" indent="-228600" algn="just">
              <a:lnSpc>
                <a:spcPts val="2280"/>
              </a:lnSpc>
              <a:spcBef>
                <a:spcPts val="725"/>
              </a:spcBef>
              <a:buChar char="•"/>
              <a:tabLst>
                <a:tab pos="561340" algn="l"/>
              </a:tabLst>
            </a:pPr>
            <a:r>
              <a:rPr sz="2000" spc="-105" dirty="0">
                <a:solidFill>
                  <a:srgbClr val="585858"/>
                </a:solidFill>
                <a:latin typeface="Arial" panose="020B0604020202020204"/>
                <a:cs typeface="Arial" panose="020B0604020202020204"/>
              </a:rPr>
              <a:t>Thừa </a:t>
            </a:r>
            <a:r>
              <a:rPr sz="2000" spc="-40" dirty="0">
                <a:solidFill>
                  <a:srgbClr val="585858"/>
                </a:solidFill>
                <a:latin typeface="Arial" panose="020B0604020202020204"/>
                <a:cs typeface="Arial" panose="020B0604020202020204"/>
              </a:rPr>
              <a:t>kế </a:t>
            </a:r>
            <a:r>
              <a:rPr sz="2000" spc="-65" dirty="0">
                <a:solidFill>
                  <a:srgbClr val="585858"/>
                </a:solidFill>
                <a:latin typeface="Arial" panose="020B0604020202020204"/>
                <a:cs typeface="Arial" panose="020B0604020202020204"/>
              </a:rPr>
              <a:t>HashSet </a:t>
            </a:r>
            <a:r>
              <a:rPr sz="2000" spc="-90" dirty="0">
                <a:solidFill>
                  <a:srgbClr val="585858"/>
                </a:solidFill>
                <a:latin typeface="Arial" panose="020B0604020202020204"/>
                <a:cs typeface="Arial" panose="020B0604020202020204"/>
              </a:rPr>
              <a:t>và</a:t>
            </a:r>
            <a:r>
              <a:rPr sz="2000" spc="114" dirty="0">
                <a:solidFill>
                  <a:srgbClr val="585858"/>
                </a:solidFill>
                <a:latin typeface="Arial" panose="020B0604020202020204"/>
                <a:cs typeface="Arial" panose="020B0604020202020204"/>
              </a:rPr>
              <a:t> </a:t>
            </a:r>
            <a:r>
              <a:rPr sz="2000" spc="-25" dirty="0">
                <a:solidFill>
                  <a:srgbClr val="585858"/>
                </a:solidFill>
                <a:latin typeface="Arial" panose="020B0604020202020204"/>
                <a:cs typeface="Arial" panose="020B0604020202020204"/>
              </a:rPr>
              <a:t>thực</a:t>
            </a:r>
            <a:endParaRPr sz="2000">
              <a:latin typeface="Arial" panose="020B0604020202020204"/>
              <a:cs typeface="Arial" panose="020B0604020202020204"/>
            </a:endParaRPr>
          </a:p>
          <a:p>
            <a:pPr marL="561340" algn="just">
              <a:lnSpc>
                <a:spcPts val="2280"/>
              </a:lnSpc>
            </a:pPr>
            <a:r>
              <a:rPr sz="2000" spc="60" dirty="0">
                <a:solidFill>
                  <a:srgbClr val="585858"/>
                </a:solidFill>
                <a:latin typeface="Arial" panose="020B0604020202020204"/>
                <a:cs typeface="Arial" panose="020B0604020202020204"/>
              </a:rPr>
              <a:t>thi </a:t>
            </a:r>
            <a:r>
              <a:rPr sz="2000" spc="15" dirty="0">
                <a:solidFill>
                  <a:srgbClr val="585858"/>
                </a:solidFill>
                <a:latin typeface="Arial" panose="020B0604020202020204"/>
                <a:cs typeface="Arial" panose="020B0604020202020204"/>
              </a:rPr>
              <a:t>giao diện</a:t>
            </a:r>
            <a:r>
              <a:rPr sz="2000" spc="430" dirty="0">
                <a:solidFill>
                  <a:srgbClr val="585858"/>
                </a:solidFill>
                <a:latin typeface="Arial" panose="020B0604020202020204"/>
                <a:cs typeface="Arial" panose="020B0604020202020204"/>
              </a:rPr>
              <a:t> </a:t>
            </a:r>
            <a:r>
              <a:rPr sz="2000" spc="-75" dirty="0">
                <a:solidFill>
                  <a:srgbClr val="585858"/>
                </a:solidFill>
                <a:latin typeface="Arial" panose="020B0604020202020204"/>
                <a:cs typeface="Arial" panose="020B0604020202020204"/>
              </a:rPr>
              <a:t>Set</a:t>
            </a:r>
            <a:endParaRPr sz="2000">
              <a:latin typeface="Arial" panose="020B0604020202020204"/>
              <a:cs typeface="Arial" panose="020B0604020202020204"/>
            </a:endParaRPr>
          </a:p>
          <a:p>
            <a:pPr marL="561340" marR="238760" lvl="1" indent="-228600" algn="just">
              <a:lnSpc>
                <a:spcPts val="2160"/>
              </a:lnSpc>
              <a:spcBef>
                <a:spcPts val="1025"/>
              </a:spcBef>
              <a:buChar char="•"/>
              <a:tabLst>
                <a:tab pos="561340" algn="l"/>
              </a:tabLst>
            </a:pPr>
            <a:r>
              <a:rPr sz="2000" spc="-80" dirty="0">
                <a:solidFill>
                  <a:srgbClr val="585858"/>
                </a:solidFill>
                <a:latin typeface="Arial" panose="020B0604020202020204"/>
                <a:cs typeface="Arial" panose="020B0604020202020204"/>
              </a:rPr>
              <a:t>Khác </a:t>
            </a:r>
            <a:r>
              <a:rPr sz="2000" spc="-65" dirty="0">
                <a:solidFill>
                  <a:srgbClr val="585858"/>
                </a:solidFill>
                <a:latin typeface="Arial" panose="020B0604020202020204"/>
                <a:cs typeface="Arial" panose="020B0604020202020204"/>
              </a:rPr>
              <a:t>HashSet </a:t>
            </a:r>
            <a:r>
              <a:rPr sz="2000" spc="-114" dirty="0">
                <a:solidFill>
                  <a:srgbClr val="585858"/>
                </a:solidFill>
                <a:latin typeface="Arial" panose="020B0604020202020204"/>
                <a:cs typeface="Arial" panose="020B0604020202020204"/>
              </a:rPr>
              <a:t>ở </a:t>
            </a:r>
            <a:r>
              <a:rPr sz="2000" dirty="0">
                <a:solidFill>
                  <a:srgbClr val="585858"/>
                </a:solidFill>
                <a:latin typeface="Arial" panose="020B0604020202020204"/>
                <a:cs typeface="Arial" panose="020B0604020202020204"/>
              </a:rPr>
              <a:t>chỗ </a:t>
            </a:r>
            <a:r>
              <a:rPr sz="2000" spc="40" dirty="0">
                <a:solidFill>
                  <a:srgbClr val="585858"/>
                </a:solidFill>
                <a:latin typeface="Arial" panose="020B0604020202020204"/>
                <a:cs typeface="Arial" panose="020B0604020202020204"/>
              </a:rPr>
              <a:t>nó  </a:t>
            </a:r>
            <a:r>
              <a:rPr sz="2000" spc="-40" dirty="0">
                <a:solidFill>
                  <a:srgbClr val="585858"/>
                </a:solidFill>
                <a:latin typeface="Arial" panose="020B0604020202020204"/>
                <a:cs typeface="Arial" panose="020B0604020202020204"/>
              </a:rPr>
              <a:t>lưu </a:t>
            </a:r>
            <a:r>
              <a:rPr sz="2000" spc="-5" dirty="0">
                <a:solidFill>
                  <a:srgbClr val="585858"/>
                </a:solidFill>
                <a:latin typeface="Arial" panose="020B0604020202020204"/>
                <a:cs typeface="Arial" panose="020B0604020202020204"/>
              </a:rPr>
              <a:t>trữ </a:t>
            </a:r>
            <a:r>
              <a:rPr sz="2000" spc="55" dirty="0">
                <a:solidFill>
                  <a:srgbClr val="585858"/>
                </a:solidFill>
                <a:latin typeface="Arial" panose="020B0604020202020204"/>
                <a:cs typeface="Arial" panose="020B0604020202020204"/>
              </a:rPr>
              <a:t>trong </a:t>
            </a:r>
            <a:r>
              <a:rPr sz="2000" spc="75" dirty="0">
                <a:solidFill>
                  <a:srgbClr val="585858"/>
                </a:solidFill>
                <a:latin typeface="Arial" panose="020B0604020202020204"/>
                <a:cs typeface="Arial" panose="020B0604020202020204"/>
              </a:rPr>
              <a:t>một</a:t>
            </a:r>
            <a:r>
              <a:rPr sz="2000" spc="-110" dirty="0">
                <a:solidFill>
                  <a:srgbClr val="585858"/>
                </a:solidFill>
                <a:latin typeface="Arial" panose="020B0604020202020204"/>
                <a:cs typeface="Arial" panose="020B0604020202020204"/>
              </a:rPr>
              <a:t> </a:t>
            </a:r>
            <a:r>
              <a:rPr sz="2000" dirty="0">
                <a:solidFill>
                  <a:srgbClr val="585858"/>
                </a:solidFill>
                <a:latin typeface="Arial" panose="020B0604020202020204"/>
                <a:cs typeface="Arial" panose="020B0604020202020204"/>
              </a:rPr>
              <a:t>danh  </a:t>
            </a:r>
            <a:r>
              <a:rPr sz="2000" spc="-80" dirty="0">
                <a:solidFill>
                  <a:srgbClr val="585858"/>
                </a:solidFill>
                <a:latin typeface="Arial" panose="020B0604020202020204"/>
                <a:cs typeface="Arial" panose="020B0604020202020204"/>
              </a:rPr>
              <a:t>sách </a:t>
            </a:r>
            <a:r>
              <a:rPr sz="2000" spc="10" dirty="0">
                <a:solidFill>
                  <a:srgbClr val="585858"/>
                </a:solidFill>
                <a:latin typeface="Arial" panose="020B0604020202020204"/>
                <a:cs typeface="Arial" panose="020B0604020202020204"/>
              </a:rPr>
              <a:t>móc </a:t>
            </a:r>
            <a:r>
              <a:rPr sz="2000" spc="40" dirty="0">
                <a:solidFill>
                  <a:srgbClr val="585858"/>
                </a:solidFill>
                <a:latin typeface="Arial" panose="020B0604020202020204"/>
                <a:cs typeface="Arial" panose="020B0604020202020204"/>
              </a:rPr>
              <a:t>nối</a:t>
            </a:r>
            <a:r>
              <a:rPr sz="2000" spc="20" dirty="0">
                <a:solidFill>
                  <a:srgbClr val="585858"/>
                </a:solidFill>
                <a:latin typeface="Arial" panose="020B0604020202020204"/>
                <a:cs typeface="Arial" panose="020B0604020202020204"/>
              </a:rPr>
              <a:t> </a:t>
            </a:r>
            <a:r>
              <a:rPr sz="2000" spc="55" dirty="0">
                <a:solidFill>
                  <a:srgbClr val="585858"/>
                </a:solidFill>
                <a:latin typeface="Arial" panose="020B0604020202020204"/>
                <a:cs typeface="Arial" panose="020B0604020202020204"/>
              </a:rPr>
              <a:t>đôi</a:t>
            </a:r>
            <a:endParaRPr sz="2000">
              <a:latin typeface="Arial" panose="020B0604020202020204"/>
              <a:cs typeface="Arial" panose="020B0604020202020204"/>
            </a:endParaRPr>
          </a:p>
          <a:p>
            <a:pPr marL="561340" lvl="1" indent="-228600" algn="just">
              <a:lnSpc>
                <a:spcPts val="2280"/>
              </a:lnSpc>
              <a:spcBef>
                <a:spcPts val="740"/>
              </a:spcBef>
              <a:buChar char="•"/>
              <a:tabLst>
                <a:tab pos="561340" algn="l"/>
              </a:tabLst>
            </a:pPr>
            <a:r>
              <a:rPr sz="2000" spc="-110" dirty="0">
                <a:solidFill>
                  <a:srgbClr val="585858"/>
                </a:solidFill>
                <a:latin typeface="Arial" panose="020B0604020202020204"/>
                <a:cs typeface="Arial" panose="020B0604020202020204"/>
              </a:rPr>
              <a:t>Thứ </a:t>
            </a:r>
            <a:r>
              <a:rPr sz="2000" spc="-20" dirty="0">
                <a:solidFill>
                  <a:srgbClr val="585858"/>
                </a:solidFill>
                <a:latin typeface="Arial" panose="020B0604020202020204"/>
                <a:cs typeface="Arial" panose="020B0604020202020204"/>
              </a:rPr>
              <a:t>tự </a:t>
            </a:r>
            <a:r>
              <a:rPr sz="2000" spc="-80" dirty="0">
                <a:solidFill>
                  <a:srgbClr val="585858"/>
                </a:solidFill>
                <a:latin typeface="Arial" panose="020B0604020202020204"/>
                <a:cs typeface="Arial" panose="020B0604020202020204"/>
              </a:rPr>
              <a:t>các </a:t>
            </a:r>
            <a:r>
              <a:rPr sz="2000" spc="5" dirty="0">
                <a:solidFill>
                  <a:srgbClr val="585858"/>
                </a:solidFill>
                <a:latin typeface="Arial" panose="020B0604020202020204"/>
                <a:cs typeface="Arial" panose="020B0604020202020204"/>
              </a:rPr>
              <a:t>phần </a:t>
            </a:r>
            <a:r>
              <a:rPr sz="2000" spc="-20" dirty="0">
                <a:solidFill>
                  <a:srgbClr val="585858"/>
                </a:solidFill>
                <a:latin typeface="Arial" panose="020B0604020202020204"/>
                <a:cs typeface="Arial" panose="020B0604020202020204"/>
              </a:rPr>
              <a:t>tử</a:t>
            </a:r>
            <a:r>
              <a:rPr sz="2000" spc="60" dirty="0">
                <a:solidFill>
                  <a:srgbClr val="585858"/>
                </a:solidFill>
                <a:latin typeface="Arial" panose="020B0604020202020204"/>
                <a:cs typeface="Arial" panose="020B0604020202020204"/>
              </a:rPr>
              <a:t> </a:t>
            </a:r>
            <a:r>
              <a:rPr sz="2000" spc="-75" dirty="0">
                <a:solidFill>
                  <a:srgbClr val="585858"/>
                </a:solidFill>
                <a:latin typeface="Arial" panose="020B0604020202020204"/>
                <a:cs typeface="Arial" panose="020B0604020202020204"/>
              </a:rPr>
              <a:t>được</a:t>
            </a:r>
            <a:endParaRPr sz="2000">
              <a:latin typeface="Arial" panose="020B0604020202020204"/>
              <a:cs typeface="Arial" panose="020B0604020202020204"/>
            </a:endParaRPr>
          </a:p>
          <a:p>
            <a:pPr marL="561340" algn="just">
              <a:lnSpc>
                <a:spcPts val="2280"/>
              </a:lnSpc>
            </a:pPr>
            <a:r>
              <a:rPr sz="2000" spc="-65" dirty="0">
                <a:solidFill>
                  <a:srgbClr val="585858"/>
                </a:solidFill>
                <a:latin typeface="Arial" panose="020B0604020202020204"/>
                <a:cs typeface="Arial" panose="020B0604020202020204"/>
              </a:rPr>
              <a:t>sắp </a:t>
            </a:r>
            <a:r>
              <a:rPr sz="2000" spc="-30" dirty="0">
                <a:solidFill>
                  <a:srgbClr val="585858"/>
                </a:solidFill>
                <a:latin typeface="Arial" panose="020B0604020202020204"/>
                <a:cs typeface="Arial" panose="020B0604020202020204"/>
              </a:rPr>
              <a:t>xếp </a:t>
            </a:r>
            <a:r>
              <a:rPr sz="2000" spc="35" dirty="0">
                <a:solidFill>
                  <a:srgbClr val="585858"/>
                </a:solidFill>
                <a:latin typeface="Arial" panose="020B0604020202020204"/>
                <a:cs typeface="Arial" panose="020B0604020202020204"/>
              </a:rPr>
              <a:t>theo </a:t>
            </a:r>
            <a:r>
              <a:rPr sz="2000" spc="-5" dirty="0">
                <a:solidFill>
                  <a:srgbClr val="585858"/>
                </a:solidFill>
                <a:latin typeface="Arial" panose="020B0604020202020204"/>
                <a:cs typeface="Arial" panose="020B0604020202020204"/>
              </a:rPr>
              <a:t>thứ </a:t>
            </a:r>
            <a:r>
              <a:rPr sz="2000" spc="-20" dirty="0">
                <a:solidFill>
                  <a:srgbClr val="585858"/>
                </a:solidFill>
                <a:latin typeface="Arial" panose="020B0604020202020204"/>
                <a:cs typeface="Arial" panose="020B0604020202020204"/>
              </a:rPr>
              <a:t>tự</a:t>
            </a:r>
            <a:r>
              <a:rPr sz="2000" spc="-80" dirty="0">
                <a:solidFill>
                  <a:srgbClr val="585858"/>
                </a:solidFill>
                <a:latin typeface="Arial" panose="020B0604020202020204"/>
                <a:cs typeface="Arial" panose="020B0604020202020204"/>
              </a:rPr>
              <a:t> được</a:t>
            </a:r>
            <a:endParaRPr sz="2000">
              <a:latin typeface="Arial" panose="020B0604020202020204"/>
              <a:cs typeface="Arial" panose="020B0604020202020204"/>
            </a:endParaRPr>
          </a:p>
        </p:txBody>
      </p:sp>
      <p:sp>
        <p:nvSpPr>
          <p:cNvPr id="6" name="object 6"/>
          <p:cNvSpPr txBox="1"/>
          <p:nvPr/>
        </p:nvSpPr>
        <p:spPr>
          <a:xfrm>
            <a:off x="5962269" y="5132070"/>
            <a:ext cx="207073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585858"/>
                </a:solidFill>
                <a:latin typeface="Arial" panose="020B0604020202020204"/>
                <a:cs typeface="Arial" panose="020B0604020202020204"/>
              </a:rPr>
              <a:t>insert </a:t>
            </a:r>
            <a:r>
              <a:rPr sz="2000" spc="-40" dirty="0">
                <a:solidFill>
                  <a:srgbClr val="585858"/>
                </a:solidFill>
                <a:latin typeface="Arial" panose="020B0604020202020204"/>
                <a:cs typeface="Arial" panose="020B0604020202020204"/>
              </a:rPr>
              <a:t>vào </a:t>
            </a:r>
            <a:r>
              <a:rPr sz="2000" spc="30" dirty="0">
                <a:solidFill>
                  <a:srgbClr val="585858"/>
                </a:solidFill>
                <a:latin typeface="Arial" panose="020B0604020202020204"/>
                <a:cs typeface="Arial" panose="020B0604020202020204"/>
              </a:rPr>
              <a:t>tập</a:t>
            </a:r>
            <a:r>
              <a:rPr sz="2000" spc="-60" dirty="0">
                <a:solidFill>
                  <a:srgbClr val="585858"/>
                </a:solidFill>
                <a:latin typeface="Arial" panose="020B0604020202020204"/>
                <a:cs typeface="Arial" panose="020B0604020202020204"/>
              </a:rPr>
              <a:t> </a:t>
            </a:r>
            <a:r>
              <a:rPr sz="2000" spc="-10" dirty="0">
                <a:solidFill>
                  <a:srgbClr val="585858"/>
                </a:solidFill>
                <a:latin typeface="Arial" panose="020B0604020202020204"/>
                <a:cs typeface="Arial" panose="020B0604020202020204"/>
              </a:rPr>
              <a:t>hợp</a:t>
            </a:r>
            <a:endParaRPr sz="2000">
              <a:latin typeface="Arial" panose="020B0604020202020204"/>
              <a:cs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0442" y="704355"/>
            <a:ext cx="4640580" cy="567055"/>
          </a:xfrm>
          <a:prstGeom prst="rect">
            <a:avLst/>
          </a:prstGeom>
        </p:spPr>
        <p:txBody>
          <a:bodyPr vert="horz" wrap="square" lIns="0" tIns="13335" rIns="0" bIns="0" rtlCol="0">
            <a:spAutoFit/>
          </a:bodyPr>
          <a:lstStyle/>
          <a:p>
            <a:pPr marL="12700">
              <a:lnSpc>
                <a:spcPct val="100000"/>
              </a:lnSpc>
              <a:spcBef>
                <a:spcPts val="105"/>
              </a:spcBef>
            </a:pPr>
            <a:r>
              <a:rPr sz="3600" spc="335" dirty="0">
                <a:solidFill>
                  <a:schemeClr val="tx1"/>
                </a:solidFill>
              </a:rPr>
              <a:t>Map</a:t>
            </a:r>
            <a:r>
              <a:rPr sz="3600" spc="-409" dirty="0">
                <a:solidFill>
                  <a:schemeClr val="tx1"/>
                </a:solidFill>
              </a:rPr>
              <a:t> </a:t>
            </a:r>
            <a:r>
              <a:rPr sz="3600" spc="75" dirty="0">
                <a:solidFill>
                  <a:schemeClr val="tx1"/>
                </a:solidFill>
              </a:rPr>
              <a:t>implementations</a:t>
            </a:r>
            <a:endParaRPr sz="3600" spc="75" dirty="0">
              <a:solidFill>
                <a:schemeClr val="tx1"/>
              </a:solidFill>
            </a:endParaRPr>
          </a:p>
        </p:txBody>
      </p:sp>
      <p:sp>
        <p:nvSpPr>
          <p:cNvPr id="5" name="object 5"/>
          <p:cNvSpPr txBox="1"/>
          <p:nvPr/>
        </p:nvSpPr>
        <p:spPr>
          <a:xfrm>
            <a:off x="8805164" y="6396240"/>
            <a:ext cx="217804" cy="239395"/>
          </a:xfrm>
          <a:prstGeom prst="rect">
            <a:avLst/>
          </a:prstGeom>
        </p:spPr>
        <p:txBody>
          <a:bodyPr vert="horz" wrap="square" lIns="0" tIns="6350" rIns="0" bIns="0" rtlCol="0">
            <a:spAutoFit/>
          </a:bodyPr>
          <a:lstStyle/>
          <a:p>
            <a:pPr marL="12700">
              <a:lnSpc>
                <a:spcPct val="100000"/>
              </a:lnSpc>
              <a:spcBef>
                <a:spcPts val="50"/>
              </a:spcBef>
            </a:pPr>
            <a:r>
              <a:rPr sz="1400" spc="-140" dirty="0">
                <a:solidFill>
                  <a:srgbClr val="FFFFFF"/>
                </a:solidFill>
                <a:latin typeface="Verdana" panose="020B0604030504040204"/>
                <a:cs typeface="Verdana" panose="020B0604030504040204"/>
              </a:rPr>
              <a:t>43</a:t>
            </a:r>
            <a:endParaRPr sz="1400">
              <a:latin typeface="Verdana" panose="020B0604030504040204"/>
              <a:cs typeface="Verdana" panose="020B0604030504040204"/>
            </a:endParaRPr>
          </a:p>
        </p:txBody>
      </p:sp>
      <p:sp>
        <p:nvSpPr>
          <p:cNvPr id="3" name="object 3"/>
          <p:cNvSpPr txBox="1"/>
          <p:nvPr/>
        </p:nvSpPr>
        <p:spPr>
          <a:xfrm>
            <a:off x="307340" y="1701101"/>
            <a:ext cx="4824095" cy="4594225"/>
          </a:xfrm>
          <a:prstGeom prst="rect">
            <a:avLst/>
          </a:prstGeom>
        </p:spPr>
        <p:txBody>
          <a:bodyPr vert="horz" wrap="square" lIns="0" tIns="129539" rIns="0" bIns="0" rtlCol="0">
            <a:spAutoFit/>
          </a:bodyPr>
          <a:lstStyle/>
          <a:p>
            <a:pPr marL="287020" indent="-274320">
              <a:lnSpc>
                <a:spcPct val="100000"/>
              </a:lnSpc>
              <a:spcBef>
                <a:spcPts val="1020"/>
              </a:spcBef>
              <a:buChar char="•"/>
              <a:tabLst>
                <a:tab pos="286385" algn="l"/>
                <a:tab pos="287020" algn="l"/>
              </a:tabLst>
            </a:pPr>
            <a:r>
              <a:rPr sz="2400" spc="-40" dirty="0">
                <a:solidFill>
                  <a:srgbClr val="585858"/>
                </a:solidFill>
                <a:latin typeface="Arial" panose="020B0604020202020204"/>
                <a:cs typeface="Arial" panose="020B0604020202020204"/>
              </a:rPr>
              <a:t>HashMap:</a:t>
            </a:r>
            <a:endParaRPr sz="2400">
              <a:latin typeface="Arial" panose="020B0604020202020204"/>
              <a:cs typeface="Arial" panose="020B0604020202020204"/>
            </a:endParaRPr>
          </a:p>
          <a:p>
            <a:pPr marL="561340" lvl="1" indent="-229235">
              <a:lnSpc>
                <a:spcPts val="2280"/>
              </a:lnSpc>
              <a:spcBef>
                <a:spcPts val="775"/>
              </a:spcBef>
              <a:buChar char="•"/>
              <a:tabLst>
                <a:tab pos="561340" algn="l"/>
                <a:tab pos="561975" algn="l"/>
              </a:tabLst>
            </a:pPr>
            <a:r>
              <a:rPr sz="2000" spc="-105" dirty="0">
                <a:solidFill>
                  <a:srgbClr val="585858"/>
                </a:solidFill>
                <a:latin typeface="Arial" panose="020B0604020202020204"/>
                <a:cs typeface="Arial" panose="020B0604020202020204"/>
              </a:rPr>
              <a:t>Được </a:t>
            </a:r>
            <a:r>
              <a:rPr sz="2000" spc="-160" dirty="0">
                <a:solidFill>
                  <a:srgbClr val="585858"/>
                </a:solidFill>
                <a:latin typeface="Arial" panose="020B0604020202020204"/>
                <a:cs typeface="Arial" panose="020B0604020202020204"/>
              </a:rPr>
              <a:t>sử </a:t>
            </a:r>
            <a:r>
              <a:rPr sz="2000" spc="45" dirty="0">
                <a:solidFill>
                  <a:srgbClr val="585858"/>
                </a:solidFill>
                <a:latin typeface="Arial" panose="020B0604020202020204"/>
                <a:cs typeface="Arial" panose="020B0604020202020204"/>
              </a:rPr>
              <a:t>dụng </a:t>
            </a:r>
            <a:r>
              <a:rPr sz="2000" dirty="0">
                <a:solidFill>
                  <a:srgbClr val="585858"/>
                </a:solidFill>
                <a:latin typeface="Arial" panose="020B0604020202020204"/>
                <a:cs typeface="Arial" panose="020B0604020202020204"/>
              </a:rPr>
              <a:t>để </a:t>
            </a:r>
            <a:r>
              <a:rPr sz="2000" spc="-25" dirty="0">
                <a:solidFill>
                  <a:srgbClr val="585858"/>
                </a:solidFill>
                <a:latin typeface="Arial" panose="020B0604020202020204"/>
                <a:cs typeface="Arial" panose="020B0604020202020204"/>
              </a:rPr>
              <a:t>thực </a:t>
            </a:r>
            <a:r>
              <a:rPr sz="2000" spc="5" dirty="0">
                <a:solidFill>
                  <a:srgbClr val="585858"/>
                </a:solidFill>
                <a:latin typeface="Arial" panose="020B0604020202020204"/>
                <a:cs typeface="Arial" panose="020B0604020202020204"/>
              </a:rPr>
              <a:t>hiện </a:t>
            </a:r>
            <a:r>
              <a:rPr sz="2000" spc="75" dirty="0">
                <a:solidFill>
                  <a:srgbClr val="585858"/>
                </a:solidFill>
                <a:latin typeface="Arial" panose="020B0604020202020204"/>
                <a:cs typeface="Arial" panose="020B0604020202020204"/>
              </a:rPr>
              <a:t>một</a:t>
            </a:r>
            <a:r>
              <a:rPr sz="2000" spc="-290" dirty="0">
                <a:solidFill>
                  <a:srgbClr val="585858"/>
                </a:solidFill>
                <a:latin typeface="Arial" panose="020B0604020202020204"/>
                <a:cs typeface="Arial" panose="020B0604020202020204"/>
              </a:rPr>
              <a:t> </a:t>
            </a:r>
            <a:r>
              <a:rPr sz="2000" spc="-50" dirty="0">
                <a:solidFill>
                  <a:srgbClr val="585858"/>
                </a:solidFill>
                <a:latin typeface="Arial" panose="020B0604020202020204"/>
                <a:cs typeface="Arial" panose="020B0604020202020204"/>
              </a:rPr>
              <a:t>số</a:t>
            </a:r>
            <a:endParaRPr sz="2000">
              <a:latin typeface="Arial" panose="020B0604020202020204"/>
              <a:cs typeface="Arial" panose="020B0604020202020204"/>
            </a:endParaRPr>
          </a:p>
          <a:p>
            <a:pPr marL="561340" marR="85090">
              <a:lnSpc>
                <a:spcPts val="2160"/>
              </a:lnSpc>
              <a:spcBef>
                <a:spcPts val="150"/>
              </a:spcBef>
            </a:pPr>
            <a:r>
              <a:rPr sz="2000" spc="25" dirty="0">
                <a:solidFill>
                  <a:srgbClr val="585858"/>
                </a:solidFill>
                <a:latin typeface="Arial" panose="020B0604020202020204"/>
                <a:cs typeface="Arial" panose="020B0604020202020204"/>
              </a:rPr>
              <a:t>thao </a:t>
            </a:r>
            <a:r>
              <a:rPr sz="2000" spc="-15" dirty="0">
                <a:solidFill>
                  <a:srgbClr val="585858"/>
                </a:solidFill>
                <a:latin typeface="Arial" panose="020B0604020202020204"/>
                <a:cs typeface="Arial" panose="020B0604020202020204"/>
              </a:rPr>
              <a:t>tác </a:t>
            </a:r>
            <a:r>
              <a:rPr sz="2000" spc="-95" dirty="0">
                <a:solidFill>
                  <a:srgbClr val="585858"/>
                </a:solidFill>
                <a:latin typeface="Arial" panose="020B0604020202020204"/>
                <a:cs typeface="Arial" panose="020B0604020202020204"/>
              </a:rPr>
              <a:t>cơ </a:t>
            </a:r>
            <a:r>
              <a:rPr sz="2000" spc="-5" dirty="0">
                <a:solidFill>
                  <a:srgbClr val="585858"/>
                </a:solidFill>
                <a:latin typeface="Arial" panose="020B0604020202020204"/>
                <a:cs typeface="Arial" panose="020B0604020202020204"/>
              </a:rPr>
              <a:t>bản </a:t>
            </a:r>
            <a:r>
              <a:rPr sz="2000" spc="-40" dirty="0">
                <a:solidFill>
                  <a:srgbClr val="585858"/>
                </a:solidFill>
                <a:latin typeface="Arial" panose="020B0604020202020204"/>
                <a:cs typeface="Arial" panose="020B0604020202020204"/>
              </a:rPr>
              <a:t>như </a:t>
            </a:r>
            <a:r>
              <a:rPr sz="2000" spc="5" dirty="0">
                <a:solidFill>
                  <a:srgbClr val="585858"/>
                </a:solidFill>
                <a:latin typeface="Arial" panose="020B0604020202020204"/>
                <a:cs typeface="Arial" panose="020B0604020202020204"/>
              </a:rPr>
              <a:t>thêm, </a:t>
            </a:r>
            <a:r>
              <a:rPr sz="2000" spc="-50" dirty="0">
                <a:solidFill>
                  <a:srgbClr val="585858"/>
                </a:solidFill>
                <a:latin typeface="Arial" panose="020B0604020202020204"/>
                <a:cs typeface="Arial" panose="020B0604020202020204"/>
              </a:rPr>
              <a:t>xóa </a:t>
            </a:r>
            <a:r>
              <a:rPr sz="2000" spc="-90" dirty="0">
                <a:solidFill>
                  <a:srgbClr val="585858"/>
                </a:solidFill>
                <a:latin typeface="Arial" panose="020B0604020202020204"/>
                <a:cs typeface="Arial" panose="020B0604020202020204"/>
              </a:rPr>
              <a:t>và </a:t>
            </a:r>
            <a:r>
              <a:rPr sz="2000" spc="35" dirty="0">
                <a:solidFill>
                  <a:srgbClr val="585858"/>
                </a:solidFill>
                <a:latin typeface="Arial" panose="020B0604020202020204"/>
                <a:cs typeface="Arial" panose="020B0604020202020204"/>
              </a:rPr>
              <a:t>tìm  </a:t>
            </a:r>
            <a:r>
              <a:rPr sz="2000" dirty="0">
                <a:solidFill>
                  <a:srgbClr val="585858"/>
                </a:solidFill>
                <a:latin typeface="Arial" panose="020B0604020202020204"/>
                <a:cs typeface="Arial" panose="020B0604020202020204"/>
              </a:rPr>
              <a:t>kiếm phần </a:t>
            </a:r>
            <a:r>
              <a:rPr sz="2000" spc="-20" dirty="0">
                <a:solidFill>
                  <a:srgbClr val="585858"/>
                </a:solidFill>
                <a:latin typeface="Arial" panose="020B0604020202020204"/>
                <a:cs typeface="Arial" panose="020B0604020202020204"/>
              </a:rPr>
              <a:t>tử </a:t>
            </a:r>
            <a:r>
              <a:rPr sz="2000" spc="55" dirty="0">
                <a:solidFill>
                  <a:srgbClr val="585858"/>
                </a:solidFill>
                <a:latin typeface="Arial" panose="020B0604020202020204"/>
                <a:cs typeface="Arial" panose="020B0604020202020204"/>
              </a:rPr>
              <a:t>trong</a:t>
            </a:r>
            <a:r>
              <a:rPr sz="2000" spc="-35" dirty="0">
                <a:solidFill>
                  <a:srgbClr val="585858"/>
                </a:solidFill>
                <a:latin typeface="Arial" panose="020B0604020202020204"/>
                <a:cs typeface="Arial" panose="020B0604020202020204"/>
              </a:rPr>
              <a:t> </a:t>
            </a:r>
            <a:r>
              <a:rPr sz="2000" spc="35" dirty="0">
                <a:solidFill>
                  <a:srgbClr val="585858"/>
                </a:solidFill>
                <a:latin typeface="Arial" panose="020B0604020202020204"/>
                <a:cs typeface="Arial" panose="020B0604020202020204"/>
              </a:rPr>
              <a:t>Map</a:t>
            </a:r>
            <a:endParaRPr sz="2000">
              <a:latin typeface="Arial" panose="020B0604020202020204"/>
              <a:cs typeface="Arial" panose="020B0604020202020204"/>
            </a:endParaRPr>
          </a:p>
          <a:p>
            <a:pPr marL="287020" indent="-274320">
              <a:lnSpc>
                <a:spcPct val="100000"/>
              </a:lnSpc>
              <a:spcBef>
                <a:spcPts val="1465"/>
              </a:spcBef>
              <a:buChar char="•"/>
              <a:tabLst>
                <a:tab pos="286385" algn="l"/>
                <a:tab pos="287020" algn="l"/>
              </a:tabLst>
            </a:pPr>
            <a:r>
              <a:rPr sz="2400" spc="-75" dirty="0">
                <a:solidFill>
                  <a:srgbClr val="585858"/>
                </a:solidFill>
                <a:latin typeface="Arial" panose="020B0604020202020204"/>
                <a:cs typeface="Arial" panose="020B0604020202020204"/>
              </a:rPr>
              <a:t>TreeMap:</a:t>
            </a:r>
            <a:endParaRPr sz="2400">
              <a:latin typeface="Arial" panose="020B0604020202020204"/>
              <a:cs typeface="Arial" panose="020B0604020202020204"/>
            </a:endParaRPr>
          </a:p>
          <a:p>
            <a:pPr marL="561340" lvl="1" indent="-229235">
              <a:lnSpc>
                <a:spcPts val="2280"/>
              </a:lnSpc>
              <a:spcBef>
                <a:spcPts val="775"/>
              </a:spcBef>
              <a:buChar char="•"/>
              <a:tabLst>
                <a:tab pos="561340" algn="l"/>
                <a:tab pos="561975" algn="l"/>
              </a:tabLst>
            </a:pPr>
            <a:r>
              <a:rPr sz="2000" spc="-60" dirty="0">
                <a:solidFill>
                  <a:srgbClr val="585858"/>
                </a:solidFill>
                <a:latin typeface="Arial" panose="020B0604020202020204"/>
                <a:cs typeface="Arial" panose="020B0604020202020204"/>
              </a:rPr>
              <a:t>Thích </a:t>
            </a:r>
            <a:r>
              <a:rPr sz="2000" spc="-10" dirty="0">
                <a:solidFill>
                  <a:srgbClr val="585858"/>
                </a:solidFill>
                <a:latin typeface="Arial" panose="020B0604020202020204"/>
                <a:cs typeface="Arial" panose="020B0604020202020204"/>
              </a:rPr>
              <a:t>hợp </a:t>
            </a:r>
            <a:r>
              <a:rPr sz="2000" spc="15" dirty="0">
                <a:solidFill>
                  <a:srgbClr val="585858"/>
                </a:solidFill>
                <a:latin typeface="Arial" panose="020B0604020202020204"/>
                <a:cs typeface="Arial" panose="020B0604020202020204"/>
              </a:rPr>
              <a:t>khi </a:t>
            </a:r>
            <a:r>
              <a:rPr sz="2000" spc="10" dirty="0">
                <a:solidFill>
                  <a:srgbClr val="585858"/>
                </a:solidFill>
                <a:latin typeface="Arial" panose="020B0604020202020204"/>
                <a:cs typeface="Arial" panose="020B0604020202020204"/>
              </a:rPr>
              <a:t>chúng </a:t>
            </a:r>
            <a:r>
              <a:rPr sz="2000" spc="15" dirty="0">
                <a:solidFill>
                  <a:srgbClr val="585858"/>
                </a:solidFill>
                <a:latin typeface="Arial" panose="020B0604020202020204"/>
                <a:cs typeface="Arial" panose="020B0604020202020204"/>
              </a:rPr>
              <a:t>ta </a:t>
            </a:r>
            <a:r>
              <a:rPr sz="2000" spc="40" dirty="0">
                <a:solidFill>
                  <a:srgbClr val="585858"/>
                </a:solidFill>
                <a:latin typeface="Arial" panose="020B0604020202020204"/>
                <a:cs typeface="Arial" panose="020B0604020202020204"/>
              </a:rPr>
              <a:t>muốn</a:t>
            </a:r>
            <a:r>
              <a:rPr sz="2000" spc="-40" dirty="0">
                <a:solidFill>
                  <a:srgbClr val="585858"/>
                </a:solidFill>
                <a:latin typeface="Arial" panose="020B0604020202020204"/>
                <a:cs typeface="Arial" panose="020B0604020202020204"/>
              </a:rPr>
              <a:t> </a:t>
            </a:r>
            <a:r>
              <a:rPr sz="2000" spc="20" dirty="0">
                <a:solidFill>
                  <a:srgbClr val="585858"/>
                </a:solidFill>
                <a:latin typeface="Arial" panose="020B0604020202020204"/>
                <a:cs typeface="Arial" panose="020B0604020202020204"/>
              </a:rPr>
              <a:t>duyệt</a:t>
            </a:r>
            <a:endParaRPr sz="2000">
              <a:latin typeface="Arial" panose="020B0604020202020204"/>
              <a:cs typeface="Arial" panose="020B0604020202020204"/>
            </a:endParaRPr>
          </a:p>
          <a:p>
            <a:pPr marL="561340" marR="5080">
              <a:lnSpc>
                <a:spcPts val="2160"/>
              </a:lnSpc>
              <a:spcBef>
                <a:spcPts val="150"/>
              </a:spcBef>
            </a:pPr>
            <a:r>
              <a:rPr sz="2000" spc="-85" dirty="0">
                <a:solidFill>
                  <a:srgbClr val="585858"/>
                </a:solidFill>
                <a:latin typeface="Arial" panose="020B0604020202020204"/>
                <a:cs typeface="Arial" panose="020B0604020202020204"/>
              </a:rPr>
              <a:t>các </a:t>
            </a:r>
            <a:r>
              <a:rPr sz="2000" spc="-15" dirty="0">
                <a:solidFill>
                  <a:srgbClr val="585858"/>
                </a:solidFill>
                <a:latin typeface="Arial" panose="020B0604020202020204"/>
                <a:cs typeface="Arial" panose="020B0604020202020204"/>
              </a:rPr>
              <a:t>khóa </a:t>
            </a:r>
            <a:r>
              <a:rPr sz="2000" spc="-50" dirty="0">
                <a:solidFill>
                  <a:srgbClr val="585858"/>
                </a:solidFill>
                <a:latin typeface="Arial" panose="020B0604020202020204"/>
                <a:cs typeface="Arial" panose="020B0604020202020204"/>
              </a:rPr>
              <a:t>của </a:t>
            </a:r>
            <a:r>
              <a:rPr sz="2000" spc="30" dirty="0">
                <a:solidFill>
                  <a:srgbClr val="585858"/>
                </a:solidFill>
                <a:latin typeface="Arial" panose="020B0604020202020204"/>
                <a:cs typeface="Arial" panose="020B0604020202020204"/>
              </a:rPr>
              <a:t>tập </a:t>
            </a:r>
            <a:r>
              <a:rPr sz="2000" spc="-10" dirty="0">
                <a:solidFill>
                  <a:srgbClr val="585858"/>
                </a:solidFill>
                <a:latin typeface="Arial" panose="020B0604020202020204"/>
                <a:cs typeface="Arial" panose="020B0604020202020204"/>
              </a:rPr>
              <a:t>hợp </a:t>
            </a:r>
            <a:r>
              <a:rPr sz="2000" spc="35" dirty="0">
                <a:solidFill>
                  <a:srgbClr val="585858"/>
                </a:solidFill>
                <a:latin typeface="Arial" panose="020B0604020202020204"/>
                <a:cs typeface="Arial" panose="020B0604020202020204"/>
              </a:rPr>
              <a:t>theo </a:t>
            </a:r>
            <a:r>
              <a:rPr sz="2000" spc="75" dirty="0">
                <a:solidFill>
                  <a:srgbClr val="585858"/>
                </a:solidFill>
                <a:latin typeface="Arial" panose="020B0604020202020204"/>
                <a:cs typeface="Arial" panose="020B0604020202020204"/>
              </a:rPr>
              <a:t>một </a:t>
            </a:r>
            <a:r>
              <a:rPr sz="2000" spc="-5" dirty="0">
                <a:solidFill>
                  <a:srgbClr val="585858"/>
                </a:solidFill>
                <a:latin typeface="Arial" panose="020B0604020202020204"/>
                <a:cs typeface="Arial" panose="020B0604020202020204"/>
              </a:rPr>
              <a:t>thứ</a:t>
            </a:r>
            <a:r>
              <a:rPr sz="2000" spc="-150" dirty="0">
                <a:solidFill>
                  <a:srgbClr val="585858"/>
                </a:solidFill>
                <a:latin typeface="Arial" panose="020B0604020202020204"/>
                <a:cs typeface="Arial" panose="020B0604020202020204"/>
              </a:rPr>
              <a:t> </a:t>
            </a:r>
            <a:r>
              <a:rPr sz="2000" spc="-20" dirty="0">
                <a:solidFill>
                  <a:srgbClr val="585858"/>
                </a:solidFill>
                <a:latin typeface="Arial" panose="020B0604020202020204"/>
                <a:cs typeface="Arial" panose="020B0604020202020204"/>
              </a:rPr>
              <a:t>tự  </a:t>
            </a:r>
            <a:r>
              <a:rPr sz="2000" spc="-75" dirty="0">
                <a:solidFill>
                  <a:srgbClr val="585858"/>
                </a:solidFill>
                <a:latin typeface="Arial" panose="020B0604020202020204"/>
                <a:cs typeface="Arial" panose="020B0604020202020204"/>
              </a:rPr>
              <a:t>được </a:t>
            </a:r>
            <a:r>
              <a:rPr sz="2000" spc="-60" dirty="0">
                <a:solidFill>
                  <a:srgbClr val="585858"/>
                </a:solidFill>
                <a:latin typeface="Arial" panose="020B0604020202020204"/>
                <a:cs typeface="Arial" panose="020B0604020202020204"/>
              </a:rPr>
              <a:t>sắp</a:t>
            </a:r>
            <a:r>
              <a:rPr sz="2000" spc="40" dirty="0">
                <a:solidFill>
                  <a:srgbClr val="585858"/>
                </a:solidFill>
                <a:latin typeface="Arial" panose="020B0604020202020204"/>
                <a:cs typeface="Arial" panose="020B0604020202020204"/>
              </a:rPr>
              <a:t> </a:t>
            </a:r>
            <a:r>
              <a:rPr sz="2000" spc="-30" dirty="0">
                <a:solidFill>
                  <a:srgbClr val="585858"/>
                </a:solidFill>
                <a:latin typeface="Arial" panose="020B0604020202020204"/>
                <a:cs typeface="Arial" panose="020B0604020202020204"/>
              </a:rPr>
              <a:t>xếp</a:t>
            </a:r>
            <a:endParaRPr sz="2000">
              <a:latin typeface="Arial" panose="020B0604020202020204"/>
              <a:cs typeface="Arial" panose="020B0604020202020204"/>
            </a:endParaRPr>
          </a:p>
          <a:p>
            <a:pPr marL="561340" lvl="1" indent="-229235">
              <a:lnSpc>
                <a:spcPts val="2280"/>
              </a:lnSpc>
              <a:spcBef>
                <a:spcPts val="725"/>
              </a:spcBef>
              <a:buChar char="•"/>
              <a:tabLst>
                <a:tab pos="561340" algn="l"/>
                <a:tab pos="561975" algn="l"/>
              </a:tabLst>
            </a:pPr>
            <a:r>
              <a:rPr sz="2000" spc="-130" dirty="0">
                <a:solidFill>
                  <a:srgbClr val="585858"/>
                </a:solidFill>
                <a:latin typeface="Arial" panose="020B0604020202020204"/>
                <a:cs typeface="Arial" panose="020B0604020202020204"/>
              </a:rPr>
              <a:t>Các </a:t>
            </a:r>
            <a:r>
              <a:rPr sz="2000" spc="5" dirty="0">
                <a:solidFill>
                  <a:srgbClr val="585858"/>
                </a:solidFill>
                <a:latin typeface="Arial" panose="020B0604020202020204"/>
                <a:cs typeface="Arial" panose="020B0604020202020204"/>
              </a:rPr>
              <a:t>phần </a:t>
            </a:r>
            <a:r>
              <a:rPr sz="2000" spc="-20" dirty="0">
                <a:solidFill>
                  <a:srgbClr val="585858"/>
                </a:solidFill>
                <a:latin typeface="Arial" panose="020B0604020202020204"/>
                <a:cs typeface="Arial" panose="020B0604020202020204"/>
              </a:rPr>
              <a:t>tử </a:t>
            </a:r>
            <a:r>
              <a:rPr sz="2000" spc="-75" dirty="0">
                <a:solidFill>
                  <a:srgbClr val="585858"/>
                </a:solidFill>
                <a:latin typeface="Arial" panose="020B0604020202020204"/>
                <a:cs typeface="Arial" panose="020B0604020202020204"/>
              </a:rPr>
              <a:t>được </a:t>
            </a:r>
            <a:r>
              <a:rPr sz="2000" spc="35" dirty="0">
                <a:solidFill>
                  <a:srgbClr val="585858"/>
                </a:solidFill>
                <a:latin typeface="Arial" panose="020B0604020202020204"/>
                <a:cs typeface="Arial" panose="020B0604020202020204"/>
              </a:rPr>
              <a:t>thêm </a:t>
            </a:r>
            <a:r>
              <a:rPr sz="2000" spc="-40" dirty="0">
                <a:solidFill>
                  <a:srgbClr val="585858"/>
                </a:solidFill>
                <a:latin typeface="Arial" panose="020B0604020202020204"/>
                <a:cs typeface="Arial" panose="020B0604020202020204"/>
              </a:rPr>
              <a:t>vào</a:t>
            </a:r>
            <a:r>
              <a:rPr sz="2000" spc="50" dirty="0">
                <a:solidFill>
                  <a:srgbClr val="585858"/>
                </a:solidFill>
                <a:latin typeface="Arial" panose="020B0604020202020204"/>
                <a:cs typeface="Arial" panose="020B0604020202020204"/>
              </a:rPr>
              <a:t> </a:t>
            </a:r>
            <a:r>
              <a:rPr sz="2000" spc="-55" dirty="0">
                <a:solidFill>
                  <a:srgbClr val="585858"/>
                </a:solidFill>
                <a:latin typeface="Arial" panose="020B0604020202020204"/>
                <a:cs typeface="Arial" panose="020B0604020202020204"/>
              </a:rPr>
              <a:t>TreeMap</a:t>
            </a:r>
            <a:endParaRPr sz="2000">
              <a:latin typeface="Arial" panose="020B0604020202020204"/>
              <a:cs typeface="Arial" panose="020B0604020202020204"/>
            </a:endParaRPr>
          </a:p>
          <a:p>
            <a:pPr marL="561340">
              <a:lnSpc>
                <a:spcPts val="2280"/>
              </a:lnSpc>
            </a:pPr>
            <a:r>
              <a:rPr sz="2000" spc="5" dirty="0">
                <a:solidFill>
                  <a:srgbClr val="585858"/>
                </a:solidFill>
                <a:latin typeface="Arial" panose="020B0604020202020204"/>
                <a:cs typeface="Arial" panose="020B0604020202020204"/>
              </a:rPr>
              <a:t>phải </a:t>
            </a:r>
            <a:r>
              <a:rPr sz="2000" spc="-10" dirty="0">
                <a:solidFill>
                  <a:srgbClr val="585858"/>
                </a:solidFill>
                <a:latin typeface="Arial" panose="020B0604020202020204"/>
                <a:cs typeface="Arial" panose="020B0604020202020204"/>
              </a:rPr>
              <a:t>có </a:t>
            </a:r>
            <a:r>
              <a:rPr sz="2000" spc="25" dirty="0">
                <a:solidFill>
                  <a:srgbClr val="585858"/>
                </a:solidFill>
                <a:latin typeface="Arial" panose="020B0604020202020204"/>
                <a:cs typeface="Arial" panose="020B0604020202020204"/>
              </a:rPr>
              <a:t>thể </a:t>
            </a:r>
            <a:r>
              <a:rPr sz="2000" spc="-65" dirty="0">
                <a:solidFill>
                  <a:srgbClr val="585858"/>
                </a:solidFill>
                <a:latin typeface="Arial" panose="020B0604020202020204"/>
                <a:cs typeface="Arial" panose="020B0604020202020204"/>
              </a:rPr>
              <a:t>sắp </a:t>
            </a:r>
            <a:r>
              <a:rPr sz="2000" spc="-30" dirty="0">
                <a:solidFill>
                  <a:srgbClr val="585858"/>
                </a:solidFill>
                <a:latin typeface="Arial" panose="020B0604020202020204"/>
                <a:cs typeface="Arial" panose="020B0604020202020204"/>
              </a:rPr>
              <a:t>xếp</a:t>
            </a:r>
            <a:r>
              <a:rPr sz="2000" spc="-40" dirty="0">
                <a:solidFill>
                  <a:srgbClr val="585858"/>
                </a:solidFill>
                <a:latin typeface="Arial" panose="020B0604020202020204"/>
                <a:cs typeface="Arial" panose="020B0604020202020204"/>
              </a:rPr>
              <a:t> </a:t>
            </a:r>
            <a:r>
              <a:rPr sz="2000" spc="-80" dirty="0">
                <a:solidFill>
                  <a:srgbClr val="585858"/>
                </a:solidFill>
                <a:latin typeface="Arial" panose="020B0604020202020204"/>
                <a:cs typeface="Arial" panose="020B0604020202020204"/>
              </a:rPr>
              <a:t>được</a:t>
            </a:r>
            <a:endParaRPr sz="2000">
              <a:latin typeface="Arial" panose="020B0604020202020204"/>
              <a:cs typeface="Arial" panose="020B0604020202020204"/>
            </a:endParaRPr>
          </a:p>
          <a:p>
            <a:pPr marL="561340" marR="89535" lvl="1" indent="-229235">
              <a:lnSpc>
                <a:spcPct val="90000"/>
              </a:lnSpc>
              <a:spcBef>
                <a:spcPts val="1010"/>
              </a:spcBef>
              <a:buChar char="•"/>
              <a:tabLst>
                <a:tab pos="561340" algn="l"/>
                <a:tab pos="561975" algn="l"/>
              </a:tabLst>
            </a:pPr>
            <a:r>
              <a:rPr sz="2000" spc="-5" dirty="0">
                <a:solidFill>
                  <a:srgbClr val="585858"/>
                </a:solidFill>
                <a:latin typeface="Arial" panose="020B0604020202020204"/>
                <a:cs typeface="Arial" panose="020B0604020202020204"/>
              </a:rPr>
              <a:t>Thông </a:t>
            </a:r>
            <a:r>
              <a:rPr sz="2000" spc="-25" dirty="0">
                <a:solidFill>
                  <a:srgbClr val="585858"/>
                </a:solidFill>
                <a:latin typeface="Arial" panose="020B0604020202020204"/>
                <a:cs typeface="Arial" panose="020B0604020202020204"/>
              </a:rPr>
              <a:t>thường, </a:t>
            </a:r>
            <a:r>
              <a:rPr sz="2000" spc="35" dirty="0">
                <a:solidFill>
                  <a:srgbClr val="585858"/>
                </a:solidFill>
                <a:latin typeface="Arial" panose="020B0604020202020204"/>
                <a:cs typeface="Arial" panose="020B0604020202020204"/>
              </a:rPr>
              <a:t>thêm </a:t>
            </a:r>
            <a:r>
              <a:rPr sz="2000" spc="-85" dirty="0">
                <a:solidFill>
                  <a:srgbClr val="585858"/>
                </a:solidFill>
                <a:latin typeface="Arial" panose="020B0604020202020204"/>
                <a:cs typeface="Arial" panose="020B0604020202020204"/>
              </a:rPr>
              <a:t>các </a:t>
            </a:r>
            <a:r>
              <a:rPr sz="2000" dirty="0">
                <a:solidFill>
                  <a:srgbClr val="585858"/>
                </a:solidFill>
                <a:latin typeface="Arial" panose="020B0604020202020204"/>
                <a:cs typeface="Arial" panose="020B0604020202020204"/>
              </a:rPr>
              <a:t>phần </a:t>
            </a:r>
            <a:r>
              <a:rPr sz="2000" spc="-20" dirty="0">
                <a:solidFill>
                  <a:srgbClr val="585858"/>
                </a:solidFill>
                <a:latin typeface="Arial" panose="020B0604020202020204"/>
                <a:cs typeface="Arial" panose="020B0604020202020204"/>
              </a:rPr>
              <a:t>tử </a:t>
            </a:r>
            <a:r>
              <a:rPr sz="2000" spc="-40" dirty="0">
                <a:solidFill>
                  <a:srgbClr val="585858"/>
                </a:solidFill>
                <a:latin typeface="Arial" panose="020B0604020202020204"/>
                <a:cs typeface="Arial" panose="020B0604020202020204"/>
              </a:rPr>
              <a:t>vào  </a:t>
            </a:r>
            <a:r>
              <a:rPr sz="2000" spc="-20" dirty="0">
                <a:solidFill>
                  <a:srgbClr val="585858"/>
                </a:solidFill>
                <a:latin typeface="Arial" panose="020B0604020202020204"/>
                <a:cs typeface="Arial" panose="020B0604020202020204"/>
              </a:rPr>
              <a:t>HashMap </a:t>
            </a:r>
            <a:r>
              <a:rPr sz="2000" spc="40" dirty="0">
                <a:solidFill>
                  <a:srgbClr val="585858"/>
                </a:solidFill>
                <a:latin typeface="Arial" panose="020B0604020202020204"/>
                <a:cs typeface="Arial" panose="020B0604020202020204"/>
              </a:rPr>
              <a:t>rồi </a:t>
            </a:r>
            <a:r>
              <a:rPr sz="2000" spc="10" dirty="0">
                <a:solidFill>
                  <a:srgbClr val="585858"/>
                </a:solidFill>
                <a:latin typeface="Arial" panose="020B0604020202020204"/>
                <a:cs typeface="Arial" panose="020B0604020202020204"/>
              </a:rPr>
              <a:t>convert </a:t>
            </a:r>
            <a:r>
              <a:rPr sz="2000" spc="-55" dirty="0">
                <a:solidFill>
                  <a:srgbClr val="585858"/>
                </a:solidFill>
                <a:latin typeface="Arial" panose="020B0604020202020204"/>
                <a:cs typeface="Arial" panose="020B0604020202020204"/>
              </a:rPr>
              <a:t>về TreeMap </a:t>
            </a:r>
            <a:r>
              <a:rPr sz="2000" dirty="0">
                <a:solidFill>
                  <a:srgbClr val="585858"/>
                </a:solidFill>
                <a:latin typeface="Arial" panose="020B0604020202020204"/>
                <a:cs typeface="Arial" panose="020B0604020202020204"/>
              </a:rPr>
              <a:t>để  </a:t>
            </a:r>
            <a:r>
              <a:rPr sz="2000" spc="20" dirty="0">
                <a:solidFill>
                  <a:srgbClr val="585858"/>
                </a:solidFill>
                <a:latin typeface="Arial" panose="020B0604020202020204"/>
                <a:cs typeface="Arial" panose="020B0604020202020204"/>
              </a:rPr>
              <a:t>duyệt </a:t>
            </a:r>
            <a:r>
              <a:rPr sz="2000" spc="-85" dirty="0">
                <a:solidFill>
                  <a:srgbClr val="585858"/>
                </a:solidFill>
                <a:latin typeface="Arial" panose="020B0604020202020204"/>
                <a:cs typeface="Arial" panose="020B0604020202020204"/>
              </a:rPr>
              <a:t>các </a:t>
            </a:r>
            <a:r>
              <a:rPr sz="2000" spc="-15" dirty="0">
                <a:solidFill>
                  <a:srgbClr val="585858"/>
                </a:solidFill>
                <a:latin typeface="Arial" panose="020B0604020202020204"/>
                <a:cs typeface="Arial" panose="020B0604020202020204"/>
              </a:rPr>
              <a:t>khóa </a:t>
            </a:r>
            <a:r>
              <a:rPr sz="2000" spc="-110" dirty="0">
                <a:solidFill>
                  <a:srgbClr val="585858"/>
                </a:solidFill>
                <a:latin typeface="Arial" panose="020B0604020202020204"/>
                <a:cs typeface="Arial" panose="020B0604020202020204"/>
              </a:rPr>
              <a:t>sẽ </a:t>
            </a:r>
            <a:r>
              <a:rPr sz="2000" dirty="0">
                <a:solidFill>
                  <a:srgbClr val="585858"/>
                </a:solidFill>
                <a:latin typeface="Arial" panose="020B0604020202020204"/>
                <a:cs typeface="Arial" panose="020B0604020202020204"/>
              </a:rPr>
              <a:t>nhanh</a:t>
            </a:r>
            <a:r>
              <a:rPr sz="2000" spc="85" dirty="0">
                <a:solidFill>
                  <a:srgbClr val="585858"/>
                </a:solidFill>
                <a:latin typeface="Arial" panose="020B0604020202020204"/>
                <a:cs typeface="Arial" panose="020B0604020202020204"/>
              </a:rPr>
              <a:t> </a:t>
            </a:r>
            <a:r>
              <a:rPr sz="2000" spc="-25" dirty="0">
                <a:solidFill>
                  <a:srgbClr val="585858"/>
                </a:solidFill>
                <a:latin typeface="Arial" panose="020B0604020202020204"/>
                <a:cs typeface="Arial" panose="020B0604020202020204"/>
              </a:rPr>
              <a:t>hơn</a:t>
            </a:r>
            <a:endParaRPr sz="2000">
              <a:latin typeface="Arial" panose="020B0604020202020204"/>
              <a:cs typeface="Arial" panose="020B0604020202020204"/>
            </a:endParaRPr>
          </a:p>
        </p:txBody>
      </p:sp>
      <p:sp>
        <p:nvSpPr>
          <p:cNvPr id="4" name="object 4"/>
          <p:cNvSpPr txBox="1"/>
          <p:nvPr/>
        </p:nvSpPr>
        <p:spPr>
          <a:xfrm>
            <a:off x="5337428" y="1701101"/>
            <a:ext cx="3482340" cy="3107690"/>
          </a:xfrm>
          <a:prstGeom prst="rect">
            <a:avLst/>
          </a:prstGeom>
        </p:spPr>
        <p:txBody>
          <a:bodyPr vert="horz" wrap="square" lIns="0" tIns="129539" rIns="0" bIns="0" rtlCol="0">
            <a:spAutoFit/>
          </a:bodyPr>
          <a:lstStyle/>
          <a:p>
            <a:pPr marL="287020" indent="-274320" algn="just">
              <a:lnSpc>
                <a:spcPct val="100000"/>
              </a:lnSpc>
              <a:spcBef>
                <a:spcPts val="1020"/>
              </a:spcBef>
              <a:buChar char="•"/>
              <a:tabLst>
                <a:tab pos="287020" algn="l"/>
              </a:tabLst>
            </a:pPr>
            <a:r>
              <a:rPr sz="2400" spc="-40" dirty="0">
                <a:solidFill>
                  <a:srgbClr val="585858"/>
                </a:solidFill>
                <a:latin typeface="Arial" panose="020B0604020202020204"/>
                <a:cs typeface="Arial" panose="020B0604020202020204"/>
              </a:rPr>
              <a:t>LinkedHashMap:</a:t>
            </a:r>
            <a:endParaRPr sz="2400">
              <a:latin typeface="Arial" panose="020B0604020202020204"/>
              <a:cs typeface="Arial" panose="020B0604020202020204"/>
            </a:endParaRPr>
          </a:p>
          <a:p>
            <a:pPr marL="561340" marR="5080" lvl="1" indent="-228600" algn="just">
              <a:lnSpc>
                <a:spcPts val="2160"/>
              </a:lnSpc>
              <a:spcBef>
                <a:spcPts val="1045"/>
              </a:spcBef>
              <a:buChar char="•"/>
              <a:tabLst>
                <a:tab pos="561340" algn="l"/>
              </a:tabLst>
            </a:pPr>
            <a:r>
              <a:rPr sz="2000" spc="-105" dirty="0">
                <a:solidFill>
                  <a:srgbClr val="585858"/>
                </a:solidFill>
                <a:latin typeface="Arial" panose="020B0604020202020204"/>
                <a:cs typeface="Arial" panose="020B0604020202020204"/>
              </a:rPr>
              <a:t>Thừa </a:t>
            </a:r>
            <a:r>
              <a:rPr sz="2000" spc="-40" dirty="0">
                <a:solidFill>
                  <a:srgbClr val="585858"/>
                </a:solidFill>
                <a:latin typeface="Arial" panose="020B0604020202020204"/>
                <a:cs typeface="Arial" panose="020B0604020202020204"/>
              </a:rPr>
              <a:t>kế </a:t>
            </a:r>
            <a:r>
              <a:rPr sz="2000" spc="-20" dirty="0">
                <a:solidFill>
                  <a:srgbClr val="585858"/>
                </a:solidFill>
                <a:latin typeface="Arial" panose="020B0604020202020204"/>
                <a:cs typeface="Arial" panose="020B0604020202020204"/>
              </a:rPr>
              <a:t>HashMap </a:t>
            </a:r>
            <a:r>
              <a:rPr sz="2000" spc="-45" dirty="0">
                <a:solidFill>
                  <a:srgbClr val="585858"/>
                </a:solidFill>
                <a:latin typeface="Arial" panose="020B0604020202020204"/>
                <a:cs typeface="Arial" panose="020B0604020202020204"/>
              </a:rPr>
              <a:t>cài </a:t>
            </a:r>
            <a:r>
              <a:rPr sz="2000" spc="30" dirty="0">
                <a:solidFill>
                  <a:srgbClr val="585858"/>
                </a:solidFill>
                <a:latin typeface="Arial" panose="020B0604020202020204"/>
                <a:cs typeface="Arial" panose="020B0604020202020204"/>
              </a:rPr>
              <a:t>đặt  </a:t>
            </a:r>
            <a:r>
              <a:rPr sz="2000" dirty="0">
                <a:solidFill>
                  <a:srgbClr val="585858"/>
                </a:solidFill>
                <a:latin typeface="Arial" panose="020B0604020202020204"/>
                <a:cs typeface="Arial" panose="020B0604020202020204"/>
              </a:rPr>
              <a:t>danh </a:t>
            </a:r>
            <a:r>
              <a:rPr sz="2000" spc="-80" dirty="0">
                <a:solidFill>
                  <a:srgbClr val="585858"/>
                </a:solidFill>
                <a:latin typeface="Arial" panose="020B0604020202020204"/>
                <a:cs typeface="Arial" panose="020B0604020202020204"/>
              </a:rPr>
              <a:t>sách </a:t>
            </a:r>
            <a:r>
              <a:rPr sz="2000" spc="10" dirty="0">
                <a:solidFill>
                  <a:srgbClr val="585858"/>
                </a:solidFill>
                <a:latin typeface="Arial" panose="020B0604020202020204"/>
                <a:cs typeface="Arial" panose="020B0604020202020204"/>
              </a:rPr>
              <a:t>móc </a:t>
            </a:r>
            <a:r>
              <a:rPr sz="2000" spc="40" dirty="0">
                <a:solidFill>
                  <a:srgbClr val="585858"/>
                </a:solidFill>
                <a:latin typeface="Arial" panose="020B0604020202020204"/>
                <a:cs typeface="Arial" panose="020B0604020202020204"/>
              </a:rPr>
              <a:t>nối </a:t>
            </a:r>
            <a:r>
              <a:rPr sz="2000" spc="50" dirty="0">
                <a:solidFill>
                  <a:srgbClr val="585858"/>
                </a:solidFill>
                <a:latin typeface="Arial" panose="020B0604020202020204"/>
                <a:cs typeface="Arial" panose="020B0604020202020204"/>
              </a:rPr>
              <a:t>đôi</a:t>
            </a:r>
            <a:r>
              <a:rPr sz="2000" spc="-65" dirty="0">
                <a:solidFill>
                  <a:srgbClr val="585858"/>
                </a:solidFill>
                <a:latin typeface="Arial" panose="020B0604020202020204"/>
                <a:cs typeface="Arial" panose="020B0604020202020204"/>
              </a:rPr>
              <a:t> </a:t>
            </a:r>
            <a:r>
              <a:rPr sz="2000" spc="40" dirty="0">
                <a:solidFill>
                  <a:srgbClr val="585858"/>
                </a:solidFill>
                <a:latin typeface="Arial" panose="020B0604020202020204"/>
                <a:cs typeface="Arial" panose="020B0604020202020204"/>
              </a:rPr>
              <a:t>hỗ  </a:t>
            </a:r>
            <a:r>
              <a:rPr sz="2000" spc="10" dirty="0">
                <a:solidFill>
                  <a:srgbClr val="585858"/>
                </a:solidFill>
                <a:latin typeface="Arial" panose="020B0604020202020204"/>
                <a:cs typeface="Arial" panose="020B0604020202020204"/>
              </a:rPr>
              <a:t>trợ </a:t>
            </a:r>
            <a:r>
              <a:rPr sz="2000" spc="-65" dirty="0">
                <a:solidFill>
                  <a:srgbClr val="585858"/>
                </a:solidFill>
                <a:latin typeface="Arial" panose="020B0604020202020204"/>
                <a:cs typeface="Arial" panose="020B0604020202020204"/>
              </a:rPr>
              <a:t>sắp </a:t>
            </a:r>
            <a:r>
              <a:rPr sz="2000" spc="-30" dirty="0">
                <a:solidFill>
                  <a:srgbClr val="585858"/>
                </a:solidFill>
                <a:latin typeface="Arial" panose="020B0604020202020204"/>
                <a:cs typeface="Arial" panose="020B0604020202020204"/>
              </a:rPr>
              <a:t>xếp </a:t>
            </a:r>
            <a:r>
              <a:rPr sz="2000" spc="-85" dirty="0">
                <a:solidFill>
                  <a:srgbClr val="585858"/>
                </a:solidFill>
                <a:latin typeface="Arial" panose="020B0604020202020204"/>
                <a:cs typeface="Arial" panose="020B0604020202020204"/>
              </a:rPr>
              <a:t>các </a:t>
            </a:r>
            <a:r>
              <a:rPr sz="2000" dirty="0">
                <a:solidFill>
                  <a:srgbClr val="585858"/>
                </a:solidFill>
                <a:latin typeface="Arial" panose="020B0604020202020204"/>
                <a:cs typeface="Arial" panose="020B0604020202020204"/>
              </a:rPr>
              <a:t>phần</a:t>
            </a:r>
            <a:r>
              <a:rPr sz="2000" spc="70" dirty="0">
                <a:solidFill>
                  <a:srgbClr val="585858"/>
                </a:solidFill>
                <a:latin typeface="Arial" panose="020B0604020202020204"/>
                <a:cs typeface="Arial" panose="020B0604020202020204"/>
              </a:rPr>
              <a:t> </a:t>
            </a:r>
            <a:r>
              <a:rPr sz="2000" spc="-20" dirty="0">
                <a:solidFill>
                  <a:srgbClr val="585858"/>
                </a:solidFill>
                <a:latin typeface="Arial" panose="020B0604020202020204"/>
                <a:cs typeface="Arial" panose="020B0604020202020204"/>
              </a:rPr>
              <a:t>tử</a:t>
            </a:r>
            <a:endParaRPr sz="2000">
              <a:latin typeface="Arial" panose="020B0604020202020204"/>
              <a:cs typeface="Arial" panose="020B0604020202020204"/>
            </a:endParaRPr>
          </a:p>
          <a:p>
            <a:pPr marL="561340" lvl="1" indent="-228600" algn="just">
              <a:lnSpc>
                <a:spcPts val="2280"/>
              </a:lnSpc>
              <a:spcBef>
                <a:spcPts val="725"/>
              </a:spcBef>
              <a:buChar char="•"/>
              <a:tabLst>
                <a:tab pos="561340" algn="l"/>
              </a:tabLst>
            </a:pPr>
            <a:r>
              <a:rPr sz="2000" spc="-130" dirty="0">
                <a:solidFill>
                  <a:srgbClr val="585858"/>
                </a:solidFill>
                <a:latin typeface="Arial" panose="020B0604020202020204"/>
                <a:cs typeface="Arial" panose="020B0604020202020204"/>
              </a:rPr>
              <a:t>Các </a:t>
            </a:r>
            <a:r>
              <a:rPr sz="2000" spc="5" dirty="0">
                <a:solidFill>
                  <a:srgbClr val="585858"/>
                </a:solidFill>
                <a:latin typeface="Arial" panose="020B0604020202020204"/>
                <a:cs typeface="Arial" panose="020B0604020202020204"/>
              </a:rPr>
              <a:t>phần </a:t>
            </a:r>
            <a:r>
              <a:rPr sz="2000" spc="-20" dirty="0">
                <a:solidFill>
                  <a:srgbClr val="585858"/>
                </a:solidFill>
                <a:latin typeface="Arial" panose="020B0604020202020204"/>
                <a:cs typeface="Arial" panose="020B0604020202020204"/>
              </a:rPr>
              <a:t>tử</a:t>
            </a:r>
            <a:r>
              <a:rPr sz="2000" spc="55" dirty="0">
                <a:solidFill>
                  <a:srgbClr val="585858"/>
                </a:solidFill>
                <a:latin typeface="Arial" panose="020B0604020202020204"/>
                <a:cs typeface="Arial" panose="020B0604020202020204"/>
              </a:rPr>
              <a:t> trong</a:t>
            </a:r>
            <a:endParaRPr sz="2000">
              <a:latin typeface="Arial" panose="020B0604020202020204"/>
              <a:cs typeface="Arial" panose="020B0604020202020204"/>
            </a:endParaRPr>
          </a:p>
          <a:p>
            <a:pPr marL="561340" marR="344170">
              <a:lnSpc>
                <a:spcPts val="2160"/>
              </a:lnSpc>
              <a:spcBef>
                <a:spcPts val="155"/>
              </a:spcBef>
            </a:pPr>
            <a:r>
              <a:rPr sz="2000" spc="-25" dirty="0">
                <a:solidFill>
                  <a:srgbClr val="585858"/>
                </a:solidFill>
                <a:latin typeface="Arial" panose="020B0604020202020204"/>
                <a:cs typeface="Arial" panose="020B0604020202020204"/>
              </a:rPr>
              <a:t>LinkedHashMap </a:t>
            </a:r>
            <a:r>
              <a:rPr sz="2000" spc="-10" dirty="0">
                <a:solidFill>
                  <a:srgbClr val="585858"/>
                </a:solidFill>
                <a:latin typeface="Arial" panose="020B0604020202020204"/>
                <a:cs typeface="Arial" panose="020B0604020202020204"/>
              </a:rPr>
              <a:t>có</a:t>
            </a:r>
            <a:r>
              <a:rPr sz="2000" spc="-55" dirty="0">
                <a:solidFill>
                  <a:srgbClr val="585858"/>
                </a:solidFill>
                <a:latin typeface="Arial" panose="020B0604020202020204"/>
                <a:cs typeface="Arial" panose="020B0604020202020204"/>
              </a:rPr>
              <a:t> </a:t>
            </a:r>
            <a:r>
              <a:rPr sz="2000" spc="25" dirty="0">
                <a:solidFill>
                  <a:srgbClr val="585858"/>
                </a:solidFill>
                <a:latin typeface="Arial" panose="020B0604020202020204"/>
                <a:cs typeface="Arial" panose="020B0604020202020204"/>
              </a:rPr>
              <a:t>thể  </a:t>
            </a:r>
            <a:r>
              <a:rPr sz="2000" spc="-75" dirty="0">
                <a:solidFill>
                  <a:srgbClr val="585858"/>
                </a:solidFill>
                <a:latin typeface="Arial" panose="020B0604020202020204"/>
                <a:cs typeface="Arial" panose="020B0604020202020204"/>
              </a:rPr>
              <a:t>được </a:t>
            </a:r>
            <a:r>
              <a:rPr sz="2000" spc="-35" dirty="0">
                <a:solidFill>
                  <a:srgbClr val="585858"/>
                </a:solidFill>
                <a:latin typeface="Arial" panose="020B0604020202020204"/>
                <a:cs typeface="Arial" panose="020B0604020202020204"/>
              </a:rPr>
              <a:t>lấy ra</a:t>
            </a:r>
            <a:r>
              <a:rPr sz="2000" spc="45" dirty="0">
                <a:solidFill>
                  <a:srgbClr val="585858"/>
                </a:solidFill>
                <a:latin typeface="Arial" panose="020B0604020202020204"/>
                <a:cs typeface="Arial" panose="020B0604020202020204"/>
              </a:rPr>
              <a:t> </a:t>
            </a:r>
            <a:r>
              <a:rPr sz="2000" spc="35" dirty="0">
                <a:solidFill>
                  <a:srgbClr val="585858"/>
                </a:solidFill>
                <a:latin typeface="Arial" panose="020B0604020202020204"/>
                <a:cs typeface="Arial" panose="020B0604020202020204"/>
              </a:rPr>
              <a:t>theo</a:t>
            </a:r>
            <a:endParaRPr sz="2000">
              <a:latin typeface="Arial" panose="020B0604020202020204"/>
              <a:cs typeface="Arial" panose="020B0604020202020204"/>
            </a:endParaRPr>
          </a:p>
          <a:p>
            <a:pPr marL="835660" lvl="2" indent="-229235">
              <a:lnSpc>
                <a:spcPct val="100000"/>
              </a:lnSpc>
              <a:spcBef>
                <a:spcPts val="550"/>
              </a:spcBef>
              <a:buChar char="•"/>
              <a:tabLst>
                <a:tab pos="835660" algn="l"/>
                <a:tab pos="835660" algn="l"/>
              </a:tabLst>
            </a:pPr>
            <a:r>
              <a:rPr sz="1800" spc="-100" dirty="0">
                <a:solidFill>
                  <a:srgbClr val="585858"/>
                </a:solidFill>
                <a:latin typeface="Arial" panose="020B0604020202020204"/>
                <a:cs typeface="Arial" panose="020B0604020202020204"/>
              </a:rPr>
              <a:t>Thứ </a:t>
            </a:r>
            <a:r>
              <a:rPr sz="1800" spc="-20" dirty="0">
                <a:solidFill>
                  <a:srgbClr val="585858"/>
                </a:solidFill>
                <a:latin typeface="Arial" panose="020B0604020202020204"/>
                <a:cs typeface="Arial" panose="020B0604020202020204"/>
              </a:rPr>
              <a:t>tự </a:t>
            </a:r>
            <a:r>
              <a:rPr sz="1800" spc="25" dirty="0">
                <a:solidFill>
                  <a:srgbClr val="585858"/>
                </a:solidFill>
                <a:latin typeface="Arial" panose="020B0604020202020204"/>
                <a:cs typeface="Arial" panose="020B0604020202020204"/>
              </a:rPr>
              <a:t>thêm </a:t>
            </a:r>
            <a:r>
              <a:rPr sz="1800" spc="-55" dirty="0">
                <a:solidFill>
                  <a:srgbClr val="585858"/>
                </a:solidFill>
                <a:latin typeface="Arial" panose="020B0604020202020204"/>
                <a:cs typeface="Arial" panose="020B0604020202020204"/>
              </a:rPr>
              <a:t>vào,</a:t>
            </a:r>
            <a:r>
              <a:rPr sz="1800" spc="-5" dirty="0">
                <a:solidFill>
                  <a:srgbClr val="585858"/>
                </a:solidFill>
                <a:latin typeface="Arial" panose="020B0604020202020204"/>
                <a:cs typeface="Arial" panose="020B0604020202020204"/>
              </a:rPr>
              <a:t> </a:t>
            </a:r>
            <a:r>
              <a:rPr sz="1800" spc="-25" dirty="0">
                <a:solidFill>
                  <a:srgbClr val="585858"/>
                </a:solidFill>
                <a:latin typeface="Arial" panose="020B0604020202020204"/>
                <a:cs typeface="Arial" panose="020B0604020202020204"/>
              </a:rPr>
              <a:t>hoặc</a:t>
            </a:r>
            <a:endParaRPr sz="1800">
              <a:latin typeface="Arial" panose="020B0604020202020204"/>
              <a:cs typeface="Arial" panose="020B0604020202020204"/>
            </a:endParaRPr>
          </a:p>
          <a:p>
            <a:pPr marL="835660" lvl="2" indent="-229235">
              <a:lnSpc>
                <a:spcPct val="100000"/>
              </a:lnSpc>
              <a:spcBef>
                <a:spcPts val="590"/>
              </a:spcBef>
              <a:buChar char="•"/>
              <a:tabLst>
                <a:tab pos="835660" algn="l"/>
                <a:tab pos="835660" algn="l"/>
              </a:tabLst>
            </a:pPr>
            <a:r>
              <a:rPr sz="1800" spc="-100" dirty="0">
                <a:solidFill>
                  <a:srgbClr val="585858"/>
                </a:solidFill>
                <a:latin typeface="Arial" panose="020B0604020202020204"/>
                <a:cs typeface="Arial" panose="020B0604020202020204"/>
              </a:rPr>
              <a:t>Thứ </a:t>
            </a:r>
            <a:r>
              <a:rPr sz="1800" spc="-20" dirty="0">
                <a:solidFill>
                  <a:srgbClr val="585858"/>
                </a:solidFill>
                <a:latin typeface="Arial" panose="020B0604020202020204"/>
                <a:cs typeface="Arial" panose="020B0604020202020204"/>
              </a:rPr>
              <a:t>tự </a:t>
            </a:r>
            <a:r>
              <a:rPr sz="1800" spc="30" dirty="0">
                <a:solidFill>
                  <a:srgbClr val="585858"/>
                </a:solidFill>
                <a:latin typeface="Arial" panose="020B0604020202020204"/>
                <a:cs typeface="Arial" panose="020B0604020202020204"/>
              </a:rPr>
              <a:t>truy</a:t>
            </a:r>
            <a:r>
              <a:rPr sz="1800" spc="55" dirty="0">
                <a:solidFill>
                  <a:srgbClr val="585858"/>
                </a:solidFill>
                <a:latin typeface="Arial" panose="020B0604020202020204"/>
                <a:cs typeface="Arial" panose="020B0604020202020204"/>
              </a:rPr>
              <a:t> </a:t>
            </a:r>
            <a:r>
              <a:rPr sz="1800" spc="-40" dirty="0">
                <a:solidFill>
                  <a:srgbClr val="585858"/>
                </a:solidFill>
                <a:latin typeface="Arial" panose="020B0604020202020204"/>
                <a:cs typeface="Arial" panose="020B0604020202020204"/>
              </a:rPr>
              <a:t>cập</a:t>
            </a:r>
            <a:endParaRPr sz="1800">
              <a:latin typeface="Arial" panose="020B0604020202020204"/>
              <a:cs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0290" y="704215"/>
            <a:ext cx="2037080" cy="567055"/>
          </a:xfrm>
          <a:prstGeom prst="rect">
            <a:avLst/>
          </a:prstGeom>
        </p:spPr>
        <p:txBody>
          <a:bodyPr vert="horz" wrap="square" lIns="0" tIns="13335" rIns="0" bIns="0" rtlCol="0">
            <a:spAutoFit/>
          </a:bodyPr>
          <a:lstStyle/>
          <a:p>
            <a:pPr marL="12700">
              <a:lnSpc>
                <a:spcPct val="100000"/>
              </a:lnSpc>
              <a:spcBef>
                <a:spcPts val="105"/>
              </a:spcBef>
            </a:pPr>
            <a:r>
              <a:rPr sz="3600" spc="-60" dirty="0">
                <a:solidFill>
                  <a:schemeClr val="tx1"/>
                </a:solidFill>
              </a:rPr>
              <a:t>Iterator</a:t>
            </a:r>
            <a:endParaRPr sz="3600" spc="-60" dirty="0">
              <a:solidFill>
                <a:schemeClr val="tx1"/>
              </a:solidFill>
            </a:endParaRPr>
          </a:p>
        </p:txBody>
      </p:sp>
      <p:sp>
        <p:nvSpPr>
          <p:cNvPr id="3" name="object 3"/>
          <p:cNvSpPr txBox="1"/>
          <p:nvPr/>
        </p:nvSpPr>
        <p:spPr>
          <a:xfrm>
            <a:off x="1050442" y="1817954"/>
            <a:ext cx="5034915" cy="3883660"/>
          </a:xfrm>
          <a:prstGeom prst="rect">
            <a:avLst/>
          </a:prstGeom>
        </p:spPr>
        <p:txBody>
          <a:bodyPr vert="horz" wrap="square" lIns="0" tIns="12700" rIns="0" bIns="0" rtlCol="0">
            <a:spAutoFit/>
          </a:bodyPr>
          <a:lstStyle/>
          <a:p>
            <a:pPr marL="286385" indent="-274320">
              <a:lnSpc>
                <a:spcPts val="2735"/>
              </a:lnSpc>
              <a:spcBef>
                <a:spcPts val="100"/>
              </a:spcBef>
              <a:buChar char="•"/>
              <a:tabLst>
                <a:tab pos="286385" algn="l"/>
                <a:tab pos="287020" algn="l"/>
              </a:tabLst>
            </a:pPr>
            <a:r>
              <a:rPr sz="2400" spc="-35" dirty="0">
                <a:solidFill>
                  <a:srgbClr val="585858"/>
                </a:solidFill>
                <a:latin typeface="Arial" panose="020B0604020202020204"/>
                <a:cs typeface="Arial" panose="020B0604020202020204"/>
              </a:rPr>
              <a:t>Cung </a:t>
            </a:r>
            <a:r>
              <a:rPr sz="2400" spc="-45" dirty="0">
                <a:solidFill>
                  <a:srgbClr val="585858"/>
                </a:solidFill>
                <a:latin typeface="Arial" panose="020B0604020202020204"/>
                <a:cs typeface="Arial" panose="020B0604020202020204"/>
              </a:rPr>
              <a:t>cấp </a:t>
            </a:r>
            <a:r>
              <a:rPr sz="2400" spc="-114" dirty="0">
                <a:solidFill>
                  <a:srgbClr val="585858"/>
                </a:solidFill>
                <a:latin typeface="Arial" panose="020B0604020202020204"/>
                <a:cs typeface="Arial" panose="020B0604020202020204"/>
              </a:rPr>
              <a:t>cơ </a:t>
            </a:r>
            <a:r>
              <a:rPr sz="2400" spc="-55" dirty="0">
                <a:solidFill>
                  <a:srgbClr val="585858"/>
                </a:solidFill>
                <a:latin typeface="Arial" panose="020B0604020202020204"/>
                <a:cs typeface="Arial" panose="020B0604020202020204"/>
              </a:rPr>
              <a:t>chế </a:t>
            </a:r>
            <a:r>
              <a:rPr sz="2400" spc="20" dirty="0">
                <a:solidFill>
                  <a:srgbClr val="585858"/>
                </a:solidFill>
                <a:latin typeface="Arial" panose="020B0604020202020204"/>
                <a:cs typeface="Arial" panose="020B0604020202020204"/>
              </a:rPr>
              <a:t>thuận </a:t>
            </a:r>
            <a:r>
              <a:rPr sz="2400" spc="35" dirty="0">
                <a:solidFill>
                  <a:srgbClr val="585858"/>
                </a:solidFill>
                <a:latin typeface="Arial" panose="020B0604020202020204"/>
                <a:cs typeface="Arial" panose="020B0604020202020204"/>
              </a:rPr>
              <a:t>tiện</a:t>
            </a:r>
            <a:r>
              <a:rPr sz="2400" spc="185" dirty="0">
                <a:solidFill>
                  <a:srgbClr val="585858"/>
                </a:solidFill>
                <a:latin typeface="Arial" panose="020B0604020202020204"/>
                <a:cs typeface="Arial" panose="020B0604020202020204"/>
              </a:rPr>
              <a:t> </a:t>
            </a:r>
            <a:r>
              <a:rPr sz="2400" dirty="0">
                <a:solidFill>
                  <a:srgbClr val="585858"/>
                </a:solidFill>
                <a:latin typeface="Arial" panose="020B0604020202020204"/>
                <a:cs typeface="Arial" panose="020B0604020202020204"/>
              </a:rPr>
              <a:t>để</a:t>
            </a:r>
            <a:endParaRPr sz="2400">
              <a:latin typeface="Arial" panose="020B0604020202020204"/>
              <a:cs typeface="Arial" panose="020B0604020202020204"/>
            </a:endParaRPr>
          </a:p>
          <a:p>
            <a:pPr marL="286385" marR="277495">
              <a:lnSpc>
                <a:spcPts val="2590"/>
              </a:lnSpc>
              <a:spcBef>
                <a:spcPts val="185"/>
              </a:spcBef>
            </a:pPr>
            <a:r>
              <a:rPr sz="2400" spc="25" dirty="0">
                <a:solidFill>
                  <a:srgbClr val="585858"/>
                </a:solidFill>
                <a:latin typeface="Arial" panose="020B0604020202020204"/>
                <a:cs typeface="Arial" panose="020B0604020202020204"/>
              </a:rPr>
              <a:t>duyệt </a:t>
            </a:r>
            <a:r>
              <a:rPr sz="2400" spc="-35" dirty="0">
                <a:solidFill>
                  <a:srgbClr val="585858"/>
                </a:solidFill>
                <a:latin typeface="Arial" panose="020B0604020202020204"/>
                <a:cs typeface="Arial" panose="020B0604020202020204"/>
              </a:rPr>
              <a:t>(lặp) </a:t>
            </a:r>
            <a:r>
              <a:rPr sz="2400" spc="-5" dirty="0">
                <a:solidFill>
                  <a:srgbClr val="585858"/>
                </a:solidFill>
                <a:latin typeface="Arial" panose="020B0604020202020204"/>
                <a:cs typeface="Arial" panose="020B0604020202020204"/>
              </a:rPr>
              <a:t>qua </a:t>
            </a:r>
            <a:r>
              <a:rPr sz="2400" spc="15" dirty="0">
                <a:solidFill>
                  <a:srgbClr val="585858"/>
                </a:solidFill>
                <a:latin typeface="Arial" panose="020B0604020202020204"/>
                <a:cs typeface="Arial" panose="020B0604020202020204"/>
              </a:rPr>
              <a:t>toàn </a:t>
            </a:r>
            <a:r>
              <a:rPr sz="2400" spc="70" dirty="0">
                <a:solidFill>
                  <a:srgbClr val="585858"/>
                </a:solidFill>
                <a:latin typeface="Arial" panose="020B0604020202020204"/>
                <a:cs typeface="Arial" panose="020B0604020202020204"/>
              </a:rPr>
              <a:t>bộ </a:t>
            </a:r>
            <a:r>
              <a:rPr sz="2400" spc="45" dirty="0">
                <a:solidFill>
                  <a:srgbClr val="585858"/>
                </a:solidFill>
                <a:latin typeface="Arial" panose="020B0604020202020204"/>
                <a:cs typeface="Arial" panose="020B0604020202020204"/>
              </a:rPr>
              <a:t>nội</a:t>
            </a:r>
            <a:r>
              <a:rPr sz="2400" spc="-100" dirty="0">
                <a:solidFill>
                  <a:srgbClr val="585858"/>
                </a:solidFill>
                <a:latin typeface="Arial" panose="020B0604020202020204"/>
                <a:cs typeface="Arial" panose="020B0604020202020204"/>
              </a:rPr>
              <a:t> </a:t>
            </a:r>
            <a:r>
              <a:rPr sz="2400" spc="50" dirty="0">
                <a:solidFill>
                  <a:srgbClr val="585858"/>
                </a:solidFill>
                <a:latin typeface="Arial" panose="020B0604020202020204"/>
                <a:cs typeface="Arial" panose="020B0604020202020204"/>
              </a:rPr>
              <a:t>dung  </a:t>
            </a:r>
            <a:r>
              <a:rPr sz="2400" spc="-65" dirty="0">
                <a:solidFill>
                  <a:srgbClr val="585858"/>
                </a:solidFill>
                <a:latin typeface="Arial" panose="020B0604020202020204"/>
                <a:cs typeface="Arial" panose="020B0604020202020204"/>
              </a:rPr>
              <a:t>của </a:t>
            </a:r>
            <a:r>
              <a:rPr sz="2400" spc="35" dirty="0">
                <a:solidFill>
                  <a:srgbClr val="585858"/>
                </a:solidFill>
                <a:latin typeface="Arial" panose="020B0604020202020204"/>
                <a:cs typeface="Arial" panose="020B0604020202020204"/>
              </a:rPr>
              <a:t>tập </a:t>
            </a:r>
            <a:r>
              <a:rPr sz="2400" spc="-50" dirty="0">
                <a:solidFill>
                  <a:srgbClr val="585858"/>
                </a:solidFill>
                <a:latin typeface="Arial" panose="020B0604020202020204"/>
                <a:cs typeface="Arial" panose="020B0604020202020204"/>
              </a:rPr>
              <a:t>hợp, </a:t>
            </a:r>
            <a:r>
              <a:rPr sz="2400" spc="55" dirty="0">
                <a:solidFill>
                  <a:srgbClr val="585858"/>
                </a:solidFill>
                <a:latin typeface="Arial" panose="020B0604020202020204"/>
                <a:cs typeface="Arial" panose="020B0604020202020204"/>
              </a:rPr>
              <a:t>mỗi </a:t>
            </a:r>
            <a:r>
              <a:rPr sz="2400" spc="-20" dirty="0">
                <a:solidFill>
                  <a:srgbClr val="585858"/>
                </a:solidFill>
                <a:latin typeface="Arial" panose="020B0604020202020204"/>
                <a:cs typeface="Arial" panose="020B0604020202020204"/>
              </a:rPr>
              <a:t>lần </a:t>
            </a:r>
            <a:r>
              <a:rPr sz="2400" spc="-40" dirty="0">
                <a:solidFill>
                  <a:srgbClr val="585858"/>
                </a:solidFill>
                <a:latin typeface="Arial" panose="020B0604020202020204"/>
                <a:cs typeface="Arial" panose="020B0604020202020204"/>
              </a:rPr>
              <a:t>là </a:t>
            </a:r>
            <a:r>
              <a:rPr sz="2400" spc="90" dirty="0">
                <a:solidFill>
                  <a:srgbClr val="585858"/>
                </a:solidFill>
                <a:latin typeface="Arial" panose="020B0604020202020204"/>
                <a:cs typeface="Arial" panose="020B0604020202020204"/>
              </a:rPr>
              <a:t>một</a:t>
            </a:r>
            <a:r>
              <a:rPr sz="2400" spc="55" dirty="0">
                <a:solidFill>
                  <a:srgbClr val="585858"/>
                </a:solidFill>
                <a:latin typeface="Arial" panose="020B0604020202020204"/>
                <a:cs typeface="Arial" panose="020B0604020202020204"/>
              </a:rPr>
              <a:t> </a:t>
            </a:r>
            <a:r>
              <a:rPr sz="2400" spc="65" dirty="0">
                <a:solidFill>
                  <a:srgbClr val="585858"/>
                </a:solidFill>
                <a:latin typeface="Arial" panose="020B0604020202020204"/>
                <a:cs typeface="Arial" panose="020B0604020202020204"/>
              </a:rPr>
              <a:t>đối</a:t>
            </a:r>
            <a:endParaRPr sz="2400">
              <a:latin typeface="Arial" panose="020B0604020202020204"/>
              <a:cs typeface="Arial" panose="020B0604020202020204"/>
            </a:endParaRPr>
          </a:p>
          <a:p>
            <a:pPr marL="286385">
              <a:lnSpc>
                <a:spcPts val="2555"/>
              </a:lnSpc>
            </a:pPr>
            <a:r>
              <a:rPr sz="2400" spc="-20" dirty="0">
                <a:solidFill>
                  <a:srgbClr val="585858"/>
                </a:solidFill>
                <a:latin typeface="Arial" panose="020B0604020202020204"/>
                <a:cs typeface="Arial" panose="020B0604020202020204"/>
              </a:rPr>
              <a:t>tượng </a:t>
            </a:r>
            <a:r>
              <a:rPr sz="2400" spc="65" dirty="0">
                <a:solidFill>
                  <a:srgbClr val="585858"/>
                </a:solidFill>
                <a:latin typeface="Arial" panose="020B0604020202020204"/>
                <a:cs typeface="Arial" panose="020B0604020202020204"/>
              </a:rPr>
              <a:t>trong </a:t>
            </a:r>
            <a:r>
              <a:rPr sz="2400" spc="35" dirty="0">
                <a:solidFill>
                  <a:srgbClr val="585858"/>
                </a:solidFill>
                <a:latin typeface="Arial" panose="020B0604020202020204"/>
                <a:cs typeface="Arial" panose="020B0604020202020204"/>
              </a:rPr>
              <a:t>tập</a:t>
            </a:r>
            <a:r>
              <a:rPr sz="2400" spc="-65" dirty="0">
                <a:solidFill>
                  <a:srgbClr val="585858"/>
                </a:solidFill>
                <a:latin typeface="Arial" panose="020B0604020202020204"/>
                <a:cs typeface="Arial" panose="020B0604020202020204"/>
              </a:rPr>
              <a:t> </a:t>
            </a:r>
            <a:r>
              <a:rPr sz="2400" spc="-20" dirty="0">
                <a:solidFill>
                  <a:srgbClr val="585858"/>
                </a:solidFill>
                <a:latin typeface="Arial" panose="020B0604020202020204"/>
                <a:cs typeface="Arial" panose="020B0604020202020204"/>
              </a:rPr>
              <a:t>hợp</a:t>
            </a:r>
            <a:endParaRPr sz="2400">
              <a:latin typeface="Arial" panose="020B0604020202020204"/>
              <a:cs typeface="Arial" panose="020B0604020202020204"/>
            </a:endParaRPr>
          </a:p>
          <a:p>
            <a:pPr marL="560705" lvl="1" indent="-229235">
              <a:lnSpc>
                <a:spcPct val="100000"/>
              </a:lnSpc>
              <a:spcBef>
                <a:spcPts val="775"/>
              </a:spcBef>
              <a:buChar char="•"/>
              <a:tabLst>
                <a:tab pos="560705" algn="l"/>
                <a:tab pos="561340" algn="l"/>
              </a:tabLst>
            </a:pPr>
            <a:r>
              <a:rPr sz="2000" spc="-5" dirty="0">
                <a:solidFill>
                  <a:srgbClr val="585858"/>
                </a:solidFill>
                <a:latin typeface="Arial" panose="020B0604020202020204"/>
                <a:cs typeface="Arial" panose="020B0604020202020204"/>
              </a:rPr>
              <a:t>Giống </a:t>
            </a:r>
            <a:r>
              <a:rPr sz="2000" spc="-40" dirty="0">
                <a:solidFill>
                  <a:srgbClr val="585858"/>
                </a:solidFill>
                <a:latin typeface="Arial" panose="020B0604020202020204"/>
                <a:cs typeface="Arial" panose="020B0604020202020204"/>
              </a:rPr>
              <a:t>như </a:t>
            </a:r>
            <a:r>
              <a:rPr sz="2000" spc="-165" dirty="0">
                <a:solidFill>
                  <a:srgbClr val="585858"/>
                </a:solidFill>
                <a:latin typeface="Arial" panose="020B0604020202020204"/>
                <a:cs typeface="Arial" panose="020B0604020202020204"/>
              </a:rPr>
              <a:t>SQL</a:t>
            </a:r>
            <a:r>
              <a:rPr sz="2000" spc="-5" dirty="0">
                <a:solidFill>
                  <a:srgbClr val="585858"/>
                </a:solidFill>
                <a:latin typeface="Arial" panose="020B0604020202020204"/>
                <a:cs typeface="Arial" panose="020B0604020202020204"/>
              </a:rPr>
              <a:t> </a:t>
            </a:r>
            <a:r>
              <a:rPr sz="2000" spc="-15" dirty="0">
                <a:solidFill>
                  <a:srgbClr val="585858"/>
                </a:solidFill>
                <a:latin typeface="Arial" panose="020B0604020202020204"/>
                <a:cs typeface="Arial" panose="020B0604020202020204"/>
              </a:rPr>
              <a:t>cursor</a:t>
            </a:r>
            <a:endParaRPr sz="2000">
              <a:latin typeface="Arial" panose="020B0604020202020204"/>
              <a:cs typeface="Arial" panose="020B0604020202020204"/>
            </a:endParaRPr>
          </a:p>
          <a:p>
            <a:pPr marL="286385" marR="167640" indent="-274320" algn="just">
              <a:lnSpc>
                <a:spcPct val="90000"/>
              </a:lnSpc>
              <a:spcBef>
                <a:spcPts val="1780"/>
              </a:spcBef>
              <a:buChar char="•"/>
              <a:tabLst>
                <a:tab pos="287020" algn="l"/>
              </a:tabLst>
            </a:pPr>
            <a:r>
              <a:rPr sz="2400" spc="-5" dirty="0">
                <a:solidFill>
                  <a:srgbClr val="585858"/>
                </a:solidFill>
                <a:latin typeface="Arial" panose="020B0604020202020204"/>
                <a:cs typeface="Arial" panose="020B0604020202020204"/>
              </a:rPr>
              <a:t>ListIterator </a:t>
            </a:r>
            <a:r>
              <a:rPr sz="2400" spc="40" dirty="0">
                <a:solidFill>
                  <a:srgbClr val="585858"/>
                </a:solidFill>
                <a:latin typeface="Arial" panose="020B0604020202020204"/>
                <a:cs typeface="Arial" panose="020B0604020202020204"/>
              </a:rPr>
              <a:t>thêm </a:t>
            </a:r>
            <a:r>
              <a:rPr sz="2400" spc="-100" dirty="0">
                <a:solidFill>
                  <a:srgbClr val="585858"/>
                </a:solidFill>
                <a:latin typeface="Arial" panose="020B0604020202020204"/>
                <a:cs typeface="Arial" panose="020B0604020202020204"/>
              </a:rPr>
              <a:t>các </a:t>
            </a:r>
            <a:r>
              <a:rPr sz="2400" spc="-25" dirty="0">
                <a:solidFill>
                  <a:srgbClr val="585858"/>
                </a:solidFill>
                <a:latin typeface="Arial" panose="020B0604020202020204"/>
                <a:cs typeface="Arial" panose="020B0604020202020204"/>
              </a:rPr>
              <a:t>phương </a:t>
            </a:r>
            <a:r>
              <a:rPr sz="2400" spc="-30" dirty="0">
                <a:solidFill>
                  <a:srgbClr val="585858"/>
                </a:solidFill>
                <a:latin typeface="Arial" panose="020B0604020202020204"/>
                <a:cs typeface="Arial" panose="020B0604020202020204"/>
              </a:rPr>
              <a:t>thức  </a:t>
            </a:r>
            <a:r>
              <a:rPr sz="2400" spc="-80" dirty="0">
                <a:solidFill>
                  <a:srgbClr val="585858"/>
                </a:solidFill>
                <a:latin typeface="Arial" panose="020B0604020202020204"/>
                <a:cs typeface="Arial" panose="020B0604020202020204"/>
              </a:rPr>
              <a:t>đưa </a:t>
            </a:r>
            <a:r>
              <a:rPr sz="2400" spc="-40" dirty="0">
                <a:solidFill>
                  <a:srgbClr val="585858"/>
                </a:solidFill>
                <a:latin typeface="Arial" panose="020B0604020202020204"/>
                <a:cs typeface="Arial" panose="020B0604020202020204"/>
              </a:rPr>
              <a:t>ra </a:t>
            </a:r>
            <a:r>
              <a:rPr sz="2400" spc="-5" dirty="0">
                <a:solidFill>
                  <a:srgbClr val="585858"/>
                </a:solidFill>
                <a:latin typeface="Arial" panose="020B0604020202020204"/>
                <a:cs typeface="Arial" panose="020B0604020202020204"/>
              </a:rPr>
              <a:t>bản </a:t>
            </a:r>
            <a:r>
              <a:rPr sz="2400" spc="-10" dirty="0">
                <a:solidFill>
                  <a:srgbClr val="585858"/>
                </a:solidFill>
                <a:latin typeface="Arial" panose="020B0604020202020204"/>
                <a:cs typeface="Arial" panose="020B0604020202020204"/>
              </a:rPr>
              <a:t>chất </a:t>
            </a:r>
            <a:r>
              <a:rPr sz="2400" spc="15" dirty="0">
                <a:solidFill>
                  <a:srgbClr val="585858"/>
                </a:solidFill>
                <a:latin typeface="Arial" panose="020B0604020202020204"/>
                <a:cs typeface="Arial" panose="020B0604020202020204"/>
              </a:rPr>
              <a:t>tuần </a:t>
            </a:r>
            <a:r>
              <a:rPr sz="2400" spc="-25" dirty="0">
                <a:solidFill>
                  <a:srgbClr val="585858"/>
                </a:solidFill>
                <a:latin typeface="Arial" panose="020B0604020202020204"/>
                <a:cs typeface="Arial" panose="020B0604020202020204"/>
              </a:rPr>
              <a:t>tự </a:t>
            </a:r>
            <a:r>
              <a:rPr sz="2400" spc="-65" dirty="0">
                <a:solidFill>
                  <a:srgbClr val="585858"/>
                </a:solidFill>
                <a:latin typeface="Arial" panose="020B0604020202020204"/>
                <a:cs typeface="Arial" panose="020B0604020202020204"/>
              </a:rPr>
              <a:t>của </a:t>
            </a:r>
            <a:r>
              <a:rPr sz="2400" dirty="0">
                <a:solidFill>
                  <a:srgbClr val="585858"/>
                </a:solidFill>
                <a:latin typeface="Arial" panose="020B0604020202020204"/>
                <a:cs typeface="Arial" panose="020B0604020202020204"/>
              </a:rPr>
              <a:t>danh  </a:t>
            </a:r>
            <a:r>
              <a:rPr sz="2400" spc="-95" dirty="0">
                <a:solidFill>
                  <a:srgbClr val="585858"/>
                </a:solidFill>
                <a:latin typeface="Arial" panose="020B0604020202020204"/>
                <a:cs typeface="Arial" panose="020B0604020202020204"/>
              </a:rPr>
              <a:t>sách </a:t>
            </a:r>
            <a:r>
              <a:rPr sz="2400" spc="-114" dirty="0">
                <a:solidFill>
                  <a:srgbClr val="585858"/>
                </a:solidFill>
                <a:latin typeface="Arial" panose="020B0604020202020204"/>
                <a:cs typeface="Arial" panose="020B0604020202020204"/>
              </a:rPr>
              <a:t>cơ</a:t>
            </a:r>
            <a:r>
              <a:rPr sz="2400" spc="80" dirty="0">
                <a:solidFill>
                  <a:srgbClr val="585858"/>
                </a:solidFill>
                <a:latin typeface="Arial" panose="020B0604020202020204"/>
                <a:cs typeface="Arial" panose="020B0604020202020204"/>
              </a:rPr>
              <a:t> </a:t>
            </a:r>
            <a:r>
              <a:rPr sz="2400" spc="-165" dirty="0">
                <a:solidFill>
                  <a:srgbClr val="585858"/>
                </a:solidFill>
                <a:latin typeface="Arial" panose="020B0604020202020204"/>
                <a:cs typeface="Arial" panose="020B0604020202020204"/>
              </a:rPr>
              <a:t>sở</a:t>
            </a:r>
            <a:endParaRPr sz="2400">
              <a:latin typeface="Arial" panose="020B0604020202020204"/>
              <a:cs typeface="Arial" panose="020B0604020202020204"/>
            </a:endParaRPr>
          </a:p>
          <a:p>
            <a:pPr marL="286385" marR="5080" indent="-274320" algn="just">
              <a:lnSpc>
                <a:spcPts val="2590"/>
              </a:lnSpc>
              <a:spcBef>
                <a:spcPts val="1840"/>
              </a:spcBef>
              <a:buChar char="•"/>
              <a:tabLst>
                <a:tab pos="287020" algn="l"/>
              </a:tabLst>
            </a:pPr>
            <a:r>
              <a:rPr sz="2400" spc="20" dirty="0">
                <a:solidFill>
                  <a:srgbClr val="585858"/>
                </a:solidFill>
                <a:latin typeface="Arial" panose="020B0604020202020204"/>
                <a:cs typeface="Arial" panose="020B0604020202020204"/>
              </a:rPr>
              <a:t>Iterator </a:t>
            </a:r>
            <a:r>
              <a:rPr sz="2400" spc="-65" dirty="0">
                <a:solidFill>
                  <a:srgbClr val="585858"/>
                </a:solidFill>
                <a:latin typeface="Arial" panose="020B0604020202020204"/>
                <a:cs typeface="Arial" panose="020B0604020202020204"/>
              </a:rPr>
              <a:t>của </a:t>
            </a:r>
            <a:r>
              <a:rPr sz="2400" spc="-100" dirty="0">
                <a:solidFill>
                  <a:srgbClr val="585858"/>
                </a:solidFill>
                <a:latin typeface="Arial" panose="020B0604020202020204"/>
                <a:cs typeface="Arial" panose="020B0604020202020204"/>
              </a:rPr>
              <a:t>các </a:t>
            </a:r>
            <a:r>
              <a:rPr sz="2400" spc="35" dirty="0">
                <a:solidFill>
                  <a:srgbClr val="585858"/>
                </a:solidFill>
                <a:latin typeface="Arial" panose="020B0604020202020204"/>
                <a:cs typeface="Arial" panose="020B0604020202020204"/>
              </a:rPr>
              <a:t>tập </a:t>
            </a:r>
            <a:r>
              <a:rPr sz="2400" spc="-15" dirty="0">
                <a:solidFill>
                  <a:srgbClr val="585858"/>
                </a:solidFill>
                <a:latin typeface="Arial" panose="020B0604020202020204"/>
                <a:cs typeface="Arial" panose="020B0604020202020204"/>
              </a:rPr>
              <a:t>hợp </a:t>
            </a:r>
            <a:r>
              <a:rPr sz="2400" spc="-20" dirty="0">
                <a:solidFill>
                  <a:srgbClr val="585858"/>
                </a:solidFill>
                <a:latin typeface="Arial" panose="020B0604020202020204"/>
                <a:cs typeface="Arial" panose="020B0604020202020204"/>
              </a:rPr>
              <a:t>đã </a:t>
            </a:r>
            <a:r>
              <a:rPr sz="2400" spc="-75" dirty="0">
                <a:solidFill>
                  <a:srgbClr val="585858"/>
                </a:solidFill>
                <a:latin typeface="Arial" panose="020B0604020202020204"/>
                <a:cs typeface="Arial" panose="020B0604020202020204"/>
              </a:rPr>
              <a:t>sắp </a:t>
            </a:r>
            <a:r>
              <a:rPr sz="2400" spc="-35" dirty="0">
                <a:solidFill>
                  <a:srgbClr val="585858"/>
                </a:solidFill>
                <a:latin typeface="Arial" panose="020B0604020202020204"/>
                <a:cs typeface="Arial" panose="020B0604020202020204"/>
              </a:rPr>
              <a:t>xếp  </a:t>
            </a:r>
            <a:r>
              <a:rPr sz="2400" spc="25" dirty="0">
                <a:solidFill>
                  <a:srgbClr val="585858"/>
                </a:solidFill>
                <a:latin typeface="Arial" panose="020B0604020202020204"/>
                <a:cs typeface="Arial" panose="020B0604020202020204"/>
              </a:rPr>
              <a:t>duyệt </a:t>
            </a:r>
            <a:r>
              <a:rPr sz="2400" spc="40" dirty="0">
                <a:solidFill>
                  <a:srgbClr val="585858"/>
                </a:solidFill>
                <a:latin typeface="Arial" panose="020B0604020202020204"/>
                <a:cs typeface="Arial" panose="020B0604020202020204"/>
              </a:rPr>
              <a:t>theo </a:t>
            </a:r>
            <a:r>
              <a:rPr sz="2400" spc="-10" dirty="0">
                <a:solidFill>
                  <a:srgbClr val="585858"/>
                </a:solidFill>
                <a:latin typeface="Arial" panose="020B0604020202020204"/>
                <a:cs typeface="Arial" panose="020B0604020202020204"/>
              </a:rPr>
              <a:t>thứ </a:t>
            </a:r>
            <a:r>
              <a:rPr sz="2400" spc="-25" dirty="0">
                <a:solidFill>
                  <a:srgbClr val="585858"/>
                </a:solidFill>
                <a:latin typeface="Arial" panose="020B0604020202020204"/>
                <a:cs typeface="Arial" panose="020B0604020202020204"/>
              </a:rPr>
              <a:t>tự </a:t>
            </a:r>
            <a:r>
              <a:rPr sz="2400" spc="35" dirty="0">
                <a:solidFill>
                  <a:srgbClr val="585858"/>
                </a:solidFill>
                <a:latin typeface="Arial" panose="020B0604020202020204"/>
                <a:cs typeface="Arial" panose="020B0604020202020204"/>
              </a:rPr>
              <a:t>tập</a:t>
            </a:r>
            <a:r>
              <a:rPr sz="2400" spc="-90" dirty="0">
                <a:solidFill>
                  <a:srgbClr val="585858"/>
                </a:solidFill>
                <a:latin typeface="Arial" panose="020B0604020202020204"/>
                <a:cs typeface="Arial" panose="020B0604020202020204"/>
              </a:rPr>
              <a:t> </a:t>
            </a:r>
            <a:r>
              <a:rPr sz="2400" spc="-15" dirty="0">
                <a:solidFill>
                  <a:srgbClr val="585858"/>
                </a:solidFill>
                <a:latin typeface="Arial" panose="020B0604020202020204"/>
                <a:cs typeface="Arial" panose="020B0604020202020204"/>
              </a:rPr>
              <a:t>hợp</a:t>
            </a:r>
            <a:endParaRPr sz="2400">
              <a:latin typeface="Arial" panose="020B0604020202020204"/>
              <a:cs typeface="Arial" panose="020B0604020202020204"/>
            </a:endParaRPr>
          </a:p>
        </p:txBody>
      </p:sp>
      <p:sp>
        <p:nvSpPr>
          <p:cNvPr id="4" name="object 4"/>
          <p:cNvSpPr/>
          <p:nvPr/>
        </p:nvSpPr>
        <p:spPr>
          <a:xfrm>
            <a:off x="6553200" y="1828800"/>
            <a:ext cx="2293747" cy="4343400"/>
          </a:xfrm>
          <a:prstGeom prst="rect">
            <a:avLst/>
          </a:prstGeom>
          <a:blipFill>
            <a:blip r:embed="rId1" cstate="print"/>
            <a:stretch>
              <a:fillRect/>
            </a:stretch>
          </a:blipFill>
        </p:spPr>
        <p:txBody>
          <a:bodyPr wrap="square" lIns="0" tIns="0" rIns="0" bIns="0" rtlCol="0"/>
          <a:lstStyle/>
          <a:p/>
        </p:txBody>
      </p:sp>
      <p:sp>
        <p:nvSpPr>
          <p:cNvPr id="5" name="object 5"/>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46</a:t>
            </a:r>
            <a:endParaRPr sz="1400">
              <a:latin typeface="Verdana" panose="020B0604030504040204"/>
              <a:cs typeface="Verdana" panose="020B060403050404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gn="l">
              <a:lnSpc>
                <a:spcPct val="100000"/>
              </a:lnSpc>
              <a:spcBef>
                <a:spcPts val="105"/>
              </a:spcBef>
            </a:pPr>
            <a:r>
              <a:rPr sz="3600" spc="-60" dirty="0">
                <a:solidFill>
                  <a:schemeClr val="tx1"/>
                </a:solidFill>
                <a:sym typeface="+mn-ea"/>
              </a:rPr>
              <a:t>Cách thức lấy dữ liệu</a:t>
            </a:r>
            <a:endParaRPr sz="36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graphicFrame>
        <p:nvGraphicFramePr>
          <p:cNvPr id="5" name="Content Placeholder 4"/>
          <p:cNvGraphicFramePr/>
          <p:nvPr>
            <p:ph idx="1"/>
          </p:nvPr>
        </p:nvGraphicFramePr>
        <p:xfrm>
          <a:off x="1676400" y="1524000"/>
          <a:ext cx="6150610" cy="2959100"/>
        </p:xfrm>
        <a:graphic>
          <a:graphicData uri="http://schemas.openxmlformats.org/presentationml/2006/ole">
            <mc:AlternateContent xmlns:mc="http://schemas.openxmlformats.org/markup-compatibility/2006">
              <mc:Choice xmlns:v="urn:schemas-microsoft-com:vml" Requires="v">
                <p:oleObj spid="_x0000_s6" name="" r:id="rId1" imgW="5448300" imgH="2343150" progId="Paint.Picture">
                  <p:embed/>
                </p:oleObj>
              </mc:Choice>
              <mc:Fallback>
                <p:oleObj name="" r:id="rId1" imgW="5448300" imgH="2343150" progId="Paint.Picture">
                  <p:embed/>
                  <p:pic>
                    <p:nvPicPr>
                      <p:cNvPr id="0" name="Picture 5"/>
                      <p:cNvPicPr/>
                      <p:nvPr/>
                    </p:nvPicPr>
                    <p:blipFill>
                      <a:blip r:embed="rId2"/>
                      <a:stretch>
                        <a:fillRect/>
                      </a:stretch>
                    </p:blipFill>
                    <p:spPr>
                      <a:xfrm>
                        <a:off x="1676400" y="1524000"/>
                        <a:ext cx="6150610" cy="2959100"/>
                      </a:xfrm>
                      <a:prstGeom prst="rect">
                        <a:avLst/>
                      </a:prstGeom>
                    </p:spPr>
                  </p:pic>
                </p:oleObj>
              </mc:Fallback>
            </mc:AlternateContent>
          </a:graphicData>
        </a:graphic>
      </p:graphicFrame>
      <p:sp>
        <p:nvSpPr>
          <p:cNvPr id="7" name="Text Box 6"/>
          <p:cNvSpPr txBox="1"/>
          <p:nvPr/>
        </p:nvSpPr>
        <p:spPr>
          <a:xfrm>
            <a:off x="1146810" y="4589145"/>
            <a:ext cx="6851015" cy="1383665"/>
          </a:xfrm>
          <a:prstGeom prst="rect">
            <a:avLst/>
          </a:prstGeom>
          <a:noFill/>
        </p:spPr>
        <p:txBody>
          <a:bodyPr wrap="square" rtlCol="0" anchor="t">
            <a:spAutoFit/>
          </a:bodyPr>
          <a:p>
            <a:r>
              <a:rPr lang="en-US" sz="2800"/>
              <a:t>java.util.Iterator: giống như một máy lặp để lấy dữ liệu, cách truy cập lần lượt từ phần tử này đến phần tử khác.</a:t>
            </a:r>
            <a:endParaRPr 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gn="l">
              <a:lnSpc>
                <a:spcPct val="100000"/>
              </a:lnSpc>
              <a:spcBef>
                <a:spcPts val="105"/>
              </a:spcBef>
            </a:pPr>
            <a:r>
              <a:rPr sz="3600" spc="-60" dirty="0">
                <a:solidFill>
                  <a:schemeClr val="tx1"/>
                </a:solidFill>
                <a:sym typeface="+mn-ea"/>
              </a:rPr>
              <a:t>Cách thức lấy dữ liệu</a:t>
            </a:r>
            <a:endParaRPr sz="36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sp>
        <p:nvSpPr>
          <p:cNvPr id="7" name="Text Box 6"/>
          <p:cNvSpPr txBox="1"/>
          <p:nvPr/>
        </p:nvSpPr>
        <p:spPr>
          <a:xfrm>
            <a:off x="963930" y="1524000"/>
            <a:ext cx="7387590" cy="3969385"/>
          </a:xfrm>
          <a:prstGeom prst="rect">
            <a:avLst/>
          </a:prstGeom>
          <a:noFill/>
        </p:spPr>
        <p:txBody>
          <a:bodyPr wrap="square" rtlCol="0" anchor="t">
            <a:spAutoFit/>
          </a:bodyPr>
          <a:p>
            <a:r>
              <a:rPr lang="en-US" sz="2800"/>
              <a:t>java.util.Collection: </a:t>
            </a:r>
            <a:endParaRPr lang="en-US" sz="2800"/>
          </a:p>
          <a:p>
            <a:r>
              <a:rPr lang="en-US" sz="2800"/>
              <a:t>-Mở rộng từ interface java.lang.Iterable </a:t>
            </a:r>
            <a:endParaRPr lang="en-US" sz="2800"/>
          </a:p>
          <a:p>
            <a:endParaRPr lang="en-US" sz="2800"/>
          </a:p>
          <a:p>
            <a:r>
              <a:rPr lang="en-US" sz="2800"/>
              <a:t>-Thừa kế phương thức public Iterator&lt;E&gt; iterator(). </a:t>
            </a:r>
            <a:endParaRPr lang="en-US" sz="2800"/>
          </a:p>
          <a:p>
            <a:endParaRPr lang="en-US" sz="2800"/>
          </a:p>
          <a:p>
            <a:r>
              <a:rPr lang="en-US" sz="2800"/>
              <a:t>-Nhóm Collection có thể truy cập theo kiểu lần lượt bằng cách gọi phương thức iterator() để lấy được đối tượng Iterator.</a:t>
            </a:r>
            <a:endParaRPr 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0290" y="704215"/>
            <a:ext cx="4720590" cy="567055"/>
          </a:xfrm>
          <a:prstGeom prst="rect">
            <a:avLst/>
          </a:prstGeom>
        </p:spPr>
        <p:txBody>
          <a:bodyPr vert="horz" wrap="square" lIns="0" tIns="13335" rIns="0" bIns="0" rtlCol="0">
            <a:spAutoFit/>
          </a:bodyPr>
          <a:lstStyle/>
          <a:p>
            <a:pPr marL="12700" algn="l">
              <a:lnSpc>
                <a:spcPct val="100000"/>
              </a:lnSpc>
              <a:spcBef>
                <a:spcPts val="105"/>
              </a:spcBef>
            </a:pPr>
            <a:r>
              <a:rPr sz="3600" spc="-60" dirty="0">
                <a:solidFill>
                  <a:schemeClr val="tx1"/>
                </a:solidFill>
                <a:sym typeface="+mn-ea"/>
              </a:rPr>
              <a:t>Iterator</a:t>
            </a:r>
            <a:endParaRPr sz="3600" spc="60" dirty="0">
              <a:solidFill>
                <a:schemeClr val="tx1"/>
              </a:solidFill>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sp>
        <p:nvSpPr>
          <p:cNvPr id="3" name="object 3"/>
          <p:cNvSpPr txBox="1"/>
          <p:nvPr/>
        </p:nvSpPr>
        <p:spPr>
          <a:xfrm>
            <a:off x="1050442" y="1701101"/>
            <a:ext cx="6365240" cy="2390140"/>
          </a:xfrm>
          <a:prstGeom prst="rect">
            <a:avLst/>
          </a:prstGeom>
        </p:spPr>
        <p:txBody>
          <a:bodyPr vert="horz" wrap="square" lIns="0" tIns="129539" rIns="0" bIns="0" rtlCol="0">
            <a:spAutoFit/>
          </a:bodyPr>
          <a:lstStyle/>
          <a:p>
            <a:pPr marL="286385" indent="-274320">
              <a:lnSpc>
                <a:spcPct val="100000"/>
              </a:lnSpc>
              <a:spcBef>
                <a:spcPts val="1020"/>
              </a:spcBef>
              <a:buChar char="•"/>
              <a:tabLst>
                <a:tab pos="286385" algn="l"/>
                <a:tab pos="287020" algn="l"/>
              </a:tabLst>
            </a:pPr>
            <a:r>
              <a:rPr sz="2400" spc="-155" dirty="0">
                <a:solidFill>
                  <a:srgbClr val="585858"/>
                </a:solidFill>
                <a:latin typeface="Arial" panose="020B0604020202020204"/>
                <a:cs typeface="Arial" panose="020B0604020202020204"/>
              </a:rPr>
              <a:t>Các </a:t>
            </a:r>
            <a:r>
              <a:rPr sz="2400" spc="-25" dirty="0">
                <a:solidFill>
                  <a:srgbClr val="585858"/>
                </a:solidFill>
                <a:latin typeface="Arial" panose="020B0604020202020204"/>
                <a:cs typeface="Arial" panose="020B0604020202020204"/>
              </a:rPr>
              <a:t>phương </a:t>
            </a:r>
            <a:r>
              <a:rPr sz="2400" spc="-30" dirty="0">
                <a:solidFill>
                  <a:srgbClr val="585858"/>
                </a:solidFill>
                <a:latin typeface="Arial" panose="020B0604020202020204"/>
                <a:cs typeface="Arial" panose="020B0604020202020204"/>
              </a:rPr>
              <a:t>thức </a:t>
            </a:r>
            <a:r>
              <a:rPr sz="2400" spc="-65" dirty="0">
                <a:solidFill>
                  <a:srgbClr val="585858"/>
                </a:solidFill>
                <a:latin typeface="Arial" panose="020B0604020202020204"/>
                <a:cs typeface="Arial" panose="020B0604020202020204"/>
              </a:rPr>
              <a:t>của</a:t>
            </a:r>
            <a:r>
              <a:rPr sz="2400" spc="204" dirty="0">
                <a:solidFill>
                  <a:srgbClr val="585858"/>
                </a:solidFill>
                <a:latin typeface="Arial" panose="020B0604020202020204"/>
                <a:cs typeface="Arial" panose="020B0604020202020204"/>
              </a:rPr>
              <a:t> </a:t>
            </a:r>
            <a:r>
              <a:rPr sz="2400" spc="10" dirty="0">
                <a:solidFill>
                  <a:srgbClr val="585858"/>
                </a:solidFill>
                <a:latin typeface="Arial" panose="020B0604020202020204"/>
                <a:cs typeface="Arial" panose="020B0604020202020204"/>
              </a:rPr>
              <a:t>Iterator:</a:t>
            </a:r>
            <a:endParaRPr sz="2400">
              <a:latin typeface="Arial" panose="020B0604020202020204"/>
              <a:cs typeface="Arial" panose="020B0604020202020204"/>
            </a:endParaRPr>
          </a:p>
          <a:p>
            <a:pPr marL="560705" lvl="1" indent="-229235">
              <a:lnSpc>
                <a:spcPct val="100000"/>
              </a:lnSpc>
              <a:spcBef>
                <a:spcPts val="775"/>
              </a:spcBef>
              <a:buFont typeface="Georgia" panose="02040502050405020303"/>
              <a:buChar char="−"/>
              <a:tabLst>
                <a:tab pos="561340" algn="l"/>
              </a:tabLst>
            </a:pPr>
            <a:r>
              <a:rPr sz="2000" spc="15" dirty="0">
                <a:solidFill>
                  <a:srgbClr val="168991"/>
                </a:solidFill>
                <a:latin typeface="Arial" panose="020B0604020202020204"/>
                <a:cs typeface="Arial" panose="020B0604020202020204"/>
              </a:rPr>
              <a:t>iterator( </a:t>
            </a:r>
            <a:r>
              <a:rPr sz="2000" spc="-95" dirty="0">
                <a:solidFill>
                  <a:srgbClr val="168991"/>
                </a:solidFill>
                <a:latin typeface="Arial" panose="020B0604020202020204"/>
                <a:cs typeface="Arial" panose="020B0604020202020204"/>
              </a:rPr>
              <a:t>): </a:t>
            </a:r>
            <a:r>
              <a:rPr sz="2000" spc="-30" dirty="0">
                <a:solidFill>
                  <a:srgbClr val="585858"/>
                </a:solidFill>
                <a:latin typeface="Arial" panose="020B0604020202020204"/>
                <a:cs typeface="Arial" panose="020B0604020202020204"/>
              </a:rPr>
              <a:t>yêu </a:t>
            </a:r>
            <a:r>
              <a:rPr sz="2000" spc="-50" dirty="0">
                <a:solidFill>
                  <a:srgbClr val="585858"/>
                </a:solidFill>
                <a:latin typeface="Arial" panose="020B0604020202020204"/>
                <a:cs typeface="Arial" panose="020B0604020202020204"/>
              </a:rPr>
              <a:t>cầu </a:t>
            </a:r>
            <a:r>
              <a:rPr sz="2000" spc="5" dirty="0">
                <a:solidFill>
                  <a:srgbClr val="585858"/>
                </a:solidFill>
                <a:latin typeface="Arial" panose="020B0604020202020204"/>
                <a:cs typeface="Arial" panose="020B0604020202020204"/>
              </a:rPr>
              <a:t>container </a:t>
            </a:r>
            <a:r>
              <a:rPr sz="2000" spc="20" dirty="0">
                <a:solidFill>
                  <a:srgbClr val="585858"/>
                </a:solidFill>
                <a:latin typeface="Arial" panose="020B0604020202020204"/>
                <a:cs typeface="Arial" panose="020B0604020202020204"/>
              </a:rPr>
              <a:t>trả </a:t>
            </a:r>
            <a:r>
              <a:rPr sz="2000" spc="-55" dirty="0">
                <a:solidFill>
                  <a:srgbClr val="585858"/>
                </a:solidFill>
                <a:latin typeface="Arial" panose="020B0604020202020204"/>
                <a:cs typeface="Arial" panose="020B0604020202020204"/>
              </a:rPr>
              <a:t>về </a:t>
            </a:r>
            <a:r>
              <a:rPr sz="2000" spc="75" dirty="0">
                <a:solidFill>
                  <a:srgbClr val="585858"/>
                </a:solidFill>
                <a:latin typeface="Arial" panose="020B0604020202020204"/>
                <a:cs typeface="Arial" panose="020B0604020202020204"/>
              </a:rPr>
              <a:t>một</a:t>
            </a:r>
            <a:r>
              <a:rPr sz="2000" spc="70" dirty="0">
                <a:solidFill>
                  <a:srgbClr val="585858"/>
                </a:solidFill>
                <a:latin typeface="Arial" panose="020B0604020202020204"/>
                <a:cs typeface="Arial" panose="020B0604020202020204"/>
              </a:rPr>
              <a:t> </a:t>
            </a:r>
            <a:r>
              <a:rPr sz="2000" spc="25" dirty="0">
                <a:solidFill>
                  <a:srgbClr val="585858"/>
                </a:solidFill>
                <a:latin typeface="Arial" panose="020B0604020202020204"/>
                <a:cs typeface="Arial" panose="020B0604020202020204"/>
              </a:rPr>
              <a:t>iterator</a:t>
            </a:r>
            <a:endParaRPr sz="2000">
              <a:latin typeface="Arial" panose="020B0604020202020204"/>
              <a:cs typeface="Arial" panose="020B0604020202020204"/>
            </a:endParaRPr>
          </a:p>
          <a:p>
            <a:pPr marL="560705" lvl="1" indent="-229235">
              <a:lnSpc>
                <a:spcPct val="100000"/>
              </a:lnSpc>
              <a:spcBef>
                <a:spcPts val="755"/>
              </a:spcBef>
              <a:buFont typeface="Georgia" panose="02040502050405020303"/>
              <a:buChar char="−"/>
              <a:tabLst>
                <a:tab pos="561340" algn="l"/>
              </a:tabLst>
            </a:pPr>
            <a:r>
              <a:rPr sz="2000" spc="-15" dirty="0">
                <a:solidFill>
                  <a:srgbClr val="168991"/>
                </a:solidFill>
                <a:latin typeface="Arial" panose="020B0604020202020204"/>
                <a:cs typeface="Arial" panose="020B0604020202020204"/>
              </a:rPr>
              <a:t>next( </a:t>
            </a:r>
            <a:r>
              <a:rPr sz="2000" spc="-95" dirty="0">
                <a:solidFill>
                  <a:srgbClr val="168991"/>
                </a:solidFill>
                <a:latin typeface="Arial" panose="020B0604020202020204"/>
                <a:cs typeface="Arial" panose="020B0604020202020204"/>
              </a:rPr>
              <a:t>): </a:t>
            </a:r>
            <a:r>
              <a:rPr sz="2000" spc="20" dirty="0">
                <a:solidFill>
                  <a:srgbClr val="585858"/>
                </a:solidFill>
                <a:latin typeface="Arial" panose="020B0604020202020204"/>
                <a:cs typeface="Arial" panose="020B0604020202020204"/>
              </a:rPr>
              <a:t>trả </a:t>
            </a:r>
            <a:r>
              <a:rPr sz="2000" spc="-55" dirty="0">
                <a:solidFill>
                  <a:srgbClr val="585858"/>
                </a:solidFill>
                <a:latin typeface="Arial" panose="020B0604020202020204"/>
                <a:cs typeface="Arial" panose="020B0604020202020204"/>
              </a:rPr>
              <a:t>về </a:t>
            </a:r>
            <a:r>
              <a:rPr sz="2000" dirty="0">
                <a:solidFill>
                  <a:srgbClr val="585858"/>
                </a:solidFill>
                <a:latin typeface="Arial" panose="020B0604020202020204"/>
                <a:cs typeface="Arial" panose="020B0604020202020204"/>
              </a:rPr>
              <a:t>phần </a:t>
            </a:r>
            <a:r>
              <a:rPr sz="2000" spc="-20" dirty="0">
                <a:solidFill>
                  <a:srgbClr val="585858"/>
                </a:solidFill>
                <a:latin typeface="Arial" panose="020B0604020202020204"/>
                <a:cs typeface="Arial" panose="020B0604020202020204"/>
              </a:rPr>
              <a:t>tử </a:t>
            </a:r>
            <a:r>
              <a:rPr sz="2000" spc="40" dirty="0">
                <a:solidFill>
                  <a:srgbClr val="585858"/>
                </a:solidFill>
                <a:latin typeface="Arial" panose="020B0604020202020204"/>
                <a:cs typeface="Arial" panose="020B0604020202020204"/>
              </a:rPr>
              <a:t>tiếp</a:t>
            </a:r>
            <a:r>
              <a:rPr sz="2000" spc="60" dirty="0">
                <a:solidFill>
                  <a:srgbClr val="585858"/>
                </a:solidFill>
                <a:latin typeface="Arial" panose="020B0604020202020204"/>
                <a:cs typeface="Arial" panose="020B0604020202020204"/>
              </a:rPr>
              <a:t> </a:t>
            </a:r>
            <a:r>
              <a:rPr sz="2000" spc="35" dirty="0">
                <a:solidFill>
                  <a:srgbClr val="585858"/>
                </a:solidFill>
                <a:latin typeface="Arial" panose="020B0604020202020204"/>
                <a:cs typeface="Arial" panose="020B0604020202020204"/>
              </a:rPr>
              <a:t>theo</a:t>
            </a:r>
            <a:endParaRPr sz="2000">
              <a:latin typeface="Arial" panose="020B0604020202020204"/>
              <a:cs typeface="Arial" panose="020B0604020202020204"/>
            </a:endParaRPr>
          </a:p>
          <a:p>
            <a:pPr marL="560705" marR="5080" lvl="1" indent="-228600">
              <a:lnSpc>
                <a:spcPts val="2160"/>
              </a:lnSpc>
              <a:spcBef>
                <a:spcPts val="1030"/>
              </a:spcBef>
              <a:buFont typeface="Georgia" panose="02040502050405020303"/>
              <a:buChar char="−"/>
              <a:tabLst>
                <a:tab pos="561340" algn="l"/>
              </a:tabLst>
            </a:pPr>
            <a:r>
              <a:rPr sz="2000" spc="-35" dirty="0">
                <a:solidFill>
                  <a:srgbClr val="168991"/>
                </a:solidFill>
                <a:latin typeface="Arial" panose="020B0604020202020204"/>
                <a:cs typeface="Arial" panose="020B0604020202020204"/>
              </a:rPr>
              <a:t>hasNext( </a:t>
            </a:r>
            <a:r>
              <a:rPr sz="2000" spc="-95" dirty="0">
                <a:solidFill>
                  <a:srgbClr val="168991"/>
                </a:solidFill>
                <a:latin typeface="Arial" panose="020B0604020202020204"/>
                <a:cs typeface="Arial" panose="020B0604020202020204"/>
              </a:rPr>
              <a:t>): </a:t>
            </a:r>
            <a:r>
              <a:rPr sz="2000" dirty="0">
                <a:solidFill>
                  <a:srgbClr val="585858"/>
                </a:solidFill>
                <a:latin typeface="Arial" panose="020B0604020202020204"/>
                <a:cs typeface="Arial" panose="020B0604020202020204"/>
              </a:rPr>
              <a:t>kiểm </a:t>
            </a:r>
            <a:r>
              <a:rPr sz="2000" spc="20" dirty="0">
                <a:solidFill>
                  <a:srgbClr val="585858"/>
                </a:solidFill>
                <a:latin typeface="Arial" panose="020B0604020202020204"/>
                <a:cs typeface="Arial" panose="020B0604020202020204"/>
              </a:rPr>
              <a:t>tra </a:t>
            </a:r>
            <a:r>
              <a:rPr sz="2000" spc="-15" dirty="0">
                <a:solidFill>
                  <a:srgbClr val="585858"/>
                </a:solidFill>
                <a:latin typeface="Arial" panose="020B0604020202020204"/>
                <a:cs typeface="Arial" panose="020B0604020202020204"/>
              </a:rPr>
              <a:t>có </a:t>
            </a:r>
            <a:r>
              <a:rPr sz="2000" spc="70" dirty="0">
                <a:solidFill>
                  <a:srgbClr val="585858"/>
                </a:solidFill>
                <a:latin typeface="Arial" panose="020B0604020202020204"/>
                <a:cs typeface="Arial" panose="020B0604020202020204"/>
              </a:rPr>
              <a:t>tồn </a:t>
            </a:r>
            <a:r>
              <a:rPr sz="2000" spc="20" dirty="0">
                <a:solidFill>
                  <a:srgbClr val="585858"/>
                </a:solidFill>
                <a:latin typeface="Arial" panose="020B0604020202020204"/>
                <a:cs typeface="Arial" panose="020B0604020202020204"/>
              </a:rPr>
              <a:t>tại </a:t>
            </a:r>
            <a:r>
              <a:rPr sz="2000" dirty="0">
                <a:solidFill>
                  <a:srgbClr val="585858"/>
                </a:solidFill>
                <a:latin typeface="Arial" panose="020B0604020202020204"/>
                <a:cs typeface="Arial" panose="020B0604020202020204"/>
              </a:rPr>
              <a:t>phần </a:t>
            </a:r>
            <a:r>
              <a:rPr sz="2000" spc="-20" dirty="0">
                <a:solidFill>
                  <a:srgbClr val="585858"/>
                </a:solidFill>
                <a:latin typeface="Arial" panose="020B0604020202020204"/>
                <a:cs typeface="Arial" panose="020B0604020202020204"/>
              </a:rPr>
              <a:t>tử </a:t>
            </a:r>
            <a:r>
              <a:rPr sz="2000" spc="40" dirty="0">
                <a:solidFill>
                  <a:srgbClr val="585858"/>
                </a:solidFill>
                <a:latin typeface="Arial" panose="020B0604020202020204"/>
                <a:cs typeface="Arial" panose="020B0604020202020204"/>
              </a:rPr>
              <a:t>tiếp </a:t>
            </a:r>
            <a:r>
              <a:rPr sz="2000" spc="35" dirty="0">
                <a:solidFill>
                  <a:srgbClr val="585858"/>
                </a:solidFill>
                <a:latin typeface="Arial" panose="020B0604020202020204"/>
                <a:cs typeface="Arial" panose="020B0604020202020204"/>
              </a:rPr>
              <a:t>theo</a:t>
            </a:r>
            <a:r>
              <a:rPr sz="2000" spc="-140" dirty="0">
                <a:solidFill>
                  <a:srgbClr val="585858"/>
                </a:solidFill>
                <a:latin typeface="Arial" panose="020B0604020202020204"/>
                <a:cs typeface="Arial" panose="020B0604020202020204"/>
              </a:rPr>
              <a:t> </a:t>
            </a:r>
            <a:r>
              <a:rPr sz="2000" spc="-35" dirty="0">
                <a:solidFill>
                  <a:srgbClr val="585858"/>
                </a:solidFill>
                <a:latin typeface="Arial" panose="020B0604020202020204"/>
                <a:cs typeface="Arial" panose="020B0604020202020204"/>
              </a:rPr>
              <a:t>hay  </a:t>
            </a:r>
            <a:r>
              <a:rPr sz="2000" spc="30" dirty="0">
                <a:solidFill>
                  <a:srgbClr val="585858"/>
                </a:solidFill>
                <a:latin typeface="Arial" panose="020B0604020202020204"/>
                <a:cs typeface="Arial" panose="020B0604020202020204"/>
              </a:rPr>
              <a:t>không</a:t>
            </a:r>
            <a:endParaRPr sz="2000">
              <a:latin typeface="Arial" panose="020B0604020202020204"/>
              <a:cs typeface="Arial" panose="020B0604020202020204"/>
            </a:endParaRPr>
          </a:p>
          <a:p>
            <a:pPr marL="560705" lvl="1" indent="-229235">
              <a:lnSpc>
                <a:spcPct val="100000"/>
              </a:lnSpc>
              <a:spcBef>
                <a:spcPts val="735"/>
              </a:spcBef>
              <a:buFont typeface="Georgia" panose="02040502050405020303"/>
              <a:buChar char="−"/>
              <a:tabLst>
                <a:tab pos="561340" algn="l"/>
              </a:tabLst>
            </a:pPr>
            <a:r>
              <a:rPr sz="2000" spc="-20" dirty="0">
                <a:solidFill>
                  <a:srgbClr val="168991"/>
                </a:solidFill>
                <a:latin typeface="Arial" panose="020B0604020202020204"/>
                <a:cs typeface="Arial" panose="020B0604020202020204"/>
              </a:rPr>
              <a:t>remove( </a:t>
            </a:r>
            <a:r>
              <a:rPr sz="2000" spc="-95" dirty="0">
                <a:solidFill>
                  <a:srgbClr val="168991"/>
                </a:solidFill>
                <a:latin typeface="Arial" panose="020B0604020202020204"/>
                <a:cs typeface="Arial" panose="020B0604020202020204"/>
              </a:rPr>
              <a:t>): </a:t>
            </a:r>
            <a:r>
              <a:rPr sz="2000" spc="-50" dirty="0">
                <a:solidFill>
                  <a:srgbClr val="585858"/>
                </a:solidFill>
                <a:latin typeface="Arial" panose="020B0604020202020204"/>
                <a:cs typeface="Arial" panose="020B0604020202020204"/>
              </a:rPr>
              <a:t>xóa </a:t>
            </a:r>
            <a:r>
              <a:rPr sz="2000" dirty="0">
                <a:solidFill>
                  <a:srgbClr val="585858"/>
                </a:solidFill>
                <a:latin typeface="Arial" panose="020B0604020202020204"/>
                <a:cs typeface="Arial" panose="020B0604020202020204"/>
              </a:rPr>
              <a:t>phần </a:t>
            </a:r>
            <a:r>
              <a:rPr sz="2000" spc="-20" dirty="0">
                <a:solidFill>
                  <a:srgbClr val="585858"/>
                </a:solidFill>
                <a:latin typeface="Arial" panose="020B0604020202020204"/>
                <a:cs typeface="Arial" panose="020B0604020202020204"/>
              </a:rPr>
              <a:t>tử </a:t>
            </a:r>
            <a:r>
              <a:rPr sz="2000" spc="-5" dirty="0">
                <a:solidFill>
                  <a:srgbClr val="585858"/>
                </a:solidFill>
                <a:latin typeface="Arial" panose="020B0604020202020204"/>
                <a:cs typeface="Arial" panose="020B0604020202020204"/>
              </a:rPr>
              <a:t>gần </a:t>
            </a:r>
            <a:r>
              <a:rPr sz="2000" spc="20" dirty="0">
                <a:solidFill>
                  <a:srgbClr val="585858"/>
                </a:solidFill>
                <a:latin typeface="Arial" panose="020B0604020202020204"/>
                <a:cs typeface="Arial" panose="020B0604020202020204"/>
              </a:rPr>
              <a:t>nhất </a:t>
            </a:r>
            <a:r>
              <a:rPr sz="2000" spc="-55" dirty="0">
                <a:solidFill>
                  <a:srgbClr val="585858"/>
                </a:solidFill>
                <a:latin typeface="Arial" panose="020B0604020202020204"/>
                <a:cs typeface="Arial" panose="020B0604020202020204"/>
              </a:rPr>
              <a:t>của</a:t>
            </a:r>
            <a:r>
              <a:rPr sz="2000" spc="50" dirty="0">
                <a:solidFill>
                  <a:srgbClr val="585858"/>
                </a:solidFill>
                <a:latin typeface="Arial" panose="020B0604020202020204"/>
                <a:cs typeface="Arial" panose="020B0604020202020204"/>
              </a:rPr>
              <a:t> </a:t>
            </a:r>
            <a:r>
              <a:rPr sz="2000" spc="25" dirty="0">
                <a:solidFill>
                  <a:srgbClr val="585858"/>
                </a:solidFill>
                <a:latin typeface="Arial" panose="020B0604020202020204"/>
                <a:cs typeface="Arial" panose="020B0604020202020204"/>
              </a:rPr>
              <a:t>iterator</a:t>
            </a:r>
            <a:endParaRPr sz="2000">
              <a:latin typeface="Arial" panose="020B0604020202020204"/>
              <a:cs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457200"/>
            <a:ext cx="4720590" cy="567055"/>
          </a:xfrm>
          <a:prstGeom prst="rect">
            <a:avLst/>
          </a:prstGeom>
        </p:spPr>
        <p:txBody>
          <a:bodyPr vert="horz" wrap="square" lIns="0" tIns="13335" rIns="0" bIns="0" rtlCol="0">
            <a:spAutoFit/>
          </a:bodyPr>
          <a:lstStyle/>
          <a:p>
            <a:pPr marL="12700" algn="l">
              <a:lnSpc>
                <a:spcPct val="100000"/>
              </a:lnSpc>
              <a:spcBef>
                <a:spcPts val="105"/>
              </a:spcBef>
            </a:pPr>
            <a:r>
              <a:rPr sz="3600" spc="-60" dirty="0">
                <a:solidFill>
                  <a:schemeClr val="tx1"/>
                </a:solidFill>
                <a:sym typeface="+mn-ea"/>
              </a:rPr>
              <a:t>Iterator</a:t>
            </a:r>
            <a:endParaRPr sz="3600" spc="60" dirty="0">
              <a:solidFill>
                <a:schemeClr val="tx1"/>
              </a:solidFill>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sp>
        <p:nvSpPr>
          <p:cNvPr id="3" name="object 3"/>
          <p:cNvSpPr txBox="1"/>
          <p:nvPr/>
        </p:nvSpPr>
        <p:spPr>
          <a:xfrm>
            <a:off x="1066952" y="1142936"/>
            <a:ext cx="6365240" cy="5631180"/>
          </a:xfrm>
          <a:prstGeom prst="rect">
            <a:avLst/>
          </a:prstGeom>
        </p:spPr>
        <p:txBody>
          <a:bodyPr vert="horz" wrap="square" lIns="0" tIns="129539" rIns="0" bIns="0" rtlCol="0">
            <a:spAutoFit/>
          </a:bodyPr>
          <a:lstStyle/>
          <a:p>
            <a:pPr marL="287020" indent="-274955">
              <a:lnSpc>
                <a:spcPct val="100000"/>
              </a:lnSpc>
              <a:spcBef>
                <a:spcPts val="100"/>
              </a:spcBef>
              <a:buChar char="•"/>
              <a:tabLst>
                <a:tab pos="287020" algn="l"/>
                <a:tab pos="287655" algn="l"/>
              </a:tabLst>
            </a:pPr>
            <a:r>
              <a:rPr sz="2400" spc="5" dirty="0">
                <a:solidFill>
                  <a:srgbClr val="585858"/>
                </a:solidFill>
                <a:latin typeface="Arial" panose="020B0604020202020204"/>
                <a:cs typeface="Arial" panose="020B0604020202020204"/>
                <a:sym typeface="+mn-ea"/>
              </a:rPr>
              <a:t>Định </a:t>
            </a:r>
            <a:r>
              <a:rPr sz="2400" spc="-15" dirty="0">
                <a:solidFill>
                  <a:srgbClr val="585858"/>
                </a:solidFill>
                <a:latin typeface="Arial" panose="020B0604020202020204"/>
                <a:cs typeface="Arial" panose="020B0604020202020204"/>
                <a:sym typeface="+mn-ea"/>
              </a:rPr>
              <a:t>nghĩa</a:t>
            </a:r>
            <a:r>
              <a:rPr sz="2400" spc="20" dirty="0">
                <a:solidFill>
                  <a:srgbClr val="585858"/>
                </a:solidFill>
                <a:latin typeface="Arial" panose="020B0604020202020204"/>
                <a:cs typeface="Arial" panose="020B0604020202020204"/>
                <a:sym typeface="+mn-ea"/>
              </a:rPr>
              <a:t> </a:t>
            </a:r>
            <a:r>
              <a:rPr sz="2400" spc="25" dirty="0">
                <a:solidFill>
                  <a:srgbClr val="585858"/>
                </a:solidFill>
                <a:latin typeface="Arial" panose="020B0604020202020204"/>
                <a:cs typeface="Arial" panose="020B0604020202020204"/>
                <a:sym typeface="+mn-ea"/>
              </a:rPr>
              <a:t>iterator</a:t>
            </a:r>
            <a:endParaRPr sz="2400">
              <a:latin typeface="Arial" panose="020B0604020202020204"/>
              <a:cs typeface="Arial" panose="020B0604020202020204"/>
            </a:endParaRPr>
          </a:p>
          <a:p>
            <a:pPr marL="332740">
              <a:lnSpc>
                <a:spcPct val="100000"/>
              </a:lnSpc>
              <a:spcBef>
                <a:spcPts val="45"/>
              </a:spcBef>
            </a:pPr>
            <a:r>
              <a:rPr sz="2400" spc="200" dirty="0">
                <a:solidFill>
                  <a:srgbClr val="168991"/>
                </a:solidFill>
                <a:latin typeface="Arial" panose="020B0604020202020204"/>
                <a:cs typeface="Arial" panose="020B0604020202020204"/>
                <a:sym typeface="+mn-ea"/>
              </a:rPr>
              <a:t>public </a:t>
            </a:r>
            <a:r>
              <a:rPr sz="2400" spc="215" dirty="0">
                <a:solidFill>
                  <a:srgbClr val="168991"/>
                </a:solidFill>
                <a:latin typeface="Arial" panose="020B0604020202020204"/>
                <a:cs typeface="Arial" panose="020B0604020202020204"/>
                <a:sym typeface="+mn-ea"/>
              </a:rPr>
              <a:t>interface </a:t>
            </a:r>
            <a:r>
              <a:rPr sz="2400" spc="270" dirty="0">
                <a:solidFill>
                  <a:srgbClr val="168991"/>
                </a:solidFill>
                <a:latin typeface="Arial" panose="020B0604020202020204"/>
                <a:cs typeface="Arial" panose="020B0604020202020204"/>
                <a:sym typeface="+mn-ea"/>
              </a:rPr>
              <a:t>Iterator</a:t>
            </a:r>
            <a:r>
              <a:rPr sz="2400" spc="1015" dirty="0">
                <a:solidFill>
                  <a:srgbClr val="168991"/>
                </a:solidFill>
                <a:latin typeface="Arial" panose="020B0604020202020204"/>
                <a:cs typeface="Arial" panose="020B0604020202020204"/>
                <a:sym typeface="+mn-ea"/>
              </a:rPr>
              <a:t> </a:t>
            </a:r>
            <a:r>
              <a:rPr sz="2400" spc="385" dirty="0">
                <a:solidFill>
                  <a:srgbClr val="168991"/>
                </a:solidFill>
                <a:latin typeface="Arial" panose="020B0604020202020204"/>
                <a:cs typeface="Arial" panose="020B0604020202020204"/>
                <a:sym typeface="+mn-ea"/>
              </a:rPr>
              <a:t>{</a:t>
            </a:r>
            <a:endParaRPr sz="2400">
              <a:latin typeface="Arial" panose="020B0604020202020204"/>
              <a:cs typeface="Arial" panose="020B0604020202020204"/>
            </a:endParaRPr>
          </a:p>
          <a:p>
            <a:pPr marL="832485">
              <a:lnSpc>
                <a:spcPct val="100000"/>
              </a:lnSpc>
              <a:spcBef>
                <a:spcPts val="215"/>
              </a:spcBef>
            </a:pPr>
            <a:r>
              <a:rPr sz="2400" spc="70" dirty="0">
                <a:solidFill>
                  <a:srgbClr val="168991"/>
                </a:solidFill>
                <a:latin typeface="Arial" panose="020B0604020202020204"/>
                <a:cs typeface="Arial" panose="020B0604020202020204"/>
                <a:sym typeface="+mn-ea"/>
              </a:rPr>
              <a:t>boolean</a:t>
            </a:r>
            <a:r>
              <a:rPr sz="2400" spc="475" dirty="0">
                <a:solidFill>
                  <a:srgbClr val="168991"/>
                </a:solidFill>
                <a:latin typeface="Arial" panose="020B0604020202020204"/>
                <a:cs typeface="Arial" panose="020B0604020202020204"/>
                <a:sym typeface="+mn-ea"/>
              </a:rPr>
              <a:t> </a:t>
            </a:r>
            <a:r>
              <a:rPr sz="2400" spc="155" dirty="0">
                <a:solidFill>
                  <a:srgbClr val="168991"/>
                </a:solidFill>
                <a:latin typeface="Arial" panose="020B0604020202020204"/>
                <a:cs typeface="Arial" panose="020B0604020202020204"/>
                <a:sym typeface="+mn-ea"/>
              </a:rPr>
              <a:t>hasNext();</a:t>
            </a:r>
            <a:endParaRPr sz="2400">
              <a:latin typeface="Arial" panose="020B0604020202020204"/>
              <a:cs typeface="Arial" panose="020B0604020202020204"/>
            </a:endParaRPr>
          </a:p>
          <a:p>
            <a:pPr marL="832485">
              <a:lnSpc>
                <a:spcPct val="100000"/>
              </a:lnSpc>
              <a:spcBef>
                <a:spcPts val="220"/>
              </a:spcBef>
            </a:pPr>
            <a:r>
              <a:rPr sz="2400" spc="120" dirty="0">
                <a:solidFill>
                  <a:srgbClr val="168991"/>
                </a:solidFill>
                <a:latin typeface="Arial" panose="020B0604020202020204"/>
                <a:cs typeface="Arial" panose="020B0604020202020204"/>
                <a:sym typeface="+mn-ea"/>
              </a:rPr>
              <a:t>Object</a:t>
            </a:r>
            <a:r>
              <a:rPr sz="2400" spc="390" dirty="0">
                <a:solidFill>
                  <a:srgbClr val="168991"/>
                </a:solidFill>
                <a:latin typeface="Arial" panose="020B0604020202020204"/>
                <a:cs typeface="Arial" panose="020B0604020202020204"/>
                <a:sym typeface="+mn-ea"/>
              </a:rPr>
              <a:t> </a:t>
            </a:r>
            <a:r>
              <a:rPr sz="2400" spc="254" dirty="0">
                <a:solidFill>
                  <a:srgbClr val="168991"/>
                </a:solidFill>
                <a:latin typeface="Arial" panose="020B0604020202020204"/>
                <a:cs typeface="Arial" panose="020B0604020202020204"/>
                <a:sym typeface="+mn-ea"/>
              </a:rPr>
              <a:t>next();</a:t>
            </a:r>
            <a:endParaRPr sz="2400">
              <a:latin typeface="Arial" panose="020B0604020202020204"/>
              <a:cs typeface="Arial" panose="020B0604020202020204"/>
            </a:endParaRPr>
          </a:p>
          <a:p>
            <a:pPr marL="832485">
              <a:lnSpc>
                <a:spcPct val="100000"/>
              </a:lnSpc>
              <a:spcBef>
                <a:spcPts val="215"/>
              </a:spcBef>
            </a:pPr>
            <a:r>
              <a:rPr sz="2400" spc="160" dirty="0">
                <a:solidFill>
                  <a:srgbClr val="168991"/>
                </a:solidFill>
                <a:latin typeface="Arial" panose="020B0604020202020204"/>
                <a:cs typeface="Arial" panose="020B0604020202020204"/>
                <a:sym typeface="+mn-ea"/>
              </a:rPr>
              <a:t>void</a:t>
            </a:r>
            <a:r>
              <a:rPr sz="2400" spc="395" dirty="0">
                <a:solidFill>
                  <a:srgbClr val="168991"/>
                </a:solidFill>
                <a:latin typeface="Arial" panose="020B0604020202020204"/>
                <a:cs typeface="Arial" panose="020B0604020202020204"/>
                <a:sym typeface="+mn-ea"/>
              </a:rPr>
              <a:t> </a:t>
            </a:r>
            <a:r>
              <a:rPr sz="2400" spc="130" dirty="0">
                <a:solidFill>
                  <a:srgbClr val="168991"/>
                </a:solidFill>
                <a:latin typeface="Arial" panose="020B0604020202020204"/>
                <a:cs typeface="Arial" panose="020B0604020202020204"/>
                <a:sym typeface="+mn-ea"/>
              </a:rPr>
              <a:t>remove();</a:t>
            </a:r>
            <a:endParaRPr sz="2400">
              <a:latin typeface="Arial" panose="020B0604020202020204"/>
              <a:cs typeface="Arial" panose="020B0604020202020204"/>
            </a:endParaRPr>
          </a:p>
          <a:p>
            <a:pPr marL="332740">
              <a:lnSpc>
                <a:spcPct val="100000"/>
              </a:lnSpc>
              <a:spcBef>
                <a:spcPts val="220"/>
              </a:spcBef>
            </a:pPr>
            <a:r>
              <a:rPr sz="2400" spc="385" dirty="0">
                <a:solidFill>
                  <a:srgbClr val="168991"/>
                </a:solidFill>
                <a:latin typeface="Arial" panose="020B0604020202020204"/>
                <a:cs typeface="Arial" panose="020B0604020202020204"/>
                <a:sym typeface="+mn-ea"/>
              </a:rPr>
              <a:t>}</a:t>
            </a:r>
            <a:endParaRPr sz="2400">
              <a:latin typeface="Arial" panose="020B0604020202020204"/>
              <a:cs typeface="Arial" panose="020B0604020202020204"/>
            </a:endParaRPr>
          </a:p>
          <a:p>
            <a:pPr marL="287020" indent="-274955">
              <a:lnSpc>
                <a:spcPct val="100000"/>
              </a:lnSpc>
              <a:spcBef>
                <a:spcPts val="1620"/>
              </a:spcBef>
              <a:buChar char="•"/>
              <a:tabLst>
                <a:tab pos="287020" algn="l"/>
                <a:tab pos="287655" algn="l"/>
              </a:tabLst>
            </a:pPr>
            <a:r>
              <a:rPr sz="2400" spc="-265" dirty="0">
                <a:solidFill>
                  <a:srgbClr val="585858"/>
                </a:solidFill>
                <a:latin typeface="Arial" panose="020B0604020202020204"/>
                <a:cs typeface="Arial" panose="020B0604020202020204"/>
                <a:sym typeface="+mn-ea"/>
              </a:rPr>
              <a:t>Sử </a:t>
            </a:r>
            <a:r>
              <a:rPr sz="2400" spc="50" dirty="0">
                <a:solidFill>
                  <a:srgbClr val="585858"/>
                </a:solidFill>
                <a:latin typeface="Arial" panose="020B0604020202020204"/>
                <a:cs typeface="Arial" panose="020B0604020202020204"/>
                <a:sym typeface="+mn-ea"/>
              </a:rPr>
              <a:t>dụng</a:t>
            </a:r>
            <a:r>
              <a:rPr sz="2400" spc="-155" dirty="0">
                <a:solidFill>
                  <a:srgbClr val="585858"/>
                </a:solidFill>
                <a:latin typeface="Arial" panose="020B0604020202020204"/>
                <a:cs typeface="Arial" panose="020B0604020202020204"/>
                <a:sym typeface="+mn-ea"/>
              </a:rPr>
              <a:t> </a:t>
            </a:r>
            <a:r>
              <a:rPr sz="2400" spc="25" dirty="0">
                <a:solidFill>
                  <a:srgbClr val="585858"/>
                </a:solidFill>
                <a:latin typeface="Arial" panose="020B0604020202020204"/>
                <a:cs typeface="Arial" panose="020B0604020202020204"/>
                <a:sym typeface="+mn-ea"/>
              </a:rPr>
              <a:t>iterator</a:t>
            </a:r>
            <a:endParaRPr sz="2400">
              <a:latin typeface="Arial" panose="020B0604020202020204"/>
              <a:cs typeface="Arial" panose="020B0604020202020204"/>
            </a:endParaRPr>
          </a:p>
          <a:p>
            <a:pPr marL="332740">
              <a:lnSpc>
                <a:spcPct val="100000"/>
              </a:lnSpc>
              <a:spcBef>
                <a:spcPts val="10"/>
              </a:spcBef>
            </a:pPr>
            <a:r>
              <a:rPr sz="2400" spc="195" dirty="0">
                <a:solidFill>
                  <a:srgbClr val="168991"/>
                </a:solidFill>
                <a:latin typeface="Arial" panose="020B0604020202020204"/>
                <a:cs typeface="Arial" panose="020B0604020202020204"/>
                <a:sym typeface="+mn-ea"/>
              </a:rPr>
              <a:t>Collection</a:t>
            </a:r>
            <a:r>
              <a:rPr sz="2400" spc="470" dirty="0">
                <a:solidFill>
                  <a:srgbClr val="168991"/>
                </a:solidFill>
                <a:latin typeface="Arial" panose="020B0604020202020204"/>
                <a:cs typeface="Arial" panose="020B0604020202020204"/>
                <a:sym typeface="+mn-ea"/>
              </a:rPr>
              <a:t> </a:t>
            </a:r>
            <a:r>
              <a:rPr sz="2400" spc="285" dirty="0">
                <a:solidFill>
                  <a:srgbClr val="168991"/>
                </a:solidFill>
                <a:latin typeface="Arial" panose="020B0604020202020204"/>
                <a:cs typeface="Arial" panose="020B0604020202020204"/>
                <a:sym typeface="+mn-ea"/>
              </a:rPr>
              <a:t>c;</a:t>
            </a:r>
            <a:endParaRPr sz="2400">
              <a:latin typeface="Arial" panose="020B0604020202020204"/>
              <a:cs typeface="Arial" panose="020B0604020202020204"/>
            </a:endParaRPr>
          </a:p>
          <a:p>
            <a:pPr marL="332740">
              <a:lnSpc>
                <a:spcPct val="100000"/>
              </a:lnSpc>
            </a:pPr>
            <a:r>
              <a:rPr sz="2400" spc="484" dirty="0">
                <a:solidFill>
                  <a:srgbClr val="168991"/>
                </a:solidFill>
                <a:latin typeface="Arial" panose="020B0604020202020204"/>
                <a:cs typeface="Arial" panose="020B0604020202020204"/>
                <a:sym typeface="+mn-ea"/>
              </a:rPr>
              <a:t>// </a:t>
            </a:r>
            <a:r>
              <a:rPr sz="2400" spc="-190" dirty="0">
                <a:solidFill>
                  <a:srgbClr val="168991"/>
                </a:solidFill>
                <a:latin typeface="Arial" panose="020B0604020202020204"/>
                <a:cs typeface="Arial" panose="020B0604020202020204"/>
                <a:sym typeface="+mn-ea"/>
              </a:rPr>
              <a:t>Some </a:t>
            </a:r>
            <a:r>
              <a:rPr sz="2400" spc="10" dirty="0">
                <a:solidFill>
                  <a:srgbClr val="168991"/>
                </a:solidFill>
                <a:latin typeface="Arial" panose="020B0604020202020204"/>
                <a:cs typeface="Arial" panose="020B0604020202020204"/>
                <a:sym typeface="+mn-ea"/>
              </a:rPr>
              <a:t>code </a:t>
            </a:r>
            <a:r>
              <a:rPr sz="2400" spc="235" dirty="0">
                <a:solidFill>
                  <a:srgbClr val="168991"/>
                </a:solidFill>
                <a:latin typeface="Arial" panose="020B0604020202020204"/>
                <a:cs typeface="Arial" panose="020B0604020202020204"/>
                <a:sym typeface="+mn-ea"/>
              </a:rPr>
              <a:t>to </a:t>
            </a:r>
            <a:r>
              <a:rPr sz="2400" spc="225" dirty="0">
                <a:solidFill>
                  <a:srgbClr val="168991"/>
                </a:solidFill>
                <a:latin typeface="Arial" panose="020B0604020202020204"/>
                <a:cs typeface="Arial" panose="020B0604020202020204"/>
                <a:sym typeface="+mn-ea"/>
              </a:rPr>
              <a:t>build </a:t>
            </a:r>
            <a:r>
              <a:rPr sz="2400" spc="150" dirty="0">
                <a:solidFill>
                  <a:srgbClr val="168991"/>
                </a:solidFill>
                <a:latin typeface="Arial" panose="020B0604020202020204"/>
                <a:cs typeface="Arial" panose="020B0604020202020204"/>
                <a:sym typeface="+mn-ea"/>
              </a:rPr>
              <a:t>the</a:t>
            </a:r>
            <a:r>
              <a:rPr sz="2400" spc="270" dirty="0">
                <a:solidFill>
                  <a:srgbClr val="168991"/>
                </a:solidFill>
                <a:latin typeface="Arial" panose="020B0604020202020204"/>
                <a:cs typeface="Arial" panose="020B0604020202020204"/>
                <a:sym typeface="+mn-ea"/>
              </a:rPr>
              <a:t> </a:t>
            </a:r>
            <a:r>
              <a:rPr sz="2400" spc="235" dirty="0">
                <a:solidFill>
                  <a:srgbClr val="168991"/>
                </a:solidFill>
                <a:latin typeface="Arial" panose="020B0604020202020204"/>
                <a:cs typeface="Arial" panose="020B0604020202020204"/>
                <a:sym typeface="+mn-ea"/>
              </a:rPr>
              <a:t>collection</a:t>
            </a:r>
            <a:endParaRPr sz="2400">
              <a:latin typeface="Arial" panose="020B0604020202020204"/>
              <a:cs typeface="Arial" panose="020B0604020202020204"/>
            </a:endParaRPr>
          </a:p>
          <a:p>
            <a:pPr>
              <a:lnSpc>
                <a:spcPct val="100000"/>
              </a:lnSpc>
              <a:spcBef>
                <a:spcPts val="35"/>
              </a:spcBef>
            </a:pPr>
            <a:r>
              <a:rPr sz="2400" spc="270" dirty="0">
                <a:solidFill>
                  <a:srgbClr val="168991"/>
                </a:solidFill>
                <a:latin typeface="Arial" panose="020B0604020202020204"/>
                <a:cs typeface="Arial" panose="020B0604020202020204"/>
                <a:sym typeface="+mn-ea"/>
              </a:rPr>
              <a:t>Iterator </a:t>
            </a:r>
            <a:r>
              <a:rPr sz="2400" spc="585" dirty="0">
                <a:solidFill>
                  <a:srgbClr val="168991"/>
                </a:solidFill>
                <a:latin typeface="Arial" panose="020B0604020202020204"/>
                <a:cs typeface="Arial" panose="020B0604020202020204"/>
                <a:sym typeface="+mn-ea"/>
              </a:rPr>
              <a:t>i </a:t>
            </a:r>
            <a:r>
              <a:rPr sz="2400" spc="-65" dirty="0">
                <a:solidFill>
                  <a:srgbClr val="168991"/>
                </a:solidFill>
                <a:latin typeface="Arial" panose="020B0604020202020204"/>
                <a:cs typeface="Arial" panose="020B0604020202020204"/>
                <a:sym typeface="+mn-ea"/>
              </a:rPr>
              <a:t>= </a:t>
            </a:r>
            <a:r>
              <a:rPr sz="2400" spc="315" dirty="0">
                <a:solidFill>
                  <a:srgbClr val="168991"/>
                </a:solidFill>
                <a:latin typeface="Arial" panose="020B0604020202020204"/>
                <a:cs typeface="Arial" panose="020B0604020202020204"/>
                <a:sym typeface="+mn-ea"/>
              </a:rPr>
              <a:t>c.iterator();  </a:t>
            </a:r>
            <a:r>
              <a:rPr sz="2400" spc="165" dirty="0">
                <a:solidFill>
                  <a:srgbClr val="168991"/>
                </a:solidFill>
                <a:latin typeface="Arial" panose="020B0604020202020204"/>
                <a:cs typeface="Arial" panose="020B0604020202020204"/>
                <a:sym typeface="+mn-ea"/>
              </a:rPr>
              <a:t>while </a:t>
            </a:r>
            <a:r>
              <a:rPr sz="2400" spc="220" dirty="0">
                <a:solidFill>
                  <a:srgbClr val="168991"/>
                </a:solidFill>
                <a:latin typeface="Arial" panose="020B0604020202020204"/>
                <a:cs typeface="Arial" panose="020B0604020202020204"/>
                <a:sym typeface="+mn-ea"/>
              </a:rPr>
              <a:t>(i.hasNext())</a:t>
            </a:r>
            <a:r>
              <a:rPr sz="2400" spc="130" dirty="0">
                <a:solidFill>
                  <a:srgbClr val="168991"/>
                </a:solidFill>
                <a:latin typeface="Arial" panose="020B0604020202020204"/>
                <a:cs typeface="Arial" panose="020B0604020202020204"/>
                <a:sym typeface="+mn-ea"/>
              </a:rPr>
              <a:t> </a:t>
            </a:r>
            <a:r>
              <a:rPr sz="2400" spc="385" dirty="0">
                <a:solidFill>
                  <a:srgbClr val="168991"/>
                </a:solidFill>
                <a:latin typeface="Arial" panose="020B0604020202020204"/>
                <a:cs typeface="Arial" panose="020B0604020202020204"/>
                <a:sym typeface="+mn-ea"/>
              </a:rPr>
              <a:t>{</a:t>
            </a:r>
            <a:endParaRPr sz="2400">
              <a:latin typeface="Arial" panose="020B0604020202020204"/>
              <a:cs typeface="Arial" panose="020B0604020202020204"/>
            </a:endParaRPr>
          </a:p>
          <a:p>
            <a:pPr marL="561340">
              <a:lnSpc>
                <a:spcPct val="100000"/>
              </a:lnSpc>
              <a:spcBef>
                <a:spcPts val="5"/>
              </a:spcBef>
            </a:pPr>
            <a:r>
              <a:rPr sz="2400" spc="114" dirty="0">
                <a:solidFill>
                  <a:srgbClr val="168991"/>
                </a:solidFill>
                <a:latin typeface="Arial" panose="020B0604020202020204"/>
                <a:cs typeface="Arial" panose="020B0604020202020204"/>
                <a:sym typeface="+mn-ea"/>
              </a:rPr>
              <a:t>Object </a:t>
            </a:r>
            <a:r>
              <a:rPr sz="2400" spc="-15" dirty="0">
                <a:solidFill>
                  <a:srgbClr val="168991"/>
                </a:solidFill>
                <a:latin typeface="Arial" panose="020B0604020202020204"/>
                <a:cs typeface="Arial" panose="020B0604020202020204"/>
                <a:sym typeface="+mn-ea"/>
              </a:rPr>
              <a:t>o </a:t>
            </a:r>
            <a:r>
              <a:rPr sz="2400" spc="-65" dirty="0">
                <a:solidFill>
                  <a:srgbClr val="168991"/>
                </a:solidFill>
                <a:latin typeface="Arial" panose="020B0604020202020204"/>
                <a:cs typeface="Arial" panose="020B0604020202020204"/>
                <a:sym typeface="+mn-ea"/>
              </a:rPr>
              <a:t>=</a:t>
            </a:r>
            <a:r>
              <a:rPr sz="2400" spc="229" dirty="0">
                <a:solidFill>
                  <a:srgbClr val="168991"/>
                </a:solidFill>
                <a:latin typeface="Arial" panose="020B0604020202020204"/>
                <a:cs typeface="Arial" panose="020B0604020202020204"/>
                <a:sym typeface="+mn-ea"/>
              </a:rPr>
              <a:t> </a:t>
            </a:r>
            <a:r>
              <a:rPr sz="2400" spc="315" dirty="0">
                <a:solidFill>
                  <a:srgbClr val="168991"/>
                </a:solidFill>
                <a:latin typeface="Arial" panose="020B0604020202020204"/>
                <a:cs typeface="Arial" panose="020B0604020202020204"/>
                <a:sym typeface="+mn-ea"/>
              </a:rPr>
              <a:t>i.next();</a:t>
            </a:r>
            <a:endParaRPr sz="2400">
              <a:latin typeface="Arial" panose="020B0604020202020204"/>
              <a:cs typeface="Arial" panose="020B0604020202020204"/>
            </a:endParaRPr>
          </a:p>
          <a:p>
            <a:pPr marL="561340">
              <a:lnSpc>
                <a:spcPct val="100000"/>
              </a:lnSpc>
            </a:pPr>
            <a:r>
              <a:rPr sz="2400" spc="484" dirty="0">
                <a:solidFill>
                  <a:srgbClr val="168991"/>
                </a:solidFill>
                <a:latin typeface="Arial" panose="020B0604020202020204"/>
                <a:cs typeface="Arial" panose="020B0604020202020204"/>
                <a:sym typeface="+mn-ea"/>
              </a:rPr>
              <a:t>// </a:t>
            </a:r>
            <a:r>
              <a:rPr sz="2400" spc="55" dirty="0">
                <a:solidFill>
                  <a:srgbClr val="168991"/>
                </a:solidFill>
                <a:latin typeface="Arial" panose="020B0604020202020204"/>
                <a:cs typeface="Arial" panose="020B0604020202020204"/>
                <a:sym typeface="+mn-ea"/>
              </a:rPr>
              <a:t>Process </a:t>
            </a:r>
            <a:r>
              <a:rPr sz="2400" spc="285" dirty="0">
                <a:solidFill>
                  <a:srgbClr val="168991"/>
                </a:solidFill>
                <a:latin typeface="Arial" panose="020B0604020202020204"/>
                <a:cs typeface="Arial" panose="020B0604020202020204"/>
                <a:sym typeface="+mn-ea"/>
              </a:rPr>
              <a:t>this</a:t>
            </a:r>
            <a:r>
              <a:rPr sz="2400" spc="315" dirty="0">
                <a:solidFill>
                  <a:srgbClr val="168991"/>
                </a:solidFill>
                <a:latin typeface="Arial" panose="020B0604020202020204"/>
                <a:cs typeface="Arial" panose="020B0604020202020204"/>
                <a:sym typeface="+mn-ea"/>
              </a:rPr>
              <a:t> </a:t>
            </a:r>
            <a:r>
              <a:rPr sz="2400" spc="185" dirty="0">
                <a:solidFill>
                  <a:srgbClr val="168991"/>
                </a:solidFill>
                <a:latin typeface="Arial" panose="020B0604020202020204"/>
                <a:cs typeface="Arial" panose="020B0604020202020204"/>
                <a:sym typeface="+mn-ea"/>
              </a:rPr>
              <a:t>object</a:t>
            </a:r>
            <a:endParaRPr sz="2400">
              <a:latin typeface="Arial" panose="020B0604020202020204"/>
              <a:cs typeface="Arial" panose="020B0604020202020204"/>
            </a:endParaRPr>
          </a:p>
          <a:p>
            <a:pPr marL="332740">
              <a:lnSpc>
                <a:spcPct val="100000"/>
              </a:lnSpc>
            </a:pPr>
            <a:r>
              <a:rPr sz="2400" spc="385" dirty="0">
                <a:solidFill>
                  <a:srgbClr val="168991"/>
                </a:solidFill>
                <a:latin typeface="Arial" panose="020B0604020202020204"/>
                <a:cs typeface="Arial" panose="020B0604020202020204"/>
                <a:sym typeface="+mn-ea"/>
              </a:rPr>
              <a:t>}</a:t>
            </a:r>
            <a:endParaRPr sz="2000">
              <a:latin typeface="Arial" panose="020B0604020202020204"/>
              <a:cs typeface="Arial" panose="020B0604020202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1320" y="319405"/>
            <a:ext cx="8463280" cy="998220"/>
          </a:xfrm>
          <a:prstGeom prst="rect">
            <a:avLst/>
          </a:prstGeom>
        </p:spPr>
        <p:txBody>
          <a:bodyPr vert="horz" wrap="square" lIns="0" tIns="13335" rIns="0" bIns="0" rtlCol="0">
            <a:spAutoFit/>
          </a:bodyPr>
          <a:lstStyle/>
          <a:p>
            <a:pPr marL="12700" algn="l">
              <a:lnSpc>
                <a:spcPct val="100000"/>
              </a:lnSpc>
              <a:spcBef>
                <a:spcPts val="105"/>
              </a:spcBef>
            </a:pPr>
            <a:r>
              <a:rPr sz="3600">
                <a:latin typeface="Arial" panose="020B0604020202020204"/>
                <a:cs typeface="Arial" panose="020B0604020202020204"/>
                <a:sym typeface="+mn-ea"/>
              </a:rPr>
              <a:t>Các phương thức của interface</a:t>
            </a:r>
            <a:r>
              <a:rPr sz="2800">
                <a:latin typeface="Arial" panose="020B0604020202020204"/>
                <a:cs typeface="Arial" panose="020B0604020202020204"/>
                <a:sym typeface="+mn-ea"/>
              </a:rPr>
              <a:t> </a:t>
            </a:r>
            <a:br>
              <a:rPr sz="2800">
                <a:latin typeface="Arial" panose="020B0604020202020204"/>
                <a:cs typeface="Arial" panose="020B0604020202020204"/>
              </a:rPr>
            </a:br>
            <a:endParaRPr sz="28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sp>
        <p:nvSpPr>
          <p:cNvPr id="3" name="object 3"/>
          <p:cNvSpPr txBox="1"/>
          <p:nvPr/>
        </p:nvSpPr>
        <p:spPr>
          <a:xfrm>
            <a:off x="902335" y="1431290"/>
            <a:ext cx="6910705" cy="4958080"/>
          </a:xfrm>
          <a:prstGeom prst="rect">
            <a:avLst/>
          </a:prstGeom>
        </p:spPr>
        <p:txBody>
          <a:bodyPr vert="horz" wrap="square" lIns="0" tIns="129539" rIns="0" bIns="0" rtlCol="0">
            <a:spAutoFit/>
          </a:bodyPr>
          <a:lstStyle/>
          <a:p>
            <a:pPr marL="469265" indent="-457200">
              <a:lnSpc>
                <a:spcPct val="100000"/>
              </a:lnSpc>
              <a:spcBef>
                <a:spcPts val="100"/>
              </a:spcBef>
              <a:buFont typeface="Arial" panose="020B0604020202020204" pitchFamily="34" charset="0"/>
              <a:buChar char="•"/>
              <a:tabLst>
                <a:tab pos="287020" algn="l"/>
                <a:tab pos="287655" algn="l"/>
              </a:tabLst>
            </a:pPr>
            <a:r>
              <a:rPr sz="2800">
                <a:latin typeface="Arial" panose="020B0604020202020204"/>
                <a:cs typeface="Arial" panose="020B0604020202020204"/>
                <a:sym typeface="+mn-ea"/>
              </a:rPr>
              <a:t>Trả về true nếu iterator</a:t>
            </a:r>
            <a:r>
              <a:rPr lang="en-US" sz="2800">
                <a:latin typeface="Arial" panose="020B0604020202020204"/>
                <a:cs typeface="Arial" panose="020B0604020202020204"/>
                <a:sym typeface="+mn-ea"/>
              </a:rPr>
              <a:t> </a:t>
            </a:r>
            <a:r>
              <a:rPr sz="2800">
                <a:latin typeface="Arial" panose="020B0604020202020204"/>
                <a:cs typeface="Arial" panose="020B0604020202020204"/>
                <a:sym typeface="+mn-ea"/>
              </a:rPr>
              <a:t>còn phần tử kế tiếp</a:t>
            </a:r>
            <a:r>
              <a:rPr lang="en-US" sz="2800">
                <a:latin typeface="Arial" panose="020B0604020202020204"/>
                <a:cs typeface="Arial" panose="020B0604020202020204"/>
                <a:sym typeface="+mn-ea"/>
              </a:rPr>
              <a:t> </a:t>
            </a:r>
            <a:r>
              <a:rPr sz="2800">
                <a:latin typeface="Arial" panose="020B0604020202020204"/>
                <a:cs typeface="Arial" panose="020B0604020202020204"/>
                <a:sym typeface="+mn-ea"/>
              </a:rPr>
              <a:t>phần tử đang duyệt</a:t>
            </a:r>
            <a:r>
              <a:rPr lang="en-US" sz="2800">
                <a:latin typeface="Arial" panose="020B0604020202020204"/>
                <a:cs typeface="Arial" panose="020B0604020202020204"/>
                <a:sym typeface="+mn-ea"/>
              </a:rPr>
              <a:t>.</a:t>
            </a:r>
            <a:endParaRPr sz="2800">
              <a:latin typeface="Arial" panose="020B0604020202020204"/>
              <a:cs typeface="Arial" panose="020B0604020202020204"/>
            </a:endParaRPr>
          </a:p>
          <a:p>
            <a:pPr marL="12065" indent="0">
              <a:lnSpc>
                <a:spcPct val="100000"/>
              </a:lnSpc>
              <a:spcBef>
                <a:spcPts val="100"/>
              </a:spcBef>
              <a:buNone/>
              <a:tabLst>
                <a:tab pos="287020" algn="l"/>
                <a:tab pos="287655" algn="l"/>
              </a:tabLst>
            </a:pPr>
            <a:r>
              <a:rPr lang="en-US" sz="2800">
                <a:latin typeface="Arial" panose="020B0604020202020204"/>
                <a:cs typeface="Arial" panose="020B0604020202020204"/>
              </a:rPr>
              <a:t>			</a:t>
            </a:r>
            <a:r>
              <a:rPr sz="2800">
                <a:latin typeface="Arial" panose="020B0604020202020204"/>
                <a:cs typeface="Arial" panose="020B0604020202020204"/>
              </a:rPr>
              <a:t>public boolean hasNext()</a:t>
            </a:r>
            <a:endParaRPr sz="2800">
              <a:latin typeface="Arial" panose="020B0604020202020204"/>
              <a:cs typeface="Arial" panose="020B0604020202020204"/>
            </a:endParaRPr>
          </a:p>
          <a:p>
            <a:pPr marL="12065" indent="0">
              <a:lnSpc>
                <a:spcPct val="100000"/>
              </a:lnSpc>
              <a:spcBef>
                <a:spcPts val="100"/>
              </a:spcBef>
              <a:buNone/>
              <a:tabLst>
                <a:tab pos="287020" algn="l"/>
                <a:tab pos="287655" algn="l"/>
              </a:tabLst>
            </a:pPr>
            <a:r>
              <a:rPr sz="2800">
                <a:latin typeface="Arial" panose="020B0604020202020204"/>
                <a:cs typeface="Arial" panose="020B0604020202020204"/>
              </a:rPr>
              <a:t>	 .</a:t>
            </a:r>
            <a:endParaRPr sz="2800">
              <a:latin typeface="Arial" panose="020B0604020202020204"/>
              <a:cs typeface="Arial" panose="020B0604020202020204"/>
            </a:endParaRPr>
          </a:p>
          <a:p>
            <a:pPr marL="287020" indent="-274955">
              <a:lnSpc>
                <a:spcPct val="100000"/>
              </a:lnSpc>
              <a:spcBef>
                <a:spcPts val="100"/>
              </a:spcBef>
              <a:buChar char="•"/>
              <a:tabLst>
                <a:tab pos="287020" algn="l"/>
                <a:tab pos="287655" algn="l"/>
              </a:tabLst>
            </a:pPr>
            <a:r>
              <a:rPr sz="2800">
                <a:latin typeface="Arial" panose="020B0604020202020204"/>
                <a:cs typeface="Arial" panose="020B0604020202020204"/>
              </a:rPr>
              <a:t>	Trả về phần tử hiện tại và di chuyển con trỏ trỏ tới phần tử tiếp theo.</a:t>
            </a:r>
            <a:endParaRPr sz="2800">
              <a:latin typeface="Arial" panose="020B0604020202020204"/>
              <a:cs typeface="Arial" panose="020B0604020202020204"/>
            </a:endParaRPr>
          </a:p>
          <a:p>
            <a:pPr marL="469265" lvl="1" indent="0">
              <a:lnSpc>
                <a:spcPct val="100000"/>
              </a:lnSpc>
              <a:spcBef>
                <a:spcPts val="100"/>
              </a:spcBef>
              <a:buNone/>
              <a:tabLst>
                <a:tab pos="287020" algn="l"/>
                <a:tab pos="287655" algn="l"/>
              </a:tabLst>
            </a:pPr>
            <a:r>
              <a:rPr lang="en-US" sz="2800">
                <a:latin typeface="Arial" panose="020B0604020202020204"/>
                <a:cs typeface="Arial" panose="020B0604020202020204"/>
                <a:sym typeface="+mn-ea"/>
              </a:rPr>
              <a:t>	</a:t>
            </a:r>
            <a:r>
              <a:rPr sz="2800">
                <a:latin typeface="Arial" panose="020B0604020202020204"/>
                <a:cs typeface="Arial" panose="020B0604020202020204"/>
                <a:sym typeface="+mn-ea"/>
              </a:rPr>
              <a:t>public object next()</a:t>
            </a:r>
            <a:endParaRPr sz="2800">
              <a:latin typeface="Arial" panose="020B0604020202020204"/>
              <a:cs typeface="Arial" panose="020B0604020202020204"/>
              <a:sym typeface="+mn-ea"/>
            </a:endParaRPr>
          </a:p>
          <a:p>
            <a:pPr marL="469265" lvl="1" indent="0">
              <a:lnSpc>
                <a:spcPct val="100000"/>
              </a:lnSpc>
              <a:spcBef>
                <a:spcPts val="100"/>
              </a:spcBef>
              <a:buNone/>
              <a:tabLst>
                <a:tab pos="287020" algn="l"/>
                <a:tab pos="287655" algn="l"/>
              </a:tabLst>
            </a:pPr>
            <a:endParaRPr sz="2800">
              <a:latin typeface="Arial" panose="020B0604020202020204"/>
              <a:cs typeface="Arial" panose="020B0604020202020204"/>
            </a:endParaRPr>
          </a:p>
          <a:p>
            <a:pPr marL="287020" indent="-274955">
              <a:lnSpc>
                <a:spcPct val="100000"/>
              </a:lnSpc>
              <a:spcBef>
                <a:spcPts val="100"/>
              </a:spcBef>
              <a:buChar char="•"/>
              <a:tabLst>
                <a:tab pos="287020" algn="l"/>
                <a:tab pos="287655" algn="l"/>
              </a:tabLst>
            </a:pPr>
            <a:r>
              <a:rPr sz="2800">
                <a:latin typeface="Arial" panose="020B0604020202020204"/>
                <a:cs typeface="Arial" panose="020B0604020202020204"/>
              </a:rPr>
              <a:t>public void remove()	Loại bỏ phần tử cuối được trả về bởi Iterator.</a:t>
            </a:r>
            <a:endParaRPr sz="2800">
              <a:latin typeface="Arial" panose="020B0604020202020204"/>
              <a:cs typeface="Arial" panose="020B0604020202020204"/>
            </a:endParaRPr>
          </a:p>
          <a:p>
            <a:pPr marL="926465" lvl="2" indent="0">
              <a:lnSpc>
                <a:spcPct val="100000"/>
              </a:lnSpc>
              <a:spcBef>
                <a:spcPts val="100"/>
              </a:spcBef>
              <a:buNone/>
              <a:tabLst>
                <a:tab pos="287020" algn="l"/>
                <a:tab pos="287655" algn="l"/>
              </a:tabLst>
            </a:pPr>
            <a:r>
              <a:rPr sz="2800">
                <a:latin typeface="Arial" panose="020B0604020202020204"/>
                <a:cs typeface="Arial" panose="020B0604020202020204"/>
                <a:sym typeface="+mn-ea"/>
              </a:rPr>
              <a:t>public void remove()</a:t>
            </a:r>
            <a:r>
              <a:rPr sz="2000">
                <a:latin typeface="Arial" panose="020B0604020202020204"/>
                <a:cs typeface="Arial" panose="020B0604020202020204"/>
                <a:sym typeface="+mn-ea"/>
              </a:rPr>
              <a:t>	</a:t>
            </a:r>
            <a:endParaRPr sz="2000">
              <a:latin typeface="Arial" panose="020B0604020202020204"/>
              <a:cs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62611"/>
            <a:ext cx="8229600" cy="567055"/>
          </a:xfrm>
          <a:prstGeom prst="rect">
            <a:avLst/>
          </a:prstGeom>
        </p:spPr>
        <p:txBody>
          <a:bodyPr vert="horz" wrap="square" lIns="0" tIns="13335" rIns="0" bIns="0" rtlCol="0">
            <a:spAutoFit/>
          </a:bodyPr>
          <a:lstStyle/>
          <a:p>
            <a:pPr marL="12700" algn="l">
              <a:lnSpc>
                <a:spcPct val="100000"/>
              </a:lnSpc>
              <a:spcBef>
                <a:spcPts val="105"/>
              </a:spcBef>
            </a:pPr>
            <a:r>
              <a:rPr sz="3600" spc="-60" dirty="0">
                <a:solidFill>
                  <a:schemeClr val="tx1"/>
                </a:solidFill>
                <a:sym typeface="+mn-ea"/>
              </a:rPr>
              <a:t>Các phương thức của interface Collection</a:t>
            </a:r>
            <a:endParaRPr sz="36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graphicFrame>
        <p:nvGraphicFramePr>
          <p:cNvPr id="5" name="Content Placeholder 4"/>
          <p:cNvGraphicFramePr/>
          <p:nvPr>
            <p:ph idx="1"/>
          </p:nvPr>
        </p:nvGraphicFramePr>
        <p:xfrm>
          <a:off x="1080770" y="1435100"/>
          <a:ext cx="7501255" cy="5060315"/>
        </p:xfrm>
        <a:graphic>
          <a:graphicData uri="http://schemas.openxmlformats.org/presentationml/2006/ole">
            <mc:AlternateContent xmlns:mc="http://schemas.openxmlformats.org/markup-compatibility/2006">
              <mc:Choice xmlns:v="urn:schemas-microsoft-com:vml" Requires="v">
                <p:oleObj spid="_x0000_s6" name="" r:id="rId1" imgW="6600825" imgH="5314950" progId="Paint.Picture">
                  <p:embed/>
                </p:oleObj>
              </mc:Choice>
              <mc:Fallback>
                <p:oleObj name="" r:id="rId1" imgW="6600825" imgH="5314950" progId="Paint.Picture">
                  <p:embed/>
                  <p:pic>
                    <p:nvPicPr>
                      <p:cNvPr id="0" name="Picture 5"/>
                      <p:cNvPicPr/>
                      <p:nvPr/>
                    </p:nvPicPr>
                    <p:blipFill>
                      <a:blip r:embed="rId2"/>
                      <a:stretch>
                        <a:fillRect/>
                      </a:stretch>
                    </p:blipFill>
                    <p:spPr>
                      <a:xfrm>
                        <a:off x="1080770" y="1435100"/>
                        <a:ext cx="7501255" cy="506031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Content Placeholder 2"/>
          <p:cNvGraphicFramePr>
            <a:graphicFrameLocks noChangeAspect="1"/>
          </p:cNvGraphicFramePr>
          <p:nvPr>
            <p:ph idx="1"/>
          </p:nvPr>
        </p:nvGraphicFramePr>
        <p:xfrm>
          <a:off x="304800" y="1524000"/>
          <a:ext cx="8649970" cy="4790440"/>
        </p:xfrm>
        <a:graphic>
          <a:graphicData uri="http://schemas.openxmlformats.org/presentationml/2006/ole">
            <mc:AlternateContent xmlns:mc="http://schemas.openxmlformats.org/markup-compatibility/2006">
              <mc:Choice xmlns:v="urn:schemas-microsoft-com:vml" Requires="v">
                <p:oleObj spid="_x0000_s5" name="" r:id="rId1" imgW="10819765" imgH="5991225" progId="Paint.Picture">
                  <p:embed/>
                </p:oleObj>
              </mc:Choice>
              <mc:Fallback>
                <p:oleObj name="" r:id="rId1" imgW="10819765" imgH="5991225" progId="Paint.Picture">
                  <p:embed/>
                  <p:pic>
                    <p:nvPicPr>
                      <p:cNvPr id="0" name="Picture 4"/>
                      <p:cNvPicPr/>
                      <p:nvPr/>
                    </p:nvPicPr>
                    <p:blipFill>
                      <a:blip r:embed="rId2"/>
                      <a:stretch>
                        <a:fillRect/>
                      </a:stretch>
                    </p:blipFill>
                    <p:spPr>
                      <a:xfrm>
                        <a:off x="304800" y="1524000"/>
                        <a:ext cx="8649970" cy="4790440"/>
                      </a:xfrm>
                      <a:prstGeom prst="rect">
                        <a:avLst/>
                      </a:prstGeom>
                    </p:spPr>
                  </p:pic>
                </p:oleObj>
              </mc:Fallback>
            </mc:AlternateContent>
          </a:graphicData>
        </a:graphic>
      </p:graphicFrame>
      <p:sp>
        <p:nvSpPr>
          <p:cNvPr id="6" name="Text Box 5"/>
          <p:cNvSpPr txBox="1"/>
          <p:nvPr/>
        </p:nvSpPr>
        <p:spPr>
          <a:xfrm>
            <a:off x="685800" y="533400"/>
            <a:ext cx="6712585" cy="583565"/>
          </a:xfrm>
          <a:prstGeom prst="rect">
            <a:avLst/>
          </a:prstGeom>
          <a:noFill/>
        </p:spPr>
        <p:txBody>
          <a:bodyPr wrap="none" rtlCol="0" anchor="t">
            <a:spAutoFit/>
          </a:bodyPr>
          <a:p>
            <a:pPr algn="l"/>
            <a:r>
              <a:rPr sz="3200" dirty="0">
                <a:solidFill>
                  <a:srgbClr val="0070C0"/>
                </a:solidFill>
                <a:sym typeface="+mn-ea"/>
              </a:rPr>
              <a:t>Hệ thống cấp bậc Collection</a:t>
            </a:r>
            <a:r>
              <a:rPr lang="en-US" sz="3200" dirty="0">
                <a:solidFill>
                  <a:srgbClr val="0070C0"/>
                </a:solidFill>
                <a:sym typeface="+mn-ea"/>
              </a:rPr>
              <a:t> và Map</a:t>
            </a:r>
            <a:endParaRPr lang="en-US" sz="3200" spc="105" dirty="0">
              <a:sym typeface="+mn-ea"/>
            </a:endParaRPr>
          </a:p>
        </p:txBody>
      </p:sp>
      <p:graphicFrame>
        <p:nvGraphicFramePr>
          <p:cNvPr id="7" name="Object 6"/>
          <p:cNvGraphicFramePr/>
          <p:nvPr/>
        </p:nvGraphicFramePr>
        <p:xfrm>
          <a:off x="2355850" y="2256155"/>
          <a:ext cx="4432300" cy="2345055"/>
        </p:xfrm>
        <a:graphic>
          <a:graphicData uri="http://schemas.openxmlformats.org/presentationml/2006/ole">
            <mc:AlternateContent xmlns:mc="http://schemas.openxmlformats.org/markup-compatibility/2006">
              <mc:Choice xmlns:v="urn:schemas-microsoft-com:vml" Requires="v">
                <p:oleObj spid="_x0000_s8" name="" r:id="rId3" imgW="4429125" imgH="2343150" progId="Paint.Picture">
                  <p:embed/>
                </p:oleObj>
              </mc:Choice>
              <mc:Fallback>
                <p:oleObj name="" r:id="rId3" imgW="4429125" imgH="2343150" progId="Paint.Picture">
                  <p:embed/>
                  <p:pic>
                    <p:nvPicPr>
                      <p:cNvPr id="0" name="Picture 7"/>
                      <p:cNvPicPr/>
                      <p:nvPr/>
                    </p:nvPicPr>
                    <p:blipFill>
                      <a:blip r:embed="rId4"/>
                      <a:stretch>
                        <a:fillRect/>
                      </a:stretch>
                    </p:blipFill>
                    <p:spPr>
                      <a:xfrm>
                        <a:off x="2355850" y="2256155"/>
                        <a:ext cx="4432300" cy="2345055"/>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62611"/>
            <a:ext cx="8229600" cy="567055"/>
          </a:xfrm>
          <a:prstGeom prst="rect">
            <a:avLst/>
          </a:prstGeom>
        </p:spPr>
        <p:txBody>
          <a:bodyPr vert="horz" wrap="square" lIns="0" tIns="13335" rIns="0" bIns="0" rtlCol="0">
            <a:spAutoFit/>
          </a:bodyPr>
          <a:lstStyle/>
          <a:p>
            <a:pPr marL="12700" algn="l">
              <a:lnSpc>
                <a:spcPct val="100000"/>
              </a:lnSpc>
              <a:spcBef>
                <a:spcPts val="105"/>
              </a:spcBef>
            </a:pPr>
            <a:r>
              <a:rPr sz="3600" spc="-60" dirty="0">
                <a:solidFill>
                  <a:schemeClr val="tx1"/>
                </a:solidFill>
                <a:sym typeface="+mn-ea"/>
              </a:rPr>
              <a:t>Các phương thức của interface Collection</a:t>
            </a:r>
            <a:endParaRPr sz="36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graphicFrame>
        <p:nvGraphicFramePr>
          <p:cNvPr id="7" name="Content Placeholder 6"/>
          <p:cNvGraphicFramePr>
            <a:graphicFrameLocks noChangeAspect="1"/>
          </p:cNvGraphicFramePr>
          <p:nvPr>
            <p:ph idx="1"/>
          </p:nvPr>
        </p:nvGraphicFramePr>
        <p:xfrm>
          <a:off x="685800" y="1447800"/>
          <a:ext cx="8086090" cy="5064125"/>
        </p:xfrm>
        <a:graphic>
          <a:graphicData uri="http://schemas.openxmlformats.org/presentationml/2006/ole">
            <mc:AlternateContent xmlns:mc="http://schemas.openxmlformats.org/markup-compatibility/2006">
              <mc:Choice xmlns:v="urn:schemas-microsoft-com:vml" Requires="v">
                <p:oleObj spid="_x0000_s8" name="" r:id="rId1" imgW="6448425" imgH="4038600" progId="Paint.Picture">
                  <p:embed/>
                </p:oleObj>
              </mc:Choice>
              <mc:Fallback>
                <p:oleObj name="" r:id="rId1" imgW="6448425" imgH="4038600" progId="Paint.Picture">
                  <p:embed/>
                  <p:pic>
                    <p:nvPicPr>
                      <p:cNvPr id="0" name="Picture 7"/>
                      <p:cNvPicPr/>
                      <p:nvPr/>
                    </p:nvPicPr>
                    <p:blipFill>
                      <a:blip r:embed="rId2"/>
                      <a:stretch>
                        <a:fillRect/>
                      </a:stretch>
                    </p:blipFill>
                    <p:spPr>
                      <a:xfrm>
                        <a:off x="685800" y="1447800"/>
                        <a:ext cx="8086090" cy="5064125"/>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62611"/>
            <a:ext cx="8229600" cy="567055"/>
          </a:xfrm>
          <a:prstGeom prst="rect">
            <a:avLst/>
          </a:prstGeom>
        </p:spPr>
        <p:txBody>
          <a:bodyPr vert="horz" wrap="square" lIns="0" tIns="13335" rIns="0" bIns="0" rtlCol="0">
            <a:spAutoFit/>
          </a:bodyPr>
          <a:lstStyle/>
          <a:p>
            <a:pPr marL="12700" algn="l">
              <a:lnSpc>
                <a:spcPct val="100000"/>
              </a:lnSpc>
              <a:spcBef>
                <a:spcPts val="105"/>
              </a:spcBef>
            </a:pPr>
            <a:r>
              <a:rPr sz="3600" spc="-60" dirty="0">
                <a:solidFill>
                  <a:schemeClr val="tx1"/>
                </a:solidFill>
                <a:sym typeface="+mn-ea"/>
              </a:rPr>
              <a:t>Các phương thức của Map Interface</a:t>
            </a:r>
            <a:endParaRPr sz="36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graphicFrame>
        <p:nvGraphicFramePr>
          <p:cNvPr id="5" name="Content Placeholder 4"/>
          <p:cNvGraphicFramePr>
            <a:graphicFrameLocks noChangeAspect="1"/>
          </p:cNvGraphicFramePr>
          <p:nvPr>
            <p:ph idx="1"/>
          </p:nvPr>
        </p:nvGraphicFramePr>
        <p:xfrm>
          <a:off x="838200" y="1524000"/>
          <a:ext cx="7813040" cy="4903470"/>
        </p:xfrm>
        <a:graphic>
          <a:graphicData uri="http://schemas.openxmlformats.org/presentationml/2006/ole">
            <mc:AlternateContent xmlns:mc="http://schemas.openxmlformats.org/markup-compatibility/2006">
              <mc:Choice xmlns:v="urn:schemas-microsoft-com:vml" Requires="v">
                <p:oleObj spid="_x0000_s6" name="" r:id="rId1" imgW="6648450" imgH="4171950" progId="Paint.Picture">
                  <p:embed/>
                </p:oleObj>
              </mc:Choice>
              <mc:Fallback>
                <p:oleObj name="" r:id="rId1" imgW="6648450" imgH="4171950" progId="Paint.Picture">
                  <p:embed/>
                  <p:pic>
                    <p:nvPicPr>
                      <p:cNvPr id="0" name="Picture 5"/>
                      <p:cNvPicPr/>
                      <p:nvPr/>
                    </p:nvPicPr>
                    <p:blipFill>
                      <a:blip r:embed="rId2"/>
                      <a:stretch>
                        <a:fillRect/>
                      </a:stretch>
                    </p:blipFill>
                    <p:spPr>
                      <a:xfrm>
                        <a:off x="838200" y="1524000"/>
                        <a:ext cx="7813040" cy="4903470"/>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93409"/>
            <a:ext cx="8229600" cy="505460"/>
          </a:xfrm>
          <a:prstGeom prst="rect">
            <a:avLst/>
          </a:prstGeom>
        </p:spPr>
        <p:txBody>
          <a:bodyPr vert="horz" wrap="square" lIns="0" tIns="13335" rIns="0" bIns="0" rtlCol="0">
            <a:spAutoFit/>
          </a:bodyPr>
          <a:lstStyle/>
          <a:p>
            <a:pPr marL="12700" algn="l">
              <a:lnSpc>
                <a:spcPct val="100000"/>
              </a:lnSpc>
              <a:spcBef>
                <a:spcPts val="105"/>
              </a:spcBef>
            </a:pPr>
            <a:r>
              <a:rPr sz="3200" spc="-60" dirty="0">
                <a:solidFill>
                  <a:schemeClr val="tx1"/>
                </a:solidFill>
                <a:sym typeface="+mn-ea"/>
              </a:rPr>
              <a:t>Các phương thức của Map.Entry Interface</a:t>
            </a:r>
            <a:endParaRPr sz="32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graphicFrame>
        <p:nvGraphicFramePr>
          <p:cNvPr id="7" name="Content Placeholder 6"/>
          <p:cNvGraphicFramePr>
            <a:graphicFrameLocks noChangeAspect="1"/>
          </p:cNvGraphicFramePr>
          <p:nvPr>
            <p:ph idx="1"/>
          </p:nvPr>
        </p:nvGraphicFramePr>
        <p:xfrm>
          <a:off x="1295400" y="1676400"/>
          <a:ext cx="7369175" cy="2054860"/>
        </p:xfrm>
        <a:graphic>
          <a:graphicData uri="http://schemas.openxmlformats.org/presentationml/2006/ole">
            <mc:AlternateContent xmlns:mc="http://schemas.openxmlformats.org/markup-compatibility/2006">
              <mc:Choice xmlns:v="urn:schemas-microsoft-com:vml" Requires="v">
                <p:oleObj spid="_x0000_s8" name="" r:id="rId1" imgW="5534025" imgH="1543050" progId="Paint.Picture">
                  <p:embed/>
                </p:oleObj>
              </mc:Choice>
              <mc:Fallback>
                <p:oleObj name="" r:id="rId1" imgW="5534025" imgH="1543050" progId="Paint.Picture">
                  <p:embed/>
                  <p:pic>
                    <p:nvPicPr>
                      <p:cNvPr id="0" name="Picture 7"/>
                      <p:cNvPicPr/>
                      <p:nvPr/>
                    </p:nvPicPr>
                    <p:blipFill>
                      <a:blip r:embed="rId2"/>
                      <a:stretch>
                        <a:fillRect/>
                      </a:stretch>
                    </p:blipFill>
                    <p:spPr>
                      <a:xfrm>
                        <a:off x="1295400" y="1676400"/>
                        <a:ext cx="7369175" cy="2054860"/>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47029"/>
            <a:ext cx="8229600" cy="998220"/>
          </a:xfrm>
          <a:prstGeom prst="rect">
            <a:avLst/>
          </a:prstGeom>
        </p:spPr>
        <p:txBody>
          <a:bodyPr vert="horz" wrap="square" lIns="0" tIns="13335" rIns="0" bIns="0" rtlCol="0">
            <a:spAutoFit/>
          </a:bodyPr>
          <a:lstStyle/>
          <a:p>
            <a:pPr marL="12700" algn="l">
              <a:lnSpc>
                <a:spcPct val="100000"/>
              </a:lnSpc>
              <a:spcBef>
                <a:spcPts val="105"/>
              </a:spcBef>
            </a:pPr>
            <a:r>
              <a:rPr sz="3200" spc="-60" dirty="0">
                <a:solidFill>
                  <a:schemeClr val="tx1"/>
                </a:solidFill>
                <a:sym typeface="+mn-ea"/>
              </a:rPr>
              <a:t>Các </a:t>
            </a:r>
            <a:r>
              <a:rPr lang="en-US" sz="3200" spc="-60" dirty="0">
                <a:solidFill>
                  <a:schemeClr val="tx1"/>
                </a:solidFill>
                <a:sym typeface="+mn-ea"/>
              </a:rPr>
              <a:t>ví dụ về collection</a:t>
            </a:r>
            <a:br>
              <a:rPr lang="en-US" sz="3200" spc="-60" dirty="0">
                <a:solidFill>
                  <a:schemeClr val="tx1"/>
                </a:solidFill>
                <a:sym typeface="+mn-ea"/>
              </a:rPr>
            </a:br>
            <a:endParaRPr sz="32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graphicFrame>
        <p:nvGraphicFramePr>
          <p:cNvPr id="5" name="Content Placeholder 4"/>
          <p:cNvGraphicFramePr>
            <a:graphicFrameLocks noChangeAspect="1"/>
          </p:cNvGraphicFramePr>
          <p:nvPr>
            <p:ph idx="1"/>
          </p:nvPr>
        </p:nvGraphicFramePr>
        <p:xfrm>
          <a:off x="1649730" y="1430020"/>
          <a:ext cx="6334125" cy="5274310"/>
        </p:xfrm>
        <a:graphic>
          <a:graphicData uri="http://schemas.openxmlformats.org/presentationml/2006/ole">
            <mc:AlternateContent xmlns:mc="http://schemas.openxmlformats.org/markup-compatibility/2006">
              <mc:Choice xmlns:v="urn:schemas-microsoft-com:vml" Requires="v">
                <p:oleObj spid="_x0000_s6" name="" r:id="rId1" imgW="5124450" imgH="4267200" progId="Paint.Picture">
                  <p:embed/>
                </p:oleObj>
              </mc:Choice>
              <mc:Fallback>
                <p:oleObj name="" r:id="rId1" imgW="5124450" imgH="4267200" progId="Paint.Picture">
                  <p:embed/>
                  <p:pic>
                    <p:nvPicPr>
                      <p:cNvPr id="0" name="Picture 5"/>
                      <p:cNvPicPr/>
                      <p:nvPr/>
                    </p:nvPicPr>
                    <p:blipFill>
                      <a:blip r:embed="rId2"/>
                      <a:stretch>
                        <a:fillRect/>
                      </a:stretch>
                    </p:blipFill>
                    <p:spPr>
                      <a:xfrm>
                        <a:off x="1649730" y="1430020"/>
                        <a:ext cx="6334125" cy="5274310"/>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47029"/>
            <a:ext cx="8229600" cy="998220"/>
          </a:xfrm>
          <a:prstGeom prst="rect">
            <a:avLst/>
          </a:prstGeom>
        </p:spPr>
        <p:txBody>
          <a:bodyPr vert="horz" wrap="square" lIns="0" tIns="13335" rIns="0" bIns="0" rtlCol="0">
            <a:spAutoFit/>
          </a:bodyPr>
          <a:lstStyle/>
          <a:p>
            <a:pPr marL="12700" algn="l">
              <a:lnSpc>
                <a:spcPct val="100000"/>
              </a:lnSpc>
              <a:spcBef>
                <a:spcPts val="105"/>
              </a:spcBef>
            </a:pPr>
            <a:r>
              <a:rPr sz="3200" spc="-60" dirty="0">
                <a:solidFill>
                  <a:schemeClr val="tx1"/>
                </a:solidFill>
                <a:sym typeface="+mn-ea"/>
              </a:rPr>
              <a:t>Các </a:t>
            </a:r>
            <a:r>
              <a:rPr lang="en-US" sz="3200" spc="-60" dirty="0">
                <a:solidFill>
                  <a:schemeClr val="tx1"/>
                </a:solidFill>
                <a:sym typeface="+mn-ea"/>
              </a:rPr>
              <a:t>ví dụ về collection</a:t>
            </a:r>
            <a:br>
              <a:rPr lang="en-US" sz="3200" spc="-60" dirty="0">
                <a:solidFill>
                  <a:schemeClr val="tx1"/>
                </a:solidFill>
                <a:sym typeface="+mn-ea"/>
              </a:rPr>
            </a:br>
            <a:endParaRPr sz="32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graphicFrame>
        <p:nvGraphicFramePr>
          <p:cNvPr id="7" name="Content Placeholder 6"/>
          <p:cNvGraphicFramePr>
            <a:graphicFrameLocks noChangeAspect="1"/>
          </p:cNvGraphicFramePr>
          <p:nvPr>
            <p:ph idx="1"/>
          </p:nvPr>
        </p:nvGraphicFramePr>
        <p:xfrm>
          <a:off x="381000" y="1524000"/>
          <a:ext cx="8488680" cy="4872355"/>
        </p:xfrm>
        <a:graphic>
          <a:graphicData uri="http://schemas.openxmlformats.org/presentationml/2006/ole">
            <mc:AlternateContent xmlns:mc="http://schemas.openxmlformats.org/markup-compatibility/2006">
              <mc:Choice xmlns:v="urn:schemas-microsoft-com:vml" Requires="v">
                <p:oleObj spid="_x0000_s8" name="" r:id="rId1" imgW="5991225" imgH="3438525" progId="Paint.Picture">
                  <p:embed/>
                </p:oleObj>
              </mc:Choice>
              <mc:Fallback>
                <p:oleObj name="" r:id="rId1" imgW="5991225" imgH="3438525" progId="Paint.Picture">
                  <p:embed/>
                  <p:pic>
                    <p:nvPicPr>
                      <p:cNvPr id="0" name="Picture 7"/>
                      <p:cNvPicPr/>
                      <p:nvPr/>
                    </p:nvPicPr>
                    <p:blipFill>
                      <a:blip r:embed="rId2"/>
                      <a:stretch>
                        <a:fillRect/>
                      </a:stretch>
                    </p:blipFill>
                    <p:spPr>
                      <a:xfrm>
                        <a:off x="381000" y="1524000"/>
                        <a:ext cx="8488680" cy="4872355"/>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93409"/>
            <a:ext cx="8229600" cy="505460"/>
          </a:xfrm>
          <a:prstGeom prst="rect">
            <a:avLst/>
          </a:prstGeom>
        </p:spPr>
        <p:txBody>
          <a:bodyPr vert="horz" wrap="square" lIns="0" tIns="13335" rIns="0" bIns="0" rtlCol="0">
            <a:spAutoFit/>
          </a:bodyPr>
          <a:lstStyle/>
          <a:p>
            <a:pPr marL="12700" algn="l">
              <a:lnSpc>
                <a:spcPct val="100000"/>
              </a:lnSpc>
              <a:spcBef>
                <a:spcPts val="105"/>
              </a:spcBef>
            </a:pPr>
            <a:r>
              <a:rPr sz="3200" spc="-60" dirty="0">
                <a:solidFill>
                  <a:schemeClr val="tx1"/>
                </a:solidFill>
                <a:sym typeface="+mn-ea"/>
              </a:rPr>
              <a:t>Các </a:t>
            </a:r>
            <a:r>
              <a:rPr lang="en-US" sz="3200" spc="-60" dirty="0">
                <a:solidFill>
                  <a:schemeClr val="tx1"/>
                </a:solidFill>
                <a:sym typeface="+mn-ea"/>
              </a:rPr>
              <a:t>ví dụ về collection</a:t>
            </a:r>
            <a:endParaRPr sz="32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graphicFrame>
        <p:nvGraphicFramePr>
          <p:cNvPr id="5" name="Content Placeholder 4"/>
          <p:cNvGraphicFramePr>
            <a:graphicFrameLocks noChangeAspect="1"/>
          </p:cNvGraphicFramePr>
          <p:nvPr>
            <p:ph idx="1"/>
          </p:nvPr>
        </p:nvGraphicFramePr>
        <p:xfrm>
          <a:off x="381000" y="1676400"/>
          <a:ext cx="8506460" cy="2578735"/>
        </p:xfrm>
        <a:graphic>
          <a:graphicData uri="http://schemas.openxmlformats.org/presentationml/2006/ole">
            <mc:AlternateContent xmlns:mc="http://schemas.openxmlformats.org/markup-compatibility/2006">
              <mc:Choice xmlns:v="urn:schemas-microsoft-com:vml" Requires="v">
                <p:oleObj spid="_x0000_s6" name="" r:id="rId1" imgW="7486650" imgH="1962150" progId="Paint.Picture">
                  <p:embed/>
                </p:oleObj>
              </mc:Choice>
              <mc:Fallback>
                <p:oleObj name="" r:id="rId1" imgW="7486650" imgH="1962150" progId="Paint.Picture">
                  <p:embed/>
                  <p:pic>
                    <p:nvPicPr>
                      <p:cNvPr id="0" name="Picture 5"/>
                      <p:cNvPicPr/>
                      <p:nvPr/>
                    </p:nvPicPr>
                    <p:blipFill>
                      <a:blip r:embed="rId2"/>
                      <a:stretch>
                        <a:fillRect/>
                      </a:stretch>
                    </p:blipFill>
                    <p:spPr>
                      <a:xfrm>
                        <a:off x="381000" y="1676400"/>
                        <a:ext cx="8506460" cy="2578735"/>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93409"/>
            <a:ext cx="8229600" cy="505460"/>
          </a:xfrm>
          <a:prstGeom prst="rect">
            <a:avLst/>
          </a:prstGeom>
        </p:spPr>
        <p:txBody>
          <a:bodyPr vert="horz" wrap="square" lIns="0" tIns="13335" rIns="0" bIns="0" rtlCol="0">
            <a:spAutoFit/>
          </a:bodyPr>
          <a:lstStyle/>
          <a:p>
            <a:pPr marL="12700" algn="l">
              <a:lnSpc>
                <a:spcPct val="100000"/>
              </a:lnSpc>
              <a:spcBef>
                <a:spcPts val="105"/>
              </a:spcBef>
            </a:pPr>
            <a:r>
              <a:rPr sz="3200" spc="-60" dirty="0">
                <a:solidFill>
                  <a:schemeClr val="tx1"/>
                </a:solidFill>
                <a:sym typeface="+mn-ea"/>
              </a:rPr>
              <a:t>Non-generic Collection và Generic Collection</a:t>
            </a:r>
            <a:endParaRPr sz="32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sp>
        <p:nvSpPr>
          <p:cNvPr id="3" name="Content Placeholder 2"/>
          <p:cNvSpPr/>
          <p:nvPr>
            <p:ph idx="1"/>
          </p:nvPr>
        </p:nvSpPr>
        <p:spPr/>
        <p:txBody>
          <a:bodyPr/>
          <a:p>
            <a:pPr marL="0" indent="0">
              <a:buNone/>
            </a:pPr>
            <a:r>
              <a:rPr lang="en-US" sz="2400"/>
              <a:t>-Collection trong java là non-generic trước JDK 1.5. Từ JDK 1.5 là generic.</a:t>
            </a:r>
            <a:endParaRPr lang="en-US" sz="2400"/>
          </a:p>
          <a:p>
            <a:pPr marL="0" indent="0">
              <a:buNone/>
            </a:pPr>
            <a:endParaRPr lang="en-US" sz="2400"/>
          </a:p>
          <a:p>
            <a:pPr marL="0" indent="0">
              <a:buNone/>
            </a:pPr>
            <a:r>
              <a:rPr lang="en-US" sz="2400"/>
              <a:t>-Generic Collection trong java cho phép chỉ có một kiểu đối tượng trong collection. Đây là một kiểu an toàn vì không cần phải ép kiểu tại runtime.</a:t>
            </a:r>
            <a:endParaRPr lang="en-US" sz="2400"/>
          </a:p>
          <a:p>
            <a:pPr marL="0" indent="0">
              <a:buNone/>
            </a:pPr>
            <a:r>
              <a:rPr lang="en-US" sz="2400"/>
              <a:t>	Ví dụ về non-generic collection - kiểu cũ</a:t>
            </a:r>
            <a:endParaRPr lang="en-US" sz="2400"/>
          </a:p>
          <a:p>
            <a:pPr marL="0" indent="0">
              <a:buNone/>
            </a:pPr>
            <a:r>
              <a:rPr lang="en-US" sz="2400"/>
              <a:t>		ArrayList list = new ArrayList();</a:t>
            </a:r>
            <a:endParaRPr lang="en-US" sz="2400"/>
          </a:p>
          <a:p>
            <a:pPr marL="0" indent="0">
              <a:buNone/>
            </a:pPr>
            <a:r>
              <a:rPr lang="en-US" sz="2400"/>
              <a:t>	Ví dụ về generic collection - kiểu mới</a:t>
            </a:r>
            <a:endParaRPr lang="en-US" sz="2400"/>
          </a:p>
          <a:p>
            <a:pPr marL="0" indent="0">
              <a:buNone/>
            </a:pPr>
            <a:r>
              <a:rPr lang="en-US" sz="2400"/>
              <a:t>	ArrayList&lt;String&gt; list = new ArrayList&lt;String&gt;();</a:t>
            </a: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93409"/>
            <a:ext cx="8229600" cy="505460"/>
          </a:xfrm>
          <a:prstGeom prst="rect">
            <a:avLst/>
          </a:prstGeom>
        </p:spPr>
        <p:txBody>
          <a:bodyPr vert="horz" wrap="square" lIns="0" tIns="13335" rIns="0" bIns="0" rtlCol="0">
            <a:spAutoFit/>
          </a:bodyPr>
          <a:lstStyle/>
          <a:p>
            <a:pPr marL="12700" algn="l">
              <a:lnSpc>
                <a:spcPct val="100000"/>
              </a:lnSpc>
              <a:spcBef>
                <a:spcPts val="105"/>
              </a:spcBef>
            </a:pPr>
            <a:r>
              <a:rPr sz="3200" spc="-60" dirty="0">
                <a:solidFill>
                  <a:schemeClr val="tx1"/>
                </a:solidFill>
                <a:sym typeface="+mn-ea"/>
              </a:rPr>
              <a:t>Non-generic Collection và Generic Collection</a:t>
            </a:r>
            <a:endParaRPr sz="32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sp>
        <p:nvSpPr>
          <p:cNvPr id="3" name="Content Placeholder 2"/>
          <p:cNvSpPr/>
          <p:nvPr>
            <p:ph idx="1"/>
          </p:nvPr>
        </p:nvSpPr>
        <p:spPr/>
        <p:txBody>
          <a:bodyPr/>
          <a:p>
            <a:pPr marL="0" indent="0">
              <a:buNone/>
            </a:pPr>
            <a:r>
              <a:rPr lang="en-US" sz="2400"/>
              <a:t>	Trong generic collection, chúng ta phải chỉ định kiểu dữ liệu được đặt trong &lt;...&gt;. Từ JDK 1.5, khi sử dụng ArrayList bắt buộc phải chỉ định kiểu dữ liệu cho nó. Nếu cố gắng thêm một đối tượng có kiểu khác vào, chương trình sẽ báo lỗi compile-time.</a:t>
            </a:r>
            <a:endParaRPr lang="en-US" sz="2400"/>
          </a:p>
          <a:p>
            <a:pPr marL="0" indent="0">
              <a:buNone/>
            </a:pPr>
            <a:endParaRPr lang="en-US" sz="2400"/>
          </a:p>
          <a:p>
            <a:pPr marL="0" indent="0">
              <a:buNone/>
            </a:pPr>
            <a:endParaRPr lang="en-US" sz="2400"/>
          </a:p>
        </p:txBody>
      </p:sp>
      <p:graphicFrame>
        <p:nvGraphicFramePr>
          <p:cNvPr id="5" name="Object 4"/>
          <p:cNvGraphicFramePr/>
          <p:nvPr/>
        </p:nvGraphicFramePr>
        <p:xfrm>
          <a:off x="1809115" y="3755390"/>
          <a:ext cx="6130290" cy="2560955"/>
        </p:xfrm>
        <a:graphic>
          <a:graphicData uri="http://schemas.openxmlformats.org/presentationml/2006/ole">
            <mc:AlternateContent xmlns:mc="http://schemas.openxmlformats.org/markup-compatibility/2006">
              <mc:Choice xmlns:v="urn:schemas-microsoft-com:vml" Requires="v">
                <p:oleObj spid="_x0000_s6" name="" r:id="rId1" imgW="4295775" imgH="1885950" progId="Paint.Picture">
                  <p:embed/>
                </p:oleObj>
              </mc:Choice>
              <mc:Fallback>
                <p:oleObj name="" r:id="rId1" imgW="4295775" imgH="1885950" progId="Paint.Picture">
                  <p:embed/>
                  <p:pic>
                    <p:nvPicPr>
                      <p:cNvPr id="0" name="Picture 5"/>
                      <p:cNvPicPr/>
                      <p:nvPr/>
                    </p:nvPicPr>
                    <p:blipFill>
                      <a:blip r:embed="rId2"/>
                      <a:stretch>
                        <a:fillRect/>
                      </a:stretch>
                    </p:blipFill>
                    <p:spPr>
                      <a:xfrm>
                        <a:off x="1809115" y="3755390"/>
                        <a:ext cx="6130290" cy="2560955"/>
                      </a:xfrm>
                      <a:prstGeom prst="rect">
                        <a:avLst/>
                      </a:prstGeom>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93409"/>
            <a:ext cx="8229600" cy="505460"/>
          </a:xfrm>
          <a:prstGeom prst="rect">
            <a:avLst/>
          </a:prstGeom>
        </p:spPr>
        <p:txBody>
          <a:bodyPr vert="horz" wrap="square" lIns="0" tIns="13335" rIns="0" bIns="0" rtlCol="0">
            <a:spAutoFit/>
          </a:bodyPr>
          <a:lstStyle/>
          <a:p>
            <a:pPr marL="12700" algn="l">
              <a:lnSpc>
                <a:spcPct val="100000"/>
              </a:lnSpc>
              <a:spcBef>
                <a:spcPts val="105"/>
              </a:spcBef>
            </a:pPr>
            <a:r>
              <a:rPr sz="3200" spc="-60" dirty="0">
                <a:solidFill>
                  <a:schemeClr val="tx1"/>
                </a:solidFill>
                <a:sym typeface="+mn-ea"/>
              </a:rPr>
              <a:t>Duyệt các phần tử của collection</a:t>
            </a:r>
            <a:endParaRPr sz="32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graphicFrame>
        <p:nvGraphicFramePr>
          <p:cNvPr id="7" name="Content Placeholder 6"/>
          <p:cNvGraphicFramePr>
            <a:graphicFrameLocks noChangeAspect="1"/>
          </p:cNvGraphicFramePr>
          <p:nvPr>
            <p:ph idx="1"/>
          </p:nvPr>
        </p:nvGraphicFramePr>
        <p:xfrm>
          <a:off x="1828800" y="1447800"/>
          <a:ext cx="5171440" cy="5211445"/>
        </p:xfrm>
        <a:graphic>
          <a:graphicData uri="http://schemas.openxmlformats.org/presentationml/2006/ole">
            <mc:AlternateContent xmlns:mc="http://schemas.openxmlformats.org/markup-compatibility/2006">
              <mc:Choice xmlns:v="urn:schemas-microsoft-com:vml" Requires="v">
                <p:oleObj spid="_x0000_s8" name="" r:id="rId1" imgW="4953000" imgH="4991100" progId="Paint.Picture">
                  <p:embed/>
                </p:oleObj>
              </mc:Choice>
              <mc:Fallback>
                <p:oleObj name="" r:id="rId1" imgW="4953000" imgH="4991100" progId="Paint.Picture">
                  <p:embed/>
                  <p:pic>
                    <p:nvPicPr>
                      <p:cNvPr id="0" name="Picture 7"/>
                      <p:cNvPicPr/>
                      <p:nvPr/>
                    </p:nvPicPr>
                    <p:blipFill>
                      <a:blip r:embed="rId2"/>
                      <a:stretch>
                        <a:fillRect/>
                      </a:stretch>
                    </p:blipFill>
                    <p:spPr>
                      <a:xfrm>
                        <a:off x="1828800" y="1447800"/>
                        <a:ext cx="5171440" cy="5211445"/>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93409"/>
            <a:ext cx="8229600" cy="505460"/>
          </a:xfrm>
          <a:prstGeom prst="rect">
            <a:avLst/>
          </a:prstGeom>
        </p:spPr>
        <p:txBody>
          <a:bodyPr vert="horz" wrap="square" lIns="0" tIns="13335" rIns="0" bIns="0" rtlCol="0">
            <a:spAutoFit/>
          </a:bodyPr>
          <a:lstStyle/>
          <a:p>
            <a:pPr marL="12700" algn="l">
              <a:lnSpc>
                <a:spcPct val="100000"/>
              </a:lnSpc>
              <a:spcBef>
                <a:spcPts val="105"/>
              </a:spcBef>
            </a:pPr>
            <a:r>
              <a:rPr sz="3200" spc="-60" dirty="0">
                <a:solidFill>
                  <a:schemeClr val="tx1"/>
                </a:solidFill>
                <a:sym typeface="+mn-ea"/>
              </a:rPr>
              <a:t>Duyệt các phần tử của collection</a:t>
            </a:r>
            <a:endParaRPr sz="32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sp>
        <p:nvSpPr>
          <p:cNvPr id="3" name="Content Placeholder 2"/>
          <p:cNvSpPr/>
          <p:nvPr>
            <p:ph idx="1"/>
          </p:nvPr>
        </p:nvSpPr>
        <p:spPr/>
        <p:txBody>
          <a:bodyPr/>
          <a:p>
            <a:r>
              <a:rPr lang="en-US"/>
              <a:t>Có 2 cách để duyệt các phần tử của collection trong java.</a:t>
            </a:r>
            <a:endParaRPr lang="en-US"/>
          </a:p>
          <a:p>
            <a:pPr marL="0" indent="0">
              <a:buNone/>
            </a:pPr>
            <a:r>
              <a:rPr lang="en-US"/>
              <a:t>- Sử dụng Iterator interface.</a:t>
            </a:r>
            <a:endParaRPr lang="en-US"/>
          </a:p>
          <a:p>
            <a:pPr marL="0" indent="0">
              <a:buNone/>
            </a:pPr>
            <a:r>
              <a:rPr lang="en-US"/>
              <a:t>- Sử dụng vòng lặp for-each.</a:t>
            </a:r>
            <a:endParaRPr lang="en-US"/>
          </a:p>
          <a:p>
            <a:pPr marL="0" indent="0">
              <a:buNone/>
            </a:pPr>
            <a:endParaRPr lang="en-US"/>
          </a:p>
        </p:txBody>
      </p:sp>
      <p:graphicFrame>
        <p:nvGraphicFramePr>
          <p:cNvPr id="5" name="Object 4"/>
          <p:cNvGraphicFramePr/>
          <p:nvPr/>
        </p:nvGraphicFramePr>
        <p:xfrm>
          <a:off x="2099310" y="4079875"/>
          <a:ext cx="4209415" cy="1724025"/>
        </p:xfrm>
        <a:graphic>
          <a:graphicData uri="http://schemas.openxmlformats.org/presentationml/2006/ole">
            <mc:AlternateContent xmlns:mc="http://schemas.openxmlformats.org/markup-compatibility/2006">
              <mc:Choice xmlns:v="urn:schemas-microsoft-com:vml" Requires="v">
                <p:oleObj spid="_x0000_s6" name="" r:id="rId1" imgW="2971800" imgH="1219200" progId="Paint.Picture">
                  <p:embed/>
                </p:oleObj>
              </mc:Choice>
              <mc:Fallback>
                <p:oleObj name="" r:id="rId1" imgW="2971800" imgH="1219200" progId="Paint.Picture">
                  <p:embed/>
                  <p:pic>
                    <p:nvPicPr>
                      <p:cNvPr id="0" name="Picture 5"/>
                      <p:cNvPicPr/>
                      <p:nvPr/>
                    </p:nvPicPr>
                    <p:blipFill>
                      <a:blip r:embed="rId2"/>
                      <a:stretch>
                        <a:fillRect/>
                      </a:stretch>
                    </p:blipFill>
                    <p:spPr>
                      <a:xfrm>
                        <a:off x="2099310" y="4079875"/>
                        <a:ext cx="4209415" cy="172402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93408"/>
            <a:ext cx="8229600" cy="50546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70C0"/>
                </a:solidFill>
              </a:rPr>
              <a:t>Hệ thống cấp bậc Collection</a:t>
            </a:r>
            <a:r>
              <a:rPr lang="en-US" sz="3200" dirty="0">
                <a:solidFill>
                  <a:srgbClr val="0070C0"/>
                </a:solidFill>
              </a:rPr>
              <a:t> và Map</a:t>
            </a:r>
            <a:endParaRPr sz="3200" dirty="0">
              <a:solidFill>
                <a:srgbClr val="0070C0"/>
              </a:solidFill>
            </a:endParaRPr>
          </a:p>
        </p:txBody>
      </p:sp>
      <p:sp>
        <p:nvSpPr>
          <p:cNvPr id="20" name="object 20"/>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r>
              <a:rPr spc="-90" dirty="0"/>
              <a:t>24</a:t>
            </a:r>
            <a:endParaRPr spc="-90" dirty="0"/>
          </a:p>
        </p:txBody>
      </p:sp>
      <p:sp>
        <p:nvSpPr>
          <p:cNvPr id="21" name="Content Placeholder 20"/>
          <p:cNvSpPr/>
          <p:nvPr>
            <p:ph sz="half" idx="1"/>
          </p:nvPr>
        </p:nvSpPr>
        <p:spPr>
          <a:xfrm>
            <a:off x="457200" y="1600200"/>
            <a:ext cx="8502650" cy="5019040"/>
          </a:xfrm>
        </p:spPr>
        <p:txBody>
          <a:bodyPr/>
          <a:p>
            <a:r>
              <a:rPr lang="en-US" sz="2400"/>
              <a:t>Gói java.util chứa tất cả các lớp và interface của Collection.</a:t>
            </a:r>
            <a:endParaRPr lang="en-US" sz="2400"/>
          </a:p>
          <a:p>
            <a:endParaRPr lang="en-US" sz="2400"/>
          </a:p>
        </p:txBody>
      </p:sp>
      <p:graphicFrame>
        <p:nvGraphicFramePr>
          <p:cNvPr id="28" name="Content Placeholder 27"/>
          <p:cNvGraphicFramePr>
            <a:graphicFrameLocks noChangeAspect="1"/>
          </p:cNvGraphicFramePr>
          <p:nvPr>
            <p:ph sz="half" idx="2"/>
          </p:nvPr>
        </p:nvGraphicFramePr>
        <p:xfrm>
          <a:off x="304800" y="2209800"/>
          <a:ext cx="8721090" cy="3864610"/>
        </p:xfrm>
        <a:graphic>
          <a:graphicData uri="http://schemas.openxmlformats.org/presentationml/2006/ole">
            <mc:AlternateContent xmlns:mc="http://schemas.openxmlformats.org/markup-compatibility/2006">
              <mc:Choice xmlns:v="urn:schemas-microsoft-com:vml" Requires="v">
                <p:oleObj spid="_x0000_s29" name="" r:id="rId1" imgW="10857865" imgH="4533900" progId="Paint.Picture">
                  <p:embed/>
                </p:oleObj>
              </mc:Choice>
              <mc:Fallback>
                <p:oleObj name="" r:id="rId1" imgW="10857865" imgH="4533900" progId="Paint.Picture">
                  <p:embed/>
                  <p:pic>
                    <p:nvPicPr>
                      <p:cNvPr id="0" name="Picture 28"/>
                      <p:cNvPicPr/>
                      <p:nvPr/>
                    </p:nvPicPr>
                    <p:blipFill>
                      <a:blip r:embed="rId2"/>
                      <a:stretch>
                        <a:fillRect/>
                      </a:stretch>
                    </p:blipFill>
                    <p:spPr>
                      <a:xfrm>
                        <a:off x="304800" y="2209800"/>
                        <a:ext cx="8721090" cy="3864610"/>
                      </a:xfrm>
                      <a:prstGeom prst="rect">
                        <a:avLst/>
                      </a:prstGeom>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93409"/>
            <a:ext cx="8229600" cy="505460"/>
          </a:xfrm>
          <a:prstGeom prst="rect">
            <a:avLst/>
          </a:prstGeom>
        </p:spPr>
        <p:txBody>
          <a:bodyPr vert="horz" wrap="square" lIns="0" tIns="13335" rIns="0" bIns="0" rtlCol="0">
            <a:spAutoFit/>
          </a:bodyPr>
          <a:lstStyle/>
          <a:p>
            <a:pPr marL="12700" algn="l">
              <a:lnSpc>
                <a:spcPct val="100000"/>
              </a:lnSpc>
              <a:spcBef>
                <a:spcPts val="105"/>
              </a:spcBef>
            </a:pPr>
            <a:r>
              <a:rPr lang="en-NZ" sz="3200" smtClean="0">
                <a:sym typeface="+mn-ea"/>
              </a:rPr>
              <a:t>Comparable interface</a:t>
            </a:r>
            <a:endParaRPr sz="32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sp>
        <p:nvSpPr>
          <p:cNvPr id="3" name="Content Placeholder 2"/>
          <p:cNvSpPr/>
          <p:nvPr>
            <p:ph idx="1"/>
          </p:nvPr>
        </p:nvSpPr>
        <p:spPr/>
        <p:txBody>
          <a:bodyPr/>
          <a:p>
            <a:pPr marL="0" indent="0">
              <a:buNone/>
            </a:pPr>
            <a:r>
              <a:rPr lang="en-NZ" sz="3200" smtClean="0">
                <a:solidFill>
                  <a:srgbClr val="FF0000"/>
                </a:solidFill>
                <a:sym typeface="+mn-ea"/>
              </a:rPr>
              <a:t>Comparable</a:t>
            </a:r>
            <a:r>
              <a:rPr lang="en-US" altLang="en-NZ" sz="3200" smtClean="0">
                <a:solidFill>
                  <a:srgbClr val="FF0000"/>
                </a:solidFill>
                <a:sym typeface="+mn-ea"/>
              </a:rPr>
              <a:t> </a:t>
            </a:r>
            <a:r>
              <a:rPr lang="en-NZ" sz="3200" smtClean="0">
                <a:sym typeface="+mn-ea"/>
              </a:rPr>
              <a:t> interface có 1 phương thức: int compareTo</a:t>
            </a:r>
            <a:endParaRPr lang="en-NZ" sz="3200" smtClean="0"/>
          </a:p>
          <a:p>
            <a:pPr lvl="1"/>
            <a:r>
              <a:rPr lang="en-NZ" sz="3200" smtClean="0">
                <a:sym typeface="+mn-ea"/>
              </a:rPr>
              <a:t>Trả về 0 nếu this = other</a:t>
            </a:r>
            <a:endParaRPr lang="en-NZ" sz="3200" smtClean="0"/>
          </a:p>
          <a:p>
            <a:pPr lvl="1"/>
            <a:r>
              <a:rPr lang="en-NZ" sz="3200" smtClean="0">
                <a:sym typeface="+mn-ea"/>
              </a:rPr>
              <a:t>Trả về một số dương nếu this &gt; other</a:t>
            </a:r>
            <a:endParaRPr lang="en-NZ" sz="3200" smtClean="0"/>
          </a:p>
          <a:p>
            <a:pPr lvl="1"/>
            <a:r>
              <a:rPr lang="en-NZ" sz="3200">
                <a:sym typeface="+mn-ea"/>
              </a:rPr>
              <a:t>Trả về một số </a:t>
            </a:r>
            <a:r>
              <a:rPr lang="en-NZ" sz="3200" smtClean="0">
                <a:sym typeface="+mn-ea"/>
              </a:rPr>
              <a:t>âm </a:t>
            </a:r>
            <a:r>
              <a:rPr lang="en-NZ" sz="3200">
                <a:sym typeface="+mn-ea"/>
              </a:rPr>
              <a:t>nếu </a:t>
            </a:r>
            <a:r>
              <a:rPr lang="en-NZ" sz="3200" smtClean="0">
                <a:sym typeface="+mn-ea"/>
              </a:rPr>
              <a:t>this </a:t>
            </a:r>
            <a:r>
              <a:rPr lang="en-NZ" sz="3200">
                <a:sym typeface="+mn-ea"/>
              </a:rPr>
              <a:t>&lt; </a:t>
            </a:r>
            <a:r>
              <a:rPr lang="en-NZ" sz="3200" smtClean="0">
                <a:sym typeface="+mn-ea"/>
              </a:rPr>
              <a:t>other</a:t>
            </a:r>
            <a:endParaRPr lang="en-NZ" sz="3200"/>
          </a:p>
          <a:p>
            <a:pPr marL="0" indent="0">
              <a:buNone/>
            </a:pP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93409"/>
            <a:ext cx="8229600" cy="505460"/>
          </a:xfrm>
          <a:prstGeom prst="rect">
            <a:avLst/>
          </a:prstGeom>
        </p:spPr>
        <p:txBody>
          <a:bodyPr vert="horz" wrap="square" lIns="0" tIns="13335" rIns="0" bIns="0" rtlCol="0">
            <a:spAutoFit/>
          </a:bodyPr>
          <a:lstStyle/>
          <a:p>
            <a:pPr marL="12700" algn="l">
              <a:lnSpc>
                <a:spcPct val="100000"/>
              </a:lnSpc>
              <a:spcBef>
                <a:spcPts val="105"/>
              </a:spcBef>
            </a:pPr>
            <a:r>
              <a:rPr lang="en-NZ" sz="3200" smtClean="0">
                <a:sym typeface="+mn-ea"/>
              </a:rPr>
              <a:t>Comparable interface</a:t>
            </a:r>
            <a:endParaRPr sz="32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graphicFrame>
        <p:nvGraphicFramePr>
          <p:cNvPr id="8" name="Content Placeholder 7"/>
          <p:cNvGraphicFramePr>
            <a:graphicFrameLocks noChangeAspect="1"/>
          </p:cNvGraphicFramePr>
          <p:nvPr>
            <p:ph idx="1"/>
          </p:nvPr>
        </p:nvGraphicFramePr>
        <p:xfrm>
          <a:off x="1539240" y="1524000"/>
          <a:ext cx="6746240" cy="5035550"/>
        </p:xfrm>
        <a:graphic>
          <a:graphicData uri="http://schemas.openxmlformats.org/presentationml/2006/ole">
            <mc:AlternateContent xmlns:mc="http://schemas.openxmlformats.org/markup-compatibility/2006">
              <mc:Choice xmlns:v="urn:schemas-microsoft-com:vml" Requires="v">
                <p:oleObj spid="_x0000_s9" name="" r:id="rId1" imgW="6419850" imgH="4791075" progId="Paint.Picture">
                  <p:embed/>
                </p:oleObj>
              </mc:Choice>
              <mc:Fallback>
                <p:oleObj name="" r:id="rId1" imgW="6419850" imgH="4791075" progId="Paint.Picture">
                  <p:embed/>
                  <p:pic>
                    <p:nvPicPr>
                      <p:cNvPr id="0" name="Picture 8"/>
                      <p:cNvPicPr/>
                      <p:nvPr/>
                    </p:nvPicPr>
                    <p:blipFill>
                      <a:blip r:embed="rId2"/>
                      <a:stretch>
                        <a:fillRect/>
                      </a:stretch>
                    </p:blipFill>
                    <p:spPr>
                      <a:xfrm>
                        <a:off x="1539240" y="1524000"/>
                        <a:ext cx="6746240" cy="5035550"/>
                      </a:xfrm>
                      <a:prstGeom prst="rect">
                        <a:avLst/>
                      </a:prstGeom>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93409"/>
            <a:ext cx="8229600" cy="505460"/>
          </a:xfrm>
          <a:prstGeom prst="rect">
            <a:avLst/>
          </a:prstGeom>
        </p:spPr>
        <p:txBody>
          <a:bodyPr vert="horz" wrap="square" lIns="0" tIns="13335" rIns="0" bIns="0" rtlCol="0">
            <a:spAutoFit/>
          </a:bodyPr>
          <a:lstStyle/>
          <a:p>
            <a:pPr marL="12700" algn="l">
              <a:lnSpc>
                <a:spcPct val="100000"/>
              </a:lnSpc>
              <a:spcBef>
                <a:spcPts val="105"/>
              </a:spcBef>
            </a:pPr>
            <a:r>
              <a:rPr lang="en-NZ" sz="3200" smtClean="0">
                <a:sym typeface="+mn-ea"/>
              </a:rPr>
              <a:t>Comparable interface</a:t>
            </a:r>
            <a:endParaRPr sz="32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graphicFrame>
        <p:nvGraphicFramePr>
          <p:cNvPr id="7" name="Content Placeholder 6"/>
          <p:cNvGraphicFramePr>
            <a:graphicFrameLocks noChangeAspect="1"/>
          </p:cNvGraphicFramePr>
          <p:nvPr>
            <p:ph idx="1"/>
          </p:nvPr>
        </p:nvGraphicFramePr>
        <p:xfrm>
          <a:off x="2895600" y="1676400"/>
          <a:ext cx="2686050" cy="790575"/>
        </p:xfrm>
        <a:graphic>
          <a:graphicData uri="http://schemas.openxmlformats.org/presentationml/2006/ole">
            <mc:AlternateContent xmlns:mc="http://schemas.openxmlformats.org/markup-compatibility/2006">
              <mc:Choice xmlns:v="urn:schemas-microsoft-com:vml" Requires="v">
                <p:oleObj spid="_x0000_s8" name="" r:id="rId1" imgW="2686050" imgH="790575" progId="Paint.Picture">
                  <p:embed/>
                </p:oleObj>
              </mc:Choice>
              <mc:Fallback>
                <p:oleObj name="" r:id="rId1" imgW="2686050" imgH="790575" progId="Paint.Picture">
                  <p:embed/>
                  <p:pic>
                    <p:nvPicPr>
                      <p:cNvPr id="0" name="Picture 7"/>
                      <p:cNvPicPr/>
                      <p:nvPr/>
                    </p:nvPicPr>
                    <p:blipFill>
                      <a:blip r:embed="rId2"/>
                      <a:stretch>
                        <a:fillRect/>
                      </a:stretch>
                    </p:blipFill>
                    <p:spPr>
                      <a:xfrm>
                        <a:off x="2895600" y="1676400"/>
                        <a:ext cx="2686050" cy="790575"/>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93409"/>
            <a:ext cx="8229600" cy="505460"/>
          </a:xfrm>
          <a:prstGeom prst="rect">
            <a:avLst/>
          </a:prstGeom>
        </p:spPr>
        <p:txBody>
          <a:bodyPr vert="horz" wrap="square" lIns="0" tIns="13335" rIns="0" bIns="0" rtlCol="0">
            <a:spAutoFit/>
          </a:bodyPr>
          <a:lstStyle/>
          <a:p>
            <a:pPr marL="12700" algn="l">
              <a:lnSpc>
                <a:spcPct val="100000"/>
              </a:lnSpc>
              <a:spcBef>
                <a:spcPts val="105"/>
              </a:spcBef>
            </a:pPr>
            <a:r>
              <a:rPr lang="en-NZ" sz="3200" smtClean="0">
                <a:sym typeface="+mn-ea"/>
              </a:rPr>
              <a:t>Comparable interface</a:t>
            </a:r>
            <a:endParaRPr sz="32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sp>
        <p:nvSpPr>
          <p:cNvPr id="7" name="Content Placeholder 6"/>
          <p:cNvSpPr/>
          <p:nvPr>
            <p:ph idx="1"/>
          </p:nvPr>
        </p:nvSpPr>
        <p:spPr>
          <a:xfrm>
            <a:off x="457200" y="1447800"/>
            <a:ext cx="8229600" cy="5035550"/>
          </a:xfrm>
        </p:spPr>
        <p:txBody>
          <a:bodyPr/>
          <a:p>
            <a:r>
              <a:rPr lang="en-US" sz="1200"/>
              <a:t>  package learncomparable;</a:t>
            </a:r>
            <a:endParaRPr lang="en-US" sz="1200"/>
          </a:p>
          <a:p>
            <a:endParaRPr lang="en-US" sz="1200"/>
          </a:p>
          <a:p>
            <a:r>
              <a:rPr lang="en-US" sz="1200"/>
              <a:t>/**</a:t>
            </a:r>
            <a:endParaRPr lang="en-US" sz="1200"/>
          </a:p>
          <a:p>
            <a:r>
              <a:rPr lang="en-US" sz="1200"/>
              <a:t> *</a:t>
            </a:r>
            <a:endParaRPr lang="en-US" sz="1200"/>
          </a:p>
          <a:p>
            <a:r>
              <a:rPr lang="en-US" sz="1200"/>
              <a:t> * @author ADMIN</a:t>
            </a:r>
            <a:endParaRPr lang="en-US" sz="1200"/>
          </a:p>
          <a:p>
            <a:r>
              <a:rPr lang="en-US" sz="1200"/>
              <a:t> */</a:t>
            </a:r>
            <a:endParaRPr lang="en-US" sz="1200"/>
          </a:p>
          <a:p>
            <a:r>
              <a:rPr lang="en-US" sz="1200"/>
              <a:t>public class Student implements Comparable&lt;Student&gt;{</a:t>
            </a:r>
            <a:endParaRPr lang="en-US" sz="1200"/>
          </a:p>
          <a:p>
            <a:r>
              <a:rPr lang="en-US" sz="1200"/>
              <a:t>    private String id;</a:t>
            </a:r>
            <a:endParaRPr lang="en-US" sz="1200"/>
          </a:p>
          <a:p>
            <a:r>
              <a:rPr lang="en-US" sz="1200"/>
              <a:t>    private String name;</a:t>
            </a:r>
            <a:endParaRPr lang="en-US" sz="1200"/>
          </a:p>
          <a:p>
            <a:r>
              <a:rPr lang="en-US" sz="1200"/>
              <a:t>    private String address;</a:t>
            </a:r>
            <a:endParaRPr lang="en-US" sz="1200"/>
          </a:p>
          <a:p>
            <a:r>
              <a:rPr lang="en-US" sz="1200"/>
              <a:t>    private int age;</a:t>
            </a:r>
            <a:endParaRPr lang="en-US" sz="1200"/>
          </a:p>
          <a:p>
            <a:r>
              <a:rPr lang="en-US" sz="1200"/>
              <a:t>    private float fee;</a:t>
            </a:r>
            <a:endParaRPr lang="en-US" sz="1200"/>
          </a:p>
          <a:p>
            <a:endParaRPr lang="en-US" sz="1200"/>
          </a:p>
          <a:p>
            <a:r>
              <a:rPr lang="en-US" sz="1200"/>
              <a:t>    public Student() {</a:t>
            </a:r>
            <a:endParaRPr lang="en-US" sz="1200"/>
          </a:p>
          <a:p>
            <a:r>
              <a:rPr lang="en-US" sz="1200"/>
              <a:t>    }</a:t>
            </a:r>
            <a:endParaRPr lang="en-US" sz="1200"/>
          </a:p>
          <a:p>
            <a:endParaRPr lang="en-US" sz="1200"/>
          </a:p>
          <a:p>
            <a:r>
              <a:rPr lang="en-US" sz="1200"/>
              <a:t>    public Student(String id, String name, String address, int age, float fee) {</a:t>
            </a:r>
            <a:endParaRPr lang="en-US" sz="1200"/>
          </a:p>
          <a:p>
            <a:r>
              <a:rPr lang="en-US" sz="1200"/>
              <a:t>        this.id = id;</a:t>
            </a:r>
            <a:endParaRPr lang="en-US" sz="1200"/>
          </a:p>
          <a:p>
            <a:r>
              <a:rPr lang="en-US" sz="1200"/>
              <a:t>        this.name = name;</a:t>
            </a:r>
            <a:endParaRPr lang="en-US" sz="1200"/>
          </a:p>
          <a:p>
            <a:r>
              <a:rPr lang="en-US" sz="1200"/>
              <a:t>        this.address = address;</a:t>
            </a:r>
            <a:endParaRPr lang="en-US" sz="1200"/>
          </a:p>
          <a:p>
            <a:r>
              <a:rPr lang="en-US" sz="1200"/>
              <a:t>        this.age = age;</a:t>
            </a:r>
            <a:endParaRPr lang="en-US" sz="1200"/>
          </a:p>
          <a:p>
            <a:r>
              <a:rPr lang="en-US" sz="1200"/>
              <a:t>        this.fee = fee;</a:t>
            </a:r>
            <a:endParaRPr lang="en-US" sz="1200"/>
          </a:p>
          <a:p>
            <a:r>
              <a:rPr lang="en-US" sz="1200"/>
              <a:t>}</a:t>
            </a:r>
            <a:endParaRPr lang="en-US"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93409"/>
            <a:ext cx="8229600" cy="505460"/>
          </a:xfrm>
          <a:prstGeom prst="rect">
            <a:avLst/>
          </a:prstGeom>
        </p:spPr>
        <p:txBody>
          <a:bodyPr vert="horz" wrap="square" lIns="0" tIns="13335" rIns="0" bIns="0" rtlCol="0">
            <a:spAutoFit/>
          </a:bodyPr>
          <a:lstStyle/>
          <a:p>
            <a:pPr marL="12700" algn="l">
              <a:lnSpc>
                <a:spcPct val="100000"/>
              </a:lnSpc>
              <a:spcBef>
                <a:spcPts val="105"/>
              </a:spcBef>
            </a:pPr>
            <a:r>
              <a:rPr lang="en-NZ" sz="3200" smtClean="0">
                <a:sym typeface="+mn-ea"/>
              </a:rPr>
              <a:t>Comparable interface</a:t>
            </a:r>
            <a:endParaRPr sz="32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sp>
        <p:nvSpPr>
          <p:cNvPr id="7" name="Content Placeholder 6"/>
          <p:cNvSpPr/>
          <p:nvPr>
            <p:ph idx="1"/>
          </p:nvPr>
        </p:nvSpPr>
        <p:spPr>
          <a:xfrm>
            <a:off x="457200" y="1447800"/>
            <a:ext cx="8229600" cy="5035550"/>
          </a:xfrm>
        </p:spPr>
        <p:txBody>
          <a:bodyPr/>
          <a:p>
            <a:r>
              <a:rPr lang="en-US" sz="1200"/>
              <a:t>public String getId() {</a:t>
            </a:r>
            <a:endParaRPr lang="en-US" sz="1200"/>
          </a:p>
          <a:p>
            <a:r>
              <a:rPr lang="en-US" sz="1200"/>
              <a:t>        return id;</a:t>
            </a:r>
            <a:endParaRPr lang="en-US" sz="1200"/>
          </a:p>
          <a:p>
            <a:r>
              <a:rPr lang="en-US" sz="1200"/>
              <a:t>    }</a:t>
            </a:r>
            <a:endParaRPr lang="en-US" sz="1200"/>
          </a:p>
          <a:p>
            <a:endParaRPr lang="en-US" sz="1200"/>
          </a:p>
          <a:p>
            <a:r>
              <a:rPr lang="en-US" sz="1200"/>
              <a:t>    public void setId(String id) {</a:t>
            </a:r>
            <a:endParaRPr lang="en-US" sz="1200"/>
          </a:p>
          <a:p>
            <a:r>
              <a:rPr lang="en-US" sz="1200"/>
              <a:t>        this.id = id;</a:t>
            </a:r>
            <a:endParaRPr lang="en-US" sz="1200"/>
          </a:p>
          <a:p>
            <a:r>
              <a:rPr lang="en-US" sz="1200"/>
              <a:t>    }</a:t>
            </a:r>
            <a:endParaRPr lang="en-US" sz="1200"/>
          </a:p>
          <a:p>
            <a:endParaRPr lang="en-US" sz="1200"/>
          </a:p>
          <a:p>
            <a:r>
              <a:rPr lang="en-US" sz="1200"/>
              <a:t>    public String getName() {</a:t>
            </a:r>
            <a:endParaRPr lang="en-US" sz="1200"/>
          </a:p>
          <a:p>
            <a:r>
              <a:rPr lang="en-US" sz="1200"/>
              <a:t>        return name;</a:t>
            </a:r>
            <a:endParaRPr lang="en-US" sz="1200"/>
          </a:p>
          <a:p>
            <a:r>
              <a:rPr lang="en-US" sz="1200"/>
              <a:t>    }</a:t>
            </a:r>
            <a:endParaRPr lang="en-US" sz="1200"/>
          </a:p>
          <a:p>
            <a:endParaRPr lang="en-US" sz="1200"/>
          </a:p>
          <a:p>
            <a:r>
              <a:rPr lang="en-US" sz="1200"/>
              <a:t>    public void setName(String name) {</a:t>
            </a:r>
            <a:endParaRPr lang="en-US" sz="1200"/>
          </a:p>
          <a:p>
            <a:r>
              <a:rPr lang="en-US" sz="1200"/>
              <a:t>        this.name = name;</a:t>
            </a:r>
            <a:endParaRPr lang="en-US" sz="1200"/>
          </a:p>
          <a:p>
            <a:r>
              <a:rPr lang="en-US" sz="1200"/>
              <a:t>    }</a:t>
            </a:r>
            <a:endParaRPr lang="en-US" sz="1200"/>
          </a:p>
          <a:p>
            <a:endParaRPr lang="en-US" sz="1200"/>
          </a:p>
          <a:p>
            <a:r>
              <a:rPr lang="en-US" sz="1200"/>
              <a:t>    public String getAddress() {</a:t>
            </a:r>
            <a:endParaRPr lang="en-US" sz="1200"/>
          </a:p>
          <a:p>
            <a:r>
              <a:rPr lang="en-US" sz="1200"/>
              <a:t>        return address;</a:t>
            </a:r>
            <a:endParaRPr lang="en-US" sz="1200"/>
          </a:p>
          <a:p>
            <a:r>
              <a:rPr lang="en-US" sz="1200"/>
              <a:t>    }</a:t>
            </a:r>
            <a:endParaRPr lang="en-US" sz="1200"/>
          </a:p>
          <a:p>
            <a:endParaRPr lang="en-US" sz="1200"/>
          </a:p>
          <a:p>
            <a:r>
              <a:rPr lang="en-US" sz="1200"/>
              <a:t>    public void setAddress(String address) {</a:t>
            </a:r>
            <a:endParaRPr lang="en-US" sz="1200"/>
          </a:p>
          <a:p>
            <a:r>
              <a:rPr lang="en-US" sz="1200"/>
              <a:t>        this.address = address;</a:t>
            </a:r>
            <a:endParaRPr lang="en-US" sz="1200"/>
          </a:p>
          <a:p>
            <a:r>
              <a:rPr lang="en-US" sz="1200"/>
              <a:t>    }</a:t>
            </a:r>
            <a:endParaRPr lang="en-US" sz="1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93409"/>
            <a:ext cx="8229600" cy="505460"/>
          </a:xfrm>
          <a:prstGeom prst="rect">
            <a:avLst/>
          </a:prstGeom>
        </p:spPr>
        <p:txBody>
          <a:bodyPr vert="horz" wrap="square" lIns="0" tIns="13335" rIns="0" bIns="0" rtlCol="0">
            <a:spAutoFit/>
          </a:bodyPr>
          <a:lstStyle/>
          <a:p>
            <a:pPr marL="12700" algn="l">
              <a:lnSpc>
                <a:spcPct val="100000"/>
              </a:lnSpc>
              <a:spcBef>
                <a:spcPts val="105"/>
              </a:spcBef>
            </a:pPr>
            <a:r>
              <a:rPr lang="en-NZ" sz="3200" smtClean="0">
                <a:sym typeface="+mn-ea"/>
              </a:rPr>
              <a:t>Comparable</a:t>
            </a:r>
            <a:r>
              <a:rPr lang="en-US" altLang="en-NZ" sz="3200" smtClean="0">
                <a:sym typeface="+mn-ea"/>
              </a:rPr>
              <a:t> </a:t>
            </a:r>
            <a:r>
              <a:rPr lang="en-NZ" sz="3200" smtClean="0">
                <a:sym typeface="+mn-ea"/>
              </a:rPr>
              <a:t>interface</a:t>
            </a:r>
            <a:endParaRPr sz="32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sp>
        <p:nvSpPr>
          <p:cNvPr id="7" name="Content Placeholder 6"/>
          <p:cNvSpPr/>
          <p:nvPr>
            <p:ph idx="1"/>
          </p:nvPr>
        </p:nvSpPr>
        <p:spPr>
          <a:xfrm>
            <a:off x="457200" y="1447800"/>
            <a:ext cx="8229600" cy="5035550"/>
          </a:xfrm>
        </p:spPr>
        <p:txBody>
          <a:bodyPr/>
          <a:p>
            <a:r>
              <a:rPr lang="en-US" sz="1200"/>
              <a:t>public int getAge() {</a:t>
            </a:r>
            <a:endParaRPr lang="en-US" sz="1200"/>
          </a:p>
          <a:p>
            <a:r>
              <a:rPr lang="en-US" sz="1200"/>
              <a:t>        return age;</a:t>
            </a:r>
            <a:endParaRPr lang="en-US" sz="1200"/>
          </a:p>
          <a:p>
            <a:r>
              <a:rPr lang="en-US" sz="1200"/>
              <a:t>    }</a:t>
            </a:r>
            <a:endParaRPr lang="en-US" sz="1200"/>
          </a:p>
          <a:p>
            <a:r>
              <a:rPr lang="en-US" sz="1200"/>
              <a:t>    public void setAge(int age) {</a:t>
            </a:r>
            <a:endParaRPr lang="en-US" sz="1200"/>
          </a:p>
          <a:p>
            <a:r>
              <a:rPr lang="en-US" sz="1200"/>
              <a:t>        this.age = age;</a:t>
            </a:r>
            <a:endParaRPr lang="en-US" sz="1200"/>
          </a:p>
          <a:p>
            <a:r>
              <a:rPr lang="en-US" sz="1200"/>
              <a:t>    }</a:t>
            </a:r>
            <a:endParaRPr lang="en-US" sz="1200"/>
          </a:p>
          <a:p>
            <a:r>
              <a:rPr lang="en-US" sz="1200"/>
              <a:t>    public float getFee() {</a:t>
            </a:r>
            <a:endParaRPr lang="en-US" sz="1200"/>
          </a:p>
          <a:p>
            <a:r>
              <a:rPr lang="en-US" sz="1200"/>
              <a:t>        return fee;</a:t>
            </a:r>
            <a:endParaRPr lang="en-US" sz="1200"/>
          </a:p>
          <a:p>
            <a:r>
              <a:rPr lang="en-US" sz="1200"/>
              <a:t>    }</a:t>
            </a:r>
            <a:endParaRPr lang="en-US" sz="1200"/>
          </a:p>
          <a:p>
            <a:r>
              <a:rPr lang="en-US" sz="1200"/>
              <a:t>    public void setFee(float fee) {</a:t>
            </a:r>
            <a:endParaRPr lang="en-US" sz="1200"/>
          </a:p>
          <a:p>
            <a:r>
              <a:rPr lang="en-US" sz="1200"/>
              <a:t>        this.fee = fee;</a:t>
            </a:r>
            <a:endParaRPr lang="en-US" sz="1200"/>
          </a:p>
          <a:p>
            <a:r>
              <a:rPr lang="en-US" sz="1200"/>
              <a:t>    }</a:t>
            </a:r>
            <a:endParaRPr lang="en-US" sz="1200"/>
          </a:p>
          <a:p>
            <a:r>
              <a:rPr lang="en-US" sz="1200"/>
              <a:t>    @Override</a:t>
            </a:r>
            <a:endParaRPr lang="en-US" sz="1200"/>
          </a:p>
          <a:p>
            <a:r>
              <a:rPr lang="en-US" sz="1200"/>
              <a:t>    public String toString() {</a:t>
            </a:r>
            <a:endParaRPr lang="en-US" sz="1200"/>
          </a:p>
          <a:p>
            <a:r>
              <a:rPr lang="en-US" sz="1200"/>
              <a:t>        return "Student[id=" + id + ", name= " + name + ", age=" + age </a:t>
            </a:r>
            <a:endParaRPr lang="en-US" sz="1200"/>
          </a:p>
          <a:p>
            <a:r>
              <a:rPr lang="en-US" sz="1200"/>
              <a:t>                + ", address=" + address + ", fee=" + fee + "]";</a:t>
            </a:r>
            <a:endParaRPr lang="en-US" sz="1200"/>
          </a:p>
          <a:p>
            <a:r>
              <a:rPr lang="en-US" sz="1200"/>
              <a:t>    }</a:t>
            </a:r>
            <a:endParaRPr lang="en-US" sz="1200"/>
          </a:p>
          <a:p>
            <a:endParaRPr lang="en-US" sz="1200"/>
          </a:p>
          <a:p>
            <a:r>
              <a:rPr lang="en-US" sz="1200"/>
              <a:t>    @Override</a:t>
            </a:r>
            <a:endParaRPr lang="en-US" sz="1200"/>
          </a:p>
          <a:p>
            <a:r>
              <a:rPr lang="en-US" sz="1200"/>
              <a:t>    public int compareTo(Student o) {</a:t>
            </a:r>
            <a:endParaRPr lang="en-US" sz="1200"/>
          </a:p>
          <a:p>
            <a:r>
              <a:rPr lang="en-US" sz="1200"/>
              <a:t>        return address.compareTo(o.address);</a:t>
            </a:r>
            <a:endParaRPr lang="en-US" sz="1200"/>
          </a:p>
          <a:p>
            <a:r>
              <a:rPr lang="en-US" sz="1200"/>
              <a:t>    }</a:t>
            </a:r>
            <a:endParaRPr lang="en-US" sz="1200"/>
          </a:p>
          <a:p>
            <a:pPr marL="0" indent="0">
              <a:buNone/>
            </a:pPr>
            <a:endParaRPr lang="en-US"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gn="l">
              <a:lnSpc>
                <a:spcPct val="100000"/>
              </a:lnSpc>
              <a:spcBef>
                <a:spcPts val="105"/>
              </a:spcBef>
            </a:pPr>
            <a:r>
              <a:rPr lang="en-NZ" sz="3200" smtClean="0">
                <a:sym typeface="+mn-ea"/>
              </a:rPr>
              <a:t>Comparator</a:t>
            </a:r>
            <a:r>
              <a:rPr lang="en-US" altLang="en-NZ" sz="3200" smtClean="0">
                <a:sym typeface="+mn-ea"/>
              </a:rPr>
              <a:t> </a:t>
            </a:r>
            <a:r>
              <a:rPr lang="en-NZ" sz="3200" smtClean="0">
                <a:sym typeface="+mn-ea"/>
              </a:rPr>
              <a:t> interface</a:t>
            </a:r>
            <a:endParaRPr sz="32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graphicFrame>
        <p:nvGraphicFramePr>
          <p:cNvPr id="11" name="Content Placeholder 10"/>
          <p:cNvGraphicFramePr>
            <a:graphicFrameLocks noChangeAspect="1"/>
          </p:cNvGraphicFramePr>
          <p:nvPr>
            <p:ph sz="half" idx="2"/>
          </p:nvPr>
        </p:nvGraphicFramePr>
        <p:xfrm>
          <a:off x="1492885" y="1442720"/>
          <a:ext cx="6671945" cy="5011420"/>
        </p:xfrm>
        <a:graphic>
          <a:graphicData uri="http://schemas.openxmlformats.org/presentationml/2006/ole">
            <mc:AlternateContent xmlns:mc="http://schemas.openxmlformats.org/markup-compatibility/2006">
              <mc:Choice xmlns:v="urn:schemas-microsoft-com:vml" Requires="v">
                <p:oleObj spid="_x0000_s12" name="" r:id="rId1" imgW="6353175" imgH="4772025" progId="Paint.Picture">
                  <p:embed/>
                </p:oleObj>
              </mc:Choice>
              <mc:Fallback>
                <p:oleObj name="" r:id="rId1" imgW="6353175" imgH="4772025" progId="Paint.Picture">
                  <p:embed/>
                  <p:pic>
                    <p:nvPicPr>
                      <p:cNvPr id="0" name="Picture 11"/>
                      <p:cNvPicPr/>
                      <p:nvPr/>
                    </p:nvPicPr>
                    <p:blipFill>
                      <a:blip r:embed="rId2"/>
                      <a:stretch>
                        <a:fillRect/>
                      </a:stretch>
                    </p:blipFill>
                    <p:spPr>
                      <a:xfrm>
                        <a:off x="1492885" y="1442720"/>
                        <a:ext cx="6671945" cy="5011420"/>
                      </a:xfrm>
                      <a:prstGeom prst="rect">
                        <a:avLst/>
                      </a:prstGeom>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gn="l">
              <a:lnSpc>
                <a:spcPct val="100000"/>
              </a:lnSpc>
              <a:spcBef>
                <a:spcPts val="105"/>
              </a:spcBef>
            </a:pPr>
            <a:r>
              <a:rPr lang="en-NZ" sz="3200" smtClean="0">
                <a:sym typeface="+mn-ea"/>
              </a:rPr>
              <a:t>Comparator</a:t>
            </a:r>
            <a:r>
              <a:rPr lang="en-US" altLang="en-NZ" sz="3200" smtClean="0">
                <a:sym typeface="+mn-ea"/>
              </a:rPr>
              <a:t> </a:t>
            </a:r>
            <a:r>
              <a:rPr lang="en-NZ" sz="3200" smtClean="0">
                <a:sym typeface="+mn-ea"/>
              </a:rPr>
              <a:t> interface</a:t>
            </a:r>
            <a:endParaRPr sz="3200" spc="-60" dirty="0">
              <a:solidFill>
                <a:schemeClr val="tx1"/>
              </a:solidFill>
              <a:sym typeface="+mn-ea"/>
            </a:endParaRPr>
          </a:p>
        </p:txBody>
      </p:sp>
      <p:sp>
        <p:nvSpPr>
          <p:cNvPr id="4" name="object 4"/>
          <p:cNvSpPr txBox="1"/>
          <p:nvPr/>
        </p:nvSpPr>
        <p:spPr>
          <a:xfrm>
            <a:off x="8775192" y="6396240"/>
            <a:ext cx="28702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47</a:t>
            </a:r>
            <a:endParaRPr sz="1400">
              <a:latin typeface="Verdana" panose="020B0604030504040204"/>
              <a:cs typeface="Verdana" panose="020B0604030504040204"/>
            </a:endParaRPr>
          </a:p>
        </p:txBody>
      </p:sp>
      <p:graphicFrame>
        <p:nvGraphicFramePr>
          <p:cNvPr id="3" name="Content Placeholder 2"/>
          <p:cNvGraphicFramePr>
            <a:graphicFrameLocks noChangeAspect="1"/>
          </p:cNvGraphicFramePr>
          <p:nvPr>
            <p:ph sz="half" idx="1"/>
          </p:nvPr>
        </p:nvGraphicFramePr>
        <p:xfrm>
          <a:off x="457200" y="1744786"/>
          <a:ext cx="4038600" cy="2407992"/>
        </p:xfrm>
        <a:graphic>
          <a:graphicData uri="http://schemas.openxmlformats.org/presentationml/2006/ole">
            <mc:AlternateContent xmlns:mc="http://schemas.openxmlformats.org/markup-compatibility/2006">
              <mc:Choice xmlns:v="urn:schemas-microsoft-com:vml" Requires="v">
                <p:oleObj spid="_x0000_s5" name="" r:id="rId1" imgW="4057650" imgH="2419350" progId="Paint.Picture">
                  <p:embed/>
                </p:oleObj>
              </mc:Choice>
              <mc:Fallback>
                <p:oleObj name="" r:id="rId1" imgW="4057650" imgH="2419350" progId="Paint.Picture">
                  <p:embed/>
                  <p:pic>
                    <p:nvPicPr>
                      <p:cNvPr id="0" name="Picture 4"/>
                      <p:cNvPicPr/>
                      <p:nvPr/>
                    </p:nvPicPr>
                    <p:blipFill>
                      <a:blip r:embed="rId2"/>
                      <a:stretch>
                        <a:fillRect/>
                      </a:stretch>
                    </p:blipFill>
                    <p:spPr>
                      <a:xfrm>
                        <a:off x="457200" y="1744786"/>
                        <a:ext cx="4038600" cy="2407992"/>
                      </a:xfrm>
                      <a:prstGeom prst="rect">
                        <a:avLst/>
                      </a:prstGeom>
                    </p:spPr>
                  </p:pic>
                </p:oleObj>
              </mc:Fallback>
            </mc:AlternateContent>
          </a:graphicData>
        </a:graphic>
      </p:graphicFrame>
      <p:graphicFrame>
        <p:nvGraphicFramePr>
          <p:cNvPr id="6" name="Content Placeholder 5"/>
          <p:cNvGraphicFramePr/>
          <p:nvPr>
            <p:ph sz="half" idx="2"/>
          </p:nvPr>
        </p:nvGraphicFramePr>
        <p:xfrm>
          <a:off x="4648200" y="1765189"/>
          <a:ext cx="4038600" cy="2367185"/>
        </p:xfrm>
        <a:graphic>
          <a:graphicData uri="http://schemas.openxmlformats.org/presentationml/2006/ole">
            <mc:AlternateContent xmlns:mc="http://schemas.openxmlformats.org/markup-compatibility/2006">
              <mc:Choice xmlns:v="urn:schemas-microsoft-com:vml" Requires="v">
                <p:oleObj spid="_x0000_s8" name="" r:id="rId3" imgW="4257675" imgH="2495550" progId="Paint.Picture">
                  <p:embed/>
                </p:oleObj>
              </mc:Choice>
              <mc:Fallback>
                <p:oleObj name="" r:id="rId3" imgW="4257675" imgH="2495550" progId="Paint.Picture">
                  <p:embed/>
                  <p:pic>
                    <p:nvPicPr>
                      <p:cNvPr id="0" name="Picture 7"/>
                      <p:cNvPicPr/>
                      <p:nvPr/>
                    </p:nvPicPr>
                    <p:blipFill>
                      <a:blip r:embed="rId4"/>
                      <a:stretch>
                        <a:fillRect/>
                      </a:stretch>
                    </p:blipFill>
                    <p:spPr>
                      <a:xfrm>
                        <a:off x="4648200" y="1765189"/>
                        <a:ext cx="4038600" cy="2367185"/>
                      </a:xfrm>
                      <a:prstGeom prst="rect">
                        <a:avLst/>
                      </a:prstGeom>
                    </p:spPr>
                  </p:pic>
                </p:oleObj>
              </mc:Fallback>
            </mc:AlternateContent>
          </a:graphicData>
        </a:graphic>
      </p:graphicFrame>
      <p:graphicFrame>
        <p:nvGraphicFramePr>
          <p:cNvPr id="7" name="Object 6"/>
          <p:cNvGraphicFramePr/>
          <p:nvPr/>
        </p:nvGraphicFramePr>
        <p:xfrm>
          <a:off x="2455545" y="4347210"/>
          <a:ext cx="4232910" cy="2278380"/>
        </p:xfrm>
        <a:graphic>
          <a:graphicData uri="http://schemas.openxmlformats.org/presentationml/2006/ole">
            <mc:AlternateContent xmlns:mc="http://schemas.openxmlformats.org/markup-compatibility/2006">
              <mc:Choice xmlns:v="urn:schemas-microsoft-com:vml" Requires="v">
                <p:oleObj spid="_x0000_s9" name="" r:id="rId5" imgW="4229100" imgH="2276475" progId="Paint.Picture">
                  <p:embed/>
                </p:oleObj>
              </mc:Choice>
              <mc:Fallback>
                <p:oleObj name="" r:id="rId5" imgW="4229100" imgH="2276475" progId="Paint.Picture">
                  <p:embed/>
                  <p:pic>
                    <p:nvPicPr>
                      <p:cNvPr id="0" name="Picture 8"/>
                      <p:cNvPicPr/>
                      <p:nvPr/>
                    </p:nvPicPr>
                    <p:blipFill>
                      <a:blip r:embed="rId6"/>
                      <a:stretch>
                        <a:fillRect/>
                      </a:stretch>
                    </p:blipFill>
                    <p:spPr>
                      <a:xfrm>
                        <a:off x="2455545" y="4347210"/>
                        <a:ext cx="4232910" cy="2278380"/>
                      </a:xfrm>
                      <a:prstGeom prst="rect">
                        <a:avLst/>
                      </a:prstGeom>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050442" y="3911600"/>
            <a:ext cx="2327275" cy="513715"/>
          </a:xfrm>
          <a:prstGeom prst="rect">
            <a:avLst/>
          </a:prstGeom>
        </p:spPr>
        <p:txBody>
          <a:bodyPr vert="horz" wrap="square" lIns="0" tIns="12700" rIns="0" bIns="0" rtlCol="0">
            <a:spAutoFit/>
          </a:bodyPr>
          <a:lstStyle/>
          <a:p>
            <a:pPr marL="12700">
              <a:lnSpc>
                <a:spcPct val="100000"/>
              </a:lnSpc>
              <a:spcBef>
                <a:spcPts val="100"/>
              </a:spcBef>
            </a:pPr>
            <a:r>
              <a:rPr sz="3200" spc="105" dirty="0">
                <a:solidFill>
                  <a:srgbClr val="585858"/>
                </a:solidFill>
                <a:latin typeface="Verdana" panose="020B0604030504040204"/>
                <a:cs typeface="Verdana" panose="020B0604030504040204"/>
              </a:rPr>
              <a:t>Thank</a:t>
            </a:r>
            <a:r>
              <a:rPr sz="3200" spc="-395" dirty="0">
                <a:solidFill>
                  <a:srgbClr val="585858"/>
                </a:solidFill>
                <a:latin typeface="Verdana" panose="020B0604030504040204"/>
                <a:cs typeface="Verdana" panose="020B0604030504040204"/>
              </a:rPr>
              <a:t> </a:t>
            </a:r>
            <a:r>
              <a:rPr sz="3200" spc="-50" dirty="0">
                <a:solidFill>
                  <a:srgbClr val="585858"/>
                </a:solidFill>
                <a:latin typeface="Verdana" panose="020B0604030504040204"/>
                <a:cs typeface="Verdana" panose="020B0604030504040204"/>
              </a:rPr>
              <a:t>you!</a:t>
            </a:r>
            <a:endParaRPr sz="3200">
              <a:latin typeface="Verdana" panose="020B0604030504040204"/>
              <a:cs typeface="Verdana" panose="020B0604030504040204"/>
            </a:endParaRPr>
          </a:p>
        </p:txBody>
      </p:sp>
      <p:sp>
        <p:nvSpPr>
          <p:cNvPr id="8" name="object 8"/>
          <p:cNvSpPr txBox="1"/>
          <p:nvPr/>
        </p:nvSpPr>
        <p:spPr>
          <a:xfrm>
            <a:off x="1050442" y="4576317"/>
            <a:ext cx="193802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85858"/>
                </a:solidFill>
                <a:latin typeface="Courier New" panose="02070309020205020404"/>
                <a:cs typeface="Courier New" panose="02070309020205020404"/>
              </a:rPr>
              <a:t>Any</a:t>
            </a:r>
            <a:r>
              <a:rPr sz="1800" spc="-90" dirty="0">
                <a:solidFill>
                  <a:srgbClr val="585858"/>
                </a:solidFill>
                <a:latin typeface="Courier New" panose="02070309020205020404"/>
                <a:cs typeface="Courier New" panose="02070309020205020404"/>
              </a:rPr>
              <a:t> </a:t>
            </a:r>
            <a:r>
              <a:rPr sz="1800" spc="-10" dirty="0">
                <a:solidFill>
                  <a:srgbClr val="585858"/>
                </a:solidFill>
                <a:latin typeface="Courier New" panose="02070309020205020404"/>
                <a:cs typeface="Courier New" panose="02070309020205020404"/>
              </a:rPr>
              <a:t>questions?</a:t>
            </a:r>
            <a:endParaRPr sz="1800">
              <a:latin typeface="Courier New" panose="02070309020205020404"/>
              <a:cs typeface="Courier New" panose="020703090202050204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 sánh tập hợp và mảng </a:t>
            </a:r>
            <a:endParaRPr lang="en-US" dirty="0"/>
          </a:p>
        </p:txBody>
      </p:sp>
      <p:graphicFrame>
        <p:nvGraphicFramePr>
          <p:cNvPr id="9" name="Table 8"/>
          <p:cNvGraphicFramePr>
            <a:graphicFrameLocks noGrp="1"/>
          </p:cNvGraphicFramePr>
          <p:nvPr/>
        </p:nvGraphicFramePr>
        <p:xfrm>
          <a:off x="544285" y="2294165"/>
          <a:ext cx="8174990" cy="3194050"/>
        </p:xfrm>
        <a:graphic>
          <a:graphicData uri="http://schemas.openxmlformats.org/drawingml/2006/table">
            <a:tbl>
              <a:tblPr firstRow="1" bandRow="1">
                <a:tableStyleId>{5C22544A-7EE6-4342-B048-85BDC9FD1C3A}</a:tableStyleId>
              </a:tblPr>
              <a:tblGrid>
                <a:gridCol w="4087495"/>
                <a:gridCol w="4087495"/>
              </a:tblGrid>
              <a:tr h="411480">
                <a:tc>
                  <a:txBody>
                    <a:bodyPr/>
                    <a:lstStyle/>
                    <a:p>
                      <a:pPr algn="ctr"/>
                      <a:r>
                        <a:rPr lang="en-US" sz="1800" smtClean="0">
                          <a:latin typeface="Arial" panose="020B0604020202020204" pitchFamily="34" charset="0"/>
                          <a:cs typeface="Arial" panose="020B0604020202020204" pitchFamily="34" charset="0"/>
                        </a:rPr>
                        <a:t>Mảng</a:t>
                      </a:r>
                      <a:endParaRPr lang="en-US" sz="1800">
                        <a:latin typeface="Arial" panose="020B0604020202020204" pitchFamily="34" charset="0"/>
                        <a:cs typeface="Arial" panose="020B0604020202020204" pitchFamily="34" charset="0"/>
                      </a:endParaRPr>
                    </a:p>
                  </a:txBody>
                  <a:tcPr marL="68580" marR="68580" marT="68580" marB="68580" anchor="ctr"/>
                </a:tc>
                <a:tc>
                  <a:txBody>
                    <a:bodyPr/>
                    <a:lstStyle/>
                    <a:p>
                      <a:pPr algn="ctr"/>
                      <a:r>
                        <a:rPr lang="en-US" sz="1800" smtClean="0">
                          <a:latin typeface="Arial" panose="020B0604020202020204" pitchFamily="34" charset="0"/>
                          <a:cs typeface="Arial" panose="020B0604020202020204" pitchFamily="34" charset="0"/>
                        </a:rPr>
                        <a:t>Tập</a:t>
                      </a:r>
                      <a:r>
                        <a:rPr lang="en-US" sz="1800" baseline="0" smtClean="0">
                          <a:latin typeface="Arial" panose="020B0604020202020204" pitchFamily="34" charset="0"/>
                          <a:cs typeface="Arial" panose="020B0604020202020204" pitchFamily="34" charset="0"/>
                        </a:rPr>
                        <a:t> hợp</a:t>
                      </a:r>
                      <a:endParaRPr lang="en-US" sz="1800">
                        <a:latin typeface="Arial" panose="020B0604020202020204" pitchFamily="34" charset="0"/>
                        <a:cs typeface="Arial" panose="020B0604020202020204" pitchFamily="34" charset="0"/>
                      </a:endParaRPr>
                    </a:p>
                  </a:txBody>
                  <a:tcPr marL="68580" marR="68580" marT="68580" marB="68580" anchor="ctr"/>
                </a:tc>
              </a:tr>
              <a:tr h="497205">
                <a:tc>
                  <a:txBody>
                    <a:bodyPr/>
                    <a:lstStyle/>
                    <a:p>
                      <a:r>
                        <a:rPr lang="vi-VN" sz="1800" smtClean="0">
                          <a:latin typeface="Arial" panose="020B0604020202020204" pitchFamily="34" charset="0"/>
                          <a:cs typeface="Arial" panose="020B0604020202020204" pitchFamily="34" charset="0"/>
                        </a:rPr>
                        <a:t>Truy xuất tuần tự</a:t>
                      </a:r>
                      <a:endParaRPr lang="en-US" sz="1800">
                        <a:latin typeface="Arial" panose="020B0604020202020204" pitchFamily="34" charset="0"/>
                        <a:cs typeface="Arial" panose="020B0604020202020204" pitchFamily="34" charset="0"/>
                      </a:endParaRPr>
                    </a:p>
                  </a:txBody>
                  <a:tcPr marL="68580" marR="68580" marT="68580" marB="68580"/>
                </a:tc>
                <a:tc>
                  <a:txBody>
                    <a:bodyPr/>
                    <a:lstStyle/>
                    <a:p>
                      <a:r>
                        <a:rPr lang="vi-VN" sz="1800" smtClean="0">
                          <a:latin typeface="Arial" panose="020B0604020202020204" pitchFamily="34" charset="0"/>
                          <a:cs typeface="Arial" panose="020B0604020202020204" pitchFamily="34" charset="0"/>
                        </a:rPr>
                        <a:t>Có thể truy xuất theo ngẫu nhiên</a:t>
                      </a:r>
                      <a:endParaRPr lang="en-US" sz="1800">
                        <a:latin typeface="Arial" panose="020B0604020202020204" pitchFamily="34" charset="0"/>
                        <a:cs typeface="Arial" panose="020B0604020202020204" pitchFamily="34" charset="0"/>
                      </a:endParaRPr>
                    </a:p>
                  </a:txBody>
                  <a:tcPr marL="68580" marR="68580" marT="68580" marB="68580"/>
                </a:tc>
              </a:tr>
              <a:tr h="742950">
                <a:tc>
                  <a:txBody>
                    <a:bodyPr/>
                    <a:lstStyle/>
                    <a:p>
                      <a:r>
                        <a:rPr lang="en-US" sz="1800" smtClean="0">
                          <a:latin typeface="Arial" panose="020B0604020202020204" pitchFamily="34" charset="0"/>
                          <a:cs typeface="Arial" panose="020B0604020202020204" pitchFamily="34" charset="0"/>
                        </a:rPr>
                        <a:t>Chứa 1 loại đối tượng/dữ liệu nhất định</a:t>
                      </a:r>
                      <a:endParaRPr lang="en-US" sz="1800">
                        <a:latin typeface="Arial" panose="020B0604020202020204" pitchFamily="34" charset="0"/>
                        <a:cs typeface="Arial" panose="020B0604020202020204" pitchFamily="34" charset="0"/>
                      </a:endParaRPr>
                    </a:p>
                  </a:txBody>
                  <a:tcPr marL="68580" marR="68580" marT="68580" marB="68580"/>
                </a:tc>
                <a:tc>
                  <a:txBody>
                    <a:bodyPr/>
                    <a:lstStyle/>
                    <a:p>
                      <a:r>
                        <a:rPr lang="en-US" sz="1800" smtClean="0">
                          <a:latin typeface="Arial" panose="020B0604020202020204" pitchFamily="34" charset="0"/>
                          <a:cs typeface="Arial" panose="020B0604020202020204" pitchFamily="34" charset="0"/>
                        </a:rPr>
                        <a:t>Có thể chứa nhiều loại đối tượng/dữ liệu khác nhau</a:t>
                      </a:r>
                      <a:endParaRPr lang="en-US" sz="1800">
                        <a:latin typeface="Arial" panose="020B0604020202020204" pitchFamily="34" charset="0"/>
                        <a:cs typeface="Arial" panose="020B0604020202020204" pitchFamily="34" charset="0"/>
                      </a:endParaRPr>
                    </a:p>
                  </a:txBody>
                  <a:tcPr marL="68580" marR="68580" marT="68580" marB="68580"/>
                </a:tc>
              </a:tr>
              <a:tr h="788035">
                <a:tc>
                  <a:txBody>
                    <a:bodyPr/>
                    <a:lstStyle/>
                    <a:p>
                      <a:r>
                        <a:rPr lang="vi-VN" sz="1800" smtClean="0">
                          <a:latin typeface="Arial" panose="020B0604020202020204" pitchFamily="34" charset="0"/>
                          <a:cs typeface="Arial" panose="020B0604020202020204" pitchFamily="34" charset="0"/>
                        </a:rPr>
                        <a:t>Phải </a:t>
                      </a:r>
                      <a:r>
                        <a:rPr lang="en-US" sz="1800" smtClean="0">
                          <a:latin typeface="Arial" panose="020B0604020202020204" pitchFamily="34" charset="0"/>
                          <a:cs typeface="Arial" panose="020B0604020202020204" pitchFamily="34" charset="0"/>
                        </a:rPr>
                        <a:t>lập trình hoàn toàn</a:t>
                      </a:r>
                      <a:endParaRPr lang="en-US" sz="1800">
                        <a:latin typeface="Arial" panose="020B0604020202020204" pitchFamily="34" charset="0"/>
                        <a:cs typeface="Arial" panose="020B0604020202020204" pitchFamily="34" charset="0"/>
                      </a:endParaRPr>
                    </a:p>
                  </a:txBody>
                  <a:tcPr marL="68580" marR="68580" marT="68580" marB="68580"/>
                </a:tc>
                <a:tc>
                  <a:txBody>
                    <a:bodyPr/>
                    <a:lstStyle/>
                    <a:p>
                      <a:r>
                        <a:rPr lang="vi-VN" sz="1800" smtClean="0">
                          <a:latin typeface="Arial" panose="020B0604020202020204" pitchFamily="34" charset="0"/>
                          <a:cs typeface="Arial" panose="020B0604020202020204" pitchFamily="34" charset="0"/>
                        </a:rPr>
                        <a:t>Gọ</a:t>
                      </a:r>
                      <a:r>
                        <a:rPr lang="en-US" sz="1800" smtClean="0">
                          <a:latin typeface="Arial" panose="020B0604020202020204" pitchFamily="34" charset="0"/>
                          <a:cs typeface="Arial" panose="020B0604020202020204" pitchFamily="34" charset="0"/>
                        </a:rPr>
                        <a:t>i những phương thức đã được định nghĩa</a:t>
                      </a:r>
                      <a:endParaRPr lang="en-US" sz="1800">
                        <a:latin typeface="Arial" panose="020B0604020202020204" pitchFamily="34" charset="0"/>
                        <a:cs typeface="Arial" panose="020B0604020202020204" pitchFamily="34" charset="0"/>
                      </a:endParaRPr>
                    </a:p>
                  </a:txBody>
                  <a:tcPr marL="68580" marR="68580" marT="68580" marB="68580"/>
                </a:tc>
              </a:tr>
              <a:tr h="754380">
                <a:tc>
                  <a:txBody>
                    <a:bodyPr/>
                    <a:lstStyle/>
                    <a:p>
                      <a:r>
                        <a:rPr lang="en-US" sz="1800" smtClean="0">
                          <a:latin typeface="Arial" panose="020B0604020202020204" pitchFamily="34" charset="0"/>
                          <a:cs typeface="Arial" panose="020B0604020202020204" pitchFamily="34" charset="0"/>
                        </a:rPr>
                        <a:t>Duyệt các phần tử thông qua chỉ số mảng</a:t>
                      </a:r>
                      <a:endParaRPr lang="en-US" sz="1800">
                        <a:latin typeface="Arial" panose="020B0604020202020204" pitchFamily="34" charset="0"/>
                        <a:cs typeface="Arial" panose="020B0604020202020204" pitchFamily="34" charset="0"/>
                      </a:endParaRPr>
                    </a:p>
                  </a:txBody>
                  <a:tcPr marL="68580" marR="68580" marT="68580" marB="6858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smtClean="0">
                          <a:latin typeface="Arial" panose="020B0604020202020204" pitchFamily="34" charset="0"/>
                          <a:cs typeface="Arial" panose="020B0604020202020204" pitchFamily="34" charset="0"/>
                        </a:rPr>
                        <a:t>Duyệt các phần tử thông qua </a:t>
                      </a:r>
                      <a:r>
                        <a:rPr lang="en-US" sz="1800" smtClean="0">
                          <a:solidFill>
                            <a:srgbClr val="FF0000"/>
                          </a:solidFill>
                          <a:latin typeface="Arial" panose="020B0604020202020204" pitchFamily="34" charset="0"/>
                          <a:cs typeface="Arial" panose="020B0604020202020204" pitchFamily="34" charset="0"/>
                        </a:rPr>
                        <a:t>Iterator</a:t>
                      </a:r>
                      <a:endParaRPr lang="en-US" sz="1800" smtClean="0">
                        <a:solidFill>
                          <a:srgbClr val="FF0000"/>
                        </a:solidFill>
                        <a:latin typeface="Arial" panose="020B0604020202020204" pitchFamily="34" charset="0"/>
                        <a:cs typeface="Arial" panose="020B0604020202020204" pitchFamily="34" charset="0"/>
                      </a:endParaRPr>
                    </a:p>
                  </a:txBody>
                  <a:tcPr marL="68580" marR="68580" marT="68580" marB="6858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875" y="609283"/>
            <a:ext cx="6848475" cy="50546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70C0"/>
                </a:solidFill>
                <a:sym typeface="+mn-ea"/>
              </a:rPr>
              <a:t>Hệ thống cấp bậc Collection</a:t>
            </a:r>
            <a:r>
              <a:rPr lang="en-US" sz="3200" dirty="0">
                <a:solidFill>
                  <a:srgbClr val="0070C0"/>
                </a:solidFill>
                <a:sym typeface="+mn-ea"/>
              </a:rPr>
              <a:t> và Map</a:t>
            </a:r>
            <a:endParaRPr sz="3200" spc="105" dirty="0">
              <a:solidFill>
                <a:schemeClr val="tx1"/>
              </a:solidFill>
            </a:endParaRPr>
          </a:p>
        </p:txBody>
      </p:sp>
      <p:sp>
        <p:nvSpPr>
          <p:cNvPr id="4" name="object 4"/>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r>
              <a:rPr spc="-90" dirty="0"/>
              <a:t>25</a:t>
            </a:r>
            <a:endParaRPr spc="-90" dirty="0"/>
          </a:p>
        </p:txBody>
      </p:sp>
      <p:sp>
        <p:nvSpPr>
          <p:cNvPr id="3" name="object 3"/>
          <p:cNvSpPr txBox="1"/>
          <p:nvPr/>
        </p:nvSpPr>
        <p:spPr>
          <a:xfrm>
            <a:off x="1050442" y="1486709"/>
            <a:ext cx="6957059" cy="5234940"/>
          </a:xfrm>
          <a:prstGeom prst="rect">
            <a:avLst/>
          </a:prstGeom>
        </p:spPr>
        <p:txBody>
          <a:bodyPr vert="horz" wrap="square" lIns="0" tIns="102870" rIns="0" bIns="0" rtlCol="0">
            <a:spAutoFit/>
          </a:bodyPr>
          <a:lstStyle/>
          <a:p>
            <a:pPr marL="286385" indent="-274320">
              <a:lnSpc>
                <a:spcPct val="100000"/>
              </a:lnSpc>
              <a:spcBef>
                <a:spcPts val="810"/>
              </a:spcBef>
              <a:buChar char="•"/>
              <a:tabLst>
                <a:tab pos="286385" algn="l"/>
                <a:tab pos="287020" algn="l"/>
              </a:tabLst>
            </a:pPr>
            <a:r>
              <a:rPr sz="2400" spc="-15" dirty="0">
                <a:solidFill>
                  <a:srgbClr val="585858"/>
                </a:solidFill>
                <a:latin typeface="Arial" panose="020B0604020202020204"/>
                <a:cs typeface="Arial" panose="020B0604020202020204"/>
              </a:rPr>
              <a:t>Collection: </a:t>
            </a:r>
            <a:r>
              <a:rPr lang="en-US" sz="2400" spc="-15" dirty="0">
                <a:solidFill>
                  <a:srgbClr val="585858"/>
                </a:solidFill>
                <a:latin typeface="Arial" panose="020B0604020202020204"/>
                <a:cs typeface="Arial" panose="020B0604020202020204"/>
              </a:rPr>
              <a:t>là t</a:t>
            </a:r>
            <a:r>
              <a:rPr sz="2400" spc="-85" dirty="0">
                <a:solidFill>
                  <a:srgbClr val="585858"/>
                </a:solidFill>
                <a:latin typeface="Arial" panose="020B0604020202020204"/>
                <a:cs typeface="Arial" panose="020B0604020202020204"/>
              </a:rPr>
              <a:t>ập </a:t>
            </a:r>
            <a:r>
              <a:rPr sz="2400" spc="-105" dirty="0">
                <a:solidFill>
                  <a:srgbClr val="585858"/>
                </a:solidFill>
                <a:latin typeface="Arial" panose="020B0604020202020204"/>
                <a:cs typeface="Arial" panose="020B0604020202020204"/>
              </a:rPr>
              <a:t>các </a:t>
            </a:r>
            <a:r>
              <a:rPr sz="2400" spc="65" dirty="0">
                <a:solidFill>
                  <a:srgbClr val="585858"/>
                </a:solidFill>
                <a:latin typeface="Arial" panose="020B0604020202020204"/>
                <a:cs typeface="Arial" panose="020B0604020202020204"/>
              </a:rPr>
              <a:t>đối</a:t>
            </a:r>
            <a:r>
              <a:rPr sz="2400" spc="250" dirty="0">
                <a:solidFill>
                  <a:srgbClr val="585858"/>
                </a:solidFill>
                <a:latin typeface="Arial" panose="020B0604020202020204"/>
                <a:cs typeface="Arial" panose="020B0604020202020204"/>
              </a:rPr>
              <a:t> </a:t>
            </a:r>
            <a:r>
              <a:rPr sz="2400" spc="-20" dirty="0">
                <a:solidFill>
                  <a:srgbClr val="585858"/>
                </a:solidFill>
                <a:latin typeface="Arial" panose="020B0604020202020204"/>
                <a:cs typeface="Arial" panose="020B0604020202020204"/>
              </a:rPr>
              <a:t>tượng</a:t>
            </a:r>
            <a:r>
              <a:rPr lang="en-US" sz="2400" spc="-20" dirty="0">
                <a:solidFill>
                  <a:srgbClr val="585858"/>
                </a:solidFill>
                <a:latin typeface="Arial" panose="020B0604020202020204"/>
                <a:cs typeface="Arial" panose="020B0604020202020204"/>
              </a:rPr>
              <a:t>, có 3 nhánh con trong nhóm Collection: List, Set</a:t>
            </a:r>
            <a:r>
              <a:rPr lang="en-US" sz="2400" spc="-20" dirty="0">
                <a:solidFill>
                  <a:srgbClr val="585858"/>
                </a:solidFill>
                <a:latin typeface="Arial" panose="020B0604020202020204"/>
                <a:cs typeface="Arial" panose="020B0604020202020204"/>
                <a:sym typeface="+mn-ea"/>
              </a:rPr>
              <a:t>, Queue</a:t>
            </a:r>
            <a:r>
              <a:rPr lang="en-US" sz="2400" spc="-20" dirty="0">
                <a:solidFill>
                  <a:srgbClr val="585858"/>
                </a:solidFill>
                <a:latin typeface="Arial" panose="020B0604020202020204"/>
                <a:cs typeface="Arial" panose="020B0604020202020204"/>
              </a:rPr>
              <a:t>.</a:t>
            </a:r>
            <a:endParaRPr lang="en-US" sz="2400" spc="-20" dirty="0">
              <a:solidFill>
                <a:srgbClr val="585858"/>
              </a:solidFill>
              <a:latin typeface="Arial" panose="020B0604020202020204"/>
              <a:cs typeface="Arial" panose="020B0604020202020204"/>
            </a:endParaRPr>
          </a:p>
          <a:p>
            <a:pPr marL="560705" marR="5080" indent="-228600">
              <a:lnSpc>
                <a:spcPts val="2590"/>
              </a:lnSpc>
              <a:spcBef>
                <a:spcPts val="1035"/>
              </a:spcBef>
            </a:pPr>
            <a:r>
              <a:rPr sz="2400" spc="-15" dirty="0">
                <a:solidFill>
                  <a:srgbClr val="585858"/>
                </a:solidFill>
                <a:latin typeface="Georgia" panose="02040502050405020303"/>
                <a:cs typeface="Georgia" panose="02040502050405020303"/>
              </a:rPr>
              <a:t>−</a:t>
            </a:r>
            <a:r>
              <a:rPr sz="2400" spc="-15" dirty="0">
                <a:solidFill>
                  <a:srgbClr val="585858"/>
                </a:solidFill>
                <a:latin typeface="Arial" panose="020B0604020202020204"/>
                <a:cs typeface="Arial" panose="020B0604020202020204"/>
              </a:rPr>
              <a:t>List: </a:t>
            </a:r>
            <a:r>
              <a:rPr sz="2400" spc="-85" dirty="0">
                <a:solidFill>
                  <a:srgbClr val="585858"/>
                </a:solidFill>
                <a:latin typeface="Arial" panose="020B0604020202020204"/>
                <a:cs typeface="Arial" panose="020B0604020202020204"/>
              </a:rPr>
              <a:t>Tập </a:t>
            </a:r>
            <a:r>
              <a:rPr sz="2400" spc="-105" dirty="0">
                <a:solidFill>
                  <a:srgbClr val="585858"/>
                </a:solidFill>
                <a:latin typeface="Arial" panose="020B0604020202020204"/>
                <a:cs typeface="Arial" panose="020B0604020202020204"/>
              </a:rPr>
              <a:t>các </a:t>
            </a:r>
            <a:r>
              <a:rPr sz="2400" spc="60" dirty="0">
                <a:solidFill>
                  <a:srgbClr val="585858"/>
                </a:solidFill>
                <a:latin typeface="Arial" panose="020B0604020202020204"/>
                <a:cs typeface="Arial" panose="020B0604020202020204"/>
              </a:rPr>
              <a:t>đối </a:t>
            </a:r>
            <a:r>
              <a:rPr sz="2400" spc="-20" dirty="0">
                <a:solidFill>
                  <a:srgbClr val="585858"/>
                </a:solidFill>
                <a:latin typeface="Arial" panose="020B0604020202020204"/>
                <a:cs typeface="Arial" panose="020B0604020202020204"/>
              </a:rPr>
              <a:t>tượng </a:t>
            </a:r>
            <a:r>
              <a:rPr sz="2400" spc="15" dirty="0">
                <a:solidFill>
                  <a:srgbClr val="585858"/>
                </a:solidFill>
                <a:latin typeface="Arial" panose="020B0604020202020204"/>
                <a:cs typeface="Arial" panose="020B0604020202020204"/>
              </a:rPr>
              <a:t>tuần </a:t>
            </a:r>
            <a:r>
              <a:rPr sz="2400" spc="-65" dirty="0">
                <a:solidFill>
                  <a:srgbClr val="585858"/>
                </a:solidFill>
                <a:latin typeface="Arial" panose="020B0604020202020204"/>
                <a:cs typeface="Arial" panose="020B0604020202020204"/>
              </a:rPr>
              <a:t>tự, </a:t>
            </a:r>
            <a:r>
              <a:rPr sz="2400" spc="-50" dirty="0">
                <a:solidFill>
                  <a:srgbClr val="585858"/>
                </a:solidFill>
                <a:latin typeface="Arial" panose="020B0604020202020204"/>
                <a:cs typeface="Arial" panose="020B0604020202020204"/>
              </a:rPr>
              <a:t>kế </a:t>
            </a:r>
            <a:r>
              <a:rPr sz="2400" spc="45" dirty="0">
                <a:solidFill>
                  <a:srgbClr val="585858"/>
                </a:solidFill>
                <a:latin typeface="Arial" panose="020B0604020202020204"/>
                <a:cs typeface="Arial" panose="020B0604020202020204"/>
              </a:rPr>
              <a:t>tiếp </a:t>
            </a:r>
            <a:r>
              <a:rPr sz="2400" spc="-40" dirty="0">
                <a:solidFill>
                  <a:srgbClr val="585858"/>
                </a:solidFill>
                <a:latin typeface="Arial" panose="020B0604020202020204"/>
                <a:cs typeface="Arial" panose="020B0604020202020204"/>
              </a:rPr>
              <a:t>nhau, </a:t>
            </a:r>
            <a:r>
              <a:rPr sz="2400" spc="-10" dirty="0">
                <a:solidFill>
                  <a:srgbClr val="585858"/>
                </a:solidFill>
                <a:latin typeface="Arial" panose="020B0604020202020204"/>
                <a:cs typeface="Arial" panose="020B0604020202020204"/>
              </a:rPr>
              <a:t>có  </a:t>
            </a:r>
            <a:r>
              <a:rPr sz="2400" spc="30" dirty="0">
                <a:solidFill>
                  <a:srgbClr val="585858"/>
                </a:solidFill>
                <a:latin typeface="Arial" panose="020B0604020202020204"/>
                <a:cs typeface="Arial" panose="020B0604020202020204"/>
              </a:rPr>
              <a:t>thể </a:t>
            </a:r>
            <a:r>
              <a:rPr sz="2400" dirty="0">
                <a:solidFill>
                  <a:srgbClr val="585858"/>
                </a:solidFill>
                <a:latin typeface="Arial" panose="020B0604020202020204"/>
                <a:cs typeface="Arial" panose="020B0604020202020204"/>
              </a:rPr>
              <a:t>lặp</a:t>
            </a:r>
            <a:r>
              <a:rPr sz="2400" spc="-40" dirty="0">
                <a:solidFill>
                  <a:srgbClr val="585858"/>
                </a:solidFill>
                <a:latin typeface="Arial" panose="020B0604020202020204"/>
                <a:cs typeface="Arial" panose="020B0604020202020204"/>
              </a:rPr>
              <a:t> </a:t>
            </a:r>
            <a:r>
              <a:rPr sz="2400" spc="-15" dirty="0">
                <a:solidFill>
                  <a:srgbClr val="585858"/>
                </a:solidFill>
                <a:latin typeface="Arial" panose="020B0604020202020204"/>
                <a:cs typeface="Arial" panose="020B0604020202020204"/>
              </a:rPr>
              <a:t>lại</a:t>
            </a:r>
            <a:endParaRPr sz="2400">
              <a:latin typeface="Arial" panose="020B0604020202020204"/>
              <a:cs typeface="Arial" panose="020B0604020202020204"/>
            </a:endParaRPr>
          </a:p>
          <a:p>
            <a:pPr marL="332105">
              <a:lnSpc>
                <a:spcPct val="100000"/>
              </a:lnSpc>
              <a:spcBef>
                <a:spcPts val="675"/>
              </a:spcBef>
            </a:pPr>
            <a:r>
              <a:rPr sz="2400" dirty="0">
                <a:solidFill>
                  <a:srgbClr val="585858"/>
                </a:solidFill>
                <a:latin typeface="Georgia" panose="02040502050405020303"/>
                <a:cs typeface="Georgia" panose="02040502050405020303"/>
              </a:rPr>
              <a:t>− </a:t>
            </a:r>
            <a:r>
              <a:rPr sz="2400" spc="-105" dirty="0">
                <a:solidFill>
                  <a:srgbClr val="585858"/>
                </a:solidFill>
                <a:latin typeface="Arial" panose="020B0604020202020204"/>
                <a:cs typeface="Arial" panose="020B0604020202020204"/>
              </a:rPr>
              <a:t>Set: </a:t>
            </a:r>
            <a:r>
              <a:rPr sz="2400" spc="-85" dirty="0">
                <a:solidFill>
                  <a:srgbClr val="585858"/>
                </a:solidFill>
                <a:latin typeface="Arial" panose="020B0604020202020204"/>
                <a:cs typeface="Arial" panose="020B0604020202020204"/>
              </a:rPr>
              <a:t>Tập </a:t>
            </a:r>
            <a:r>
              <a:rPr sz="2400" spc="-105" dirty="0">
                <a:solidFill>
                  <a:srgbClr val="585858"/>
                </a:solidFill>
                <a:latin typeface="Arial" panose="020B0604020202020204"/>
                <a:cs typeface="Arial" panose="020B0604020202020204"/>
              </a:rPr>
              <a:t>các </a:t>
            </a:r>
            <a:r>
              <a:rPr sz="2400" spc="60" dirty="0">
                <a:solidFill>
                  <a:srgbClr val="585858"/>
                </a:solidFill>
                <a:latin typeface="Arial" panose="020B0604020202020204"/>
                <a:cs typeface="Arial" panose="020B0604020202020204"/>
              </a:rPr>
              <a:t>đối </a:t>
            </a:r>
            <a:r>
              <a:rPr sz="2400" spc="-20" dirty="0">
                <a:solidFill>
                  <a:srgbClr val="585858"/>
                </a:solidFill>
                <a:latin typeface="Arial" panose="020B0604020202020204"/>
                <a:cs typeface="Arial" panose="020B0604020202020204"/>
              </a:rPr>
              <a:t>tượng </a:t>
            </a:r>
            <a:r>
              <a:rPr sz="2400" spc="30" dirty="0">
                <a:solidFill>
                  <a:srgbClr val="585858"/>
                </a:solidFill>
                <a:latin typeface="Arial" panose="020B0604020202020204"/>
                <a:cs typeface="Arial" panose="020B0604020202020204"/>
              </a:rPr>
              <a:t>không </a:t>
            </a:r>
            <a:r>
              <a:rPr sz="2400" dirty="0">
                <a:solidFill>
                  <a:srgbClr val="585858"/>
                </a:solidFill>
                <a:latin typeface="Arial" panose="020B0604020202020204"/>
                <a:cs typeface="Arial" panose="020B0604020202020204"/>
              </a:rPr>
              <a:t>lặp</a:t>
            </a:r>
            <a:r>
              <a:rPr sz="2400" spc="-90" dirty="0">
                <a:solidFill>
                  <a:srgbClr val="585858"/>
                </a:solidFill>
                <a:latin typeface="Arial" panose="020B0604020202020204"/>
                <a:cs typeface="Arial" panose="020B0604020202020204"/>
              </a:rPr>
              <a:t> </a:t>
            </a:r>
            <a:r>
              <a:rPr sz="2400" spc="-10" dirty="0">
                <a:solidFill>
                  <a:srgbClr val="585858"/>
                </a:solidFill>
                <a:latin typeface="Arial" panose="020B0604020202020204"/>
                <a:cs typeface="Arial" panose="020B0604020202020204"/>
              </a:rPr>
              <a:t>lại</a:t>
            </a:r>
            <a:endParaRPr sz="2400" spc="-10" dirty="0">
              <a:solidFill>
                <a:srgbClr val="585858"/>
              </a:solidFill>
              <a:latin typeface="Arial" panose="020B0604020202020204"/>
              <a:cs typeface="Arial" panose="020B0604020202020204"/>
            </a:endParaRPr>
          </a:p>
          <a:p>
            <a:pPr marL="332105">
              <a:lnSpc>
                <a:spcPct val="100000"/>
              </a:lnSpc>
              <a:spcBef>
                <a:spcPts val="675"/>
              </a:spcBef>
            </a:pPr>
            <a:r>
              <a:rPr sz="2400" dirty="0">
                <a:solidFill>
                  <a:srgbClr val="585858"/>
                </a:solidFill>
                <a:latin typeface="Georgia" panose="02040502050405020303"/>
                <a:cs typeface="Georgia" panose="02040502050405020303"/>
                <a:sym typeface="+mn-ea"/>
              </a:rPr>
              <a:t>− </a:t>
            </a:r>
            <a:r>
              <a:rPr sz="2400" dirty="0">
                <a:solidFill>
                  <a:srgbClr val="585858"/>
                </a:solidFill>
                <a:latin typeface="Arial" panose="020B0604020202020204"/>
                <a:cs typeface="Arial" panose="020B0604020202020204"/>
                <a:sym typeface="+mn-ea"/>
              </a:rPr>
              <a:t>Queue </a:t>
            </a:r>
            <a:r>
              <a:rPr lang="en-US" sz="2400" dirty="0">
                <a:solidFill>
                  <a:srgbClr val="585858"/>
                </a:solidFill>
                <a:latin typeface="Arial" panose="020B0604020202020204"/>
                <a:cs typeface="Arial" panose="020B0604020202020204"/>
                <a:sym typeface="+mn-ea"/>
              </a:rPr>
              <a:t>:</a:t>
            </a:r>
            <a:r>
              <a:rPr sz="2400" dirty="0">
                <a:solidFill>
                  <a:srgbClr val="585858"/>
                </a:solidFill>
                <a:latin typeface="Arial" panose="020B0604020202020204"/>
                <a:cs typeface="Arial" panose="020B0604020202020204"/>
                <a:sym typeface="+mn-ea"/>
              </a:rPr>
              <a:t> cũng là một tập </a:t>
            </a:r>
            <a:r>
              <a:rPr sz="2400" spc="-105" dirty="0">
                <a:solidFill>
                  <a:srgbClr val="585858"/>
                </a:solidFill>
                <a:latin typeface="Arial" panose="020B0604020202020204"/>
                <a:cs typeface="Arial" panose="020B0604020202020204"/>
                <a:sym typeface="+mn-ea"/>
              </a:rPr>
              <a:t>các </a:t>
            </a:r>
            <a:r>
              <a:rPr sz="2400" spc="60" dirty="0">
                <a:solidFill>
                  <a:srgbClr val="585858"/>
                </a:solidFill>
                <a:latin typeface="Arial" panose="020B0604020202020204"/>
                <a:cs typeface="Arial" panose="020B0604020202020204"/>
                <a:sym typeface="+mn-ea"/>
              </a:rPr>
              <a:t>đối </a:t>
            </a:r>
            <a:r>
              <a:rPr sz="2400" spc="-20" dirty="0">
                <a:solidFill>
                  <a:srgbClr val="585858"/>
                </a:solidFill>
                <a:latin typeface="Arial" panose="020B0604020202020204"/>
                <a:cs typeface="Arial" panose="020B0604020202020204"/>
                <a:sym typeface="+mn-ea"/>
              </a:rPr>
              <a:t>tượng</a:t>
            </a:r>
            <a:r>
              <a:rPr lang="en-US" sz="2400" spc="-20" dirty="0">
                <a:solidFill>
                  <a:srgbClr val="585858"/>
                </a:solidFill>
                <a:latin typeface="Arial" panose="020B0604020202020204"/>
                <a:cs typeface="Arial" panose="020B0604020202020204"/>
                <a:sym typeface="+mn-ea"/>
              </a:rPr>
              <a:t> </a:t>
            </a:r>
            <a:r>
              <a:rPr sz="2400" spc="15" dirty="0">
                <a:solidFill>
                  <a:srgbClr val="585858"/>
                </a:solidFill>
                <a:latin typeface="Arial" panose="020B0604020202020204"/>
                <a:cs typeface="Arial" panose="020B0604020202020204"/>
                <a:sym typeface="+mn-ea"/>
              </a:rPr>
              <a:t>tuần </a:t>
            </a:r>
            <a:r>
              <a:rPr sz="2400" spc="-65" dirty="0">
                <a:solidFill>
                  <a:srgbClr val="585858"/>
                </a:solidFill>
                <a:latin typeface="Arial" panose="020B0604020202020204"/>
                <a:cs typeface="Arial" panose="020B0604020202020204"/>
                <a:sym typeface="+mn-ea"/>
              </a:rPr>
              <a:t>tự</a:t>
            </a:r>
            <a:r>
              <a:rPr sz="2400" dirty="0">
                <a:solidFill>
                  <a:srgbClr val="585858"/>
                </a:solidFill>
                <a:latin typeface="Arial" panose="020B0604020202020204"/>
                <a:cs typeface="Arial" panose="020B0604020202020204"/>
                <a:sym typeface="+mn-ea"/>
              </a:rPr>
              <a:t>, nhưng chỉ có thể </a:t>
            </a:r>
            <a:r>
              <a:rPr lang="en-US" sz="2400" dirty="0">
                <a:solidFill>
                  <a:srgbClr val="585858"/>
                </a:solidFill>
                <a:latin typeface="Arial" panose="020B0604020202020204"/>
                <a:cs typeface="Arial" panose="020B0604020202020204"/>
                <a:sym typeface="+mn-ea"/>
              </a:rPr>
              <a:t>truy xuất</a:t>
            </a:r>
            <a:r>
              <a:rPr sz="2400" dirty="0">
                <a:solidFill>
                  <a:srgbClr val="585858"/>
                </a:solidFill>
                <a:latin typeface="Arial" panose="020B0604020202020204"/>
                <a:cs typeface="Arial" panose="020B0604020202020204"/>
                <a:sym typeface="+mn-ea"/>
              </a:rPr>
              <a:t> phần tử đứng ở đầu hàng đợi.</a:t>
            </a:r>
            <a:endParaRPr sz="2400" dirty="0">
              <a:solidFill>
                <a:srgbClr val="585858"/>
              </a:solidFill>
              <a:latin typeface="Arial" panose="020B0604020202020204"/>
              <a:cs typeface="Arial" panose="020B0604020202020204"/>
              <a:sym typeface="+mn-ea"/>
            </a:endParaRPr>
          </a:p>
          <a:p>
            <a:pPr marL="286385" marR="762000" indent="-274320" algn="just">
              <a:lnSpc>
                <a:spcPts val="2590"/>
              </a:lnSpc>
              <a:spcBef>
                <a:spcPts val="1840"/>
              </a:spcBef>
              <a:buChar char="•"/>
              <a:tabLst>
                <a:tab pos="287020" algn="l"/>
              </a:tabLst>
            </a:pPr>
            <a:r>
              <a:rPr sz="2400" spc="-10" dirty="0">
                <a:solidFill>
                  <a:srgbClr val="585858"/>
                </a:solidFill>
                <a:latin typeface="Arial" panose="020B0604020202020204"/>
                <a:cs typeface="Arial" panose="020B0604020202020204"/>
              </a:rPr>
              <a:t>Map: </a:t>
            </a:r>
            <a:r>
              <a:rPr sz="2400" spc="-85" dirty="0">
                <a:solidFill>
                  <a:srgbClr val="585858"/>
                </a:solidFill>
                <a:latin typeface="Arial" panose="020B0604020202020204"/>
                <a:cs typeface="Arial" panose="020B0604020202020204"/>
              </a:rPr>
              <a:t>Tập </a:t>
            </a:r>
            <a:r>
              <a:rPr sz="2400" spc="-100" dirty="0">
                <a:solidFill>
                  <a:srgbClr val="585858"/>
                </a:solidFill>
                <a:latin typeface="Arial" panose="020B0604020202020204"/>
                <a:cs typeface="Arial" panose="020B0604020202020204"/>
              </a:rPr>
              <a:t>các </a:t>
            </a:r>
            <a:r>
              <a:rPr sz="2400" spc="-45" dirty="0">
                <a:solidFill>
                  <a:srgbClr val="585858"/>
                </a:solidFill>
                <a:latin typeface="Arial" panose="020B0604020202020204"/>
                <a:cs typeface="Arial" panose="020B0604020202020204"/>
              </a:rPr>
              <a:t>cặp </a:t>
            </a:r>
            <a:r>
              <a:rPr sz="2400" spc="10" dirty="0">
                <a:solidFill>
                  <a:srgbClr val="585858"/>
                </a:solidFill>
                <a:latin typeface="Arial" panose="020B0604020202020204"/>
                <a:cs typeface="Arial" panose="020B0604020202020204"/>
              </a:rPr>
              <a:t>khóa-giá </a:t>
            </a:r>
            <a:r>
              <a:rPr sz="2400" spc="75" dirty="0">
                <a:solidFill>
                  <a:srgbClr val="585858"/>
                </a:solidFill>
                <a:latin typeface="Arial" panose="020B0604020202020204"/>
                <a:cs typeface="Arial" panose="020B0604020202020204"/>
              </a:rPr>
              <a:t>trị </a:t>
            </a:r>
            <a:r>
              <a:rPr sz="2400" spc="-35" dirty="0">
                <a:solidFill>
                  <a:srgbClr val="585858"/>
                </a:solidFill>
                <a:latin typeface="Arial" panose="020B0604020202020204"/>
                <a:cs typeface="Arial" panose="020B0604020202020204"/>
              </a:rPr>
              <a:t>(key-value) </a:t>
            </a:r>
            <a:r>
              <a:rPr sz="2400" spc="-110" dirty="0">
                <a:solidFill>
                  <a:srgbClr val="585858"/>
                </a:solidFill>
                <a:latin typeface="Arial" panose="020B0604020202020204"/>
                <a:cs typeface="Arial" panose="020B0604020202020204"/>
              </a:rPr>
              <a:t>và  </a:t>
            </a:r>
            <a:r>
              <a:rPr sz="2400" spc="30" dirty="0">
                <a:solidFill>
                  <a:srgbClr val="585858"/>
                </a:solidFill>
                <a:latin typeface="Arial" panose="020B0604020202020204"/>
                <a:cs typeface="Arial" panose="020B0604020202020204"/>
              </a:rPr>
              <a:t>không </a:t>
            </a:r>
            <a:r>
              <a:rPr sz="2400" spc="-5" dirty="0">
                <a:solidFill>
                  <a:srgbClr val="585858"/>
                </a:solidFill>
                <a:latin typeface="Arial" panose="020B0604020202020204"/>
                <a:cs typeface="Arial" panose="020B0604020202020204"/>
              </a:rPr>
              <a:t>cho </a:t>
            </a:r>
            <a:r>
              <a:rPr sz="2400" spc="20" dirty="0">
                <a:solidFill>
                  <a:srgbClr val="585858"/>
                </a:solidFill>
                <a:latin typeface="Arial" panose="020B0604020202020204"/>
                <a:cs typeface="Arial" panose="020B0604020202020204"/>
              </a:rPr>
              <a:t>phép </a:t>
            </a:r>
            <a:r>
              <a:rPr sz="2400" spc="-25" dirty="0">
                <a:solidFill>
                  <a:srgbClr val="585858"/>
                </a:solidFill>
                <a:latin typeface="Arial" panose="020B0604020202020204"/>
                <a:cs typeface="Arial" panose="020B0604020202020204"/>
              </a:rPr>
              <a:t>khóa </a:t>
            </a:r>
            <a:r>
              <a:rPr sz="2400" dirty="0">
                <a:solidFill>
                  <a:srgbClr val="585858"/>
                </a:solidFill>
                <a:latin typeface="Arial" panose="020B0604020202020204"/>
                <a:cs typeface="Arial" panose="020B0604020202020204"/>
              </a:rPr>
              <a:t>lặp</a:t>
            </a:r>
            <a:r>
              <a:rPr sz="2400" spc="5" dirty="0">
                <a:solidFill>
                  <a:srgbClr val="585858"/>
                </a:solidFill>
                <a:latin typeface="Arial" panose="020B0604020202020204"/>
                <a:cs typeface="Arial" panose="020B0604020202020204"/>
              </a:rPr>
              <a:t> </a:t>
            </a:r>
            <a:r>
              <a:rPr sz="2400" spc="-15" dirty="0">
                <a:solidFill>
                  <a:srgbClr val="585858"/>
                </a:solidFill>
                <a:latin typeface="Arial" panose="020B0604020202020204"/>
                <a:cs typeface="Arial" panose="020B0604020202020204"/>
              </a:rPr>
              <a:t>lại</a:t>
            </a:r>
            <a:endParaRPr sz="2400">
              <a:latin typeface="Arial" panose="020B0604020202020204"/>
              <a:cs typeface="Arial" panose="020B0604020202020204"/>
            </a:endParaRPr>
          </a:p>
          <a:p>
            <a:pPr marL="560705" marR="43180" indent="-228600" algn="just">
              <a:lnSpc>
                <a:spcPts val="2380"/>
              </a:lnSpc>
              <a:spcBef>
                <a:spcPts val="1015"/>
              </a:spcBef>
            </a:pPr>
            <a:r>
              <a:rPr sz="2200" spc="-5" dirty="0">
                <a:solidFill>
                  <a:srgbClr val="585858"/>
                </a:solidFill>
                <a:latin typeface="Georgia" panose="02040502050405020303"/>
                <a:cs typeface="Georgia" panose="02040502050405020303"/>
              </a:rPr>
              <a:t>− </a:t>
            </a:r>
            <a:r>
              <a:rPr sz="2200" spc="-55" dirty="0">
                <a:solidFill>
                  <a:srgbClr val="585858"/>
                </a:solidFill>
                <a:latin typeface="Arial" panose="020B0604020202020204"/>
                <a:cs typeface="Arial" panose="020B0604020202020204"/>
              </a:rPr>
              <a:t>Liên </a:t>
            </a:r>
            <a:r>
              <a:rPr sz="2200" spc="15" dirty="0">
                <a:solidFill>
                  <a:srgbClr val="585858"/>
                </a:solidFill>
                <a:latin typeface="Arial" panose="020B0604020202020204"/>
                <a:cs typeface="Arial" panose="020B0604020202020204"/>
              </a:rPr>
              <a:t>kết </a:t>
            </a:r>
            <a:r>
              <a:rPr sz="2200" spc="-95" dirty="0">
                <a:solidFill>
                  <a:srgbClr val="585858"/>
                </a:solidFill>
                <a:latin typeface="Arial" panose="020B0604020202020204"/>
                <a:cs typeface="Arial" panose="020B0604020202020204"/>
              </a:rPr>
              <a:t>các </a:t>
            </a:r>
            <a:r>
              <a:rPr sz="2200" spc="55" dirty="0">
                <a:solidFill>
                  <a:srgbClr val="585858"/>
                </a:solidFill>
                <a:latin typeface="Arial" panose="020B0604020202020204"/>
                <a:cs typeface="Arial" panose="020B0604020202020204"/>
              </a:rPr>
              <a:t>đối </a:t>
            </a:r>
            <a:r>
              <a:rPr sz="2200" spc="-20" dirty="0">
                <a:solidFill>
                  <a:srgbClr val="585858"/>
                </a:solidFill>
                <a:latin typeface="Arial" panose="020B0604020202020204"/>
                <a:cs typeface="Arial" panose="020B0604020202020204"/>
              </a:rPr>
              <a:t>tượng </a:t>
            </a:r>
            <a:r>
              <a:rPr sz="2200" spc="55" dirty="0">
                <a:solidFill>
                  <a:srgbClr val="585858"/>
                </a:solidFill>
                <a:latin typeface="Arial" panose="020B0604020202020204"/>
                <a:cs typeface="Arial" panose="020B0604020202020204"/>
              </a:rPr>
              <a:t>trong </a:t>
            </a:r>
            <a:r>
              <a:rPr sz="2200" spc="25" dirty="0">
                <a:solidFill>
                  <a:srgbClr val="585858"/>
                </a:solidFill>
                <a:latin typeface="Arial" panose="020B0604020202020204"/>
                <a:cs typeface="Arial" panose="020B0604020202020204"/>
              </a:rPr>
              <a:t>tập </a:t>
            </a:r>
            <a:r>
              <a:rPr sz="2200" spc="-45" dirty="0">
                <a:solidFill>
                  <a:srgbClr val="585858"/>
                </a:solidFill>
                <a:latin typeface="Arial" panose="020B0604020202020204"/>
                <a:cs typeface="Arial" panose="020B0604020202020204"/>
              </a:rPr>
              <a:t>này </a:t>
            </a:r>
            <a:r>
              <a:rPr sz="2200" spc="-50" dirty="0">
                <a:solidFill>
                  <a:srgbClr val="585858"/>
                </a:solidFill>
                <a:latin typeface="Arial" panose="020B0604020202020204"/>
                <a:cs typeface="Arial" panose="020B0604020202020204"/>
              </a:rPr>
              <a:t>với </a:t>
            </a:r>
            <a:r>
              <a:rPr sz="2200" spc="55" dirty="0">
                <a:solidFill>
                  <a:srgbClr val="585858"/>
                </a:solidFill>
                <a:latin typeface="Arial" panose="020B0604020202020204"/>
                <a:cs typeface="Arial" panose="020B0604020202020204"/>
              </a:rPr>
              <a:t>đối </a:t>
            </a:r>
            <a:r>
              <a:rPr sz="2200" spc="-95" dirty="0">
                <a:solidFill>
                  <a:srgbClr val="585858"/>
                </a:solidFill>
                <a:latin typeface="Arial" panose="020B0604020202020204"/>
                <a:cs typeface="Arial" panose="020B0604020202020204"/>
              </a:rPr>
              <a:t>các </a:t>
            </a:r>
            <a:r>
              <a:rPr sz="2200" spc="55" dirty="0">
                <a:solidFill>
                  <a:srgbClr val="585858"/>
                </a:solidFill>
                <a:latin typeface="Arial" panose="020B0604020202020204"/>
                <a:cs typeface="Arial" panose="020B0604020202020204"/>
              </a:rPr>
              <a:t>đối  </a:t>
            </a:r>
            <a:r>
              <a:rPr sz="2200" spc="-20" dirty="0">
                <a:solidFill>
                  <a:srgbClr val="585858"/>
                </a:solidFill>
                <a:latin typeface="Arial" panose="020B0604020202020204"/>
                <a:cs typeface="Arial" panose="020B0604020202020204"/>
              </a:rPr>
              <a:t>tượng </a:t>
            </a:r>
            <a:r>
              <a:rPr sz="2200" spc="55" dirty="0">
                <a:solidFill>
                  <a:srgbClr val="585858"/>
                </a:solidFill>
                <a:latin typeface="Arial" panose="020B0604020202020204"/>
                <a:cs typeface="Arial" panose="020B0604020202020204"/>
              </a:rPr>
              <a:t>trong </a:t>
            </a:r>
            <a:r>
              <a:rPr sz="2200" spc="25" dirty="0">
                <a:solidFill>
                  <a:srgbClr val="585858"/>
                </a:solidFill>
                <a:latin typeface="Arial" panose="020B0604020202020204"/>
                <a:cs typeface="Arial" panose="020B0604020202020204"/>
              </a:rPr>
              <a:t>tập </a:t>
            </a:r>
            <a:r>
              <a:rPr sz="2200" spc="-50" dirty="0">
                <a:solidFill>
                  <a:srgbClr val="585858"/>
                </a:solidFill>
                <a:latin typeface="Arial" panose="020B0604020202020204"/>
                <a:cs typeface="Arial" panose="020B0604020202020204"/>
              </a:rPr>
              <a:t>khác </a:t>
            </a:r>
            <a:r>
              <a:rPr sz="2200" spc="-45" dirty="0">
                <a:solidFill>
                  <a:srgbClr val="585858"/>
                </a:solidFill>
                <a:latin typeface="Arial" panose="020B0604020202020204"/>
                <a:cs typeface="Arial" panose="020B0604020202020204"/>
              </a:rPr>
              <a:t>như </a:t>
            </a:r>
            <a:r>
              <a:rPr sz="2200" spc="15" dirty="0">
                <a:solidFill>
                  <a:srgbClr val="585858"/>
                </a:solidFill>
                <a:latin typeface="Arial" panose="020B0604020202020204"/>
                <a:cs typeface="Arial" panose="020B0604020202020204"/>
              </a:rPr>
              <a:t>tra </a:t>
            </a:r>
            <a:r>
              <a:rPr sz="2200" spc="-25" dirty="0">
                <a:solidFill>
                  <a:srgbClr val="585858"/>
                </a:solidFill>
                <a:latin typeface="Arial" panose="020B0604020202020204"/>
                <a:cs typeface="Arial" panose="020B0604020202020204"/>
              </a:rPr>
              <a:t>từ </a:t>
            </a:r>
            <a:r>
              <a:rPr sz="2200" spc="30" dirty="0">
                <a:solidFill>
                  <a:srgbClr val="585858"/>
                </a:solidFill>
                <a:latin typeface="Arial" panose="020B0604020202020204"/>
                <a:cs typeface="Arial" panose="020B0604020202020204"/>
              </a:rPr>
              <a:t>điển/danh </a:t>
            </a:r>
            <a:r>
              <a:rPr sz="2200" spc="-20" dirty="0">
                <a:solidFill>
                  <a:srgbClr val="585858"/>
                </a:solidFill>
                <a:latin typeface="Arial" panose="020B0604020202020204"/>
                <a:cs typeface="Arial" panose="020B0604020202020204"/>
              </a:rPr>
              <a:t>bạ </a:t>
            </a:r>
            <a:r>
              <a:rPr sz="2200" spc="10" dirty="0">
                <a:solidFill>
                  <a:srgbClr val="585858"/>
                </a:solidFill>
                <a:latin typeface="Arial" panose="020B0604020202020204"/>
                <a:cs typeface="Arial" panose="020B0604020202020204"/>
              </a:rPr>
              <a:t>điện  </a:t>
            </a:r>
            <a:r>
              <a:rPr sz="2200" dirty="0">
                <a:solidFill>
                  <a:srgbClr val="585858"/>
                </a:solidFill>
                <a:latin typeface="Arial" panose="020B0604020202020204"/>
                <a:cs typeface="Arial" panose="020B0604020202020204"/>
              </a:rPr>
              <a:t>thoại.</a:t>
            </a:r>
            <a:endParaRPr sz="2200">
              <a:latin typeface="Arial" panose="020B0604020202020204"/>
              <a:cs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875" y="609283"/>
            <a:ext cx="6848475" cy="505460"/>
          </a:xfrm>
          <a:prstGeom prst="rect">
            <a:avLst/>
          </a:prstGeom>
        </p:spPr>
        <p:txBody>
          <a:bodyPr vert="horz" wrap="square" lIns="0" tIns="13335" rIns="0" bIns="0" rtlCol="0">
            <a:spAutoFit/>
          </a:bodyPr>
          <a:lstStyle/>
          <a:p>
            <a:pPr marL="12700" algn="l">
              <a:lnSpc>
                <a:spcPct val="100000"/>
              </a:lnSpc>
              <a:spcBef>
                <a:spcPts val="105"/>
              </a:spcBef>
            </a:pPr>
            <a:r>
              <a:rPr sz="3200" dirty="0">
                <a:solidFill>
                  <a:srgbClr val="585858"/>
                </a:solidFill>
                <a:latin typeface="Arial" panose="020B0604020202020204"/>
                <a:cs typeface="Arial" panose="020B0604020202020204"/>
                <a:sym typeface="+mn-ea"/>
              </a:rPr>
              <a:t>List (danh sách)</a:t>
            </a:r>
            <a:endParaRPr sz="3200" spc="105" dirty="0">
              <a:solidFill>
                <a:schemeClr val="tx1"/>
              </a:solidFill>
            </a:endParaRPr>
          </a:p>
        </p:txBody>
      </p:sp>
      <p:sp>
        <p:nvSpPr>
          <p:cNvPr id="4" name="object 4"/>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r>
              <a:rPr spc="-90" dirty="0"/>
              <a:t>25</a:t>
            </a:r>
            <a:endParaRPr spc="-90" dirty="0"/>
          </a:p>
        </p:txBody>
      </p:sp>
      <p:sp>
        <p:nvSpPr>
          <p:cNvPr id="3" name="object 3"/>
          <p:cNvSpPr txBox="1"/>
          <p:nvPr/>
        </p:nvSpPr>
        <p:spPr>
          <a:xfrm>
            <a:off x="381000" y="1295400"/>
            <a:ext cx="8143240" cy="5361940"/>
          </a:xfrm>
          <a:prstGeom prst="rect">
            <a:avLst/>
          </a:prstGeom>
        </p:spPr>
        <p:txBody>
          <a:bodyPr vert="horz" wrap="square" lIns="0" tIns="102870" rIns="0" bIns="0" rtlCol="0">
            <a:spAutoFit/>
          </a:bodyPr>
          <a:lstStyle/>
          <a:p>
            <a:pPr marL="286385" indent="-274320">
              <a:lnSpc>
                <a:spcPct val="100000"/>
              </a:lnSpc>
              <a:spcBef>
                <a:spcPts val="810"/>
              </a:spcBef>
              <a:buChar char="•"/>
              <a:tabLst>
                <a:tab pos="286385" algn="l"/>
                <a:tab pos="287020" algn="l"/>
              </a:tabLst>
            </a:pPr>
            <a:r>
              <a:rPr sz="2800" dirty="0">
                <a:solidFill>
                  <a:srgbClr val="585858"/>
                </a:solidFill>
                <a:latin typeface="Arial" panose="020B0604020202020204"/>
                <a:cs typeface="Arial" panose="020B0604020202020204"/>
              </a:rPr>
              <a:t>List (danh sách) là một collection có thứ tự (đôi khi còn được gọi là một chuỗi).</a:t>
            </a:r>
            <a:endParaRPr sz="28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endParaRPr sz="28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r>
              <a:rPr sz="2800" dirty="0">
                <a:solidFill>
                  <a:srgbClr val="585858"/>
                </a:solidFill>
                <a:latin typeface="Arial" panose="020B0604020202020204"/>
                <a:cs typeface="Arial" panose="020B0604020202020204"/>
              </a:rPr>
              <a:t>List có thể chứa các phần tử trùng lặp.</a:t>
            </a:r>
            <a:endParaRPr sz="2800" dirty="0">
              <a:solidFill>
                <a:srgbClr val="585858"/>
              </a:solidFill>
              <a:latin typeface="Arial" panose="020B0604020202020204"/>
              <a:cs typeface="Arial" panose="020B0604020202020204"/>
            </a:endParaRPr>
          </a:p>
          <a:p>
            <a:pPr marL="12065" indent="0">
              <a:lnSpc>
                <a:spcPct val="100000"/>
              </a:lnSpc>
              <a:spcBef>
                <a:spcPts val="810"/>
              </a:spcBef>
              <a:buNone/>
              <a:tabLst>
                <a:tab pos="286385" algn="l"/>
                <a:tab pos="287020" algn="l"/>
              </a:tabLst>
            </a:pPr>
            <a:r>
              <a:rPr lang="en-US" sz="2800" dirty="0">
                <a:solidFill>
                  <a:srgbClr val="585858"/>
                </a:solidFill>
                <a:latin typeface="Arial" panose="020B0604020202020204"/>
                <a:cs typeface="Arial" panose="020B0604020202020204"/>
              </a:rPr>
              <a:t>			</a:t>
            </a:r>
            <a:r>
              <a:rPr sz="2800" dirty="0">
                <a:solidFill>
                  <a:srgbClr val="585858"/>
                </a:solidFill>
                <a:latin typeface="Arial" panose="020B0604020202020204"/>
                <a:cs typeface="Arial" panose="020B0604020202020204"/>
              </a:rPr>
              <a:t>Ví dụ: [1, 7, 1, 3, 1, 1, 1, 5]</a:t>
            </a:r>
            <a:endParaRPr sz="2800" dirty="0">
              <a:solidFill>
                <a:srgbClr val="585858"/>
              </a:solidFill>
              <a:latin typeface="Arial" panose="020B0604020202020204"/>
              <a:cs typeface="Arial" panose="020B0604020202020204"/>
            </a:endParaRPr>
          </a:p>
          <a:p>
            <a:pPr marL="12065" indent="0">
              <a:lnSpc>
                <a:spcPct val="100000"/>
              </a:lnSpc>
              <a:spcBef>
                <a:spcPts val="810"/>
              </a:spcBef>
              <a:buNone/>
              <a:tabLst>
                <a:tab pos="286385" algn="l"/>
                <a:tab pos="287020" algn="l"/>
              </a:tabLst>
            </a:pPr>
            <a:endParaRPr sz="28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r>
              <a:rPr sz="2800" dirty="0">
                <a:solidFill>
                  <a:srgbClr val="585858"/>
                </a:solidFill>
                <a:latin typeface="Arial" panose="020B0604020202020204"/>
                <a:cs typeface="Arial" panose="020B0604020202020204"/>
              </a:rPr>
              <a:t>Có thể get phần tứ “thứ N” trong danh sách. Có thể thêm một phần tử vào bất kỳ một vị trí nào trong danh sách, thay đổi một phần tử nào tại một vị trí nào đó trong danh sách, hoặc xóa một phần tử tại một vị trí bất kỳ trong danh sách.</a:t>
            </a:r>
            <a:endParaRPr sz="2800" dirty="0">
              <a:solidFill>
                <a:srgbClr val="585858"/>
              </a:solidFill>
              <a:latin typeface="Arial" panose="020B0604020202020204"/>
              <a:cs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875" y="609283"/>
            <a:ext cx="6848475" cy="505460"/>
          </a:xfrm>
          <a:prstGeom prst="rect">
            <a:avLst/>
          </a:prstGeom>
        </p:spPr>
        <p:txBody>
          <a:bodyPr vert="horz" wrap="square" lIns="0" tIns="13335" rIns="0" bIns="0" rtlCol="0">
            <a:spAutoFit/>
          </a:bodyPr>
          <a:lstStyle/>
          <a:p>
            <a:pPr marL="12700" algn="l">
              <a:lnSpc>
                <a:spcPct val="100000"/>
              </a:lnSpc>
              <a:spcBef>
                <a:spcPts val="105"/>
              </a:spcBef>
            </a:pPr>
            <a:r>
              <a:rPr sz="3200" dirty="0">
                <a:solidFill>
                  <a:srgbClr val="585858"/>
                </a:solidFill>
                <a:latin typeface="Arial" panose="020B0604020202020204"/>
                <a:cs typeface="Arial" panose="020B0604020202020204"/>
                <a:sym typeface="+mn-ea"/>
              </a:rPr>
              <a:t>Set (tập hợp)</a:t>
            </a:r>
            <a:endParaRPr sz="3200" spc="105" dirty="0">
              <a:solidFill>
                <a:schemeClr val="tx1"/>
              </a:solidFill>
            </a:endParaRPr>
          </a:p>
        </p:txBody>
      </p:sp>
      <p:sp>
        <p:nvSpPr>
          <p:cNvPr id="4" name="object 4"/>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r>
              <a:rPr spc="-90" dirty="0"/>
              <a:t>25</a:t>
            </a:r>
            <a:endParaRPr spc="-90" dirty="0"/>
          </a:p>
        </p:txBody>
      </p:sp>
      <p:sp>
        <p:nvSpPr>
          <p:cNvPr id="3" name="object 3"/>
          <p:cNvSpPr txBox="1"/>
          <p:nvPr/>
        </p:nvSpPr>
        <p:spPr>
          <a:xfrm>
            <a:off x="381000" y="1295400"/>
            <a:ext cx="8143240" cy="5057775"/>
          </a:xfrm>
          <a:prstGeom prst="rect">
            <a:avLst/>
          </a:prstGeom>
        </p:spPr>
        <p:txBody>
          <a:bodyPr vert="horz" wrap="square" lIns="0" tIns="102870" rIns="0" bIns="0" rtlCol="0">
            <a:spAutoFit/>
          </a:bodyPr>
          <a:lstStyle/>
          <a:p>
            <a:pPr marL="286385" indent="-274320">
              <a:lnSpc>
                <a:spcPct val="100000"/>
              </a:lnSpc>
              <a:spcBef>
                <a:spcPts val="810"/>
              </a:spcBef>
              <a:buChar char="•"/>
              <a:tabLst>
                <a:tab pos="286385" algn="l"/>
                <a:tab pos="287020" algn="l"/>
              </a:tabLst>
            </a:pPr>
            <a:r>
              <a:rPr sz="2400" dirty="0">
                <a:solidFill>
                  <a:srgbClr val="585858"/>
                </a:solidFill>
                <a:latin typeface="Arial" panose="020B0604020202020204"/>
                <a:cs typeface="Arial" panose="020B0604020202020204"/>
              </a:rPr>
              <a:t>Set (tập hợp): là một </a:t>
            </a:r>
            <a:r>
              <a:rPr lang="en-US" sz="2400" dirty="0">
                <a:solidFill>
                  <a:srgbClr val="585858"/>
                </a:solidFill>
                <a:latin typeface="Arial" panose="020B0604020202020204"/>
                <a:cs typeface="Arial" panose="020B0604020202020204"/>
              </a:rPr>
              <a:t>collection</a:t>
            </a:r>
            <a:r>
              <a:rPr sz="2400" dirty="0">
                <a:solidFill>
                  <a:srgbClr val="585858"/>
                </a:solidFill>
                <a:latin typeface="Arial" panose="020B0604020202020204"/>
                <a:cs typeface="Arial" panose="020B0604020202020204"/>
              </a:rPr>
              <a:t> không tuần tự</a:t>
            </a:r>
            <a:endParaRPr sz="2400" dirty="0">
              <a:solidFill>
                <a:srgbClr val="585858"/>
              </a:solidFill>
              <a:latin typeface="Arial" panose="020B0604020202020204"/>
              <a:cs typeface="Arial" panose="020B0604020202020204"/>
            </a:endParaRPr>
          </a:p>
          <a:p>
            <a:pPr marL="12065" indent="0">
              <a:lnSpc>
                <a:spcPct val="100000"/>
              </a:lnSpc>
              <a:spcBef>
                <a:spcPts val="810"/>
              </a:spcBef>
              <a:buNone/>
              <a:tabLst>
                <a:tab pos="286385" algn="l"/>
                <a:tab pos="287020" algn="l"/>
              </a:tabLst>
            </a:pPr>
            <a:endParaRPr sz="24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r>
              <a:rPr lang="en-US" sz="2400" dirty="0">
                <a:solidFill>
                  <a:srgbClr val="585858"/>
                </a:solidFill>
                <a:latin typeface="Arial" panose="020B0604020202020204"/>
                <a:cs typeface="Arial" panose="020B0604020202020204"/>
              </a:rPr>
              <a:t>K</a:t>
            </a:r>
            <a:r>
              <a:rPr sz="2400" dirty="0">
                <a:solidFill>
                  <a:srgbClr val="585858"/>
                </a:solidFill>
                <a:latin typeface="Arial" panose="020B0604020202020204"/>
                <a:cs typeface="Arial" panose="020B0604020202020204"/>
              </a:rPr>
              <a:t>hông cho phép </a:t>
            </a:r>
            <a:r>
              <a:rPr sz="2400" dirty="0">
                <a:solidFill>
                  <a:srgbClr val="585858"/>
                </a:solidFill>
                <a:latin typeface="Arial" panose="020B0604020202020204"/>
                <a:cs typeface="Arial" panose="020B0604020202020204"/>
                <a:sym typeface="+mn-ea"/>
              </a:rPr>
              <a:t>các phần tử</a:t>
            </a:r>
            <a:r>
              <a:rPr lang="en-US" sz="2400" dirty="0">
                <a:solidFill>
                  <a:srgbClr val="585858"/>
                </a:solidFill>
                <a:latin typeface="Arial" panose="020B0604020202020204"/>
                <a:cs typeface="Arial" panose="020B0604020202020204"/>
                <a:sym typeface="+mn-ea"/>
              </a:rPr>
              <a:t> </a:t>
            </a:r>
            <a:r>
              <a:rPr sz="2400" dirty="0">
                <a:solidFill>
                  <a:srgbClr val="585858"/>
                </a:solidFill>
                <a:latin typeface="Arial" panose="020B0604020202020204"/>
                <a:cs typeface="Arial" panose="020B0604020202020204"/>
              </a:rPr>
              <a:t>trùng lặp. </a:t>
            </a:r>
            <a:endParaRPr sz="24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endParaRPr sz="24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r>
              <a:rPr lang="en-US" sz="2400" dirty="0">
                <a:solidFill>
                  <a:srgbClr val="585858"/>
                </a:solidFill>
                <a:latin typeface="Arial" panose="020B0604020202020204"/>
                <a:cs typeface="Arial" panose="020B0604020202020204"/>
              </a:rPr>
              <a:t>K</a:t>
            </a:r>
            <a:r>
              <a:rPr sz="2400" dirty="0">
                <a:solidFill>
                  <a:srgbClr val="585858"/>
                </a:solidFill>
                <a:latin typeface="Arial" panose="020B0604020202020204"/>
                <a:cs typeface="Arial" panose="020B0604020202020204"/>
              </a:rPr>
              <a:t>hông thể nói về phần tử thứ N thậm chí là phần tử đầu tiên, vì nó không có sự tuần tự.</a:t>
            </a:r>
            <a:endParaRPr sz="2400" dirty="0">
              <a:solidFill>
                <a:srgbClr val="585858"/>
              </a:solidFill>
              <a:latin typeface="Arial" panose="020B0604020202020204"/>
              <a:cs typeface="Arial" panose="020B0604020202020204"/>
            </a:endParaRPr>
          </a:p>
          <a:p>
            <a:pPr marL="12065" indent="0">
              <a:lnSpc>
                <a:spcPct val="100000"/>
              </a:lnSpc>
              <a:spcBef>
                <a:spcPts val="810"/>
              </a:spcBef>
              <a:buNone/>
              <a:tabLst>
                <a:tab pos="286385" algn="l"/>
                <a:tab pos="287020" algn="l"/>
              </a:tabLst>
            </a:pPr>
            <a:endParaRPr sz="24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r>
              <a:rPr lang="en-US" sz="2400" dirty="0">
                <a:solidFill>
                  <a:srgbClr val="585858"/>
                </a:solidFill>
                <a:latin typeface="Arial" panose="020B0604020202020204"/>
                <a:cs typeface="Arial" panose="020B0604020202020204"/>
              </a:rPr>
              <a:t>C</a:t>
            </a:r>
            <a:r>
              <a:rPr sz="2400" dirty="0">
                <a:solidFill>
                  <a:srgbClr val="585858"/>
                </a:solidFill>
                <a:latin typeface="Arial" panose="020B0604020202020204"/>
                <a:cs typeface="Arial" panose="020B0604020202020204"/>
              </a:rPr>
              <a:t>ó thể thêm hoặc xóa các phần tử, và có thể tìm ra nếu thực sự nó tồn tại. </a:t>
            </a:r>
            <a:endParaRPr sz="24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endParaRPr sz="2400" dirty="0">
              <a:solidFill>
                <a:srgbClr val="585858"/>
              </a:solidFill>
              <a:latin typeface="Arial" panose="020B0604020202020204"/>
              <a:cs typeface="Arial" panose="020B0604020202020204"/>
            </a:endParaRPr>
          </a:p>
          <a:p>
            <a:pPr marL="286385" indent="-274320">
              <a:lnSpc>
                <a:spcPct val="100000"/>
              </a:lnSpc>
              <a:spcBef>
                <a:spcPts val="810"/>
              </a:spcBef>
              <a:buChar char="•"/>
              <a:tabLst>
                <a:tab pos="286385" algn="l"/>
                <a:tab pos="287020" algn="l"/>
              </a:tabLst>
            </a:pPr>
            <a:endParaRPr sz="2800" dirty="0">
              <a:solidFill>
                <a:srgbClr val="585858"/>
              </a:solidFill>
              <a:latin typeface="Arial" panose="020B0604020202020204"/>
              <a:cs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0290" y="1566545"/>
            <a:ext cx="7460615" cy="3870960"/>
          </a:xfrm>
          <a:prstGeom prst="rect">
            <a:avLst/>
          </a:prstGeom>
        </p:spPr>
        <p:txBody>
          <a:bodyPr vert="horz" wrap="square" lIns="0" tIns="205104" rIns="0" bIns="0" rtlCol="0">
            <a:spAutoFit/>
          </a:bodyPr>
          <a:lstStyle/>
          <a:p>
            <a:pPr marL="12065" indent="0">
              <a:lnSpc>
                <a:spcPct val="100000"/>
              </a:lnSpc>
              <a:spcBef>
                <a:spcPts val="1510"/>
              </a:spcBef>
              <a:buNone/>
              <a:tabLst>
                <a:tab pos="286385" algn="l"/>
                <a:tab pos="287020" algn="l"/>
              </a:tabLst>
            </a:pPr>
            <a:r>
              <a:rPr sz="2400" spc="-105" dirty="0">
                <a:solidFill>
                  <a:srgbClr val="585858"/>
                </a:solidFill>
                <a:latin typeface="Arial" panose="020B0604020202020204"/>
                <a:cs typeface="Arial" panose="020B0604020202020204"/>
              </a:rPr>
              <a:t>Ví</a:t>
            </a:r>
            <a:r>
              <a:rPr sz="2400" spc="-10" dirty="0">
                <a:solidFill>
                  <a:srgbClr val="585858"/>
                </a:solidFill>
                <a:latin typeface="Arial" panose="020B0604020202020204"/>
                <a:cs typeface="Arial" panose="020B0604020202020204"/>
              </a:rPr>
              <a:t> </a:t>
            </a:r>
            <a:r>
              <a:rPr sz="2400" spc="-15" dirty="0">
                <a:solidFill>
                  <a:srgbClr val="585858"/>
                </a:solidFill>
                <a:latin typeface="Arial" panose="020B0604020202020204"/>
                <a:cs typeface="Arial" panose="020B0604020202020204"/>
              </a:rPr>
              <a:t>dụ:</a:t>
            </a:r>
            <a:endParaRPr sz="2400">
              <a:latin typeface="Arial" panose="020B0604020202020204"/>
              <a:cs typeface="Arial" panose="020B0604020202020204"/>
            </a:endParaRPr>
          </a:p>
          <a:p>
            <a:pPr marL="560705" lvl="1" indent="-229235">
              <a:lnSpc>
                <a:spcPct val="100000"/>
              </a:lnSpc>
              <a:spcBef>
                <a:spcPts val="775"/>
              </a:spcBef>
              <a:buFont typeface="Georgia" panose="02040502050405020303"/>
              <a:buChar char="−"/>
              <a:tabLst>
                <a:tab pos="561340" algn="l"/>
              </a:tabLst>
            </a:pPr>
            <a:r>
              <a:rPr sz="2400" spc="-75" dirty="0">
                <a:solidFill>
                  <a:srgbClr val="585858"/>
                </a:solidFill>
                <a:latin typeface="Arial" panose="020B0604020202020204"/>
                <a:cs typeface="Arial" panose="020B0604020202020204"/>
              </a:rPr>
              <a:t>Set </a:t>
            </a:r>
            <a:r>
              <a:rPr sz="2400" spc="45" dirty="0">
                <a:solidFill>
                  <a:srgbClr val="585858"/>
                </a:solidFill>
                <a:latin typeface="Arial" panose="020B0604020202020204"/>
                <a:cs typeface="Arial" panose="020B0604020202020204"/>
              </a:rPr>
              <a:t>of</a:t>
            </a:r>
            <a:r>
              <a:rPr sz="2400" spc="50" dirty="0">
                <a:solidFill>
                  <a:srgbClr val="585858"/>
                </a:solidFill>
                <a:latin typeface="Arial" panose="020B0604020202020204"/>
                <a:cs typeface="Arial" panose="020B0604020202020204"/>
              </a:rPr>
              <a:t> </a:t>
            </a:r>
            <a:r>
              <a:rPr sz="2400" spc="-85" dirty="0">
                <a:solidFill>
                  <a:srgbClr val="585858"/>
                </a:solidFill>
                <a:latin typeface="Arial" panose="020B0604020202020204"/>
                <a:cs typeface="Arial" panose="020B0604020202020204"/>
              </a:rPr>
              <a:t>cars:</a:t>
            </a:r>
            <a:endParaRPr sz="2400">
              <a:latin typeface="Arial" panose="020B0604020202020204"/>
              <a:cs typeface="Arial" panose="020B0604020202020204"/>
            </a:endParaRPr>
          </a:p>
          <a:p>
            <a:pPr marL="606425">
              <a:lnSpc>
                <a:spcPct val="100000"/>
              </a:lnSpc>
              <a:spcBef>
                <a:spcPts val="585"/>
              </a:spcBef>
            </a:pPr>
            <a:r>
              <a:rPr sz="2400" spc="180" dirty="0">
                <a:solidFill>
                  <a:srgbClr val="585858"/>
                </a:solidFill>
                <a:latin typeface="Arial" panose="020B0604020202020204"/>
                <a:cs typeface="Arial" panose="020B0604020202020204"/>
              </a:rPr>
              <a:t>+ </a:t>
            </a:r>
            <a:r>
              <a:rPr sz="2400" spc="-70" dirty="0">
                <a:solidFill>
                  <a:srgbClr val="585858"/>
                </a:solidFill>
                <a:latin typeface="Arial" panose="020B0604020202020204"/>
                <a:cs typeface="Arial" panose="020B0604020202020204"/>
              </a:rPr>
              <a:t>{BMW, </a:t>
            </a:r>
            <a:r>
              <a:rPr sz="2400" spc="-50" dirty="0">
                <a:solidFill>
                  <a:srgbClr val="585858"/>
                </a:solidFill>
                <a:latin typeface="Arial" panose="020B0604020202020204"/>
                <a:cs typeface="Arial" panose="020B0604020202020204"/>
              </a:rPr>
              <a:t>Ford, </a:t>
            </a:r>
            <a:r>
              <a:rPr sz="2400" spc="-90" dirty="0">
                <a:solidFill>
                  <a:srgbClr val="585858"/>
                </a:solidFill>
                <a:latin typeface="Arial" panose="020B0604020202020204"/>
                <a:cs typeface="Arial" panose="020B0604020202020204"/>
              </a:rPr>
              <a:t>Jeep, </a:t>
            </a:r>
            <a:r>
              <a:rPr sz="2400" spc="-30" dirty="0">
                <a:solidFill>
                  <a:srgbClr val="585858"/>
                </a:solidFill>
                <a:latin typeface="Arial" panose="020B0604020202020204"/>
                <a:cs typeface="Arial" panose="020B0604020202020204"/>
              </a:rPr>
              <a:t>Chevrolet, </a:t>
            </a:r>
            <a:r>
              <a:rPr sz="2400" spc="-55" dirty="0">
                <a:solidFill>
                  <a:srgbClr val="585858"/>
                </a:solidFill>
                <a:latin typeface="Arial" panose="020B0604020202020204"/>
                <a:cs typeface="Arial" panose="020B0604020202020204"/>
              </a:rPr>
              <a:t>Nissan, </a:t>
            </a:r>
            <a:r>
              <a:rPr sz="2400" spc="-50" dirty="0">
                <a:solidFill>
                  <a:srgbClr val="585858"/>
                </a:solidFill>
                <a:latin typeface="Arial" panose="020B0604020202020204"/>
                <a:cs typeface="Arial" panose="020B0604020202020204"/>
              </a:rPr>
              <a:t>Toyota,</a:t>
            </a:r>
            <a:r>
              <a:rPr sz="2400" spc="20" dirty="0">
                <a:solidFill>
                  <a:srgbClr val="585858"/>
                </a:solidFill>
                <a:latin typeface="Arial" panose="020B0604020202020204"/>
                <a:cs typeface="Arial" panose="020B0604020202020204"/>
              </a:rPr>
              <a:t> </a:t>
            </a:r>
            <a:r>
              <a:rPr sz="2400" spc="-60" dirty="0">
                <a:solidFill>
                  <a:srgbClr val="585858"/>
                </a:solidFill>
                <a:latin typeface="Arial" panose="020B0604020202020204"/>
                <a:cs typeface="Arial" panose="020B0604020202020204"/>
              </a:rPr>
              <a:t>VW}</a:t>
            </a:r>
            <a:endParaRPr sz="2400">
              <a:latin typeface="Arial" panose="020B0604020202020204"/>
              <a:cs typeface="Arial" panose="020B0604020202020204"/>
            </a:endParaRPr>
          </a:p>
          <a:p>
            <a:pPr marL="331470" lvl="1" indent="0">
              <a:lnSpc>
                <a:spcPct val="100000"/>
              </a:lnSpc>
              <a:spcBef>
                <a:spcPts val="760"/>
              </a:spcBef>
              <a:buFont typeface="Georgia" panose="02040502050405020303"/>
              <a:buNone/>
              <a:tabLst>
                <a:tab pos="561340" algn="l"/>
              </a:tabLst>
            </a:pPr>
            <a:endParaRPr sz="2400" spc="5" dirty="0">
              <a:solidFill>
                <a:srgbClr val="585858"/>
              </a:solidFill>
              <a:latin typeface="Arial" panose="020B0604020202020204"/>
              <a:cs typeface="Arial" panose="020B0604020202020204"/>
            </a:endParaRPr>
          </a:p>
          <a:p>
            <a:pPr marL="560705" lvl="1" indent="-229235">
              <a:lnSpc>
                <a:spcPct val="100000"/>
              </a:lnSpc>
              <a:spcBef>
                <a:spcPts val="760"/>
              </a:spcBef>
              <a:buFont typeface="Georgia" panose="02040502050405020303"/>
              <a:buChar char="−"/>
              <a:tabLst>
                <a:tab pos="561340" algn="l"/>
              </a:tabLst>
            </a:pPr>
            <a:r>
              <a:rPr sz="2400" spc="5" dirty="0">
                <a:solidFill>
                  <a:srgbClr val="585858"/>
                </a:solidFill>
                <a:latin typeface="Arial" panose="020B0604020202020204"/>
                <a:cs typeface="Arial" panose="020B0604020202020204"/>
              </a:rPr>
              <a:t>Nationalities </a:t>
            </a:r>
            <a:r>
              <a:rPr sz="2400" spc="25" dirty="0">
                <a:solidFill>
                  <a:srgbClr val="585858"/>
                </a:solidFill>
                <a:latin typeface="Arial" panose="020B0604020202020204"/>
                <a:cs typeface="Arial" panose="020B0604020202020204"/>
              </a:rPr>
              <a:t>in the</a:t>
            </a:r>
            <a:r>
              <a:rPr sz="2400" spc="-70" dirty="0">
                <a:solidFill>
                  <a:srgbClr val="585858"/>
                </a:solidFill>
                <a:latin typeface="Arial" panose="020B0604020202020204"/>
                <a:cs typeface="Arial" panose="020B0604020202020204"/>
              </a:rPr>
              <a:t> </a:t>
            </a:r>
            <a:r>
              <a:rPr sz="2400" spc="-90" dirty="0">
                <a:solidFill>
                  <a:srgbClr val="585858"/>
                </a:solidFill>
                <a:latin typeface="Arial" panose="020B0604020202020204"/>
                <a:cs typeface="Arial" panose="020B0604020202020204"/>
              </a:rPr>
              <a:t>class</a:t>
            </a:r>
            <a:endParaRPr sz="2400">
              <a:latin typeface="Arial" panose="020B0604020202020204"/>
              <a:cs typeface="Arial" panose="020B0604020202020204"/>
            </a:endParaRPr>
          </a:p>
          <a:p>
            <a:pPr marL="606425">
              <a:lnSpc>
                <a:spcPct val="100000"/>
              </a:lnSpc>
              <a:spcBef>
                <a:spcPts val="585"/>
              </a:spcBef>
            </a:pPr>
            <a:r>
              <a:rPr sz="2400" spc="180" dirty="0">
                <a:solidFill>
                  <a:srgbClr val="585858"/>
                </a:solidFill>
                <a:latin typeface="Arial" panose="020B0604020202020204"/>
                <a:cs typeface="Arial" panose="020B0604020202020204"/>
              </a:rPr>
              <a:t>+ </a:t>
            </a:r>
            <a:r>
              <a:rPr sz="2400" spc="-65" dirty="0">
                <a:solidFill>
                  <a:srgbClr val="585858"/>
                </a:solidFill>
                <a:latin typeface="Arial" panose="020B0604020202020204"/>
                <a:cs typeface="Arial" panose="020B0604020202020204"/>
              </a:rPr>
              <a:t>{Chinese, </a:t>
            </a:r>
            <a:r>
              <a:rPr sz="2400" spc="-30" dirty="0">
                <a:solidFill>
                  <a:srgbClr val="585858"/>
                </a:solidFill>
                <a:latin typeface="Arial" panose="020B0604020202020204"/>
                <a:cs typeface="Arial" panose="020B0604020202020204"/>
              </a:rPr>
              <a:t>American, </a:t>
            </a:r>
            <a:r>
              <a:rPr sz="2400" spc="-55" dirty="0">
                <a:solidFill>
                  <a:srgbClr val="585858"/>
                </a:solidFill>
                <a:latin typeface="Arial" panose="020B0604020202020204"/>
                <a:cs typeface="Arial" panose="020B0604020202020204"/>
              </a:rPr>
              <a:t>Canadian,</a:t>
            </a:r>
            <a:r>
              <a:rPr sz="2400" spc="-90" dirty="0">
                <a:solidFill>
                  <a:srgbClr val="585858"/>
                </a:solidFill>
                <a:latin typeface="Arial" panose="020B0604020202020204"/>
                <a:cs typeface="Arial" panose="020B0604020202020204"/>
              </a:rPr>
              <a:t> </a:t>
            </a:r>
            <a:r>
              <a:rPr sz="2400" spc="-10" dirty="0">
                <a:solidFill>
                  <a:srgbClr val="585858"/>
                </a:solidFill>
                <a:latin typeface="Arial" panose="020B0604020202020204"/>
                <a:cs typeface="Arial" panose="020B0604020202020204"/>
              </a:rPr>
              <a:t>Indian}</a:t>
            </a:r>
            <a:endParaRPr sz="2400" spc="-10" dirty="0">
              <a:solidFill>
                <a:srgbClr val="585858"/>
              </a:solidFill>
              <a:latin typeface="Arial" panose="020B0604020202020204"/>
              <a:cs typeface="Arial" panose="020B0604020202020204"/>
            </a:endParaRPr>
          </a:p>
          <a:p>
            <a:pPr marL="606425">
              <a:lnSpc>
                <a:spcPct val="100000"/>
              </a:lnSpc>
              <a:spcBef>
                <a:spcPts val="585"/>
              </a:spcBef>
            </a:pPr>
            <a:endParaRPr sz="2400">
              <a:latin typeface="Arial" panose="020B0604020202020204"/>
              <a:cs typeface="Arial" panose="020B0604020202020204"/>
            </a:endParaRPr>
          </a:p>
          <a:p>
            <a:pPr marL="12065" indent="0">
              <a:lnSpc>
                <a:spcPct val="100000"/>
              </a:lnSpc>
              <a:spcBef>
                <a:spcPts val="1500"/>
              </a:spcBef>
              <a:buNone/>
              <a:tabLst>
                <a:tab pos="286385" algn="l"/>
                <a:tab pos="287020" algn="l"/>
              </a:tabLst>
            </a:pPr>
            <a:endParaRPr lang="en-US" sz="2400" spc="-5" dirty="0">
              <a:solidFill>
                <a:srgbClr val="585858"/>
              </a:solidFill>
              <a:latin typeface="Arial" panose="020B0604020202020204"/>
              <a:cs typeface="Arial" panose="020B0604020202020204"/>
            </a:endParaRPr>
          </a:p>
        </p:txBody>
      </p:sp>
      <p:sp>
        <p:nvSpPr>
          <p:cNvPr id="4" name="object 4"/>
          <p:cNvSpPr txBox="1"/>
          <p:nvPr/>
        </p:nvSpPr>
        <p:spPr>
          <a:xfrm>
            <a:off x="8776716" y="6396240"/>
            <a:ext cx="280670" cy="239395"/>
          </a:xfrm>
          <a:prstGeom prst="rect">
            <a:avLst/>
          </a:prstGeom>
        </p:spPr>
        <p:txBody>
          <a:bodyPr vert="horz" wrap="square" lIns="0" tIns="6350" rIns="0" bIns="0" rtlCol="0">
            <a:spAutoFit/>
          </a:bodyPr>
          <a:lstStyle/>
          <a:p>
            <a:pPr marL="38100">
              <a:lnSpc>
                <a:spcPct val="100000"/>
              </a:lnSpc>
              <a:spcBef>
                <a:spcPts val="50"/>
              </a:spcBef>
            </a:pPr>
            <a:r>
              <a:rPr sz="1400" spc="-90" dirty="0">
                <a:solidFill>
                  <a:srgbClr val="FFFFFF"/>
                </a:solidFill>
                <a:latin typeface="Verdana" panose="020B0604030504040204"/>
                <a:cs typeface="Verdana" panose="020B0604030504040204"/>
              </a:rPr>
              <a:t>30</a:t>
            </a:r>
            <a:endParaRPr sz="1400">
              <a:latin typeface="Verdana" panose="020B0604030504040204"/>
              <a:cs typeface="Verdana" panose="020B0604030504040204"/>
            </a:endParaRPr>
          </a:p>
        </p:txBody>
      </p:sp>
      <p:sp>
        <p:nvSpPr>
          <p:cNvPr id="3" name="object 3"/>
          <p:cNvSpPr txBox="1">
            <a:spLocks noGrp="1"/>
          </p:cNvSpPr>
          <p:nvPr>
            <p:ph type="title"/>
          </p:nvPr>
        </p:nvSpPr>
        <p:spPr>
          <a:xfrm>
            <a:off x="1219200" y="533083"/>
            <a:ext cx="3231515" cy="567055"/>
          </a:xfrm>
          <a:prstGeom prst="rect">
            <a:avLst/>
          </a:prstGeom>
        </p:spPr>
        <p:txBody>
          <a:bodyPr vert="horz" wrap="square" lIns="0" tIns="13335" rIns="0" bIns="0" rtlCol="0">
            <a:spAutoFit/>
          </a:bodyPr>
          <a:lstStyle/>
          <a:p>
            <a:pPr marL="12700" algn="l">
              <a:lnSpc>
                <a:spcPct val="100000"/>
              </a:lnSpc>
              <a:spcBef>
                <a:spcPts val="105"/>
              </a:spcBef>
            </a:pPr>
            <a:r>
              <a:rPr sz="3600" spc="-885" dirty="0">
                <a:solidFill>
                  <a:schemeClr val="tx1"/>
                </a:solidFill>
              </a:rPr>
              <a:t> </a:t>
            </a:r>
            <a:r>
              <a:rPr sz="3600" dirty="0">
                <a:solidFill>
                  <a:srgbClr val="585858"/>
                </a:solidFill>
                <a:latin typeface="Arial" panose="020B0604020202020204"/>
                <a:cs typeface="Arial" panose="020B0604020202020204"/>
                <a:sym typeface="+mn-ea"/>
              </a:rPr>
              <a:t>Set (tập hợp)</a:t>
            </a:r>
            <a:r>
              <a:rPr lang="en-US" sz="3600" spc="-180" dirty="0">
                <a:solidFill>
                  <a:schemeClr val="tx1"/>
                </a:solidFill>
              </a:rPr>
              <a:t> </a:t>
            </a:r>
            <a:endParaRPr lang="en-US" sz="3600" spc="-180" dirty="0">
              <a:solidFill>
                <a:schemeClr val="tx1"/>
              </a:solidFill>
            </a:endParaRPr>
          </a:p>
        </p:txBody>
      </p:sp>
    </p:spTree>
  </p:cSld>
  <p:clrMapOvr>
    <a:masterClrMapping/>
  </p:clrMapOvr>
</p:sld>
</file>

<file path=ppt/theme/theme1.xml><?xml version="1.0" encoding="utf-8"?>
<a:theme xmlns:a="http://schemas.openxmlformats.org/drawingml/2006/main" name="1_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10062</Words>
  <Application>WPS Presentation</Application>
  <PresentationFormat>On-screen Show (4:3)</PresentationFormat>
  <Paragraphs>541</Paragraphs>
  <Slides>48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20</vt:i4>
      </vt:variant>
      <vt:variant>
        <vt:lpstr>幻灯片标题</vt:lpstr>
      </vt:variant>
      <vt:variant>
        <vt:i4>48</vt:i4>
      </vt:variant>
    </vt:vector>
  </HeadingPairs>
  <TitlesOfParts>
    <vt:vector size="80" baseType="lpstr">
      <vt:lpstr>Arial</vt:lpstr>
      <vt:lpstr>SimSun</vt:lpstr>
      <vt:lpstr>Wingdings</vt:lpstr>
      <vt:lpstr>Arial</vt:lpstr>
      <vt:lpstr>Georgia</vt:lpstr>
      <vt:lpstr>Verdana</vt:lpstr>
      <vt:lpstr>Microsoft YaHei</vt:lpstr>
      <vt:lpstr>Arial Unicode MS</vt:lpstr>
      <vt:lpstr>Calibri</vt:lpstr>
      <vt:lpstr>Times New Roman</vt:lpstr>
      <vt:lpstr>Courier New</vt:lpstr>
      <vt:lpstr>1_Business Cooperate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Chương 5: Tập hợp (Collection)</vt:lpstr>
      <vt:lpstr>Collection</vt:lpstr>
      <vt:lpstr>PowerPoint 演示文稿</vt:lpstr>
      <vt:lpstr>Hệ thống cấp bậc Collection và Map</vt:lpstr>
      <vt:lpstr>So sánh tập hợp và mảng </vt:lpstr>
      <vt:lpstr>Hệ thống cấp bậc Collection và Map</vt:lpstr>
      <vt:lpstr>List (danh sách)</vt:lpstr>
      <vt:lpstr>Set (tập hợp)</vt:lpstr>
      <vt:lpstr> Set (tập hợp) </vt:lpstr>
      <vt:lpstr> 	SortedSet</vt:lpstr>
      <vt:lpstr> 	SortedSet</vt:lpstr>
      <vt:lpstr>Queue (hàng đợi)</vt:lpstr>
      <vt:lpstr>Queue (hàng đợi)</vt:lpstr>
      <vt:lpstr>Queue (hàng đợi)</vt:lpstr>
      <vt:lpstr>Queue (hàng đợi)</vt:lpstr>
      <vt:lpstr>Map</vt:lpstr>
      <vt:lpstr> SortedMap </vt:lpstr>
      <vt:lpstr> SortedMap </vt:lpstr>
      <vt:lpstr>Các giao diện và các cài đặt</vt:lpstr>
      <vt:lpstr>List Implementations</vt:lpstr>
      <vt:lpstr>Set  Implementations</vt:lpstr>
      <vt:lpstr>Map implementations</vt:lpstr>
      <vt:lpstr>Iterator</vt:lpstr>
      <vt:lpstr>Cách thức lấy dữ liệu</vt:lpstr>
      <vt:lpstr>Cách thức lấy dữ liệu</vt:lpstr>
      <vt:lpstr>Iterator</vt:lpstr>
      <vt:lpstr>Iterator</vt:lpstr>
      <vt:lpstr>Các phương thức của interface  </vt:lpstr>
      <vt:lpstr>Các phương thức của interface Collection</vt:lpstr>
      <vt:lpstr>Các phương thức của interface Collection</vt:lpstr>
      <vt:lpstr>Các phương thức của Map Interface</vt:lpstr>
      <vt:lpstr>Các phương thức của Map.Entry Interface</vt:lpstr>
      <vt:lpstr>Các ví dụ về collection </vt:lpstr>
      <vt:lpstr>Các ví dụ về collection </vt:lpstr>
      <vt:lpstr>Các ví dụ về collection</vt:lpstr>
      <vt:lpstr>Non-generic Collection và Generic Collection</vt:lpstr>
      <vt:lpstr>Non-generic Collection và Generic Collection</vt:lpstr>
      <vt:lpstr>Duyệt các phần tử của collection</vt:lpstr>
      <vt:lpstr>Duyệt các phần tử của collection</vt:lpstr>
      <vt:lpstr>Comparable interface</vt:lpstr>
      <vt:lpstr>Comparable interface</vt:lpstr>
      <vt:lpstr>Comparable interface</vt:lpstr>
      <vt:lpstr>Comparable interface</vt:lpstr>
      <vt:lpstr>Comparable interface</vt:lpstr>
      <vt:lpstr>Comparable interface</vt:lpstr>
      <vt:lpstr>Comparator  interface</vt:lpstr>
      <vt:lpstr>Comparator  interface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Tập hợp đối tượng trong Java</dc:title>
  <dc:creator>Trinh Thanh Trung</dc:creator>
  <cp:lastModifiedBy>ASUS</cp:lastModifiedBy>
  <cp:revision>72</cp:revision>
  <dcterms:created xsi:type="dcterms:W3CDTF">2021-07-29T04:57:00Z</dcterms:created>
  <dcterms:modified xsi:type="dcterms:W3CDTF">2021-11-19T08:44:20Z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2016-08-10T15:00:00Z</vt:filetime>
  </property>
  <property fmtid="{D5CDD505-2E9C-101B-9397-08002B2CF9AE}" pid="3" name="Creator">
    <vt:lpwstr>Microsoft® PowerPoint® 2010</vt:lpwstr>
  </property>
  <property fmtid="{D5CDD505-2E9C-101B-9397-08002B2CF9AE}" pid="4" name="LastSaved">
    <vt:filetime>2021-07-31T15:00:00Z</vt:filetime>
  </property>
  <property fmtid="{D5CDD505-2E9C-101B-9397-08002B2CF9AE}" pid="5" name="KSOProductBuildVer">
    <vt:lpwstr>1033-11.2.0.10351</vt:lpwstr>
  </property>
  <property fmtid="{D5CDD505-2E9C-101B-9397-08002B2CF9AE}" pid="6" name="ICV">
    <vt:lpwstr>4592B174FC0041E3BF30933F4F6B2D0A</vt:lpwstr>
  </property>
</Properties>
</file>