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292" r:id="rId2"/>
    <p:sldId id="296" r:id="rId3"/>
    <p:sldId id="298" r:id="rId4"/>
    <p:sldId id="297" r:id="rId5"/>
    <p:sldId id="327" r:id="rId6"/>
    <p:sldId id="299" r:id="rId7"/>
    <p:sldId id="300" r:id="rId8"/>
    <p:sldId id="301" r:id="rId9"/>
    <p:sldId id="303" r:id="rId10"/>
    <p:sldId id="302" r:id="rId11"/>
    <p:sldId id="304" r:id="rId12"/>
    <p:sldId id="305" r:id="rId13"/>
    <p:sldId id="306" r:id="rId14"/>
    <p:sldId id="308" r:id="rId15"/>
    <p:sldId id="307" r:id="rId16"/>
    <p:sldId id="309" r:id="rId17"/>
    <p:sldId id="310" r:id="rId18"/>
    <p:sldId id="311" r:id="rId19"/>
    <p:sldId id="314" r:id="rId20"/>
    <p:sldId id="313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12" r:id="rId29"/>
    <p:sldId id="322" r:id="rId30"/>
    <p:sldId id="324" r:id="rId31"/>
    <p:sldId id="323" r:id="rId32"/>
    <p:sldId id="326" r:id="rId33"/>
    <p:sldId id="325" r:id="rId34"/>
  </p:sldIdLst>
  <p:sldSz cx="9144000" cy="6858000" type="screen4x3"/>
  <p:notesSz cx="9309100" cy="6972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96">
          <p15:clr>
            <a:srgbClr val="A4A3A4"/>
          </p15:clr>
        </p15:guide>
        <p15:guide id="2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6600"/>
    <a:srgbClr val="FF9999"/>
    <a:srgbClr val="CCFF66"/>
    <a:srgbClr val="CCCC00"/>
    <a:srgbClr val="000066"/>
    <a:srgbClr val="993300"/>
    <a:srgbClr val="6600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70" autoAdjust="0"/>
    <p:restoredTop sz="94687" autoAdjust="0"/>
  </p:normalViewPr>
  <p:slideViewPr>
    <p:cSldViewPr>
      <p:cViewPr varScale="1">
        <p:scale>
          <a:sx n="82" d="100"/>
          <a:sy n="82" d="100"/>
        </p:scale>
        <p:origin x="-133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182" y="-84"/>
      </p:cViewPr>
      <p:guideLst>
        <p:guide orient="horz" pos="2196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3838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3675" y="0"/>
            <a:ext cx="4033838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4033838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3675" y="6621463"/>
            <a:ext cx="4033838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FAAE4831-D69D-40B1-9F2C-0D18E2C661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11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3838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73675" y="0"/>
            <a:ext cx="4033838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9888" y="522288"/>
            <a:ext cx="3489325" cy="2616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3311525"/>
            <a:ext cx="7448550" cy="313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21463"/>
            <a:ext cx="4033838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73675" y="6621463"/>
            <a:ext cx="4033838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2FDEEEB5-AEA9-4B16-B045-228346C249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69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D03FC-5EC5-4F38-8B39-58F9D514127B}" type="slidenum">
              <a:rPr lang="en-US"/>
              <a:pPr/>
              <a:t>1</a:t>
            </a:fld>
            <a:endParaRPr lang="en-US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6A05D-CA8D-4303-BF26-7A3A0B84D4F5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240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6088" y="762000"/>
            <a:ext cx="2189162" cy="5364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0"/>
            <a:ext cx="6415088" cy="5364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BEB20D-E050-4322-890B-75B5DE3C6E8B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5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4343400"/>
            <a:ext cx="3429000" cy="476250"/>
          </a:xfrm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D97F4-FD33-4EF9-92D0-1126435DF85C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705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C5ABA8-2686-4AA1-9C1D-E490D482ACCE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379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302125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447800"/>
            <a:ext cx="4302125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067526-898F-4B26-9D92-C58F5C9CC511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32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5B451C-1AE0-4096-AEB9-815B760A5239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049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51ADB4-4489-4F7C-8FAD-7E1E4CE09731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123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93A652-2D3E-46ED-BCF5-1D7366EA44E5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722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82591-D8FC-4403-BB4A-FDA71C368BF9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641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CE305-4AE2-45A7-9FDC-530774966FA4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420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6" name="Rectangle 22"/>
          <p:cNvSpPr>
            <a:spLocks noChangeArrowheads="1"/>
          </p:cNvSpPr>
          <p:nvPr userDrawn="1"/>
        </p:nvSpPr>
        <p:spPr bwMode="gray">
          <a:xfrm>
            <a:off x="0" y="6224588"/>
            <a:ext cx="9144000" cy="64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7106" name="Oval 2"/>
          <p:cNvSpPr>
            <a:spLocks noChangeArrowheads="1"/>
          </p:cNvSpPr>
          <p:nvPr userDrawn="1"/>
        </p:nvSpPr>
        <p:spPr bwMode="gray">
          <a:xfrm>
            <a:off x="0" y="0"/>
            <a:ext cx="9144000" cy="6858000"/>
          </a:xfrm>
          <a:prstGeom prst="ellipse">
            <a:avLst/>
          </a:prstGeom>
          <a:solidFill>
            <a:schemeClr val="bg1">
              <a:alpha val="4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gray">
          <a:xfrm>
            <a:off x="0" y="0"/>
            <a:ext cx="9144000" cy="719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pic>
        <p:nvPicPr>
          <p:cNvPr id="47119" name="Picture 15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341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0" name="Line 16"/>
          <p:cNvSpPr>
            <a:spLocks noChangeShapeType="1"/>
          </p:cNvSpPr>
          <p:nvPr userDrawn="1"/>
        </p:nvSpPr>
        <p:spPr bwMode="auto">
          <a:xfrm>
            <a:off x="0" y="747713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22" name="Text Box 18"/>
          <p:cNvSpPr txBox="1">
            <a:spLocks noChangeArrowheads="1"/>
          </p:cNvSpPr>
          <p:nvPr userDrawn="1"/>
        </p:nvSpPr>
        <p:spPr bwMode="auto">
          <a:xfrm>
            <a:off x="1600200" y="46038"/>
            <a:ext cx="6400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BÀI GIẢNG MÔN </a:t>
            </a:r>
            <a:r>
              <a:rPr lang="en-US" sz="1400" smtClean="0"/>
              <a:t>AN</a:t>
            </a:r>
            <a:r>
              <a:rPr lang="en-US" sz="1400" baseline="0" smtClean="0"/>
              <a:t> TOÀN BẢO MẬT HỆ THỐNG THÔNG TIN</a:t>
            </a:r>
            <a:endParaRPr lang="en-US" sz="1400"/>
          </a:p>
        </p:txBody>
      </p:sp>
      <p:sp>
        <p:nvSpPr>
          <p:cNvPr id="47127" name="Text Box 23"/>
          <p:cNvSpPr txBox="1">
            <a:spLocks noChangeArrowheads="1"/>
          </p:cNvSpPr>
          <p:nvPr userDrawn="1"/>
        </p:nvSpPr>
        <p:spPr bwMode="auto">
          <a:xfrm>
            <a:off x="0" y="6396038"/>
            <a:ext cx="205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www.ptit.edu.vn</a:t>
            </a:r>
          </a:p>
        </p:txBody>
      </p:sp>
      <p:sp>
        <p:nvSpPr>
          <p:cNvPr id="47130" name="Text Box 26"/>
          <p:cNvSpPr txBox="1">
            <a:spLocks noChangeArrowheads="1"/>
          </p:cNvSpPr>
          <p:nvPr userDrawn="1"/>
        </p:nvSpPr>
        <p:spPr bwMode="auto">
          <a:xfrm>
            <a:off x="8001000" y="6391275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Trang </a:t>
            </a:r>
            <a:fld id="{18BE1354-162F-4E33-B53A-B1CC339109B6}" type="slidenum">
              <a:rPr lang="en-US" sz="1400"/>
              <a:pPr>
                <a:spcBef>
                  <a:spcPct val="50000"/>
                </a:spcBef>
              </a:pPr>
              <a:t>‹#›</a:t>
            </a:fld>
            <a:endParaRPr lang="en-US" sz="1400"/>
          </a:p>
        </p:txBody>
      </p:sp>
      <p:sp>
        <p:nvSpPr>
          <p:cNvPr id="47131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0"/>
            <a:ext cx="87566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47132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756650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</a:p>
        </p:txBody>
      </p:sp>
      <p:sp>
        <p:nvSpPr>
          <p:cNvPr id="47133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AU"/>
          </a:p>
        </p:txBody>
      </p:sp>
      <p:sp>
        <p:nvSpPr>
          <p:cNvPr id="47134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5105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AU" dirty="0"/>
          </a:p>
        </p:txBody>
      </p:sp>
      <p:sp>
        <p:nvSpPr>
          <p:cNvPr id="47135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7B296C7E-205D-4EC4-8F1A-E391F7371D4D}" type="slidenum">
              <a:rPr lang="en-AU"/>
              <a:pPr/>
              <a:t>‹#›</a:t>
            </a:fld>
            <a:endParaRPr lang="en-AU"/>
          </a:p>
        </p:txBody>
      </p:sp>
      <p:sp>
        <p:nvSpPr>
          <p:cNvPr id="47136" name="Text Box 32"/>
          <p:cNvSpPr txBox="1">
            <a:spLocks noChangeArrowheads="1"/>
          </p:cNvSpPr>
          <p:nvPr userDrawn="1"/>
        </p:nvSpPr>
        <p:spPr bwMode="auto">
          <a:xfrm>
            <a:off x="1028700" y="304800"/>
            <a:ext cx="77343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/>
              <a:t>CHƯƠNG 1 – </a:t>
            </a:r>
            <a:r>
              <a:rPr lang="en-US" sz="1600" dirty="0" smtClean="0"/>
              <a:t>TỔNG</a:t>
            </a:r>
            <a:r>
              <a:rPr lang="en-US" sz="1600" baseline="0" dirty="0" smtClean="0"/>
              <a:t> QUAN VỀ </a:t>
            </a:r>
            <a:r>
              <a:rPr lang="en-US" sz="1600" dirty="0" smtClean="0"/>
              <a:t>AN</a:t>
            </a:r>
            <a:r>
              <a:rPr lang="en-US" sz="1600" baseline="0" dirty="0" smtClean="0"/>
              <a:t> TOÀN BẢO MẬT HỆ THỐNG THÔNG TIN</a:t>
            </a:r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622300" indent="-2667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2"/>
          </a:solidFill>
          <a:latin typeface="+mn-lt"/>
        </a:defRPr>
      </a:lvl2pPr>
      <a:lvl3pPr marL="901700" indent="-2794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2"/>
          </a:solidFill>
          <a:latin typeface="+mn-lt"/>
        </a:defRPr>
      </a:lvl3pPr>
      <a:lvl4pPr marL="1168400" indent="-2667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2"/>
          </a:solidFill>
          <a:latin typeface="+mn-lt"/>
        </a:defRPr>
      </a:lvl4pPr>
      <a:lvl5pPr marL="1435100" indent="-2667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chodx@ptit.edu.vn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6" name="Rectangle 12"/>
          <p:cNvSpPr>
            <a:spLocks noChangeArrowheads="1"/>
          </p:cNvSpPr>
          <p:nvPr/>
        </p:nvSpPr>
        <p:spPr bwMode="ltGray">
          <a:xfrm>
            <a:off x="0" y="1066800"/>
            <a:ext cx="9144000" cy="719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ltGray">
          <a:xfrm>
            <a:off x="0" y="3962400"/>
            <a:ext cx="9144000" cy="719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gray"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pic>
        <p:nvPicPr>
          <p:cNvPr id="5223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9144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52388" y="1004888"/>
            <a:ext cx="3529012" cy="3671887"/>
            <a:chOff x="612" y="1026"/>
            <a:chExt cx="2223" cy="2313"/>
          </a:xfrm>
        </p:grpSpPr>
        <p:sp>
          <p:nvSpPr>
            <p:cNvPr id="52241" name="Oval 17"/>
            <p:cNvSpPr>
              <a:spLocks noChangeArrowheads="1"/>
            </p:cNvSpPr>
            <p:nvPr/>
          </p:nvSpPr>
          <p:spPr bwMode="gray">
            <a:xfrm>
              <a:off x="612" y="1026"/>
              <a:ext cx="2223" cy="2313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9000"/>
                </a:srgbClr>
              </a:outerShdw>
            </a:effectLst>
          </p:spPr>
          <p:txBody>
            <a:bodyPr wrap="none" anchor="ctr"/>
            <a:lstStyle/>
            <a:p>
              <a:endParaRPr lang="en-AU"/>
            </a:p>
          </p:txBody>
        </p:sp>
        <p:pic>
          <p:nvPicPr>
            <p:cNvPr id="52242" name="Picture 18" descr="HV_toancanh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1530"/>
              <a:ext cx="1776" cy="1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2362200" y="422275"/>
            <a:ext cx="632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 HỌC VIỆN CÔNG NGHỆ BƯU CHÍNH VIỄN THÔNG </a:t>
            </a:r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3518847" y="1804988"/>
            <a:ext cx="541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BÀI GIẢNG MÔN</a:t>
            </a:r>
          </a:p>
        </p:txBody>
      </p: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3494395" y="2182836"/>
            <a:ext cx="5486400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2800" smtClean="0">
                <a:solidFill>
                  <a:schemeClr val="tx2"/>
                </a:solidFill>
              </a:rPr>
              <a:t>AN TOÀN BẢO MẬT </a:t>
            </a:r>
            <a:br>
              <a:rPr lang="en-US" sz="2800" smtClean="0">
                <a:solidFill>
                  <a:schemeClr val="tx2"/>
                </a:solidFill>
              </a:rPr>
            </a:br>
            <a:r>
              <a:rPr lang="en-US" sz="2800" smtClean="0">
                <a:solidFill>
                  <a:schemeClr val="tx2"/>
                </a:solidFill>
              </a:rPr>
              <a:t>HỆ THỐNG THÔNG TIN</a:t>
            </a:r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1066800" y="4800600"/>
            <a:ext cx="731520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</a:rPr>
              <a:t>Giảng viên: 		</a:t>
            </a:r>
            <a:r>
              <a:rPr lang="en-US" sz="2000" dirty="0" smtClean="0">
                <a:solidFill>
                  <a:schemeClr val="tx2"/>
                </a:solidFill>
              </a:rPr>
              <a:t>PGS. TS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r>
              <a:rPr lang="en-US" sz="2000" dirty="0" err="1" smtClean="0">
                <a:solidFill>
                  <a:schemeClr val="tx2"/>
                </a:solidFill>
              </a:rPr>
              <a:t>Đỗ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Xuân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Chợ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dirty="0" err="1">
                <a:solidFill>
                  <a:schemeClr val="tx2"/>
                </a:solidFill>
              </a:rPr>
              <a:t>Điện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thoại</a:t>
            </a:r>
            <a:r>
              <a:rPr lang="en-US" sz="2000" dirty="0">
                <a:solidFill>
                  <a:schemeClr val="tx2"/>
                </a:solidFill>
              </a:rPr>
              <a:t>/E-mail:	</a:t>
            </a:r>
            <a:r>
              <a:rPr lang="en-US" sz="2000" dirty="0" smtClean="0">
                <a:solidFill>
                  <a:schemeClr val="tx2"/>
                </a:solidFill>
                <a:hlinkClick r:id="rId5"/>
              </a:rPr>
              <a:t>chodx@ptit.edu.vn</a:t>
            </a:r>
            <a:r>
              <a:rPr lang="en-US" sz="2000" dirty="0" smtClean="0">
                <a:solidFill>
                  <a:schemeClr val="tx2"/>
                </a:solidFill>
              </a:rPr>
              <a:t>, 					doxuancholeti@gmail.com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dirty="0" err="1" smtClean="0">
                <a:solidFill>
                  <a:schemeClr val="tx2"/>
                </a:solidFill>
              </a:rPr>
              <a:t>Khoa</a:t>
            </a:r>
            <a:r>
              <a:rPr lang="en-US" sz="2000" dirty="0" smtClean="0">
                <a:solidFill>
                  <a:schemeClr val="tx2"/>
                </a:solidFill>
              </a:rPr>
              <a:t>: </a:t>
            </a:r>
            <a:r>
              <a:rPr lang="en-US" sz="2000" dirty="0">
                <a:solidFill>
                  <a:schemeClr val="tx2"/>
                </a:solidFill>
              </a:rPr>
              <a:t>		</a:t>
            </a:r>
            <a:r>
              <a:rPr lang="en-US" sz="2000" dirty="0" smtClean="0">
                <a:solidFill>
                  <a:schemeClr val="tx2"/>
                </a:solidFill>
              </a:rPr>
              <a:t>             An </a:t>
            </a:r>
            <a:r>
              <a:rPr lang="en-US" sz="2000" dirty="0" err="1" smtClean="0">
                <a:solidFill>
                  <a:schemeClr val="tx2"/>
                </a:solidFill>
              </a:rPr>
              <a:t>toàn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thông</a:t>
            </a:r>
            <a:r>
              <a:rPr lang="en-US" sz="2000" dirty="0" smtClean="0">
                <a:solidFill>
                  <a:schemeClr val="tx2"/>
                </a:solidFill>
              </a:rPr>
              <a:t> tin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3494396" y="3159035"/>
            <a:ext cx="558136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>
                <a:solidFill>
                  <a:schemeClr val="tx2"/>
                </a:solidFill>
              </a:rPr>
              <a:t>CHƯƠNG 1 – </a:t>
            </a:r>
            <a:r>
              <a:rPr lang="fr-FR" sz="2200" smtClean="0">
                <a:solidFill>
                  <a:schemeClr val="tx2"/>
                </a:solidFill>
              </a:rPr>
              <a:t>TỔNG QUAN VỀ AN TOÀN </a:t>
            </a:r>
            <a:br>
              <a:rPr lang="fr-FR" sz="2200" smtClean="0">
                <a:solidFill>
                  <a:schemeClr val="tx2"/>
                </a:solidFill>
              </a:rPr>
            </a:br>
            <a:r>
              <a:rPr lang="fr-FR" sz="2200" smtClean="0">
                <a:solidFill>
                  <a:schemeClr val="tx2"/>
                </a:solidFill>
              </a:rPr>
              <a:t>BẢO MẬT HỆ THỐNG THÔNG TIN</a:t>
            </a:r>
            <a:endParaRPr lang="en-US" sz="2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Tm="9594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1.1 Giới thiệu về ATBM hệ thống thông tin</a:t>
            </a:r>
            <a:endParaRPr lang="en-AU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4678363"/>
          </a:xfrm>
        </p:spPr>
        <p:txBody>
          <a:bodyPr/>
          <a:lstStyle/>
          <a:p>
            <a:r>
              <a:rPr lang="en-AU" sz="2400" smtClean="0"/>
              <a:t>An toàn thông tin (Information Security) là gì?</a:t>
            </a:r>
            <a:endParaRPr lang="en-AU" sz="1200"/>
          </a:p>
          <a:p>
            <a:pPr marL="723900" lvl="1" indent="-368300"/>
            <a:r>
              <a:rPr lang="en-AU" sz="2000"/>
              <a:t>An toàn thông </a:t>
            </a:r>
            <a:r>
              <a:rPr lang="en-AU" sz="2000" smtClean="0"/>
              <a:t>tin là việc bảo vệ chống truy nhập, sử dụng, tiết lộ, sửa đổi, hoặc phá hủy thông tin một cách trái phép.</a:t>
            </a:r>
          </a:p>
          <a:p>
            <a:pPr marL="323850" indent="-368300"/>
            <a:r>
              <a:rPr lang="en-AU" sz="2400" smtClean="0"/>
              <a:t>Hai lĩnh vực chính của an toàn thông tin (ATTT):</a:t>
            </a:r>
          </a:p>
          <a:p>
            <a:pPr marL="603250" lvl="1" indent="-247650"/>
            <a:r>
              <a:rPr lang="en-AU" smtClean="0"/>
              <a:t>An toàn công nghệ thông tin (IT Security):</a:t>
            </a:r>
          </a:p>
          <a:p>
            <a:pPr marL="882650" lvl="2" indent="-247650"/>
            <a:r>
              <a:rPr lang="en-AU" smtClean="0"/>
              <a:t>Đôi khi còn gọi là an toàn máy tính (Computer Security) là ATTT áp dụng cho các hệ </a:t>
            </a:r>
            <a:r>
              <a:rPr lang="en-AU"/>
              <a:t>thống </a:t>
            </a:r>
            <a:r>
              <a:rPr lang="en-AU" smtClean="0"/>
              <a:t>công nghệ;</a:t>
            </a:r>
          </a:p>
          <a:p>
            <a:pPr marL="882650" lvl="2" indent="-247650"/>
            <a:r>
              <a:rPr lang="en-AU" smtClean="0"/>
              <a:t>Các hệ thống công nghệ thông tin của 1 tổ chức cần được đảm bảo an toàn khỏi các tấn công mạng.</a:t>
            </a:r>
          </a:p>
          <a:p>
            <a:pPr marL="603250" lvl="1" indent="-247650"/>
            <a:r>
              <a:rPr lang="en-AU"/>
              <a:t>Đảm bảo </a:t>
            </a:r>
            <a:r>
              <a:rPr lang="en-AU" smtClean="0"/>
              <a:t>thông tin </a:t>
            </a:r>
            <a:r>
              <a:rPr lang="en-AU"/>
              <a:t>(Information </a:t>
            </a:r>
            <a:r>
              <a:rPr lang="en-AU" smtClean="0"/>
              <a:t>Assurance): </a:t>
            </a:r>
          </a:p>
          <a:p>
            <a:pPr marL="882650" lvl="2" indent="-247650"/>
            <a:r>
              <a:rPr lang="en-AU" smtClean="0"/>
              <a:t>Đảm bảo thông tin không bị mất khi xảy ra các sự cố (thiên tai, hỏng hóc hệ thống, trộm cắp, phá hoại,…);</a:t>
            </a:r>
          </a:p>
          <a:p>
            <a:pPr marL="882650" lvl="2" indent="-247650"/>
            <a:r>
              <a:rPr lang="en-AU"/>
              <a:t>Thường sử dụng kỹ thuật tạo dự phòng ngoại vi (offsite backup).</a:t>
            </a:r>
          </a:p>
        </p:txBody>
      </p:sp>
    </p:spTree>
    <p:extLst>
      <p:ext uri="{BB962C8B-B14F-4D97-AF65-F5344CB8AC3E}">
        <p14:creationId xmlns:p14="http://schemas.microsoft.com/office/powerpoint/2010/main" val="230969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 Giới thiệu về ATBM hệ thống thông tin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3810000" cy="4571999"/>
          </a:xfrm>
        </p:spPr>
        <p:txBody>
          <a:bodyPr/>
          <a:lstStyle/>
          <a:p>
            <a:r>
              <a:rPr lang="en-AU"/>
              <a:t>An </a:t>
            </a:r>
            <a:r>
              <a:rPr lang="en-AU" smtClean="0"/>
              <a:t>toàn hệ thống </a:t>
            </a:r>
            <a:r>
              <a:rPr lang="en-AU"/>
              <a:t>thông tin </a:t>
            </a:r>
            <a:r>
              <a:rPr lang="en-AU" smtClean="0"/>
              <a:t>(ISS - Information Systems Security): là việc đảm bảo các thuộc tính an ninh an toàn của hệ thống thông tin:</a:t>
            </a:r>
          </a:p>
          <a:p>
            <a:pPr lvl="1"/>
            <a:r>
              <a:rPr lang="en-AU" smtClean="0"/>
              <a:t>Bí mật (Confidentiality)</a:t>
            </a:r>
          </a:p>
          <a:p>
            <a:pPr lvl="1"/>
            <a:r>
              <a:rPr lang="en-AU" smtClean="0"/>
              <a:t>Toàn vẹn</a:t>
            </a:r>
            <a:r>
              <a:rPr lang="en-AU"/>
              <a:t> </a:t>
            </a:r>
            <a:r>
              <a:rPr lang="en-AU" smtClean="0"/>
              <a:t>(Integrity)</a:t>
            </a:r>
          </a:p>
          <a:p>
            <a:pPr lvl="1"/>
            <a:r>
              <a:rPr lang="en-AU" smtClean="0"/>
              <a:t>Sẵn dùng</a:t>
            </a:r>
            <a:r>
              <a:rPr lang="en-AU"/>
              <a:t> </a:t>
            </a:r>
            <a:r>
              <a:rPr lang="en-AU" smtClean="0"/>
              <a:t>(Availability)</a:t>
            </a:r>
            <a:endParaRPr lang="en-A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95400"/>
            <a:ext cx="3505200" cy="224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http://blogs.technet.com/blogfiles/seanearp/WindowsLiveWriter/LayersDefenseinDepthPart1_B11E/CIA_tri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3581400"/>
            <a:ext cx="3570076" cy="3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70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 Giới thiệu về ATBM hệ thống thông tin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2590800" cy="4571999"/>
          </a:xfrm>
        </p:spPr>
        <p:txBody>
          <a:bodyPr/>
          <a:lstStyle/>
          <a:p>
            <a:r>
              <a:rPr lang="en-AU"/>
              <a:t>An </a:t>
            </a:r>
            <a:r>
              <a:rPr lang="en-AU" smtClean="0"/>
              <a:t>toàn hệ thống </a:t>
            </a:r>
            <a:r>
              <a:rPr lang="en-AU"/>
              <a:t>thông </a:t>
            </a:r>
            <a:r>
              <a:rPr lang="en-AU" smtClean="0"/>
              <a:t/>
            </a:r>
            <a:br>
              <a:rPr lang="en-AU" smtClean="0"/>
            </a:br>
            <a:r>
              <a:rPr lang="en-AU" smtClean="0"/>
              <a:t>tin (ISS)</a:t>
            </a:r>
            <a:endParaRPr lang="en-AU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9" y="1244600"/>
            <a:ext cx="5715001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26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1.2 Các yêu cầu đảm bảo an toàn HTTT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4572000" cy="4724400"/>
          </a:xfrm>
        </p:spPr>
        <p:txBody>
          <a:bodyPr/>
          <a:lstStyle/>
          <a:p>
            <a:r>
              <a:rPr lang="en-AU" smtClean="0"/>
              <a:t>Tính bí mật (Confidentiality): chỉ người dùng có thẩm quyền mới được truy nhập thông tin.</a:t>
            </a:r>
          </a:p>
          <a:p>
            <a:r>
              <a:rPr lang="en-AU" smtClean="0"/>
              <a:t>Các thông tin bí mật có thể gồm:</a:t>
            </a:r>
          </a:p>
          <a:p>
            <a:pPr lvl="1"/>
            <a:r>
              <a:rPr lang="en-AU" smtClean="0"/>
              <a:t>Dữ liệu riêng của cá nhân;</a:t>
            </a:r>
          </a:p>
          <a:p>
            <a:pPr lvl="1"/>
            <a:r>
              <a:rPr lang="en-AU" smtClean="0"/>
              <a:t>Các thông tin thuộc quyền sở hữu trí tuệ của các doanh nghiệp hay các cơ quan/tổ chức;</a:t>
            </a:r>
          </a:p>
          <a:p>
            <a:pPr lvl="1"/>
            <a:r>
              <a:rPr lang="en-AU" smtClean="0"/>
              <a:t>Các thông tin có liên quan đến an ninh quốc gia.</a:t>
            </a:r>
            <a:endParaRPr lang="en-AU"/>
          </a:p>
        </p:txBody>
      </p:sp>
      <p:pic>
        <p:nvPicPr>
          <p:cNvPr id="9218" name="Picture 2" descr="http://www.appliedautomation.co.uk/Images/confidenti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546225"/>
            <a:ext cx="4114800" cy="449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31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1.2 Các yêu cầu đảm bảo an toàn HTTT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57200"/>
          </a:xfrm>
        </p:spPr>
        <p:txBody>
          <a:bodyPr/>
          <a:lstStyle/>
          <a:p>
            <a:r>
              <a:rPr lang="en-AU" smtClean="0"/>
              <a:t>Tính bí mật được đảm bảo bằng kênh mã hóa VPN</a:t>
            </a:r>
            <a:endParaRPr lang="en-A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122487"/>
            <a:ext cx="8625067" cy="344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03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1.2 Các yêu cầu đảm bảo an toàn HTTT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724400"/>
          </a:xfrm>
        </p:spPr>
        <p:txBody>
          <a:bodyPr/>
          <a:lstStyle/>
          <a:p>
            <a:r>
              <a:rPr lang="en-AU" smtClean="0"/>
              <a:t>Tính toàn vẹn (Integrity): </a:t>
            </a:r>
            <a:r>
              <a:rPr lang="en-AU"/>
              <a:t>thông tin </a:t>
            </a:r>
            <a:r>
              <a:rPr lang="en-AU" smtClean="0"/>
              <a:t>chỉ có thể được sửa </a:t>
            </a:r>
            <a:r>
              <a:rPr lang="en-AU"/>
              <a:t>đổi </a:t>
            </a:r>
            <a:r>
              <a:rPr lang="en-AU" smtClean="0"/>
              <a:t>bởi những người </a:t>
            </a:r>
            <a:r>
              <a:rPr lang="en-AU"/>
              <a:t>dùng có thẩm </a:t>
            </a:r>
            <a:r>
              <a:rPr lang="en-AU" smtClean="0"/>
              <a:t>quyền.</a:t>
            </a:r>
          </a:p>
          <a:p>
            <a:r>
              <a:rPr lang="en-AU"/>
              <a:t>Tính toàn </a:t>
            </a:r>
            <a:r>
              <a:rPr lang="en-AU" smtClean="0"/>
              <a:t>vẹn liên quan đến tính hợp lệ (validity) và chính xác (accuracy) của dữ liệu.</a:t>
            </a:r>
          </a:p>
          <a:p>
            <a:pPr lvl="1"/>
            <a:r>
              <a:rPr lang="en-AU" smtClean="0"/>
              <a:t>Trong nhiều tổ chức, thông tin có giá trị rất lớn, như bản quyền phần mềm, bản quyền âm nhạc, bản quyền phát minh, sáng chế;</a:t>
            </a:r>
          </a:p>
          <a:p>
            <a:pPr lvl="1"/>
            <a:r>
              <a:rPr lang="en-AU" smtClean="0"/>
              <a:t>Mọi thay đổi không có thẩm quyền có thể ảnh hưởng rất nhiều đến giá trị của thông tin.</a:t>
            </a:r>
          </a:p>
          <a:p>
            <a:r>
              <a:rPr lang="en-AU" smtClean="0"/>
              <a:t>Dữ liệu là toàn vẹn nếu:</a:t>
            </a:r>
          </a:p>
          <a:p>
            <a:pPr lvl="1"/>
            <a:r>
              <a:rPr lang="en-AU" smtClean="0"/>
              <a:t>Dữ liệu không bị thay đổi;</a:t>
            </a:r>
          </a:p>
          <a:p>
            <a:pPr lvl="1"/>
            <a:r>
              <a:rPr lang="en-AU" smtClean="0"/>
              <a:t>Dữ liệu hợp lệ;</a:t>
            </a:r>
          </a:p>
          <a:p>
            <a:pPr lvl="1"/>
            <a:r>
              <a:rPr lang="en-AU" smtClean="0"/>
              <a:t>Dữ liệu chính xác.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775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1.2 Các yêu cầu đảm bảo an toàn HTTT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2133600" cy="4724400"/>
          </a:xfrm>
        </p:spPr>
        <p:txBody>
          <a:bodyPr/>
          <a:lstStyle/>
          <a:p>
            <a:r>
              <a:rPr lang="en-AU" smtClean="0"/>
              <a:t>Tính toàn vẹn của hệ thống thông tin: thông tin chỉ được sửa đổi bởi người dùng có thẩm quyền.</a:t>
            </a:r>
            <a:endParaRPr lang="en-A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60501"/>
            <a:ext cx="6159500" cy="517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81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1.2 Các yêu cầu đảm bảo an toàn HTTT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Tính sẵn dùng </a:t>
            </a:r>
            <a:r>
              <a:rPr lang="en-AU"/>
              <a:t>(Availability</a:t>
            </a:r>
            <a:r>
              <a:rPr lang="en-AU" smtClean="0"/>
              <a:t>): </a:t>
            </a:r>
            <a:r>
              <a:rPr lang="en-AU"/>
              <a:t>thông tin </a:t>
            </a:r>
            <a:r>
              <a:rPr lang="en-AU" smtClean="0"/>
              <a:t>có thể truy </a:t>
            </a:r>
            <a:r>
              <a:rPr lang="en-AU"/>
              <a:t>nhập bởi người dùng </a:t>
            </a:r>
            <a:r>
              <a:rPr lang="en-AU" smtClean="0"/>
              <a:t>hợp pháp bất cứ khi nào họ </a:t>
            </a:r>
            <a:r>
              <a:rPr lang="en-AU"/>
              <a:t>có yêu </a:t>
            </a:r>
            <a:r>
              <a:rPr lang="en-AU" smtClean="0"/>
              <a:t>cầu.</a:t>
            </a:r>
          </a:p>
          <a:p>
            <a:r>
              <a:rPr lang="en-AU"/>
              <a:t>Tính sẵn </a:t>
            </a:r>
            <a:r>
              <a:rPr lang="en-AU" smtClean="0"/>
              <a:t>dùng có thể được đo bằng các yếu tố:</a:t>
            </a:r>
          </a:p>
          <a:p>
            <a:pPr lvl="1"/>
            <a:r>
              <a:rPr lang="en-AU" smtClean="0"/>
              <a:t>Thời gian cung cấp dịch vụ (Uptime);</a:t>
            </a:r>
          </a:p>
          <a:p>
            <a:pPr lvl="1"/>
            <a:r>
              <a:rPr lang="en-AU"/>
              <a:t>Thời gian </a:t>
            </a:r>
            <a:r>
              <a:rPr lang="en-AU" smtClean="0"/>
              <a:t>ngừng cung </a:t>
            </a:r>
            <a:r>
              <a:rPr lang="en-AU"/>
              <a:t>cấp dịch vụ </a:t>
            </a:r>
            <a:r>
              <a:rPr lang="en-AU" smtClean="0"/>
              <a:t>(Downtime);</a:t>
            </a:r>
          </a:p>
          <a:p>
            <a:pPr lvl="1"/>
            <a:r>
              <a:rPr lang="en-AU" smtClean="0"/>
              <a:t>Tỷ lệ phục vụ: A = (</a:t>
            </a:r>
            <a:r>
              <a:rPr lang="en-AU"/>
              <a:t>Uptime</a:t>
            </a:r>
            <a:r>
              <a:rPr lang="en-AU" smtClean="0"/>
              <a:t>)/(Uptime + </a:t>
            </a:r>
            <a:r>
              <a:rPr lang="en-AU"/>
              <a:t>Downtime</a:t>
            </a:r>
            <a:r>
              <a:rPr lang="en-AU" smtClean="0"/>
              <a:t>);</a:t>
            </a:r>
          </a:p>
          <a:p>
            <a:pPr lvl="1"/>
            <a:r>
              <a:rPr lang="en-AU"/>
              <a:t>Thời gian trung </a:t>
            </a:r>
            <a:r>
              <a:rPr lang="en-AU" smtClean="0"/>
              <a:t>bình giữa các sự cố;</a:t>
            </a:r>
          </a:p>
          <a:p>
            <a:pPr lvl="1"/>
            <a:r>
              <a:rPr lang="en-AU" smtClean="0"/>
              <a:t>Thời gian trung bình ngừng để sửa chữa;</a:t>
            </a:r>
          </a:p>
          <a:p>
            <a:pPr lvl="1"/>
            <a:r>
              <a:rPr lang="en-AU" smtClean="0"/>
              <a:t>Thời gian khôi phục sau sự cố.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137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1.2 Các yêu cầu đảm bảo an toàn HTTT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1"/>
            <a:ext cx="8756650" cy="457200"/>
          </a:xfrm>
        </p:spPr>
        <p:txBody>
          <a:bodyPr/>
          <a:lstStyle/>
          <a:p>
            <a:r>
              <a:rPr lang="en-AU" smtClean="0"/>
              <a:t>Tính sẵn dùng</a:t>
            </a:r>
            <a:endParaRPr lang="en-AU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905000"/>
            <a:ext cx="7647542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61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1.3 Bảy vùng trong cơ sở hạ tầng CNTT và </a:t>
            </a:r>
            <a:r>
              <a:rPr lang="en-AU"/>
              <a:t>các </a:t>
            </a:r>
            <a:r>
              <a:rPr lang="en-AU" smtClean="0"/>
              <a:t>mối đe dọa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604250" cy="4678363"/>
          </a:xfrm>
        </p:spPr>
        <p:txBody>
          <a:bodyPr/>
          <a:lstStyle/>
          <a:p>
            <a:r>
              <a:rPr lang="en-AU" smtClean="0"/>
              <a:t>Vùng người dùng (User domain)</a:t>
            </a:r>
          </a:p>
          <a:p>
            <a:r>
              <a:rPr lang="en-AU" smtClean="0"/>
              <a:t>Vùng máy trạm</a:t>
            </a:r>
            <a:r>
              <a:rPr lang="en-AU"/>
              <a:t> </a:t>
            </a:r>
            <a:r>
              <a:rPr lang="en-AU" smtClean="0"/>
              <a:t>(Workstation domain)</a:t>
            </a:r>
          </a:p>
          <a:p>
            <a:r>
              <a:rPr lang="en-AU" smtClean="0"/>
              <a:t>Vùng mạng LAN (LAN domain</a:t>
            </a:r>
            <a:r>
              <a:rPr lang="en-AU"/>
              <a:t>)</a:t>
            </a:r>
            <a:endParaRPr lang="en-AU" smtClean="0"/>
          </a:p>
          <a:p>
            <a:r>
              <a:rPr lang="en-AU" smtClean="0"/>
              <a:t>Vùng LAN-to-WAN</a:t>
            </a:r>
            <a:r>
              <a:rPr lang="en-AU"/>
              <a:t> </a:t>
            </a:r>
            <a:r>
              <a:rPr lang="en-AU" smtClean="0"/>
              <a:t>(</a:t>
            </a:r>
            <a:r>
              <a:rPr lang="en-AU"/>
              <a:t>LAN-to-WAN </a:t>
            </a:r>
            <a:r>
              <a:rPr lang="en-AU" smtClean="0"/>
              <a:t>domain</a:t>
            </a:r>
            <a:r>
              <a:rPr lang="en-AU"/>
              <a:t>)</a:t>
            </a:r>
            <a:endParaRPr lang="en-AU" smtClean="0"/>
          </a:p>
          <a:p>
            <a:r>
              <a:rPr lang="en-AU" smtClean="0"/>
              <a:t>Vùng WAN</a:t>
            </a:r>
            <a:r>
              <a:rPr lang="en-AU"/>
              <a:t> </a:t>
            </a:r>
            <a:r>
              <a:rPr lang="en-AU" smtClean="0"/>
              <a:t>(</a:t>
            </a:r>
            <a:r>
              <a:rPr lang="en-AU"/>
              <a:t>WAN </a:t>
            </a:r>
            <a:r>
              <a:rPr lang="en-AU" smtClean="0"/>
              <a:t>domain</a:t>
            </a:r>
            <a:r>
              <a:rPr lang="en-AU"/>
              <a:t>)</a:t>
            </a:r>
            <a:endParaRPr lang="en-AU" smtClean="0"/>
          </a:p>
          <a:p>
            <a:r>
              <a:rPr lang="en-AU" smtClean="0"/>
              <a:t>Vùng truy nhập từ xa</a:t>
            </a:r>
            <a:r>
              <a:rPr lang="en-AU"/>
              <a:t> </a:t>
            </a:r>
            <a:r>
              <a:rPr lang="en-AU" smtClean="0"/>
              <a:t>(Remote Access domain</a:t>
            </a:r>
            <a:r>
              <a:rPr lang="en-AU"/>
              <a:t>)</a:t>
            </a:r>
            <a:endParaRPr lang="en-AU" smtClean="0"/>
          </a:p>
          <a:p>
            <a:r>
              <a:rPr lang="en-AU" smtClean="0"/>
              <a:t>Vùng hệ thống/ứng dụng</a:t>
            </a:r>
            <a:r>
              <a:rPr lang="en-AU"/>
              <a:t> </a:t>
            </a:r>
            <a:r>
              <a:rPr lang="en-AU" smtClean="0"/>
              <a:t>(Systems/Applications domain</a:t>
            </a:r>
            <a:r>
              <a:rPr lang="en-AU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NỘI DUNG CHƯƠNG 1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76400"/>
            <a:ext cx="7162800" cy="4449763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3200" smtClean="0"/>
              <a:t>Giới </a:t>
            </a:r>
            <a:r>
              <a:rPr lang="en-US" sz="3200"/>
              <a:t>thiệu về an toàn hệ thống thông </a:t>
            </a:r>
            <a:r>
              <a:rPr lang="en-US" sz="3200" smtClean="0"/>
              <a:t>tin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AU" sz="3200" smtClean="0"/>
              <a:t>Các </a:t>
            </a:r>
            <a:r>
              <a:rPr lang="en-AU" sz="3200"/>
              <a:t>yêu cầu an toàn hệ thống thông </a:t>
            </a:r>
            <a:r>
              <a:rPr lang="en-AU" sz="3200" smtClean="0"/>
              <a:t>tin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AU" sz="3200"/>
              <a:t>Bảy vùng trong cơ sở hạ tầng CNTT và các mối đe </a:t>
            </a:r>
            <a:r>
              <a:rPr lang="en-AU" sz="3200" smtClean="0"/>
              <a:t>dọa ATTT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vi-VN" sz="3200" smtClean="0"/>
              <a:t>Mô </a:t>
            </a:r>
            <a:r>
              <a:rPr lang="vi-VN" sz="3200"/>
              <a:t>hình tổng quát đảm bảo an toàn hệ thống thông tin</a:t>
            </a:r>
            <a:endParaRPr lang="en-AU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1.3 Bảy vùng trong cơ sở hạ tầng CNTT và </a:t>
            </a:r>
            <a:r>
              <a:rPr lang="en-AU"/>
              <a:t>các </a:t>
            </a:r>
            <a:r>
              <a:rPr lang="en-AU" smtClean="0"/>
              <a:t>mối đe dọa</a:t>
            </a:r>
            <a:endParaRPr lang="en-AU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822231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64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1.3 Bảy vùng trong cơ sở hạ tầng CNTT và các </a:t>
            </a:r>
            <a:r>
              <a:rPr lang="en-AU" smtClean="0"/>
              <a:t>mối </a:t>
            </a:r>
            <a:r>
              <a:rPr lang="en-AU"/>
              <a:t>đe dọa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6705600" cy="4678363"/>
          </a:xfrm>
        </p:spPr>
        <p:txBody>
          <a:bodyPr/>
          <a:lstStyle/>
          <a:p>
            <a:r>
              <a:rPr lang="en-AU" smtClean="0"/>
              <a:t>Các đe dọa (threats) với vùng người dùng:</a:t>
            </a:r>
          </a:p>
          <a:p>
            <a:pPr lvl="1"/>
            <a:r>
              <a:rPr lang="en-AU" smtClean="0"/>
              <a:t>Thiếu ý thức về vấn đề an ninh an toàn</a:t>
            </a:r>
          </a:p>
          <a:p>
            <a:pPr lvl="1"/>
            <a:r>
              <a:rPr lang="en-AU" smtClean="0"/>
              <a:t>Coi nhẹ các chính sách </a:t>
            </a:r>
            <a:r>
              <a:rPr lang="en-AU"/>
              <a:t>an ninh an </a:t>
            </a:r>
            <a:r>
              <a:rPr lang="en-AU" smtClean="0"/>
              <a:t>toàn</a:t>
            </a:r>
          </a:p>
          <a:p>
            <a:pPr lvl="1"/>
            <a:r>
              <a:rPr lang="en-AU" smtClean="0"/>
              <a:t>Vi phạm chính sách an </a:t>
            </a:r>
            <a:r>
              <a:rPr lang="en-AU"/>
              <a:t>ninh an </a:t>
            </a:r>
            <a:r>
              <a:rPr lang="en-AU" smtClean="0"/>
              <a:t>toàn</a:t>
            </a:r>
          </a:p>
          <a:p>
            <a:pPr lvl="1"/>
            <a:r>
              <a:rPr lang="en-AU" smtClean="0"/>
              <a:t>Đưa CD/DVD/USB với các files cá nhân vào hệ thống</a:t>
            </a:r>
          </a:p>
          <a:p>
            <a:pPr lvl="1"/>
            <a:r>
              <a:rPr lang="en-AU" smtClean="0"/>
              <a:t>Tải ảnh, âm nhạc, video</a:t>
            </a:r>
          </a:p>
          <a:p>
            <a:pPr lvl="1"/>
            <a:r>
              <a:rPr lang="en-AU" smtClean="0"/>
              <a:t>Phá hoại dữ liệu, ứng dụng và hệ thống</a:t>
            </a:r>
          </a:p>
          <a:p>
            <a:pPr lvl="1"/>
            <a:r>
              <a:rPr lang="en-AU" smtClean="0"/>
              <a:t>Tấn công phá hoại từ các nhân viên bất mãn</a:t>
            </a:r>
          </a:p>
          <a:p>
            <a:pPr lvl="1"/>
            <a:r>
              <a:rPr lang="en-AU" smtClean="0"/>
              <a:t>Nhân viên có thể tống tiền hoặc chiếm đoạt thông tin quan trọng.</a:t>
            </a:r>
            <a:endParaRPr lang="en-AU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33600"/>
            <a:ext cx="2140844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6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1.3 Bảy vùng trong cơ sở hạ tầng CNTT và các </a:t>
            </a:r>
            <a:r>
              <a:rPr lang="en-AU" smtClean="0"/>
              <a:t>mối </a:t>
            </a:r>
            <a:r>
              <a:rPr lang="en-AU"/>
              <a:t>đe dọa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6553200" cy="4678363"/>
          </a:xfrm>
        </p:spPr>
        <p:txBody>
          <a:bodyPr/>
          <a:lstStyle/>
          <a:p>
            <a:r>
              <a:rPr lang="en-AU" smtClean="0"/>
              <a:t>Các đe dọa (threats) với vùng máy trạm:</a:t>
            </a:r>
          </a:p>
          <a:p>
            <a:pPr lvl="1"/>
            <a:r>
              <a:rPr lang="en-AU" smtClean="0"/>
              <a:t>Truy nhập trái phép vào máy trạm</a:t>
            </a:r>
          </a:p>
          <a:p>
            <a:pPr lvl="1"/>
            <a:r>
              <a:rPr lang="en-AU"/>
              <a:t>Truy nhập trái phép </a:t>
            </a:r>
            <a:r>
              <a:rPr lang="en-AU" smtClean="0"/>
              <a:t>vào hệ thống, ứng dụng và dữ liệu</a:t>
            </a:r>
          </a:p>
          <a:p>
            <a:pPr lvl="1"/>
            <a:r>
              <a:rPr lang="en-AU" smtClean="0"/>
              <a:t>Các lỗ hổng an ninh trong hệ điều hành máy trạm</a:t>
            </a:r>
          </a:p>
          <a:p>
            <a:pPr lvl="1"/>
            <a:r>
              <a:rPr lang="en-AU"/>
              <a:t>Các lỗ hổng an ninh </a:t>
            </a:r>
            <a:r>
              <a:rPr lang="en-AU" smtClean="0"/>
              <a:t>trong các phần mềm ứng dụng </a:t>
            </a:r>
            <a:r>
              <a:rPr lang="en-AU"/>
              <a:t>máy trạm</a:t>
            </a:r>
            <a:endParaRPr lang="en-AU" smtClean="0"/>
          </a:p>
          <a:p>
            <a:pPr lvl="1"/>
            <a:r>
              <a:rPr lang="en-AU" smtClean="0"/>
              <a:t>Các hiểm họa từ virus, mã độc và các phần mềm độc hại</a:t>
            </a:r>
          </a:p>
          <a:p>
            <a:pPr lvl="1"/>
            <a:r>
              <a:rPr lang="en-AU" smtClean="0"/>
              <a:t>Người dùng đưa CD/DVD/USB </a:t>
            </a:r>
            <a:r>
              <a:rPr lang="en-AU"/>
              <a:t>với các files cá nhân vào hệ thống</a:t>
            </a:r>
          </a:p>
          <a:p>
            <a:pPr lvl="1"/>
            <a:r>
              <a:rPr lang="en-AU"/>
              <a:t>Người dùng </a:t>
            </a:r>
            <a:r>
              <a:rPr lang="en-AU" smtClean="0"/>
              <a:t>tải </a:t>
            </a:r>
            <a:r>
              <a:rPr lang="en-AU"/>
              <a:t>ảnh, âm nhạc, </a:t>
            </a:r>
            <a:r>
              <a:rPr lang="en-AU" smtClean="0"/>
              <a:t>video.</a:t>
            </a:r>
          </a:p>
          <a:p>
            <a:pPr lvl="1"/>
            <a:endParaRPr lang="en-AU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438400"/>
            <a:ext cx="2255184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3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1.3 Bảy vùng trong cơ sở hạ tầng CNTT và các </a:t>
            </a:r>
            <a:r>
              <a:rPr lang="en-AU" smtClean="0"/>
              <a:t>mối </a:t>
            </a:r>
            <a:r>
              <a:rPr lang="en-AU"/>
              <a:t>đe dọa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6324600" cy="4678363"/>
          </a:xfrm>
        </p:spPr>
        <p:txBody>
          <a:bodyPr/>
          <a:lstStyle/>
          <a:p>
            <a:r>
              <a:rPr lang="en-AU" smtClean="0"/>
              <a:t>Các đe dọa (threats) với vùng LAN:</a:t>
            </a:r>
          </a:p>
          <a:p>
            <a:pPr lvl="1"/>
            <a:r>
              <a:rPr lang="en-AU"/>
              <a:t>Truy nhập trái phép </a:t>
            </a:r>
            <a:r>
              <a:rPr lang="en-AU" smtClean="0"/>
              <a:t>vào mạng LAN vật lý</a:t>
            </a:r>
          </a:p>
          <a:p>
            <a:pPr lvl="1"/>
            <a:r>
              <a:rPr lang="en-AU" smtClean="0"/>
              <a:t>Truy </a:t>
            </a:r>
            <a:r>
              <a:rPr lang="en-AU"/>
              <a:t>nhập trái phép vào hệ thống, ứng dụng và dữ </a:t>
            </a:r>
            <a:r>
              <a:rPr lang="en-AU" smtClean="0"/>
              <a:t>liệu</a:t>
            </a:r>
          </a:p>
          <a:p>
            <a:pPr lvl="1"/>
            <a:r>
              <a:rPr lang="en-AU"/>
              <a:t>Các lỗ hổng an ninh trong hệ điều hành máy </a:t>
            </a:r>
            <a:r>
              <a:rPr lang="en-AU" smtClean="0"/>
              <a:t>chủ</a:t>
            </a:r>
            <a:endParaRPr lang="en-AU"/>
          </a:p>
          <a:p>
            <a:pPr lvl="1"/>
            <a:r>
              <a:rPr lang="en-AU"/>
              <a:t>Các lỗ hổng an ninh trong các phần mềm ứng dụng máy chủ</a:t>
            </a:r>
          </a:p>
          <a:p>
            <a:pPr lvl="1"/>
            <a:r>
              <a:rPr lang="en-AU" smtClean="0"/>
              <a:t>Nguy cơ từ người dùng giả mạo trong mạng WLAN</a:t>
            </a:r>
          </a:p>
          <a:p>
            <a:pPr lvl="1"/>
            <a:r>
              <a:rPr lang="en-AU" smtClean="0"/>
              <a:t>Tính bí mật dữ liệu trong mạng WLAN có thể bị đe dọa</a:t>
            </a:r>
          </a:p>
          <a:p>
            <a:pPr lvl="1"/>
            <a:r>
              <a:rPr lang="en-AU" smtClean="0"/>
              <a:t>Các hướng dẫn và chuẩn cấu hình cho máy chủ LAN chưa được tuân thủ.</a:t>
            </a:r>
            <a:endParaRPr lang="en-AU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514600"/>
            <a:ext cx="2514600" cy="2287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13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1.3 Bảy vùng trong cơ sở hạ tầng CNTT và các </a:t>
            </a:r>
            <a:r>
              <a:rPr lang="en-AU" smtClean="0"/>
              <a:t>mối </a:t>
            </a:r>
            <a:r>
              <a:rPr lang="en-AU"/>
              <a:t>đe dọa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5638800" cy="4724400"/>
          </a:xfrm>
        </p:spPr>
        <p:txBody>
          <a:bodyPr/>
          <a:lstStyle/>
          <a:p>
            <a:r>
              <a:rPr lang="en-AU" smtClean="0"/>
              <a:t>Các đe dọa (threats) với vùng </a:t>
            </a:r>
            <a:br>
              <a:rPr lang="en-AU" smtClean="0"/>
            </a:br>
            <a:r>
              <a:rPr lang="en-AU" smtClean="0"/>
              <a:t>LAN-to-WAN:</a:t>
            </a:r>
          </a:p>
          <a:p>
            <a:pPr lvl="1"/>
            <a:r>
              <a:rPr lang="en-AU" smtClean="0"/>
              <a:t>Thăm dò và rà quét trái phép các cổng dịch vụ</a:t>
            </a:r>
          </a:p>
          <a:p>
            <a:pPr lvl="1"/>
            <a:r>
              <a:rPr lang="en-AU" smtClean="0"/>
              <a:t>Truy nhập trái phép</a:t>
            </a:r>
          </a:p>
          <a:p>
            <a:pPr lvl="1"/>
            <a:r>
              <a:rPr lang="en-AU" smtClean="0"/>
              <a:t>Lỗ hổng an ninh trong các bộ định tuyến, tường lửa và các thiết bị mạng khác</a:t>
            </a:r>
          </a:p>
          <a:p>
            <a:pPr lvl="1"/>
            <a:r>
              <a:rPr lang="en-AU" smtClean="0"/>
              <a:t>Người dụng cục bộ (trong LAN) có thể tải các file không xác định nội dung từ các nguồn không xác định.</a:t>
            </a:r>
          </a:p>
          <a:p>
            <a:pPr lvl="1"/>
            <a:endParaRPr lang="en-AU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752599"/>
            <a:ext cx="2667000" cy="376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0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1.3 Bảy vùng trong cơ sở hạ tầng CNTT và các </a:t>
            </a:r>
            <a:r>
              <a:rPr lang="en-AU" smtClean="0"/>
              <a:t>mối </a:t>
            </a:r>
            <a:r>
              <a:rPr lang="en-AU"/>
              <a:t>đe dọa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5410200" cy="4678363"/>
          </a:xfrm>
        </p:spPr>
        <p:txBody>
          <a:bodyPr/>
          <a:lstStyle/>
          <a:p>
            <a:r>
              <a:rPr lang="en-AU" smtClean="0"/>
              <a:t>Các đe dọa (threats) với vùng WAN:</a:t>
            </a:r>
          </a:p>
          <a:p>
            <a:pPr lvl="1"/>
            <a:r>
              <a:rPr lang="en-AU" smtClean="0"/>
              <a:t>Rủi ro từ việc dữ liệu có thể được truy nhập trong môi trường công cộng và mở</a:t>
            </a:r>
          </a:p>
          <a:p>
            <a:pPr lvl="1"/>
            <a:r>
              <a:rPr lang="en-AU" smtClean="0"/>
              <a:t>Hầu hết dữ liệu được truyền dưới dạng rõ (cleartext/plaintext)</a:t>
            </a:r>
          </a:p>
          <a:p>
            <a:pPr lvl="1"/>
            <a:r>
              <a:rPr lang="en-AU" smtClean="0"/>
              <a:t>Dễ bị nghe trộm</a:t>
            </a:r>
          </a:p>
          <a:p>
            <a:pPr lvl="1"/>
            <a:r>
              <a:rPr lang="en-AU"/>
              <a:t>Dễ </a:t>
            </a:r>
            <a:r>
              <a:rPr lang="en-AU" smtClean="0"/>
              <a:t>bị tấn công phá hoại</a:t>
            </a:r>
          </a:p>
          <a:p>
            <a:pPr lvl="1"/>
            <a:r>
              <a:rPr lang="en-AU" smtClean="0"/>
              <a:t>Dễ bị tấn công từ chối dịch vụ (DoS) và </a:t>
            </a:r>
            <a:r>
              <a:rPr lang="en-AU"/>
              <a:t>từ chối dịch vụ </a:t>
            </a:r>
            <a:r>
              <a:rPr lang="en-AU" smtClean="0"/>
              <a:t>phân tán (DDoS)</a:t>
            </a:r>
          </a:p>
          <a:p>
            <a:pPr lvl="1"/>
            <a:r>
              <a:rPr lang="en-AU" smtClean="0"/>
              <a:t>Kẻ tấn công có thể tự do, dễ dàng gửi email có đính kèm virus, sâu và các phần mềm độc hại.</a:t>
            </a:r>
            <a:endParaRPr lang="en-AU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524000"/>
            <a:ext cx="2819400" cy="4322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06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1.3 Bảy vùng trong cơ sở hạ tầng CNTT và các </a:t>
            </a:r>
            <a:r>
              <a:rPr lang="en-AU" smtClean="0"/>
              <a:t>mối </a:t>
            </a:r>
            <a:r>
              <a:rPr lang="en-AU"/>
              <a:t>đe dọa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5105400" cy="4678363"/>
          </a:xfrm>
        </p:spPr>
        <p:txBody>
          <a:bodyPr/>
          <a:lstStyle/>
          <a:p>
            <a:r>
              <a:rPr lang="en-AU" smtClean="0"/>
              <a:t>Các đe dọa (threats) với vùng truy nhập từ xa:</a:t>
            </a:r>
          </a:p>
          <a:p>
            <a:pPr lvl="1"/>
            <a:r>
              <a:rPr lang="en-AU" smtClean="0"/>
              <a:t>Tấn công kiểu vét cạn (brute force) vào tên người dùng và mật khẩu</a:t>
            </a:r>
          </a:p>
          <a:p>
            <a:pPr lvl="1"/>
            <a:r>
              <a:rPr lang="en-AU"/>
              <a:t>Tấn </a:t>
            </a:r>
            <a:r>
              <a:rPr lang="en-AU" smtClean="0"/>
              <a:t>công vào hệ thống đăng nhập và điều khiển truy cập</a:t>
            </a:r>
          </a:p>
          <a:p>
            <a:pPr lvl="1"/>
            <a:r>
              <a:rPr lang="en-AU" smtClean="0"/>
              <a:t>Truy nhập trái phép vào hệ thống CNTT, ứng dụng và dữ liệu</a:t>
            </a:r>
          </a:p>
          <a:p>
            <a:pPr lvl="1"/>
            <a:r>
              <a:rPr lang="en-AU" smtClean="0"/>
              <a:t>Thông tin bí mật có thể bị đánh cắp </a:t>
            </a:r>
            <a:br>
              <a:rPr lang="en-AU" smtClean="0"/>
            </a:br>
            <a:r>
              <a:rPr lang="en-AU" smtClean="0"/>
              <a:t>từ xa</a:t>
            </a:r>
          </a:p>
          <a:p>
            <a:pPr lvl="1"/>
            <a:r>
              <a:rPr lang="en-AU" smtClean="0"/>
              <a:t>Dò rỉ dữ liệu do vi phạm các tiêu chuẩn phân loại dữ liệu.</a:t>
            </a:r>
            <a:endParaRPr lang="en-AU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447800"/>
            <a:ext cx="3200400" cy="450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29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1.3 Bảy vùng trong cơ sở hạ tầng CNTT và </a:t>
            </a:r>
            <a:r>
              <a:rPr lang="en-AU" smtClean="0"/>
              <a:t>các mối </a:t>
            </a:r>
            <a:r>
              <a:rPr lang="en-AU"/>
              <a:t>đe dọa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4953000" cy="4678363"/>
          </a:xfrm>
        </p:spPr>
        <p:txBody>
          <a:bodyPr/>
          <a:lstStyle/>
          <a:p>
            <a:r>
              <a:rPr lang="en-AU" smtClean="0"/>
              <a:t>Các đe dọa (threats) với vùng hệ thống/ứng dụng:</a:t>
            </a:r>
          </a:p>
          <a:p>
            <a:pPr lvl="1"/>
            <a:r>
              <a:rPr lang="en-AU" smtClean="0"/>
              <a:t>Truy nhập trái phép đến trung tâm dữ liệu, phòng máy hoặc tủ cáp</a:t>
            </a:r>
          </a:p>
          <a:p>
            <a:pPr lvl="1"/>
            <a:r>
              <a:rPr lang="en-AU" smtClean="0"/>
              <a:t>Khó khăn trong quản lý các máy chủ yêu cầu tính sẵn dùng cao</a:t>
            </a:r>
          </a:p>
          <a:p>
            <a:pPr lvl="1"/>
            <a:r>
              <a:rPr lang="en-AU" smtClean="0"/>
              <a:t>Lỗ hổng trong quản lý các phần mềm ứng dụng của hệ điều hành máy chủ</a:t>
            </a:r>
          </a:p>
          <a:p>
            <a:pPr lvl="1"/>
            <a:r>
              <a:rPr lang="en-AU" smtClean="0"/>
              <a:t>Các vấn đề an ninh trong các môi trường ảo của điện toán đám mây</a:t>
            </a:r>
          </a:p>
          <a:p>
            <a:pPr lvl="1"/>
            <a:r>
              <a:rPr lang="en-AU" smtClean="0"/>
              <a:t>Vấn đề hỏng hóc hoặc mất dữ liệu.</a:t>
            </a:r>
            <a:endParaRPr lang="en-AU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549400"/>
            <a:ext cx="3124200" cy="424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6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1.4 Mô hình tổng quát đảm bảo an toàn HTTT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Nguyên tắc đảm bảo an toàn thông tin, hệ thống và mạng:</a:t>
            </a:r>
          </a:p>
          <a:p>
            <a:pPr lvl="1"/>
            <a:r>
              <a:rPr lang="en-AU" smtClean="0"/>
              <a:t>Phòng vệ nhiều lớp có chiều sâu (Defence in Depth): tạo ra nhiều lớp bảo vệ, kết hợp tính năng tác dụng của mỗi lớp để đảm bảo an toàn tối đa cho </a:t>
            </a:r>
            <a:r>
              <a:rPr lang="en-AU"/>
              <a:t>thông tin, hệ thống và </a:t>
            </a:r>
            <a:r>
              <a:rPr lang="en-AU" smtClean="0"/>
              <a:t>mạng.</a:t>
            </a:r>
          </a:p>
          <a:p>
            <a:pPr lvl="1"/>
            <a:r>
              <a:rPr lang="en-AU" smtClean="0"/>
              <a:t>Một lớp, một công cụ phòng vệ thường không đảm bảo an toàn.</a:t>
            </a:r>
          </a:p>
          <a:p>
            <a:pPr lvl="1"/>
            <a:r>
              <a:rPr lang="en-AU" smtClean="0"/>
              <a:t>Không tồn tại HTTT an toàn tuyệt đối</a:t>
            </a:r>
          </a:p>
          <a:p>
            <a:pPr lvl="2"/>
            <a:r>
              <a:rPr lang="en-AU" smtClean="0"/>
              <a:t>Thường </a:t>
            </a:r>
            <a:r>
              <a:rPr lang="en-AU"/>
              <a:t>HTTT an toàn tuyệt </a:t>
            </a:r>
            <a:r>
              <a:rPr lang="en-AU" smtClean="0"/>
              <a:t>đối là hệ thống đóng kín và không hoặc ít có giá trị sử dụng.</a:t>
            </a:r>
          </a:p>
          <a:p>
            <a:pPr lvl="2"/>
            <a:r>
              <a:rPr lang="en-AU" smtClean="0"/>
              <a:t>Cần cân bằng giữa an toàn, giá trị sử dụng và chi phí.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4698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1.4 Mô hình tổng quát đảm bảo an toàn HTTT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1"/>
            <a:ext cx="8756650" cy="457200"/>
          </a:xfrm>
        </p:spPr>
        <p:txBody>
          <a:bodyPr/>
          <a:lstStyle/>
          <a:p>
            <a:r>
              <a:rPr lang="en-AU" smtClean="0"/>
              <a:t>Mô hình Layered Security Model hoặc Defence </a:t>
            </a:r>
            <a:r>
              <a:rPr lang="en-AU"/>
              <a:t>in Depth</a:t>
            </a:r>
          </a:p>
        </p:txBody>
      </p:sp>
      <p:pic>
        <p:nvPicPr>
          <p:cNvPr id="21506" name="Picture 2" descr="http://www.processonline.com.au/uploads/Image/P236-1-Laye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57400"/>
            <a:ext cx="4859998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04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1.1 Giới thiệu về ATBM hệ thống thông tin</a:t>
            </a:r>
            <a:endParaRPr lang="en-AU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2514600" cy="2971800"/>
          </a:xfrm>
        </p:spPr>
        <p:txBody>
          <a:bodyPr/>
          <a:lstStyle/>
          <a:p>
            <a:r>
              <a:rPr lang="en-AU" sz="2400" smtClean="0"/>
              <a:t>Sự cần thiết của đảm bảo an ninh, an toàn cho thông tin, hệ thống và mạng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19200"/>
            <a:ext cx="5667375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765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1.4 Mô hình tổng quát đảm bảo an toàn HTTT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1981200" cy="2819400"/>
          </a:xfrm>
        </p:spPr>
        <p:txBody>
          <a:bodyPr/>
          <a:lstStyle/>
          <a:p>
            <a:r>
              <a:rPr lang="en-AU" smtClean="0"/>
              <a:t>Mô hình Layered Security Model hoặc Defence </a:t>
            </a:r>
            <a:r>
              <a:rPr lang="en-AU"/>
              <a:t>in Depth</a:t>
            </a:r>
          </a:p>
        </p:txBody>
      </p:sp>
      <p:pic>
        <p:nvPicPr>
          <p:cNvPr id="24578" name="Picture 2" descr="http://technet.microsoft.com/ko-kr/library/Dd547884.sgfg0101_big(l=ko-kr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44600"/>
            <a:ext cx="5962421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019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1.4 Mô hình tổng quát đảm bảo an toàn HTTT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1981200" cy="2819400"/>
          </a:xfrm>
        </p:spPr>
        <p:txBody>
          <a:bodyPr/>
          <a:lstStyle/>
          <a:p>
            <a:r>
              <a:rPr lang="en-AU" smtClean="0"/>
              <a:t>Mô hình Layered Security Model hoặc Defence </a:t>
            </a:r>
            <a:r>
              <a:rPr lang="en-AU"/>
              <a:t>in Depth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70000"/>
            <a:ext cx="6571904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676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1.4 Mô hình tổng quát đảm bảo an toàn HTTT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13" y="1295400"/>
            <a:ext cx="8756650" cy="457200"/>
          </a:xfrm>
        </p:spPr>
        <p:txBody>
          <a:bodyPr/>
          <a:lstStyle/>
          <a:p>
            <a:r>
              <a:rPr lang="en-AU" smtClean="0"/>
              <a:t>Mô hình Layered Security Model hoặc Defence </a:t>
            </a:r>
            <a:r>
              <a:rPr lang="en-AU"/>
              <a:t>in Depth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47850"/>
            <a:ext cx="8921677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377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1.4 Mô hình tổng quát đảm bảo an toàn HTTT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Các lớp phòng vệ điển hình:</a:t>
            </a:r>
          </a:p>
          <a:p>
            <a:pPr lvl="1"/>
            <a:r>
              <a:rPr lang="en-AU" smtClean="0"/>
              <a:t>Lớp an ninh cơ quan/tổ chức (Plant Security)</a:t>
            </a:r>
          </a:p>
          <a:p>
            <a:pPr lvl="2"/>
            <a:r>
              <a:rPr lang="en-AU" smtClean="0"/>
              <a:t>Lớp bảo vệ vật </a:t>
            </a:r>
            <a:r>
              <a:rPr lang="en-AU"/>
              <a:t>lý</a:t>
            </a:r>
          </a:p>
          <a:p>
            <a:pPr lvl="2"/>
            <a:r>
              <a:rPr lang="en-AU" smtClean="0"/>
              <a:t>Lớp chính sách &amp; thủ tục đảm bảo ATTT</a:t>
            </a:r>
          </a:p>
          <a:p>
            <a:pPr lvl="1"/>
            <a:r>
              <a:rPr lang="en-AU" smtClean="0"/>
              <a:t>Lớp an ninh mạng (Network Security)</a:t>
            </a:r>
          </a:p>
          <a:p>
            <a:pPr lvl="2"/>
            <a:r>
              <a:rPr lang="en-AU" smtClean="0"/>
              <a:t>Lớp an ninh cho từng thành phần mạng</a:t>
            </a:r>
          </a:p>
          <a:p>
            <a:pPr lvl="2"/>
            <a:r>
              <a:rPr lang="en-AU" smtClean="0"/>
              <a:t>Tường lửa, mạng riêng ảo (VPN)</a:t>
            </a:r>
          </a:p>
          <a:p>
            <a:pPr lvl="1"/>
            <a:r>
              <a:rPr lang="en-AU" smtClean="0"/>
              <a:t>Lớp an ninh hệ thống (System Security)</a:t>
            </a:r>
          </a:p>
          <a:p>
            <a:pPr lvl="2"/>
            <a:r>
              <a:rPr lang="en-AU" smtClean="0"/>
              <a:t>Lớp tăng cường an ninh hệ thống</a:t>
            </a:r>
          </a:p>
          <a:p>
            <a:pPr lvl="2"/>
            <a:r>
              <a:rPr lang="en-AU" smtClean="0"/>
              <a:t>Lớp quản trị tài khoản và phân quyền người dùng</a:t>
            </a:r>
          </a:p>
          <a:p>
            <a:pPr lvl="2"/>
            <a:r>
              <a:rPr lang="en-AU" smtClean="0"/>
              <a:t>Lớp quản lý các bản vá và cập nhật phần mềm</a:t>
            </a:r>
          </a:p>
          <a:p>
            <a:pPr lvl="2"/>
            <a:r>
              <a:rPr lang="en-AU" smtClean="0"/>
              <a:t>Lớp phát hiện và ngăn chặn phần mềm độc hại.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0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1.1 Giới thiệu về ATBM hệ thống thông tin</a:t>
            </a:r>
            <a:endParaRPr lang="en-AU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400" dirty="0" smtClean="0"/>
              <a:t> </a:t>
            </a:r>
            <a:r>
              <a:rPr lang="en-AU" sz="2400" dirty="0" err="1" smtClean="0"/>
              <a:t>Hệ</a:t>
            </a:r>
            <a:r>
              <a:rPr lang="en-AU" sz="2400" dirty="0" smtClean="0"/>
              <a:t> </a:t>
            </a:r>
            <a:r>
              <a:rPr lang="en-AU" sz="2400" dirty="0" err="1" smtClean="0"/>
              <a:t>thống</a:t>
            </a:r>
            <a:r>
              <a:rPr lang="en-AU" sz="2400" dirty="0" smtClean="0"/>
              <a:t> </a:t>
            </a:r>
            <a:r>
              <a:rPr lang="en-AU" sz="2400" dirty="0" err="1" smtClean="0"/>
              <a:t>thông</a:t>
            </a:r>
            <a:r>
              <a:rPr lang="en-AU" sz="2400" dirty="0" smtClean="0"/>
              <a:t> tin </a:t>
            </a:r>
            <a:r>
              <a:rPr lang="en-AU" sz="2400" dirty="0" err="1" smtClean="0"/>
              <a:t>là</a:t>
            </a:r>
            <a:r>
              <a:rPr lang="en-AU" sz="2400" dirty="0" smtClean="0"/>
              <a:t> </a:t>
            </a:r>
            <a:r>
              <a:rPr lang="en-AU" sz="2400" dirty="0" err="1" smtClean="0"/>
              <a:t>gì</a:t>
            </a:r>
            <a:r>
              <a:rPr lang="en-AU" sz="2400" dirty="0" smtClean="0"/>
              <a:t>?</a:t>
            </a:r>
          </a:p>
          <a:p>
            <a:pPr lvl="1"/>
            <a:r>
              <a:rPr lang="en-AU" sz="2000" dirty="0" err="1"/>
              <a:t>Hệ</a:t>
            </a:r>
            <a:r>
              <a:rPr lang="en-AU" sz="2000" dirty="0"/>
              <a:t> </a:t>
            </a:r>
            <a:r>
              <a:rPr lang="en-AU" sz="2000" dirty="0" err="1"/>
              <a:t>thống</a:t>
            </a:r>
            <a:r>
              <a:rPr lang="en-AU" sz="2000" dirty="0"/>
              <a:t> </a:t>
            </a:r>
            <a:r>
              <a:rPr lang="en-AU" sz="2000" dirty="0" err="1"/>
              <a:t>thông</a:t>
            </a:r>
            <a:r>
              <a:rPr lang="en-AU" sz="2000" dirty="0"/>
              <a:t> tin </a:t>
            </a:r>
            <a:r>
              <a:rPr lang="en-AU" sz="2000" dirty="0" smtClean="0"/>
              <a:t>(IS – Information System) </a:t>
            </a:r>
            <a:r>
              <a:rPr lang="en-AU" sz="2000" dirty="0" err="1" smtClean="0"/>
              <a:t>là</a:t>
            </a:r>
            <a:r>
              <a:rPr lang="en-AU" sz="2000" dirty="0" smtClean="0"/>
              <a:t> </a:t>
            </a:r>
            <a:r>
              <a:rPr lang="en-AU" sz="2000" dirty="0" err="1" smtClean="0"/>
              <a:t>một</a:t>
            </a:r>
            <a:r>
              <a:rPr lang="en-AU" sz="2000" dirty="0" smtClean="0"/>
              <a:t> </a:t>
            </a:r>
            <a:r>
              <a:rPr lang="en-AU" sz="2000" dirty="0" err="1" smtClean="0"/>
              <a:t>hệ</a:t>
            </a:r>
            <a:r>
              <a:rPr lang="en-AU" sz="2000" dirty="0" smtClean="0"/>
              <a:t> </a:t>
            </a:r>
            <a:r>
              <a:rPr lang="en-AU" sz="2000" dirty="0" err="1" smtClean="0"/>
              <a:t>thống</a:t>
            </a:r>
            <a:r>
              <a:rPr lang="en-AU" sz="2000" dirty="0" smtClean="0"/>
              <a:t> </a:t>
            </a:r>
            <a:r>
              <a:rPr lang="en-AU" sz="2000" dirty="0" err="1" smtClean="0"/>
              <a:t>tích</a:t>
            </a:r>
            <a:r>
              <a:rPr lang="en-AU" sz="2000" dirty="0" smtClean="0"/>
              <a:t> </a:t>
            </a:r>
            <a:r>
              <a:rPr lang="en-AU" sz="2000" dirty="0" err="1" smtClean="0"/>
              <a:t>hợp</a:t>
            </a:r>
            <a:r>
              <a:rPr lang="en-AU" sz="2000" dirty="0" smtClean="0"/>
              <a:t> </a:t>
            </a:r>
            <a:r>
              <a:rPr lang="en-AU" sz="2000" dirty="0" err="1" smtClean="0"/>
              <a:t>các</a:t>
            </a:r>
            <a:r>
              <a:rPr lang="en-AU" sz="2000" dirty="0" smtClean="0"/>
              <a:t> </a:t>
            </a:r>
            <a:r>
              <a:rPr lang="en-AU" sz="2000" dirty="0" err="1" smtClean="0"/>
              <a:t>thành</a:t>
            </a:r>
            <a:r>
              <a:rPr lang="en-AU" sz="2000" dirty="0" smtClean="0"/>
              <a:t> </a:t>
            </a:r>
            <a:r>
              <a:rPr lang="en-AU" sz="2000" dirty="0" err="1" smtClean="0"/>
              <a:t>phần</a:t>
            </a:r>
            <a:r>
              <a:rPr lang="en-AU" sz="2000" dirty="0" smtClean="0"/>
              <a:t> </a:t>
            </a:r>
            <a:r>
              <a:rPr lang="en-AU" sz="2000" dirty="0" err="1" smtClean="0"/>
              <a:t>nhằm</a:t>
            </a:r>
            <a:r>
              <a:rPr lang="en-AU" sz="2000" dirty="0" smtClean="0"/>
              <a:t> </a:t>
            </a:r>
            <a:r>
              <a:rPr lang="en-AU" sz="2000" dirty="0" err="1" smtClean="0"/>
              <a:t>phục</a:t>
            </a:r>
            <a:r>
              <a:rPr lang="en-AU" sz="2000" dirty="0" smtClean="0"/>
              <a:t> </a:t>
            </a:r>
            <a:r>
              <a:rPr lang="en-AU" sz="2000" dirty="0" err="1" smtClean="0"/>
              <a:t>vụ</a:t>
            </a:r>
            <a:r>
              <a:rPr lang="en-AU" sz="2000" dirty="0" smtClean="0"/>
              <a:t> </a:t>
            </a:r>
            <a:r>
              <a:rPr lang="en-AU" sz="2000" dirty="0" err="1" smtClean="0"/>
              <a:t>việc</a:t>
            </a:r>
            <a:r>
              <a:rPr lang="en-AU" sz="2000" dirty="0" smtClean="0"/>
              <a:t> </a:t>
            </a:r>
            <a:r>
              <a:rPr lang="en-AU" sz="2000" dirty="0" err="1" smtClean="0"/>
              <a:t>thu</a:t>
            </a:r>
            <a:r>
              <a:rPr lang="en-AU" sz="2000" dirty="0" smtClean="0"/>
              <a:t> </a:t>
            </a:r>
            <a:r>
              <a:rPr lang="en-AU" sz="2000" dirty="0" err="1" smtClean="0"/>
              <a:t>thập</a:t>
            </a:r>
            <a:r>
              <a:rPr lang="en-AU" sz="2000" dirty="0" smtClean="0"/>
              <a:t>, </a:t>
            </a:r>
            <a:r>
              <a:rPr lang="en-AU" sz="2000" dirty="0" err="1" smtClean="0"/>
              <a:t>lưu</a:t>
            </a:r>
            <a:r>
              <a:rPr lang="en-AU" sz="2000" dirty="0" smtClean="0"/>
              <a:t> </a:t>
            </a:r>
            <a:r>
              <a:rPr lang="en-AU" sz="2000" dirty="0" err="1" smtClean="0"/>
              <a:t>trữ</a:t>
            </a:r>
            <a:r>
              <a:rPr lang="en-AU" sz="2000" dirty="0" smtClean="0"/>
              <a:t>, </a:t>
            </a:r>
            <a:r>
              <a:rPr lang="en-AU" sz="2000" dirty="0" err="1" smtClean="0"/>
              <a:t>xử</a:t>
            </a:r>
            <a:r>
              <a:rPr lang="en-AU" sz="2000" dirty="0" smtClean="0"/>
              <a:t> </a:t>
            </a:r>
            <a:r>
              <a:rPr lang="en-AU" sz="2000" dirty="0" err="1" smtClean="0"/>
              <a:t>lý</a:t>
            </a:r>
            <a:r>
              <a:rPr lang="en-AU" sz="2000" dirty="0" smtClean="0"/>
              <a:t> </a:t>
            </a:r>
            <a:r>
              <a:rPr lang="en-AU" sz="2000" dirty="0" err="1" smtClean="0"/>
              <a:t>thông</a:t>
            </a:r>
            <a:r>
              <a:rPr lang="en-AU" sz="2000" dirty="0" smtClean="0"/>
              <a:t> tin </a:t>
            </a:r>
            <a:r>
              <a:rPr lang="en-AU" sz="2000" dirty="0" err="1" smtClean="0"/>
              <a:t>và</a:t>
            </a:r>
            <a:r>
              <a:rPr lang="en-AU" sz="2000" dirty="0" smtClean="0"/>
              <a:t> </a:t>
            </a:r>
            <a:r>
              <a:rPr lang="en-AU" sz="2000" dirty="0" err="1" smtClean="0"/>
              <a:t>chuyển</a:t>
            </a:r>
            <a:r>
              <a:rPr lang="en-AU" sz="2000" dirty="0" smtClean="0"/>
              <a:t> </a:t>
            </a:r>
            <a:r>
              <a:rPr lang="en-AU" sz="2000" dirty="0" err="1" smtClean="0"/>
              <a:t>giao</a:t>
            </a:r>
            <a:r>
              <a:rPr lang="en-AU" sz="2000" dirty="0" smtClean="0"/>
              <a:t> </a:t>
            </a:r>
            <a:r>
              <a:rPr lang="en-AU" sz="2000" dirty="0" err="1" smtClean="0"/>
              <a:t>thông</a:t>
            </a:r>
            <a:r>
              <a:rPr lang="en-AU" sz="2000" dirty="0" smtClean="0"/>
              <a:t> tin, tri </a:t>
            </a:r>
            <a:r>
              <a:rPr lang="en-AU" sz="2000" dirty="0" err="1" smtClean="0"/>
              <a:t>thức</a:t>
            </a:r>
            <a:r>
              <a:rPr lang="en-AU" sz="2000" dirty="0" smtClean="0"/>
              <a:t> </a:t>
            </a:r>
            <a:r>
              <a:rPr lang="en-AU" sz="2000" dirty="0" err="1" smtClean="0"/>
              <a:t>và</a:t>
            </a:r>
            <a:r>
              <a:rPr lang="en-AU" sz="2000" dirty="0" smtClean="0"/>
              <a:t> </a:t>
            </a:r>
            <a:r>
              <a:rPr lang="en-AU" sz="2000" dirty="0" err="1" smtClean="0"/>
              <a:t>các</a:t>
            </a:r>
            <a:r>
              <a:rPr lang="en-AU" sz="2000" dirty="0" smtClean="0"/>
              <a:t> </a:t>
            </a:r>
            <a:r>
              <a:rPr lang="en-AU" sz="2000" dirty="0" err="1" smtClean="0"/>
              <a:t>sản</a:t>
            </a:r>
            <a:r>
              <a:rPr lang="en-AU" sz="2000" dirty="0" smtClean="0"/>
              <a:t> </a:t>
            </a:r>
            <a:r>
              <a:rPr lang="en-AU" sz="2000" dirty="0" err="1" smtClean="0"/>
              <a:t>phẩm</a:t>
            </a:r>
            <a:r>
              <a:rPr lang="en-AU" sz="2000" dirty="0" smtClean="0"/>
              <a:t> </a:t>
            </a:r>
            <a:r>
              <a:rPr lang="en-AU" sz="2000" dirty="0" err="1" smtClean="0"/>
              <a:t>số</a:t>
            </a:r>
            <a:r>
              <a:rPr lang="en-AU" sz="2000" dirty="0" smtClean="0"/>
              <a:t>;</a:t>
            </a:r>
          </a:p>
          <a:p>
            <a:pPr lvl="1"/>
            <a:r>
              <a:rPr lang="en-AU" sz="2000" dirty="0" err="1" smtClean="0"/>
              <a:t>Các</a:t>
            </a:r>
            <a:r>
              <a:rPr lang="en-AU" sz="2000" dirty="0" smtClean="0"/>
              <a:t> </a:t>
            </a:r>
            <a:r>
              <a:rPr lang="en-AU" sz="2000" dirty="0" err="1" smtClean="0"/>
              <a:t>doanh</a:t>
            </a:r>
            <a:r>
              <a:rPr lang="en-AU" sz="2000" dirty="0" smtClean="0"/>
              <a:t> </a:t>
            </a:r>
            <a:r>
              <a:rPr lang="en-AU" sz="2000" dirty="0" err="1" smtClean="0"/>
              <a:t>nghiệp</a:t>
            </a:r>
            <a:r>
              <a:rPr lang="en-AU" sz="2000" dirty="0" smtClean="0"/>
              <a:t> </a:t>
            </a:r>
            <a:r>
              <a:rPr lang="en-AU" sz="2000" dirty="0" err="1" smtClean="0"/>
              <a:t>và</a:t>
            </a:r>
            <a:r>
              <a:rPr lang="en-AU" sz="2000" dirty="0" smtClean="0"/>
              <a:t> </a:t>
            </a:r>
            <a:r>
              <a:rPr lang="en-AU" sz="2000" dirty="0" err="1" smtClean="0"/>
              <a:t>các</a:t>
            </a:r>
            <a:r>
              <a:rPr lang="en-AU" sz="2000" dirty="0" smtClean="0"/>
              <a:t> </a:t>
            </a:r>
            <a:r>
              <a:rPr lang="en-AU" sz="2000" dirty="0" err="1" smtClean="0"/>
              <a:t>tổ</a:t>
            </a:r>
            <a:r>
              <a:rPr lang="en-AU" sz="2000" dirty="0" smtClean="0"/>
              <a:t> </a:t>
            </a:r>
            <a:r>
              <a:rPr lang="en-AU" sz="2000" dirty="0" err="1" smtClean="0"/>
              <a:t>chức</a:t>
            </a:r>
            <a:r>
              <a:rPr lang="en-AU" sz="2000" dirty="0" smtClean="0"/>
              <a:t> </a:t>
            </a:r>
            <a:r>
              <a:rPr lang="en-AU" sz="2000" dirty="0" err="1" smtClean="0"/>
              <a:t>sử</a:t>
            </a:r>
            <a:r>
              <a:rPr lang="en-AU" sz="2000" dirty="0" smtClean="0"/>
              <a:t> </a:t>
            </a:r>
            <a:r>
              <a:rPr lang="en-AU" sz="2000" dirty="0" err="1" smtClean="0"/>
              <a:t>dụng</a:t>
            </a:r>
            <a:r>
              <a:rPr lang="en-AU" sz="2000" dirty="0" smtClean="0"/>
              <a:t> </a:t>
            </a:r>
            <a:r>
              <a:rPr lang="en-AU" sz="2000" dirty="0" err="1" smtClean="0"/>
              <a:t>các</a:t>
            </a:r>
            <a:r>
              <a:rPr lang="en-AU" sz="2000" dirty="0" smtClean="0"/>
              <a:t> </a:t>
            </a:r>
            <a:r>
              <a:rPr lang="en-AU" sz="2000" dirty="0" err="1" smtClean="0"/>
              <a:t>hệ</a:t>
            </a:r>
            <a:r>
              <a:rPr lang="en-AU" sz="2000" dirty="0" smtClean="0"/>
              <a:t> </a:t>
            </a:r>
            <a:r>
              <a:rPr lang="en-AU" sz="2000" dirty="0" err="1" smtClean="0"/>
              <a:t>thống</a:t>
            </a:r>
            <a:r>
              <a:rPr lang="en-AU" sz="2000" dirty="0" smtClean="0"/>
              <a:t> </a:t>
            </a:r>
            <a:r>
              <a:rPr lang="en-AU" sz="2000" dirty="0" err="1" smtClean="0"/>
              <a:t>thông</a:t>
            </a:r>
            <a:r>
              <a:rPr lang="en-AU" sz="2000" dirty="0" smtClean="0"/>
              <a:t> tin (HTTT) </a:t>
            </a:r>
            <a:r>
              <a:rPr lang="en-AU" sz="2000" dirty="0" err="1" smtClean="0"/>
              <a:t>để</a:t>
            </a:r>
            <a:r>
              <a:rPr lang="en-AU" sz="2000" dirty="0" smtClean="0"/>
              <a:t> </a:t>
            </a:r>
            <a:r>
              <a:rPr lang="en-AU" sz="2000" dirty="0" err="1" smtClean="0"/>
              <a:t>thực</a:t>
            </a:r>
            <a:r>
              <a:rPr lang="en-AU" sz="2000" dirty="0" smtClean="0"/>
              <a:t> </a:t>
            </a:r>
            <a:r>
              <a:rPr lang="en-AU" sz="2000" dirty="0" err="1" smtClean="0"/>
              <a:t>hiện</a:t>
            </a:r>
            <a:r>
              <a:rPr lang="en-AU" sz="2000" dirty="0" smtClean="0"/>
              <a:t> </a:t>
            </a:r>
            <a:r>
              <a:rPr lang="en-AU" sz="2000" dirty="0" err="1" smtClean="0"/>
              <a:t>và</a:t>
            </a:r>
            <a:r>
              <a:rPr lang="en-AU" sz="2000" dirty="0" smtClean="0"/>
              <a:t> </a:t>
            </a:r>
            <a:r>
              <a:rPr lang="en-AU" sz="2000" dirty="0" err="1" smtClean="0"/>
              <a:t>quản</a:t>
            </a:r>
            <a:r>
              <a:rPr lang="en-AU" sz="2000" dirty="0" smtClean="0"/>
              <a:t> </a:t>
            </a:r>
            <a:r>
              <a:rPr lang="en-AU" sz="2000" dirty="0" err="1" smtClean="0"/>
              <a:t>lý</a:t>
            </a:r>
            <a:r>
              <a:rPr lang="en-AU" sz="2000" dirty="0" smtClean="0"/>
              <a:t> </a:t>
            </a:r>
            <a:r>
              <a:rPr lang="en-AU" sz="2000" dirty="0" err="1" smtClean="0"/>
              <a:t>các</a:t>
            </a:r>
            <a:r>
              <a:rPr lang="en-AU" sz="2000" dirty="0" smtClean="0"/>
              <a:t> </a:t>
            </a:r>
            <a:r>
              <a:rPr lang="en-AU" sz="2000" dirty="0" err="1" smtClean="0"/>
              <a:t>hoạt</a:t>
            </a:r>
            <a:r>
              <a:rPr lang="en-AU" sz="2000" dirty="0" smtClean="0"/>
              <a:t> </a:t>
            </a:r>
            <a:r>
              <a:rPr lang="en-AU" sz="2000" dirty="0" err="1" smtClean="0"/>
              <a:t>động</a:t>
            </a:r>
            <a:r>
              <a:rPr lang="en-AU" sz="2000" dirty="0" smtClean="0"/>
              <a:t>:</a:t>
            </a:r>
          </a:p>
          <a:p>
            <a:pPr lvl="2"/>
            <a:r>
              <a:rPr lang="en-AU" sz="1600" dirty="0" err="1" smtClean="0"/>
              <a:t>Tương</a:t>
            </a:r>
            <a:r>
              <a:rPr lang="en-AU" sz="1600" dirty="0" smtClean="0"/>
              <a:t> </a:t>
            </a:r>
            <a:r>
              <a:rPr lang="en-AU" sz="1600" dirty="0" err="1" smtClean="0"/>
              <a:t>tác</a:t>
            </a:r>
            <a:r>
              <a:rPr lang="en-AU" sz="1600" dirty="0" smtClean="0"/>
              <a:t> </a:t>
            </a:r>
            <a:r>
              <a:rPr lang="en-AU" sz="1600" dirty="0" err="1" smtClean="0"/>
              <a:t>với</a:t>
            </a:r>
            <a:r>
              <a:rPr lang="en-AU" sz="1600" dirty="0" smtClean="0"/>
              <a:t> </a:t>
            </a:r>
            <a:r>
              <a:rPr lang="en-AU" sz="1600" dirty="0" err="1" smtClean="0"/>
              <a:t>khác</a:t>
            </a:r>
            <a:r>
              <a:rPr lang="en-AU" sz="1600" dirty="0" smtClean="0"/>
              <a:t> </a:t>
            </a:r>
            <a:r>
              <a:rPr lang="en-AU" sz="1600" dirty="0" err="1" smtClean="0"/>
              <a:t>khàng</a:t>
            </a:r>
            <a:r>
              <a:rPr lang="en-AU" sz="1600" dirty="0" smtClean="0"/>
              <a:t>;</a:t>
            </a:r>
          </a:p>
          <a:p>
            <a:pPr lvl="2"/>
            <a:r>
              <a:rPr lang="en-AU" sz="1600" dirty="0" err="1"/>
              <a:t>Tương</a:t>
            </a:r>
            <a:r>
              <a:rPr lang="en-AU" sz="1600" dirty="0"/>
              <a:t> </a:t>
            </a:r>
            <a:r>
              <a:rPr lang="en-AU" sz="1600" dirty="0" err="1"/>
              <a:t>tác</a:t>
            </a:r>
            <a:r>
              <a:rPr lang="en-AU" sz="1600" dirty="0"/>
              <a:t> </a:t>
            </a:r>
            <a:r>
              <a:rPr lang="en-AU" sz="1600" dirty="0" err="1" smtClean="0"/>
              <a:t>với</a:t>
            </a:r>
            <a:r>
              <a:rPr lang="en-AU" sz="1600" dirty="0" smtClean="0"/>
              <a:t> </a:t>
            </a:r>
            <a:r>
              <a:rPr lang="en-AU" sz="1600" dirty="0" err="1" smtClean="0"/>
              <a:t>các</a:t>
            </a:r>
            <a:r>
              <a:rPr lang="en-AU" sz="1600" dirty="0" smtClean="0"/>
              <a:t> </a:t>
            </a:r>
            <a:r>
              <a:rPr lang="en-AU" sz="1600" dirty="0" err="1" smtClean="0"/>
              <a:t>nhà</a:t>
            </a:r>
            <a:r>
              <a:rPr lang="en-AU" sz="1600" dirty="0" smtClean="0"/>
              <a:t> </a:t>
            </a:r>
            <a:r>
              <a:rPr lang="en-AU" sz="1600" dirty="0" err="1" smtClean="0"/>
              <a:t>cung</a:t>
            </a:r>
            <a:r>
              <a:rPr lang="en-AU" sz="1600" dirty="0" smtClean="0"/>
              <a:t> </a:t>
            </a:r>
            <a:r>
              <a:rPr lang="en-AU" sz="1600" dirty="0" err="1" smtClean="0"/>
              <a:t>cấp</a:t>
            </a:r>
            <a:r>
              <a:rPr lang="en-AU" sz="1600" dirty="0" smtClean="0"/>
              <a:t>;</a:t>
            </a:r>
          </a:p>
          <a:p>
            <a:pPr lvl="2"/>
            <a:r>
              <a:rPr lang="en-AU" sz="1600" dirty="0" err="1"/>
              <a:t>Tương</a:t>
            </a:r>
            <a:r>
              <a:rPr lang="en-AU" sz="1600" dirty="0"/>
              <a:t> </a:t>
            </a:r>
            <a:r>
              <a:rPr lang="en-AU" sz="1600" dirty="0" err="1"/>
              <a:t>tác</a:t>
            </a:r>
            <a:r>
              <a:rPr lang="en-AU" sz="1600" dirty="0"/>
              <a:t> </a:t>
            </a:r>
            <a:r>
              <a:rPr lang="en-AU" sz="1600" dirty="0" err="1"/>
              <a:t>với</a:t>
            </a:r>
            <a:r>
              <a:rPr lang="en-AU" sz="1600" dirty="0"/>
              <a:t> </a:t>
            </a:r>
            <a:r>
              <a:rPr lang="en-AU" sz="1600" dirty="0" err="1" smtClean="0"/>
              <a:t>các</a:t>
            </a:r>
            <a:r>
              <a:rPr lang="en-AU" sz="1600" dirty="0" smtClean="0"/>
              <a:t> </a:t>
            </a:r>
            <a:r>
              <a:rPr lang="en-AU" sz="1600" dirty="0" err="1" smtClean="0"/>
              <a:t>cơ</a:t>
            </a:r>
            <a:r>
              <a:rPr lang="en-AU" sz="1600" dirty="0" smtClean="0"/>
              <a:t> </a:t>
            </a:r>
            <a:r>
              <a:rPr lang="en-AU" sz="1600" dirty="0" err="1" smtClean="0"/>
              <a:t>quan</a:t>
            </a:r>
            <a:r>
              <a:rPr lang="en-AU" sz="1600" dirty="0" smtClean="0"/>
              <a:t> </a:t>
            </a:r>
            <a:r>
              <a:rPr lang="en-AU" sz="1600" dirty="0" err="1" smtClean="0"/>
              <a:t>chính</a:t>
            </a:r>
            <a:r>
              <a:rPr lang="en-AU" sz="1600" dirty="0" smtClean="0"/>
              <a:t> </a:t>
            </a:r>
            <a:r>
              <a:rPr lang="en-AU" sz="1600" dirty="0" err="1" smtClean="0"/>
              <a:t>quyền</a:t>
            </a:r>
            <a:r>
              <a:rPr lang="en-AU" sz="1600" dirty="0" smtClean="0"/>
              <a:t>;</a:t>
            </a:r>
          </a:p>
          <a:p>
            <a:pPr lvl="2"/>
            <a:r>
              <a:rPr lang="en-AU" sz="1600" dirty="0" err="1" smtClean="0"/>
              <a:t>Quảng</a:t>
            </a:r>
            <a:r>
              <a:rPr lang="en-AU" sz="1600" dirty="0" smtClean="0"/>
              <a:t> </a:t>
            </a:r>
            <a:r>
              <a:rPr lang="en-AU" sz="1600" dirty="0" err="1" smtClean="0"/>
              <a:t>bá</a:t>
            </a:r>
            <a:r>
              <a:rPr lang="en-AU" sz="1600" dirty="0" smtClean="0"/>
              <a:t> </a:t>
            </a:r>
            <a:r>
              <a:rPr lang="en-AU" sz="1600" dirty="0" err="1" smtClean="0"/>
              <a:t>thương</a:t>
            </a:r>
            <a:r>
              <a:rPr lang="en-AU" sz="1600" dirty="0" smtClean="0"/>
              <a:t> </a:t>
            </a:r>
            <a:r>
              <a:rPr lang="en-AU" sz="1600" dirty="0" err="1" smtClean="0"/>
              <a:t>hiệu</a:t>
            </a:r>
            <a:r>
              <a:rPr lang="en-AU" sz="1600" dirty="0" smtClean="0"/>
              <a:t> </a:t>
            </a:r>
            <a:r>
              <a:rPr lang="en-AU" sz="1600" dirty="0" err="1" smtClean="0"/>
              <a:t>và</a:t>
            </a:r>
            <a:r>
              <a:rPr lang="en-AU" sz="1600" dirty="0" smtClean="0"/>
              <a:t> </a:t>
            </a:r>
            <a:r>
              <a:rPr lang="en-AU" sz="1600" dirty="0" err="1" smtClean="0"/>
              <a:t>sản</a:t>
            </a:r>
            <a:r>
              <a:rPr lang="en-AU" sz="1600" dirty="0" smtClean="0"/>
              <a:t> </a:t>
            </a:r>
            <a:r>
              <a:rPr lang="en-AU" sz="1600" dirty="0" err="1" smtClean="0"/>
              <a:t>phẩm</a:t>
            </a:r>
            <a:r>
              <a:rPr lang="en-AU" sz="1600" dirty="0" smtClean="0"/>
              <a:t>;</a:t>
            </a:r>
          </a:p>
          <a:p>
            <a:pPr lvl="2"/>
            <a:r>
              <a:rPr lang="en-AU" sz="1600" dirty="0" err="1" smtClean="0"/>
              <a:t>Cạnh</a:t>
            </a:r>
            <a:r>
              <a:rPr lang="en-AU" sz="1600" dirty="0" smtClean="0"/>
              <a:t> </a:t>
            </a:r>
            <a:r>
              <a:rPr lang="en-AU" sz="1600" dirty="0" err="1" smtClean="0"/>
              <a:t>tranh</a:t>
            </a:r>
            <a:r>
              <a:rPr lang="en-AU" sz="1600" dirty="0" smtClean="0"/>
              <a:t> </a:t>
            </a:r>
            <a:r>
              <a:rPr lang="en-AU" sz="1600" dirty="0" err="1" smtClean="0"/>
              <a:t>với</a:t>
            </a:r>
            <a:r>
              <a:rPr lang="en-AU" sz="1600" dirty="0" smtClean="0"/>
              <a:t> </a:t>
            </a:r>
            <a:r>
              <a:rPr lang="en-AU" sz="1600" dirty="0" err="1" smtClean="0"/>
              <a:t>các</a:t>
            </a:r>
            <a:r>
              <a:rPr lang="en-AU" sz="1600" dirty="0" smtClean="0"/>
              <a:t> </a:t>
            </a:r>
            <a:r>
              <a:rPr lang="en-AU" sz="1600" dirty="0" err="1" smtClean="0"/>
              <a:t>đối</a:t>
            </a:r>
            <a:r>
              <a:rPr lang="en-AU" sz="1600" dirty="0" smtClean="0"/>
              <a:t> </a:t>
            </a:r>
            <a:r>
              <a:rPr lang="en-AU" sz="1600" dirty="0" err="1" smtClean="0"/>
              <a:t>thủ</a:t>
            </a:r>
            <a:r>
              <a:rPr lang="en-AU" sz="1600" dirty="0" smtClean="0"/>
              <a:t> </a:t>
            </a:r>
            <a:r>
              <a:rPr lang="en-AU" sz="1600" dirty="0" err="1" smtClean="0"/>
              <a:t>trên</a:t>
            </a:r>
            <a:r>
              <a:rPr lang="en-AU" sz="1600" dirty="0" smtClean="0"/>
              <a:t> </a:t>
            </a:r>
            <a:r>
              <a:rPr lang="en-AU" sz="1600" dirty="0" err="1" smtClean="0"/>
              <a:t>thị</a:t>
            </a:r>
            <a:r>
              <a:rPr lang="en-AU" sz="1600" dirty="0" smtClean="0"/>
              <a:t> </a:t>
            </a:r>
            <a:r>
              <a:rPr lang="en-AU" sz="1600" dirty="0" err="1" smtClean="0"/>
              <a:t>trường</a:t>
            </a:r>
            <a:r>
              <a:rPr lang="en-AU" sz="1600" dirty="0" smtClean="0"/>
              <a:t>.</a:t>
            </a:r>
            <a:endParaRPr lang="en-AU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1.1 Giới thiệu về ATBM hệ thống thông tin</a:t>
            </a:r>
            <a:endParaRPr lang="en-AU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1828800" cy="1904999"/>
          </a:xfrm>
        </p:spPr>
        <p:txBody>
          <a:bodyPr/>
          <a:lstStyle/>
          <a:p>
            <a:r>
              <a:rPr lang="en-AU" sz="2400" smtClean="0"/>
              <a:t> Hệ thống thông tin là gì?</a:t>
            </a:r>
          </a:p>
        </p:txBody>
      </p:sp>
      <p:pic>
        <p:nvPicPr>
          <p:cNvPr id="1026" name="Picture 2" descr="http://comp325wikibook.wikispaces.com/file/view/organizational_environment.gif/92756498/organizational_environmen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422400"/>
            <a:ext cx="6664306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10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1.1 Giới thiệu về ATBM hệ thống thông tin</a:t>
            </a:r>
            <a:endParaRPr lang="en-AU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4678363"/>
          </a:xfrm>
        </p:spPr>
        <p:txBody>
          <a:bodyPr/>
          <a:lstStyle/>
          <a:p>
            <a:r>
              <a:rPr lang="en-AU" sz="2400" smtClean="0"/>
              <a:t>Các </a:t>
            </a:r>
            <a:r>
              <a:rPr lang="en-AU" sz="2400"/>
              <a:t>loại hệ thống thông tin </a:t>
            </a:r>
            <a:r>
              <a:rPr lang="en-AU" sz="2400" smtClean="0"/>
              <a:t>(</a:t>
            </a:r>
            <a:r>
              <a:rPr lang="en-AU" sz="2400"/>
              <a:t>mô hình tháp</a:t>
            </a:r>
            <a:r>
              <a:rPr lang="en-AU" sz="2400" smtClean="0"/>
              <a:t>): gồm 4 loại theo đối tượng sử dụng:</a:t>
            </a:r>
            <a:endParaRPr lang="en-AU" sz="1600"/>
          </a:p>
          <a:p>
            <a:pPr marL="723900" lvl="1" indent="-368300"/>
            <a:r>
              <a:rPr lang="en-AU" sz="2000" smtClean="0"/>
              <a:t>Hệ thống xử lý giao dịch (Transactional Processing Systems) với người sử dụng là các nhân viên (Workers);</a:t>
            </a:r>
          </a:p>
          <a:p>
            <a:pPr marL="723900" lvl="1" indent="-368300"/>
            <a:r>
              <a:rPr lang="en-AU" sz="2000"/>
              <a:t>Hệ </a:t>
            </a:r>
            <a:r>
              <a:rPr lang="en-AU" sz="2000" smtClean="0"/>
              <a:t>thống thông tin quản lý (Management Information Systems</a:t>
            </a:r>
            <a:r>
              <a:rPr lang="en-AU" sz="2000"/>
              <a:t>) với người sử dụng là các </a:t>
            </a:r>
            <a:r>
              <a:rPr lang="en-AU" sz="2000" smtClean="0"/>
              <a:t>quản lý bộ phận (Middle Managers);</a:t>
            </a:r>
          </a:p>
          <a:p>
            <a:pPr marL="723900" lvl="1" indent="-368300"/>
            <a:r>
              <a:rPr lang="en-AU" sz="2000"/>
              <a:t>Hệ </a:t>
            </a:r>
            <a:r>
              <a:rPr lang="en-AU" sz="2000" smtClean="0"/>
              <a:t>thống trợ giúp ra quyết định (Decision Support Systems</a:t>
            </a:r>
            <a:r>
              <a:rPr lang="en-AU" sz="2000"/>
              <a:t>) với người sử dụng là các </a:t>
            </a:r>
            <a:r>
              <a:rPr lang="en-AU" sz="2000" smtClean="0"/>
              <a:t>quản lý cao cấp (Senior Managers);</a:t>
            </a:r>
          </a:p>
          <a:p>
            <a:pPr marL="723900" lvl="1" indent="-368300"/>
            <a:r>
              <a:rPr lang="en-AU" sz="2000"/>
              <a:t>Hệ thống </a:t>
            </a:r>
            <a:r>
              <a:rPr lang="en-AU" sz="2000" smtClean="0"/>
              <a:t>thông tin điều hành (Executive Information Systems</a:t>
            </a:r>
            <a:r>
              <a:rPr lang="en-AU" sz="2000"/>
              <a:t>) với người sử dụng là các </a:t>
            </a:r>
            <a:r>
              <a:rPr lang="en-AU" sz="2000" smtClean="0"/>
              <a:t>Giám đốc điều hành (Executives).</a:t>
            </a:r>
            <a:endParaRPr lang="en-AU" sz="2000"/>
          </a:p>
        </p:txBody>
      </p:sp>
    </p:spTree>
    <p:extLst>
      <p:ext uri="{BB962C8B-B14F-4D97-AF65-F5344CB8AC3E}">
        <p14:creationId xmlns:p14="http://schemas.microsoft.com/office/powerpoint/2010/main" val="23916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1.1 Giới thiệu về ATBM hệ thống thông tin</a:t>
            </a:r>
            <a:endParaRPr lang="en-AU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1828800" cy="2438400"/>
          </a:xfrm>
        </p:spPr>
        <p:txBody>
          <a:bodyPr/>
          <a:lstStyle/>
          <a:p>
            <a:r>
              <a:rPr lang="en-AU" sz="2400" smtClean="0"/>
              <a:t> Các loại hệ thống thông tin (mô hình tháp)</a:t>
            </a:r>
          </a:p>
          <a:p>
            <a:pPr lvl="1"/>
            <a:endParaRPr lang="en-AU" sz="16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95400"/>
            <a:ext cx="6842449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59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1.1 Giới thiệu về ATBM hệ thống thông tin</a:t>
            </a:r>
            <a:endParaRPr lang="en-AU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4678363"/>
          </a:xfrm>
        </p:spPr>
        <p:txBody>
          <a:bodyPr/>
          <a:lstStyle/>
          <a:p>
            <a:r>
              <a:rPr lang="en-AU" sz="2400" smtClean="0"/>
              <a:t>Một số </a:t>
            </a:r>
            <a:r>
              <a:rPr lang="en-AU" sz="2400"/>
              <a:t>hệ thống thông tin </a:t>
            </a:r>
            <a:r>
              <a:rPr lang="en-AU" sz="2400" smtClean="0"/>
              <a:t>điển hình:</a:t>
            </a:r>
            <a:endParaRPr lang="en-AU" sz="1600"/>
          </a:p>
          <a:p>
            <a:pPr marL="723900" lvl="1" indent="-368300"/>
            <a:r>
              <a:rPr lang="en-AU" sz="2000" smtClean="0"/>
              <a:t>Các kho dữ liệu (data warehouses</a:t>
            </a:r>
            <a:r>
              <a:rPr lang="en-AU" sz="2000"/>
              <a:t>)</a:t>
            </a:r>
          </a:p>
          <a:p>
            <a:pPr marL="723900" lvl="1" indent="-368300"/>
            <a:r>
              <a:rPr lang="en-AU" sz="2000" smtClean="0"/>
              <a:t>Các hệ lập kế hoạch nguồn lực doanh nghiệp (enterprise </a:t>
            </a:r>
            <a:r>
              <a:rPr lang="en-AU" sz="2000"/>
              <a:t>resource </a:t>
            </a:r>
            <a:r>
              <a:rPr lang="en-AU" sz="2000" smtClean="0"/>
              <a:t>planning</a:t>
            </a:r>
            <a:r>
              <a:rPr lang="en-AU" sz="2000"/>
              <a:t>)</a:t>
            </a:r>
          </a:p>
          <a:p>
            <a:pPr marL="723900" lvl="1" indent="-368300"/>
            <a:r>
              <a:rPr lang="en-AU" sz="2000" smtClean="0"/>
              <a:t>Các hệ thống thông tin doanh nghiệp (enterprise systems</a:t>
            </a:r>
            <a:r>
              <a:rPr lang="en-AU" sz="2000"/>
              <a:t>)</a:t>
            </a:r>
          </a:p>
          <a:p>
            <a:pPr marL="723900" lvl="1" indent="-368300"/>
            <a:r>
              <a:rPr lang="en-AU" sz="2000" smtClean="0"/>
              <a:t>Các hệ chuyên gia (expert systems</a:t>
            </a:r>
            <a:r>
              <a:rPr lang="en-AU" sz="2000"/>
              <a:t>)</a:t>
            </a:r>
          </a:p>
          <a:p>
            <a:pPr marL="723900" lvl="1" indent="-368300"/>
            <a:r>
              <a:rPr lang="en-AU" sz="2000" smtClean="0"/>
              <a:t>Các máy tìm kiếm (search engines</a:t>
            </a:r>
            <a:r>
              <a:rPr lang="en-AU" sz="2000"/>
              <a:t>)</a:t>
            </a:r>
          </a:p>
          <a:p>
            <a:pPr marL="723900" lvl="1" indent="-368300"/>
            <a:r>
              <a:rPr lang="en-AU" sz="2000" smtClean="0"/>
              <a:t>Các hệ thống thông tin địa lý (geographic </a:t>
            </a:r>
            <a:r>
              <a:rPr lang="en-AU" sz="2000"/>
              <a:t>information </a:t>
            </a:r>
            <a:r>
              <a:rPr lang="en-AU" sz="2000" smtClean="0"/>
              <a:t>system</a:t>
            </a:r>
            <a:r>
              <a:rPr lang="en-AU" sz="2000"/>
              <a:t>)</a:t>
            </a:r>
          </a:p>
          <a:p>
            <a:pPr marL="723900" lvl="1" indent="-368300"/>
            <a:r>
              <a:rPr lang="en-AU" sz="2000"/>
              <a:t>Các hệ thống thông </a:t>
            </a:r>
            <a:r>
              <a:rPr lang="en-AU" sz="2000" smtClean="0"/>
              <a:t>tin toàn cầu (global </a:t>
            </a:r>
            <a:r>
              <a:rPr lang="en-AU" sz="2000"/>
              <a:t>information </a:t>
            </a:r>
            <a:r>
              <a:rPr lang="en-AU" sz="2000" smtClean="0"/>
              <a:t>system</a:t>
            </a:r>
            <a:r>
              <a:rPr lang="en-AU" sz="2000"/>
              <a:t>)</a:t>
            </a:r>
          </a:p>
          <a:p>
            <a:pPr marL="723900" lvl="1" indent="-368300"/>
            <a:r>
              <a:rPr lang="en-AU" sz="2000" smtClean="0"/>
              <a:t>Các hệ tự động hóa văn phòng (office automation).</a:t>
            </a:r>
            <a:endParaRPr lang="en-AU" sz="2000"/>
          </a:p>
        </p:txBody>
      </p:sp>
    </p:spTree>
    <p:extLst>
      <p:ext uri="{BB962C8B-B14F-4D97-AF65-F5344CB8AC3E}">
        <p14:creationId xmlns:p14="http://schemas.microsoft.com/office/powerpoint/2010/main" val="426558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1.1 Giới thiệu về ATBM hệ thống thông tin</a:t>
            </a:r>
            <a:endParaRPr lang="en-AU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4678363"/>
          </a:xfrm>
        </p:spPr>
        <p:txBody>
          <a:bodyPr/>
          <a:lstStyle/>
          <a:p>
            <a:r>
              <a:rPr lang="en-AU" sz="2400" smtClean="0"/>
              <a:t>Một hệ </a:t>
            </a:r>
            <a:r>
              <a:rPr lang="en-AU" sz="2400"/>
              <a:t>thống thông tin dựa trên máy tính (</a:t>
            </a:r>
            <a:r>
              <a:rPr lang="en-AU" sz="2400" smtClean="0"/>
              <a:t>Computer-Based </a:t>
            </a:r>
            <a:r>
              <a:rPr lang="en-AU" sz="2400"/>
              <a:t>Information System</a:t>
            </a:r>
            <a:r>
              <a:rPr lang="en-AU" sz="2400" smtClean="0"/>
              <a:t>) là một hệ thống thông tin sử dụng công nghệ máy tính để thực thi các nhiệm vụ.</a:t>
            </a:r>
          </a:p>
          <a:p>
            <a:r>
              <a:rPr lang="en-AU" sz="2400"/>
              <a:t>Các thành phần của hệ thống thông tin dựa trên máy </a:t>
            </a:r>
            <a:r>
              <a:rPr lang="en-AU" sz="2400" smtClean="0"/>
              <a:t>tính:</a:t>
            </a:r>
            <a:endParaRPr lang="en-AU" sz="1600"/>
          </a:p>
          <a:p>
            <a:pPr marL="723900" lvl="1" indent="-368300"/>
            <a:r>
              <a:rPr lang="en-AU" sz="2000" smtClean="0"/>
              <a:t>Hardware: phần cứng để thu thập, lưu trữ, xử lý và biểu diễn dữ liệu </a:t>
            </a:r>
          </a:p>
          <a:p>
            <a:pPr marL="723900" lvl="1" indent="-368300"/>
            <a:r>
              <a:rPr lang="en-AU" sz="2000" smtClean="0"/>
              <a:t>Software: các phần mềm chạy trên phần cứng để xử lý dữ liệu</a:t>
            </a:r>
          </a:p>
          <a:p>
            <a:pPr marL="723900" lvl="1" indent="-368300"/>
            <a:r>
              <a:rPr lang="en-AU" sz="2000" smtClean="0"/>
              <a:t>Databases: lưu trữ dữ liệu</a:t>
            </a:r>
          </a:p>
          <a:p>
            <a:pPr marL="723900" lvl="1" indent="-368300"/>
            <a:r>
              <a:rPr lang="en-AU" sz="2000" smtClean="0"/>
              <a:t>Networks: hệ thống truyền dẫn thông tin/dữ liệu</a:t>
            </a:r>
          </a:p>
          <a:p>
            <a:pPr marL="723900" lvl="1" indent="-368300"/>
            <a:r>
              <a:rPr lang="en-AU" sz="2000" smtClean="0"/>
              <a:t>Procedures: tập hợp các lệnh kết hợp các bộ phận nêu trên để xử lý dữ liệu, đưa ra kết quả mong muốn.</a:t>
            </a:r>
            <a:endParaRPr lang="en-AU" sz="2000"/>
          </a:p>
        </p:txBody>
      </p:sp>
    </p:spTree>
    <p:extLst>
      <p:ext uri="{BB962C8B-B14F-4D97-AF65-F5344CB8AC3E}">
        <p14:creationId xmlns:p14="http://schemas.microsoft.com/office/powerpoint/2010/main" val="403519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13TGp_natural_light_v2">
  <a:themeElements>
    <a:clrScheme name="213TGp_natural_light_v2 2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213TGp_natural_light_v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13TGp_natural_light_v2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3TGp_natural_light_v2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3TGp_natural_light_v2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213TGp_natural_light_v2</Template>
  <TotalTime>6730</TotalTime>
  <Words>2259</Words>
  <Application>Microsoft Office PowerPoint</Application>
  <PresentationFormat>On-screen Show (4:3)</PresentationFormat>
  <Paragraphs>192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213TGp_natural_light_v2</vt:lpstr>
      <vt:lpstr>PowerPoint Presentation</vt:lpstr>
      <vt:lpstr>NỘI DUNG CHƯƠNG 1</vt:lpstr>
      <vt:lpstr>1.1 Giới thiệu về ATBM hệ thống thông tin</vt:lpstr>
      <vt:lpstr>1.1 Giới thiệu về ATBM hệ thống thông tin</vt:lpstr>
      <vt:lpstr>1.1 Giới thiệu về ATBM hệ thống thông tin</vt:lpstr>
      <vt:lpstr>1.1 Giới thiệu về ATBM hệ thống thông tin</vt:lpstr>
      <vt:lpstr>1.1 Giới thiệu về ATBM hệ thống thông tin</vt:lpstr>
      <vt:lpstr>1.1 Giới thiệu về ATBM hệ thống thông tin</vt:lpstr>
      <vt:lpstr>1.1 Giới thiệu về ATBM hệ thống thông tin</vt:lpstr>
      <vt:lpstr>1.1 Giới thiệu về ATBM hệ thống thông tin</vt:lpstr>
      <vt:lpstr>1.1 Giới thiệu về ATBM hệ thống thông tin</vt:lpstr>
      <vt:lpstr>1.1 Giới thiệu về ATBM hệ thống thông tin</vt:lpstr>
      <vt:lpstr>1.2 Các yêu cầu đảm bảo an toàn HTTT</vt:lpstr>
      <vt:lpstr>1.2 Các yêu cầu đảm bảo an toàn HTTT</vt:lpstr>
      <vt:lpstr>1.2 Các yêu cầu đảm bảo an toàn HTTT</vt:lpstr>
      <vt:lpstr>1.2 Các yêu cầu đảm bảo an toàn HTTT</vt:lpstr>
      <vt:lpstr>1.2 Các yêu cầu đảm bảo an toàn HTTT</vt:lpstr>
      <vt:lpstr>1.2 Các yêu cầu đảm bảo an toàn HTTT</vt:lpstr>
      <vt:lpstr>1.3 Bảy vùng trong cơ sở hạ tầng CNTT và các mối đe dọa</vt:lpstr>
      <vt:lpstr>1.3 Bảy vùng trong cơ sở hạ tầng CNTT và các mối đe dọa</vt:lpstr>
      <vt:lpstr>1.3 Bảy vùng trong cơ sở hạ tầng CNTT và các mối đe dọa</vt:lpstr>
      <vt:lpstr>1.3 Bảy vùng trong cơ sở hạ tầng CNTT và các mối đe dọa</vt:lpstr>
      <vt:lpstr>1.3 Bảy vùng trong cơ sở hạ tầng CNTT và các mối đe dọa</vt:lpstr>
      <vt:lpstr>1.3 Bảy vùng trong cơ sở hạ tầng CNTT và các mối đe dọa</vt:lpstr>
      <vt:lpstr>1.3 Bảy vùng trong cơ sở hạ tầng CNTT và các mối đe dọa</vt:lpstr>
      <vt:lpstr>1.3 Bảy vùng trong cơ sở hạ tầng CNTT và các mối đe dọa</vt:lpstr>
      <vt:lpstr>1.3 Bảy vùng trong cơ sở hạ tầng CNTT và các mối đe dọa</vt:lpstr>
      <vt:lpstr>1.4 Mô hình tổng quát đảm bảo an toàn HTTT</vt:lpstr>
      <vt:lpstr>1.4 Mô hình tổng quát đảm bảo an toàn HTTT</vt:lpstr>
      <vt:lpstr>1.4 Mô hình tổng quát đảm bảo an toàn HTTT</vt:lpstr>
      <vt:lpstr>1.4 Mô hình tổng quát đảm bảo an toàn HTTT</vt:lpstr>
      <vt:lpstr>1.4 Mô hình tổng quát đảm bảo an toàn HTTT</vt:lpstr>
      <vt:lpstr>1.4 Mô hình tổng quát đảm bảo an toàn HTTT</vt:lpstr>
    </vt:vector>
  </TitlesOfParts>
  <Company>PTIT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Dau Hoang</dc:creator>
  <cp:lastModifiedBy>Admin</cp:lastModifiedBy>
  <cp:revision>270</cp:revision>
  <dcterms:created xsi:type="dcterms:W3CDTF">2008-09-11T07:24:50Z</dcterms:created>
  <dcterms:modified xsi:type="dcterms:W3CDTF">2024-05-18T08:07:34Z</dcterms:modified>
</cp:coreProperties>
</file>