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5" r:id="rId7"/>
    <p:sldId id="266"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76B531-FA50-467B-96FA-2D2AAB5E2ADA}" type="datetimeFigureOut">
              <a:rPr lang="vi-VN" smtClean="0"/>
              <a:t>01/10/2025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F454B4C-6DE2-4EC0-9AA0-29C0AF4EFFFF}"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398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6B531-FA50-467B-96FA-2D2AAB5E2ADA}" type="datetimeFigureOut">
              <a:rPr lang="vi-VN" smtClean="0"/>
              <a:t>01/10/2025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F454B4C-6DE2-4EC0-9AA0-29C0AF4EFFFF}" type="slidenum">
              <a:rPr lang="vi-VN" smtClean="0"/>
              <a:t>‹#›</a:t>
            </a:fld>
            <a:endParaRPr lang="vi-VN"/>
          </a:p>
        </p:txBody>
      </p:sp>
    </p:spTree>
    <p:extLst>
      <p:ext uri="{BB962C8B-B14F-4D97-AF65-F5344CB8AC3E}">
        <p14:creationId xmlns:p14="http://schemas.microsoft.com/office/powerpoint/2010/main" val="141539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6B531-FA50-467B-96FA-2D2AAB5E2ADA}" type="datetimeFigureOut">
              <a:rPr lang="vi-VN" smtClean="0"/>
              <a:t>01/10/2025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F454B4C-6DE2-4EC0-9AA0-29C0AF4EFFFF}" type="slidenum">
              <a:rPr lang="vi-VN" smtClean="0"/>
              <a:t>‹#›</a:t>
            </a:fld>
            <a:endParaRPr lang="vi-VN"/>
          </a:p>
        </p:txBody>
      </p:sp>
    </p:spTree>
    <p:extLst>
      <p:ext uri="{BB962C8B-B14F-4D97-AF65-F5344CB8AC3E}">
        <p14:creationId xmlns:p14="http://schemas.microsoft.com/office/powerpoint/2010/main" val="36265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76B531-FA50-467B-96FA-2D2AAB5E2ADA}" type="datetimeFigureOut">
              <a:rPr lang="vi-VN" smtClean="0"/>
              <a:t>01/10/2025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F454B4C-6DE2-4EC0-9AA0-29C0AF4EFFFF}" type="slidenum">
              <a:rPr lang="vi-VN" smtClean="0"/>
              <a:t>‹#›</a:t>
            </a:fld>
            <a:endParaRPr lang="vi-VN"/>
          </a:p>
        </p:txBody>
      </p:sp>
    </p:spTree>
    <p:extLst>
      <p:ext uri="{BB962C8B-B14F-4D97-AF65-F5344CB8AC3E}">
        <p14:creationId xmlns:p14="http://schemas.microsoft.com/office/powerpoint/2010/main" val="2307406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76B531-FA50-467B-96FA-2D2AAB5E2ADA}" type="datetimeFigureOut">
              <a:rPr lang="vi-VN" smtClean="0"/>
              <a:t>01/10/2025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EF454B4C-6DE2-4EC0-9AA0-29C0AF4EFFFF}" type="slidenum">
              <a:rPr lang="vi-VN" smtClean="0"/>
              <a:t>‹#›</a:t>
            </a:fld>
            <a:endParaRPr lang="vi-V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61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76B531-FA50-467B-96FA-2D2AAB5E2ADA}" type="datetimeFigureOut">
              <a:rPr lang="vi-VN" smtClean="0"/>
              <a:t>01/10/2025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F454B4C-6DE2-4EC0-9AA0-29C0AF4EFFFF}" type="slidenum">
              <a:rPr lang="vi-VN" smtClean="0"/>
              <a:t>‹#›</a:t>
            </a:fld>
            <a:endParaRPr lang="vi-VN"/>
          </a:p>
        </p:txBody>
      </p:sp>
    </p:spTree>
    <p:extLst>
      <p:ext uri="{BB962C8B-B14F-4D97-AF65-F5344CB8AC3E}">
        <p14:creationId xmlns:p14="http://schemas.microsoft.com/office/powerpoint/2010/main" val="410304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76B531-FA50-467B-96FA-2D2AAB5E2ADA}" type="datetimeFigureOut">
              <a:rPr lang="vi-VN" smtClean="0"/>
              <a:t>01/10/2025</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EF454B4C-6DE2-4EC0-9AA0-29C0AF4EFFFF}" type="slidenum">
              <a:rPr lang="vi-VN" smtClean="0"/>
              <a:t>‹#›</a:t>
            </a:fld>
            <a:endParaRPr lang="vi-VN"/>
          </a:p>
        </p:txBody>
      </p:sp>
    </p:spTree>
    <p:extLst>
      <p:ext uri="{BB962C8B-B14F-4D97-AF65-F5344CB8AC3E}">
        <p14:creationId xmlns:p14="http://schemas.microsoft.com/office/powerpoint/2010/main" val="1272738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76B531-FA50-467B-96FA-2D2AAB5E2ADA}" type="datetimeFigureOut">
              <a:rPr lang="vi-VN" smtClean="0"/>
              <a:t>01/10/2025</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EF454B4C-6DE2-4EC0-9AA0-29C0AF4EFFFF}" type="slidenum">
              <a:rPr lang="vi-VN" smtClean="0"/>
              <a:t>‹#›</a:t>
            </a:fld>
            <a:endParaRPr lang="vi-VN"/>
          </a:p>
        </p:txBody>
      </p:sp>
    </p:spTree>
    <p:extLst>
      <p:ext uri="{BB962C8B-B14F-4D97-AF65-F5344CB8AC3E}">
        <p14:creationId xmlns:p14="http://schemas.microsoft.com/office/powerpoint/2010/main" val="2654690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76B531-FA50-467B-96FA-2D2AAB5E2ADA}" type="datetimeFigureOut">
              <a:rPr lang="vi-VN" smtClean="0"/>
              <a:t>01/10/2025</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vi-VN"/>
          </a:p>
        </p:txBody>
      </p:sp>
      <p:sp>
        <p:nvSpPr>
          <p:cNvPr id="9" name="Slide Number Placeholder 8"/>
          <p:cNvSpPr>
            <a:spLocks noGrp="1"/>
          </p:cNvSpPr>
          <p:nvPr>
            <p:ph type="sldNum" sz="quarter" idx="12"/>
          </p:nvPr>
        </p:nvSpPr>
        <p:spPr/>
        <p:txBody>
          <a:bodyPr/>
          <a:lstStyle/>
          <a:p>
            <a:fld id="{EF454B4C-6DE2-4EC0-9AA0-29C0AF4EFFFF}" type="slidenum">
              <a:rPr lang="vi-VN" smtClean="0"/>
              <a:t>‹#›</a:t>
            </a:fld>
            <a:endParaRPr lang="vi-VN"/>
          </a:p>
        </p:txBody>
      </p:sp>
    </p:spTree>
    <p:extLst>
      <p:ext uri="{BB962C8B-B14F-4D97-AF65-F5344CB8AC3E}">
        <p14:creationId xmlns:p14="http://schemas.microsoft.com/office/powerpoint/2010/main" val="40729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76B531-FA50-467B-96FA-2D2AAB5E2ADA}" type="datetimeFigureOut">
              <a:rPr lang="vi-VN" smtClean="0"/>
              <a:t>01/10/2025</a:t>
            </a:fld>
            <a:endParaRPr lang="vi-V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F454B4C-6DE2-4EC0-9AA0-29C0AF4EFFFF}" type="slidenum">
              <a:rPr lang="vi-VN" smtClean="0"/>
              <a:t>‹#›</a:t>
            </a:fld>
            <a:endParaRPr lang="vi-VN"/>
          </a:p>
        </p:txBody>
      </p:sp>
    </p:spTree>
    <p:extLst>
      <p:ext uri="{BB962C8B-B14F-4D97-AF65-F5344CB8AC3E}">
        <p14:creationId xmlns:p14="http://schemas.microsoft.com/office/powerpoint/2010/main" val="183386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6B531-FA50-467B-96FA-2D2AAB5E2ADA}" type="datetimeFigureOut">
              <a:rPr lang="vi-VN" smtClean="0"/>
              <a:t>01/10/2025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EF454B4C-6DE2-4EC0-9AA0-29C0AF4EFFFF}" type="slidenum">
              <a:rPr lang="vi-VN" smtClean="0"/>
              <a:t>‹#›</a:t>
            </a:fld>
            <a:endParaRPr lang="vi-VN"/>
          </a:p>
        </p:txBody>
      </p:sp>
    </p:spTree>
    <p:extLst>
      <p:ext uri="{BB962C8B-B14F-4D97-AF65-F5344CB8AC3E}">
        <p14:creationId xmlns:p14="http://schemas.microsoft.com/office/powerpoint/2010/main" val="421445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76B531-FA50-467B-96FA-2D2AAB5E2ADA}" type="datetimeFigureOut">
              <a:rPr lang="vi-VN" smtClean="0"/>
              <a:t>01/10/2025</a:t>
            </a:fld>
            <a:endParaRPr lang="vi-V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vi-V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F454B4C-6DE2-4EC0-9AA0-29C0AF4EFFFF}" type="slidenum">
              <a:rPr lang="vi-VN" smtClean="0"/>
              <a:t>‹#›</a:t>
            </a:fld>
            <a:endParaRPr lang="vi-V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6518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acebook.com/vnoi.wiki/" TargetMode="External"/><Relationship Id="rId2" Type="http://schemas.openxmlformats.org/officeDocument/2006/relationships/hyperlink" Target="https://wiki.vnoi.info/" TargetMode="External"/><Relationship Id="rId1" Type="http://schemas.openxmlformats.org/officeDocument/2006/relationships/slideLayout" Target="../slideLayouts/slideLayout2.xml"/><Relationship Id="rId6" Type="http://schemas.openxmlformats.org/officeDocument/2006/relationships/hyperlink" Target="https://codeforces.com/" TargetMode="External"/><Relationship Id="rId5" Type="http://schemas.openxmlformats.org/officeDocument/2006/relationships/hyperlink" Target="https://www.facebook.com/groups/163215593699283" TargetMode="External"/><Relationship Id="rId4" Type="http://schemas.openxmlformats.org/officeDocument/2006/relationships/hyperlink" Target="https://oj.vnoi.inf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9124A-E422-4811-BD91-FCC454873D0A}"/>
              </a:ext>
            </a:extLst>
          </p:cNvPr>
          <p:cNvSpPr>
            <a:spLocks noGrp="1"/>
          </p:cNvSpPr>
          <p:nvPr>
            <p:ph type="ctrTitle"/>
          </p:nvPr>
        </p:nvSpPr>
        <p:spPr>
          <a:xfrm>
            <a:off x="954385" y="2045110"/>
            <a:ext cx="10058400" cy="1383890"/>
          </a:xfrm>
        </p:spPr>
        <p:txBody>
          <a:bodyPr>
            <a:noAutofit/>
          </a:bodyPr>
          <a:lstStyle/>
          <a:p>
            <a:pPr algn="ctr"/>
            <a:r>
              <a:rPr lang="en-US" sz="3000" dirty="0">
                <a:latin typeface="Segoe UI Variable Text Semibold" pitchFamily="2" charset="0"/>
              </a:rPr>
              <a:t>KẾ HOẠCH THAM GIA </a:t>
            </a:r>
            <a:br>
              <a:rPr lang="en-US" sz="3000" dirty="0">
                <a:latin typeface="Segoe UI Variable Text Semibold" pitchFamily="2" charset="0"/>
              </a:rPr>
            </a:br>
            <a:r>
              <a:rPr lang="en-US" sz="3000" dirty="0">
                <a:latin typeface="Segoe UI Variable Text Semibold" pitchFamily="2" charset="0"/>
              </a:rPr>
              <a:t>CÁC KỲ THI LẬP TRÌNH TRONG NĂM 2025</a:t>
            </a:r>
            <a:br>
              <a:rPr lang="en-US" sz="3000" dirty="0">
                <a:latin typeface="Segoe UI Variable Text Semibold" pitchFamily="2" charset="0"/>
              </a:rPr>
            </a:br>
            <a:r>
              <a:rPr lang="en-US" sz="3000" dirty="0">
                <a:latin typeface="Segoe UI Variable Text Semibold" pitchFamily="2" charset="0"/>
              </a:rPr>
              <a:t>CỦA ĐỘI TUYỂN OLYMPIC TIN HỌC VÀ ICPC HỌC VIỆN</a:t>
            </a:r>
            <a:endParaRPr lang="vi-VN" sz="3000" b="1" dirty="0">
              <a:latin typeface="Segoe UI Variable Text Semibold" pitchFamily="2" charset="0"/>
            </a:endParaRPr>
          </a:p>
        </p:txBody>
      </p:sp>
      <p:sp>
        <p:nvSpPr>
          <p:cNvPr id="4" name="Title 1">
            <a:extLst>
              <a:ext uri="{FF2B5EF4-FFF2-40B4-BE49-F238E27FC236}">
                <a16:creationId xmlns:a16="http://schemas.microsoft.com/office/drawing/2014/main" id="{A25BFCEC-6174-D1C3-59DE-CF67BFF8533D}"/>
              </a:ext>
            </a:extLst>
          </p:cNvPr>
          <p:cNvSpPr txBox="1">
            <a:spLocks/>
          </p:cNvSpPr>
          <p:nvPr/>
        </p:nvSpPr>
        <p:spPr>
          <a:xfrm>
            <a:off x="1066800" y="693173"/>
            <a:ext cx="10058400" cy="77812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lnSpc>
                <a:spcPts val="3400"/>
              </a:lnSpc>
            </a:pPr>
            <a:r>
              <a:rPr lang="en-US" sz="2300" dirty="0">
                <a:latin typeface="Segoe UI Variable Text" pitchFamily="2" charset="0"/>
              </a:rPr>
              <a:t>HỌC VIỆN CÔNG NGHỆ BƯU CHÍNH VIỄN THÔNG</a:t>
            </a:r>
          </a:p>
          <a:p>
            <a:pPr algn="ctr">
              <a:lnSpc>
                <a:spcPts val="3400"/>
              </a:lnSpc>
            </a:pPr>
            <a:r>
              <a:rPr lang="en-US" sz="2300" b="1" dirty="0">
                <a:latin typeface="Segoe UI Variable Text Semibold" pitchFamily="2" charset="0"/>
              </a:rPr>
              <a:t>KHOA CÔNG NGHỆ THÔNG TIN I</a:t>
            </a:r>
            <a:endParaRPr lang="vi-VN" sz="2300" b="1" dirty="0">
              <a:latin typeface="Segoe UI Variable Text Semibold" pitchFamily="2" charset="0"/>
            </a:endParaRPr>
          </a:p>
        </p:txBody>
      </p:sp>
      <p:cxnSp>
        <p:nvCxnSpPr>
          <p:cNvPr id="6" name="Straight Connector 5">
            <a:extLst>
              <a:ext uri="{FF2B5EF4-FFF2-40B4-BE49-F238E27FC236}">
                <a16:creationId xmlns:a16="http://schemas.microsoft.com/office/drawing/2014/main" id="{DFDB6E21-95E2-F7F9-C500-20FA0F8F39B5}"/>
              </a:ext>
            </a:extLst>
          </p:cNvPr>
          <p:cNvCxnSpPr/>
          <p:nvPr/>
        </p:nvCxnSpPr>
        <p:spPr>
          <a:xfrm>
            <a:off x="4277032" y="1471298"/>
            <a:ext cx="377558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8919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ECB2-9BCF-C971-D715-2C27481F4E76}"/>
              </a:ext>
            </a:extLst>
          </p:cNvPr>
          <p:cNvSpPr>
            <a:spLocks noGrp="1"/>
          </p:cNvSpPr>
          <p:nvPr>
            <p:ph type="title"/>
          </p:nvPr>
        </p:nvSpPr>
        <p:spPr>
          <a:xfrm>
            <a:off x="1097280" y="1179872"/>
            <a:ext cx="10337636" cy="520777"/>
          </a:xfrm>
        </p:spPr>
        <p:txBody>
          <a:bodyPr>
            <a:normAutofit fontScale="90000"/>
          </a:bodyPr>
          <a:lstStyle/>
          <a:p>
            <a:r>
              <a:rPr lang="en-US" sz="3000" dirty="0">
                <a:latin typeface="Segoe UI Variable Text Semibold" pitchFamily="2" charset="0"/>
              </a:rPr>
              <a:t>PHẦN I. CÁC KỲ THI LẬP TRÌNH CỦA SINH VIÊN TRONG NĂM 2025</a:t>
            </a:r>
            <a:endParaRPr lang="vi-VN" sz="3000" dirty="0">
              <a:latin typeface="Segoe UI Variable Text Semibold" pitchFamily="2" charset="0"/>
            </a:endParaRPr>
          </a:p>
        </p:txBody>
      </p:sp>
      <p:sp>
        <p:nvSpPr>
          <p:cNvPr id="3" name="Content Placeholder 2">
            <a:extLst>
              <a:ext uri="{FF2B5EF4-FFF2-40B4-BE49-F238E27FC236}">
                <a16:creationId xmlns:a16="http://schemas.microsoft.com/office/drawing/2014/main" id="{240C8D65-012D-1265-E4B7-E5795BE53739}"/>
              </a:ext>
            </a:extLst>
          </p:cNvPr>
          <p:cNvSpPr>
            <a:spLocks noGrp="1"/>
          </p:cNvSpPr>
          <p:nvPr>
            <p:ph idx="1"/>
          </p:nvPr>
        </p:nvSpPr>
        <p:spPr>
          <a:xfrm>
            <a:off x="1097280" y="1953510"/>
            <a:ext cx="10058400" cy="4023360"/>
          </a:xfrm>
        </p:spPr>
        <p:txBody>
          <a:bodyPr>
            <a:normAutofit lnSpcReduction="10000"/>
          </a:bodyPr>
          <a:lstStyle/>
          <a:p>
            <a:pPr marL="457200" indent="-457200">
              <a:buFont typeface="+mj-lt"/>
              <a:buAutoNum type="arabicPeriod"/>
            </a:pPr>
            <a:r>
              <a:rPr lang="en-US" b="1" dirty="0">
                <a:solidFill>
                  <a:srgbClr val="C00000"/>
                </a:solidFill>
                <a:latin typeface="Segoe UI Variable Small Semibol" pitchFamily="2" charset="0"/>
              </a:rPr>
              <a:t>Olympic Tin </a:t>
            </a:r>
            <a:r>
              <a:rPr lang="en-US" b="1" dirty="0" err="1">
                <a:solidFill>
                  <a:srgbClr val="C00000"/>
                </a:solidFill>
                <a:latin typeface="Segoe UI Variable Small Semibol" pitchFamily="2" charset="0"/>
              </a:rPr>
              <a:t>học</a:t>
            </a:r>
            <a:r>
              <a:rPr lang="en-US" b="1" dirty="0">
                <a:solidFill>
                  <a:srgbClr val="C00000"/>
                </a:solidFill>
                <a:latin typeface="Segoe UI Variable Small Semibol" pitchFamily="2" charset="0"/>
              </a:rPr>
              <a:t> Sinh </a:t>
            </a:r>
            <a:r>
              <a:rPr lang="en-US" b="1" dirty="0" err="1">
                <a:solidFill>
                  <a:srgbClr val="C00000"/>
                </a:solidFill>
                <a:latin typeface="Segoe UI Variable Small Semibol" pitchFamily="2" charset="0"/>
              </a:rPr>
              <a:t>viên</a:t>
            </a:r>
            <a:endParaRPr lang="en-US" b="1" dirty="0">
              <a:solidFill>
                <a:srgbClr val="C00000"/>
              </a:solidFill>
              <a:latin typeface="Segoe UI Variable Small Semibol" pitchFamily="2" charset="0"/>
            </a:endParaRPr>
          </a:p>
          <a:p>
            <a:pPr marL="749808" lvl="1" indent="-457200"/>
            <a:r>
              <a:rPr lang="en-US" dirty="0" err="1">
                <a:latin typeface="Segoe UI Variable Small Semibol" pitchFamily="2" charset="0"/>
              </a:rPr>
              <a:t>Khối</a:t>
            </a:r>
            <a:r>
              <a:rPr lang="en-US" dirty="0">
                <a:latin typeface="Segoe UI Variable Small Semibol" pitchFamily="2" charset="0"/>
              </a:rPr>
              <a:t> </a:t>
            </a:r>
            <a:r>
              <a:rPr lang="en-US" dirty="0" err="1">
                <a:latin typeface="Segoe UI Variable Small Semibol" pitchFamily="2" charset="0"/>
              </a:rPr>
              <a:t>Siêu</a:t>
            </a:r>
            <a:r>
              <a:rPr lang="en-US" dirty="0">
                <a:latin typeface="Segoe UI Variable Small Semibol" pitchFamily="2" charset="0"/>
              </a:rPr>
              <a:t> </a:t>
            </a:r>
            <a:r>
              <a:rPr lang="en-US" dirty="0" err="1">
                <a:latin typeface="Segoe UI Variable Small Semibol" pitchFamily="2" charset="0"/>
              </a:rPr>
              <a:t>cúp</a:t>
            </a:r>
            <a:r>
              <a:rPr lang="en-US" dirty="0">
                <a:latin typeface="Segoe UI Variable Small Semibol" pitchFamily="2" charset="0"/>
              </a:rPr>
              <a:t> – </a:t>
            </a:r>
            <a:r>
              <a:rPr lang="en-US" dirty="0" err="1">
                <a:latin typeface="Segoe UI Variable Small Semibol" pitchFamily="2" charset="0"/>
              </a:rPr>
              <a:t>tối</a:t>
            </a:r>
            <a:r>
              <a:rPr lang="en-US" dirty="0">
                <a:latin typeface="Segoe UI Variable Small Semibol" pitchFamily="2" charset="0"/>
              </a:rPr>
              <a:t> </a:t>
            </a:r>
            <a:r>
              <a:rPr lang="en-US" dirty="0" err="1">
                <a:latin typeface="Segoe UI Variable Small Semibol" pitchFamily="2" charset="0"/>
              </a:rPr>
              <a:t>đa</a:t>
            </a:r>
            <a:r>
              <a:rPr lang="en-US" dirty="0">
                <a:latin typeface="Segoe UI Variable Small Semibol" pitchFamily="2" charset="0"/>
              </a:rPr>
              <a:t> 5 </a:t>
            </a:r>
            <a:r>
              <a:rPr lang="en-US" dirty="0" err="1">
                <a:latin typeface="Segoe UI Variable Small Semibol" pitchFamily="2" charset="0"/>
              </a:rPr>
              <a:t>sinh</a:t>
            </a:r>
            <a:r>
              <a:rPr lang="en-US" dirty="0">
                <a:latin typeface="Segoe UI Variable Small Semibol" pitchFamily="2" charset="0"/>
              </a:rPr>
              <a:t> </a:t>
            </a:r>
            <a:r>
              <a:rPr lang="en-US" dirty="0" err="1">
                <a:latin typeface="Segoe UI Variable Small Semibol" pitchFamily="2" charset="0"/>
              </a:rPr>
              <a:t>viên</a:t>
            </a:r>
            <a:endParaRPr lang="en-US" dirty="0">
              <a:latin typeface="Segoe UI Variable Small Semibol" pitchFamily="2" charset="0"/>
            </a:endParaRPr>
          </a:p>
          <a:p>
            <a:pPr marL="932688" lvl="2" indent="-457200"/>
            <a:r>
              <a:rPr lang="en-US" dirty="0" err="1">
                <a:latin typeface="Segoe UI Variable Small Semibol" pitchFamily="2" charset="0"/>
              </a:rPr>
              <a:t>Dành</a:t>
            </a:r>
            <a:r>
              <a:rPr lang="en-US" dirty="0">
                <a:latin typeface="Segoe UI Variable Small Semibol" pitchFamily="2" charset="0"/>
              </a:rPr>
              <a:t> </a:t>
            </a:r>
            <a:r>
              <a:rPr lang="en-US" dirty="0" err="1">
                <a:latin typeface="Segoe UI Variable Small Semibol" pitchFamily="2" charset="0"/>
              </a:rPr>
              <a:t>cho</a:t>
            </a:r>
            <a:r>
              <a:rPr lang="en-US" dirty="0">
                <a:latin typeface="Segoe UI Variable Small Semibol" pitchFamily="2" charset="0"/>
              </a:rPr>
              <a:t> </a:t>
            </a:r>
            <a:r>
              <a:rPr lang="en-US" dirty="0" err="1">
                <a:latin typeface="Segoe UI Variable Small Semibol" pitchFamily="2" charset="0"/>
              </a:rPr>
              <a:t>sinh</a:t>
            </a:r>
            <a:r>
              <a:rPr lang="en-US" dirty="0">
                <a:latin typeface="Segoe UI Variable Small Semibol" pitchFamily="2" charset="0"/>
              </a:rPr>
              <a:t> </a:t>
            </a:r>
            <a:r>
              <a:rPr lang="en-US" dirty="0" err="1">
                <a:latin typeface="Segoe UI Variable Small Semibol" pitchFamily="2" charset="0"/>
              </a:rPr>
              <a:t>viên</a:t>
            </a:r>
            <a:r>
              <a:rPr lang="en-US" dirty="0">
                <a:latin typeface="Segoe UI Variable Small Semibol" pitchFamily="2" charset="0"/>
              </a:rPr>
              <a:t> </a:t>
            </a:r>
            <a:r>
              <a:rPr lang="en-US" dirty="0" err="1">
                <a:latin typeface="Segoe UI Variable Small Semibol" pitchFamily="2" charset="0"/>
              </a:rPr>
              <a:t>đã</a:t>
            </a:r>
            <a:r>
              <a:rPr lang="en-US" dirty="0">
                <a:latin typeface="Segoe UI Variable Small Semibol" pitchFamily="2" charset="0"/>
              </a:rPr>
              <a:t> </a:t>
            </a:r>
            <a:r>
              <a:rPr lang="en-US" dirty="0" err="1">
                <a:latin typeface="Segoe UI Variable Small Semibol" pitchFamily="2" charset="0"/>
              </a:rPr>
              <a:t>có</a:t>
            </a:r>
            <a:r>
              <a:rPr lang="en-US" dirty="0">
                <a:latin typeface="Segoe UI Variable Small Semibol" pitchFamily="2" charset="0"/>
              </a:rPr>
              <a:t> </a:t>
            </a:r>
            <a:r>
              <a:rPr lang="en-US" dirty="0" err="1">
                <a:latin typeface="Segoe UI Variable Small Semibol" pitchFamily="2" charset="0"/>
              </a:rPr>
              <a:t>giải</a:t>
            </a:r>
            <a:r>
              <a:rPr lang="en-US" dirty="0">
                <a:latin typeface="Segoe UI Variable Small Semibol" pitchFamily="2" charset="0"/>
              </a:rPr>
              <a:t> </a:t>
            </a:r>
            <a:r>
              <a:rPr lang="en-US" dirty="0" err="1">
                <a:latin typeface="Segoe UI Variable Small Semibol" pitchFamily="2" charset="0"/>
              </a:rPr>
              <a:t>chính</a:t>
            </a:r>
            <a:r>
              <a:rPr lang="en-US" dirty="0">
                <a:latin typeface="Segoe UI Variable Small Semibol" pitchFamily="2" charset="0"/>
              </a:rPr>
              <a:t> </a:t>
            </a:r>
            <a:r>
              <a:rPr lang="en-US" dirty="0" err="1">
                <a:latin typeface="Segoe UI Variable Small Semibol" pitchFamily="2" charset="0"/>
              </a:rPr>
              <a:t>thức</a:t>
            </a:r>
            <a:r>
              <a:rPr lang="en-US" dirty="0">
                <a:latin typeface="Segoe UI Variable Small Semibol" pitchFamily="2" charset="0"/>
              </a:rPr>
              <a:t> </a:t>
            </a:r>
            <a:r>
              <a:rPr lang="en-US" dirty="0" err="1">
                <a:latin typeface="Segoe UI Variable Small Semibol" pitchFamily="2" charset="0"/>
              </a:rPr>
              <a:t>khối</a:t>
            </a:r>
            <a:r>
              <a:rPr lang="en-US" dirty="0">
                <a:latin typeface="Segoe UI Variable Small Semibol" pitchFamily="2" charset="0"/>
              </a:rPr>
              <a:t> OLP </a:t>
            </a:r>
            <a:r>
              <a:rPr lang="en-US" dirty="0" err="1">
                <a:latin typeface="Segoe UI Variable Small Semibol" pitchFamily="2" charset="0"/>
              </a:rPr>
              <a:t>chuyên</a:t>
            </a:r>
            <a:r>
              <a:rPr lang="en-US" dirty="0">
                <a:latin typeface="Segoe UI Variable Small Semibol" pitchFamily="2" charset="0"/>
              </a:rPr>
              <a:t> tin </a:t>
            </a:r>
            <a:r>
              <a:rPr lang="en-US" dirty="0" err="1">
                <a:latin typeface="Segoe UI Variable Small Semibol" pitchFamily="2" charset="0"/>
              </a:rPr>
              <a:t>hoặc</a:t>
            </a:r>
            <a:r>
              <a:rPr lang="en-US" dirty="0">
                <a:latin typeface="Segoe UI Variable Small Semibol" pitchFamily="2" charset="0"/>
              </a:rPr>
              <a:t> HSG Quốc </a:t>
            </a:r>
            <a:r>
              <a:rPr lang="en-US" dirty="0" err="1">
                <a:latin typeface="Segoe UI Variable Small Semibol" pitchFamily="2" charset="0"/>
              </a:rPr>
              <a:t>gia</a:t>
            </a:r>
            <a:endParaRPr lang="en-US" dirty="0">
              <a:latin typeface="Segoe UI Variable Small Semibol" pitchFamily="2" charset="0"/>
            </a:endParaRPr>
          </a:p>
          <a:p>
            <a:pPr marL="749808" lvl="1" indent="-457200"/>
            <a:r>
              <a:rPr lang="en-US" dirty="0" err="1">
                <a:latin typeface="Segoe UI Variable Small Semibol" pitchFamily="2" charset="0"/>
              </a:rPr>
              <a:t>Khối</a:t>
            </a:r>
            <a:r>
              <a:rPr lang="en-US" dirty="0">
                <a:latin typeface="Segoe UI Variable Small Semibol" pitchFamily="2" charset="0"/>
              </a:rPr>
              <a:t> Chuyên tin – </a:t>
            </a:r>
            <a:r>
              <a:rPr lang="en-US" dirty="0" err="1">
                <a:latin typeface="Segoe UI Variable Small Semibol" pitchFamily="2" charset="0"/>
              </a:rPr>
              <a:t>tối</a:t>
            </a:r>
            <a:r>
              <a:rPr lang="en-US" dirty="0">
                <a:latin typeface="Segoe UI Variable Small Semibol" pitchFamily="2" charset="0"/>
              </a:rPr>
              <a:t> </a:t>
            </a:r>
            <a:r>
              <a:rPr lang="en-US" dirty="0" err="1">
                <a:latin typeface="Segoe UI Variable Small Semibol" pitchFamily="2" charset="0"/>
              </a:rPr>
              <a:t>đa</a:t>
            </a:r>
            <a:r>
              <a:rPr lang="en-US" dirty="0">
                <a:latin typeface="Segoe UI Variable Small Semibol" pitchFamily="2" charset="0"/>
              </a:rPr>
              <a:t> 3 </a:t>
            </a:r>
            <a:r>
              <a:rPr lang="en-US" dirty="0" err="1">
                <a:latin typeface="Segoe UI Variable Small Semibol" pitchFamily="2" charset="0"/>
              </a:rPr>
              <a:t>sinh</a:t>
            </a:r>
            <a:r>
              <a:rPr lang="en-US" dirty="0">
                <a:latin typeface="Segoe UI Variable Small Semibol" pitchFamily="2" charset="0"/>
              </a:rPr>
              <a:t> </a:t>
            </a:r>
            <a:r>
              <a:rPr lang="en-US" dirty="0" err="1">
                <a:latin typeface="Segoe UI Variable Small Semibol" pitchFamily="2" charset="0"/>
              </a:rPr>
              <a:t>viên</a:t>
            </a:r>
            <a:endParaRPr lang="en-US" dirty="0">
              <a:latin typeface="Segoe UI Variable Small Semibol" pitchFamily="2" charset="0"/>
            </a:endParaRPr>
          </a:p>
          <a:p>
            <a:pPr marL="932688" lvl="2" indent="-457200"/>
            <a:r>
              <a:rPr lang="en-US" dirty="0" err="1">
                <a:solidFill>
                  <a:schemeClr val="tx1"/>
                </a:solidFill>
                <a:latin typeface="Segoe UI Variable Small Semibol" pitchFamily="2" charset="0"/>
              </a:rPr>
              <a:t>Dành</a:t>
            </a:r>
            <a:r>
              <a:rPr lang="en-US" dirty="0">
                <a:solidFill>
                  <a:schemeClr val="tx1"/>
                </a:solidFill>
                <a:latin typeface="Segoe UI Variable Small Semibol" pitchFamily="2" charset="0"/>
              </a:rPr>
              <a:t> </a:t>
            </a:r>
            <a:r>
              <a:rPr lang="en-US" dirty="0" err="1">
                <a:solidFill>
                  <a:schemeClr val="tx1"/>
                </a:solidFill>
                <a:latin typeface="Segoe UI Variable Small Semibol" pitchFamily="2" charset="0"/>
              </a:rPr>
              <a:t>cho</a:t>
            </a:r>
            <a:r>
              <a:rPr lang="en-US" dirty="0">
                <a:solidFill>
                  <a:schemeClr val="tx1"/>
                </a:solidFill>
                <a:latin typeface="Segoe UI Variable Small Semibol" pitchFamily="2" charset="0"/>
              </a:rPr>
              <a:t> </a:t>
            </a:r>
            <a:r>
              <a:rPr lang="en-US" dirty="0" err="1">
                <a:solidFill>
                  <a:schemeClr val="tx1"/>
                </a:solidFill>
                <a:latin typeface="Segoe UI Variable Small Semibol" pitchFamily="2" charset="0"/>
              </a:rPr>
              <a:t>sinh</a:t>
            </a:r>
            <a:r>
              <a:rPr lang="en-US" dirty="0">
                <a:solidFill>
                  <a:schemeClr val="tx1"/>
                </a:solidFill>
                <a:latin typeface="Segoe UI Variable Small Semibol" pitchFamily="2" charset="0"/>
              </a:rPr>
              <a:t> </a:t>
            </a:r>
            <a:r>
              <a:rPr lang="en-US" dirty="0" err="1">
                <a:solidFill>
                  <a:schemeClr val="tx1"/>
                </a:solidFill>
                <a:latin typeface="Segoe UI Variable Small Semibol" pitchFamily="2" charset="0"/>
              </a:rPr>
              <a:t>viên</a:t>
            </a:r>
            <a:r>
              <a:rPr lang="en-US" dirty="0">
                <a:solidFill>
                  <a:schemeClr val="tx1"/>
                </a:solidFill>
                <a:latin typeface="Segoe UI Variable Small Semibol" pitchFamily="2" charset="0"/>
              </a:rPr>
              <a:t> </a:t>
            </a:r>
            <a:r>
              <a:rPr lang="en-US" dirty="0" err="1">
                <a:solidFill>
                  <a:schemeClr val="tx1"/>
                </a:solidFill>
                <a:latin typeface="Segoe UI Variable Small Semibol" pitchFamily="2" charset="0"/>
              </a:rPr>
              <a:t>nhóm</a:t>
            </a:r>
            <a:r>
              <a:rPr lang="en-US" dirty="0">
                <a:solidFill>
                  <a:schemeClr val="tx1"/>
                </a:solidFill>
                <a:latin typeface="Segoe UI Variable Small Semibol" pitchFamily="2" charset="0"/>
              </a:rPr>
              <a:t> </a:t>
            </a:r>
            <a:r>
              <a:rPr lang="en-US" dirty="0" err="1">
                <a:solidFill>
                  <a:schemeClr val="tx1"/>
                </a:solidFill>
                <a:latin typeface="Segoe UI Variable Small Semibol" pitchFamily="2" charset="0"/>
              </a:rPr>
              <a:t>ngành</a:t>
            </a:r>
            <a:r>
              <a:rPr lang="en-US" dirty="0">
                <a:solidFill>
                  <a:schemeClr val="tx1"/>
                </a:solidFill>
                <a:latin typeface="Segoe UI Variable Small Semibol" pitchFamily="2" charset="0"/>
              </a:rPr>
              <a:t> </a:t>
            </a:r>
            <a:r>
              <a:rPr lang="en-US" dirty="0" err="1">
                <a:solidFill>
                  <a:schemeClr val="tx1"/>
                </a:solidFill>
                <a:latin typeface="Segoe UI Variable Small Semibol" pitchFamily="2" charset="0"/>
              </a:rPr>
              <a:t>Công</a:t>
            </a:r>
            <a:r>
              <a:rPr lang="en-US" dirty="0">
                <a:solidFill>
                  <a:schemeClr val="tx1"/>
                </a:solidFill>
                <a:latin typeface="Segoe UI Variable Small Semibol" pitchFamily="2" charset="0"/>
              </a:rPr>
              <a:t> </a:t>
            </a:r>
            <a:r>
              <a:rPr lang="en-US" dirty="0" err="1">
                <a:solidFill>
                  <a:schemeClr val="tx1"/>
                </a:solidFill>
                <a:latin typeface="Segoe UI Variable Small Semibol" pitchFamily="2" charset="0"/>
              </a:rPr>
              <a:t>nghệ</a:t>
            </a:r>
            <a:r>
              <a:rPr lang="en-US" dirty="0">
                <a:solidFill>
                  <a:schemeClr val="tx1"/>
                </a:solidFill>
                <a:latin typeface="Segoe UI Variable Small Semibol" pitchFamily="2" charset="0"/>
              </a:rPr>
              <a:t> </a:t>
            </a:r>
            <a:r>
              <a:rPr lang="en-US" dirty="0" err="1">
                <a:solidFill>
                  <a:schemeClr val="tx1"/>
                </a:solidFill>
                <a:latin typeface="Segoe UI Variable Small Semibol" pitchFamily="2" charset="0"/>
              </a:rPr>
              <a:t>thông</a:t>
            </a:r>
            <a:r>
              <a:rPr lang="en-US" dirty="0">
                <a:solidFill>
                  <a:schemeClr val="tx1"/>
                </a:solidFill>
                <a:latin typeface="Segoe UI Variable Small Semibol" pitchFamily="2" charset="0"/>
              </a:rPr>
              <a:t> tin</a:t>
            </a:r>
          </a:p>
          <a:p>
            <a:pPr marL="749808" lvl="1" indent="-457200"/>
            <a:r>
              <a:rPr lang="en-US" dirty="0" err="1">
                <a:solidFill>
                  <a:schemeClr val="tx1"/>
                </a:solidFill>
                <a:latin typeface="Segoe UI Variable Small Semibol" pitchFamily="2" charset="0"/>
              </a:rPr>
              <a:t>Khối</a:t>
            </a:r>
            <a:r>
              <a:rPr lang="en-US" dirty="0">
                <a:solidFill>
                  <a:schemeClr val="tx1"/>
                </a:solidFill>
                <a:latin typeface="Segoe UI Variable Small Semibol" pitchFamily="2" charset="0"/>
              </a:rPr>
              <a:t> </a:t>
            </a:r>
            <a:r>
              <a:rPr lang="en-US" dirty="0" err="1">
                <a:solidFill>
                  <a:schemeClr val="tx1"/>
                </a:solidFill>
                <a:latin typeface="Segoe UI Variable Small Semibol" pitchFamily="2" charset="0"/>
              </a:rPr>
              <a:t>Không</a:t>
            </a:r>
            <a:r>
              <a:rPr lang="en-US" dirty="0">
                <a:solidFill>
                  <a:schemeClr val="tx1"/>
                </a:solidFill>
                <a:latin typeface="Segoe UI Variable Small Semibol" pitchFamily="2" charset="0"/>
              </a:rPr>
              <a:t> </a:t>
            </a:r>
            <a:r>
              <a:rPr lang="en-US" dirty="0" err="1">
                <a:solidFill>
                  <a:schemeClr val="tx1"/>
                </a:solidFill>
                <a:latin typeface="Segoe UI Variable Small Semibol" pitchFamily="2" charset="0"/>
              </a:rPr>
              <a:t>chuyên</a:t>
            </a:r>
            <a:r>
              <a:rPr lang="en-US" dirty="0">
                <a:solidFill>
                  <a:schemeClr val="tx1"/>
                </a:solidFill>
                <a:latin typeface="Segoe UI Variable Small Semibol" pitchFamily="2" charset="0"/>
              </a:rPr>
              <a:t> tin</a:t>
            </a:r>
          </a:p>
          <a:p>
            <a:pPr marL="932688" lvl="2" indent="-457200"/>
            <a:r>
              <a:rPr lang="en-US" dirty="0">
                <a:solidFill>
                  <a:schemeClr val="tx1"/>
                </a:solidFill>
                <a:latin typeface="Segoe UI Variable Small Semibol" pitchFamily="2" charset="0"/>
              </a:rPr>
              <a:t>PTIT </a:t>
            </a:r>
            <a:r>
              <a:rPr lang="en-US" dirty="0" err="1">
                <a:solidFill>
                  <a:schemeClr val="tx1"/>
                </a:solidFill>
                <a:latin typeface="Segoe UI Variable Small Semibol" pitchFamily="2" charset="0"/>
              </a:rPr>
              <a:t>không</a:t>
            </a:r>
            <a:r>
              <a:rPr lang="en-US" dirty="0">
                <a:solidFill>
                  <a:schemeClr val="tx1"/>
                </a:solidFill>
                <a:latin typeface="Segoe UI Variable Small Semibol" pitchFamily="2" charset="0"/>
              </a:rPr>
              <a:t> </a:t>
            </a:r>
            <a:r>
              <a:rPr lang="en-US" dirty="0" err="1">
                <a:solidFill>
                  <a:schemeClr val="tx1"/>
                </a:solidFill>
                <a:latin typeface="Segoe UI Variable Small Semibol" pitchFamily="2" charset="0"/>
              </a:rPr>
              <a:t>tham</a:t>
            </a:r>
            <a:r>
              <a:rPr lang="en-US" dirty="0">
                <a:solidFill>
                  <a:schemeClr val="tx1"/>
                </a:solidFill>
                <a:latin typeface="Segoe UI Variable Small Semibol" pitchFamily="2" charset="0"/>
              </a:rPr>
              <a:t> </a:t>
            </a:r>
            <a:r>
              <a:rPr lang="en-US" dirty="0" err="1">
                <a:solidFill>
                  <a:schemeClr val="tx1"/>
                </a:solidFill>
                <a:latin typeface="Segoe UI Variable Small Semibol" pitchFamily="2" charset="0"/>
              </a:rPr>
              <a:t>gia</a:t>
            </a:r>
            <a:r>
              <a:rPr lang="en-US" dirty="0">
                <a:solidFill>
                  <a:schemeClr val="tx1"/>
                </a:solidFill>
                <a:latin typeface="Segoe UI Variable Small Semibol" pitchFamily="2" charset="0"/>
              </a:rPr>
              <a:t> </a:t>
            </a:r>
            <a:r>
              <a:rPr lang="en-US" dirty="0" err="1">
                <a:solidFill>
                  <a:schemeClr val="tx1"/>
                </a:solidFill>
                <a:latin typeface="Segoe UI Variable Small Semibol" pitchFamily="2" charset="0"/>
              </a:rPr>
              <a:t>khối</a:t>
            </a:r>
            <a:r>
              <a:rPr lang="en-US" dirty="0">
                <a:solidFill>
                  <a:schemeClr val="tx1"/>
                </a:solidFill>
                <a:latin typeface="Segoe UI Variable Small Semibol" pitchFamily="2" charset="0"/>
              </a:rPr>
              <a:t> </a:t>
            </a:r>
            <a:r>
              <a:rPr lang="en-US" dirty="0" err="1">
                <a:solidFill>
                  <a:schemeClr val="tx1"/>
                </a:solidFill>
                <a:latin typeface="Segoe UI Variable Small Semibol" pitchFamily="2" charset="0"/>
              </a:rPr>
              <a:t>này</a:t>
            </a:r>
            <a:endParaRPr lang="en-US" dirty="0">
              <a:solidFill>
                <a:schemeClr val="tx1"/>
              </a:solidFill>
              <a:latin typeface="Segoe UI Variable Small Semibol" pitchFamily="2" charset="0"/>
            </a:endParaRPr>
          </a:p>
          <a:p>
            <a:pPr marL="749808" lvl="1" indent="-457200"/>
            <a:r>
              <a:rPr lang="en-US" dirty="0">
                <a:latin typeface="Segoe UI Variable Small Semibol" pitchFamily="2" charset="0"/>
              </a:rPr>
              <a:t>Trang </a:t>
            </a:r>
            <a:r>
              <a:rPr lang="en-US" dirty="0" err="1">
                <a:latin typeface="Segoe UI Variable Small Semibol" pitchFamily="2" charset="0"/>
              </a:rPr>
              <a:t>thông</a:t>
            </a:r>
            <a:r>
              <a:rPr lang="en-US" dirty="0">
                <a:latin typeface="Segoe UI Variable Small Semibol" pitchFamily="2" charset="0"/>
              </a:rPr>
              <a:t> tin: https://www.olp.vn/</a:t>
            </a:r>
          </a:p>
          <a:p>
            <a:pPr marL="457200" indent="-457200">
              <a:buFont typeface="+mj-lt"/>
              <a:buAutoNum type="arabicPeriod"/>
            </a:pPr>
            <a:r>
              <a:rPr lang="en-US" b="1" dirty="0">
                <a:solidFill>
                  <a:srgbClr val="C00000"/>
                </a:solidFill>
                <a:latin typeface="Segoe UI Variable Small Semibol" pitchFamily="2" charset="0"/>
              </a:rPr>
              <a:t>ICPC </a:t>
            </a:r>
          </a:p>
          <a:p>
            <a:pPr marL="749808" lvl="1" indent="-457200"/>
            <a:r>
              <a:rPr lang="en-US" dirty="0">
                <a:latin typeface="Segoe UI Variable Small Semibol" pitchFamily="2" charset="0"/>
              </a:rPr>
              <a:t>ICPC </a:t>
            </a:r>
            <a:r>
              <a:rPr lang="en-US" dirty="0" err="1">
                <a:latin typeface="Segoe UI Variable Small Semibol" pitchFamily="2" charset="0"/>
              </a:rPr>
              <a:t>các</a:t>
            </a:r>
            <a:r>
              <a:rPr lang="en-US" dirty="0">
                <a:latin typeface="Segoe UI Variable Small Semibol" pitchFamily="2" charset="0"/>
              </a:rPr>
              <a:t> </a:t>
            </a:r>
            <a:r>
              <a:rPr lang="en-US" dirty="0" err="1">
                <a:latin typeface="Segoe UI Variable Small Semibol" pitchFamily="2" charset="0"/>
              </a:rPr>
              <a:t>vòng</a:t>
            </a:r>
            <a:r>
              <a:rPr lang="en-US" dirty="0">
                <a:latin typeface="Segoe UI Variable Small Semibol" pitchFamily="2" charset="0"/>
              </a:rPr>
              <a:t> </a:t>
            </a:r>
            <a:r>
              <a:rPr lang="en-US" dirty="0" err="1">
                <a:latin typeface="Segoe UI Variable Small Semibol" pitchFamily="2" charset="0"/>
              </a:rPr>
              <a:t>khu</a:t>
            </a:r>
            <a:r>
              <a:rPr lang="en-US" dirty="0">
                <a:latin typeface="Segoe UI Variable Small Semibol" pitchFamily="2" charset="0"/>
              </a:rPr>
              <a:t> </a:t>
            </a:r>
            <a:r>
              <a:rPr lang="en-US" dirty="0" err="1">
                <a:latin typeface="Segoe UI Variable Small Semibol" pitchFamily="2" charset="0"/>
              </a:rPr>
              <a:t>vực</a:t>
            </a:r>
            <a:r>
              <a:rPr lang="en-US" dirty="0">
                <a:latin typeface="Segoe UI Variable Small Semibol" pitchFamily="2" charset="0"/>
              </a:rPr>
              <a:t> Nam, Trung, </a:t>
            </a:r>
            <a:r>
              <a:rPr lang="en-US" dirty="0" err="1">
                <a:latin typeface="Segoe UI Variable Small Semibol" pitchFamily="2" charset="0"/>
              </a:rPr>
              <a:t>Bắc</a:t>
            </a:r>
            <a:endParaRPr lang="en-US" dirty="0">
              <a:latin typeface="Segoe UI Variable Small Semibol" pitchFamily="2" charset="0"/>
            </a:endParaRPr>
          </a:p>
          <a:p>
            <a:pPr marL="749808" lvl="1" indent="-457200"/>
            <a:r>
              <a:rPr lang="en-US" dirty="0">
                <a:latin typeface="Segoe UI Variable Small Semibol" pitchFamily="2" charset="0"/>
              </a:rPr>
              <a:t>ICPC </a:t>
            </a:r>
            <a:r>
              <a:rPr lang="en-US" dirty="0" err="1">
                <a:latin typeface="Segoe UI Variable Small Semibol" pitchFamily="2" charset="0"/>
              </a:rPr>
              <a:t>Quốc</a:t>
            </a:r>
            <a:r>
              <a:rPr lang="en-US" dirty="0">
                <a:latin typeface="Segoe UI Variable Small Semibol" pitchFamily="2" charset="0"/>
              </a:rPr>
              <a:t> </a:t>
            </a:r>
            <a:r>
              <a:rPr lang="en-US" dirty="0" err="1">
                <a:latin typeface="Segoe UI Variable Small Semibol" pitchFamily="2" charset="0"/>
              </a:rPr>
              <a:t>gia</a:t>
            </a:r>
            <a:endParaRPr lang="en-US" dirty="0">
              <a:latin typeface="Segoe UI Variable Small Semibol" pitchFamily="2" charset="0"/>
            </a:endParaRPr>
          </a:p>
          <a:p>
            <a:pPr marL="749808" lvl="1" indent="-457200"/>
            <a:r>
              <a:rPr lang="en-US" dirty="0">
                <a:latin typeface="Segoe UI Variable Small Semibol" pitchFamily="2" charset="0"/>
              </a:rPr>
              <a:t>ICPC Quốc </a:t>
            </a:r>
            <a:r>
              <a:rPr lang="en-US" dirty="0" err="1">
                <a:latin typeface="Segoe UI Variable Small Semibol" pitchFamily="2" charset="0"/>
              </a:rPr>
              <a:t>tế</a:t>
            </a:r>
            <a:r>
              <a:rPr lang="en-US" dirty="0">
                <a:latin typeface="Segoe UI Variable Small Semibol" pitchFamily="2" charset="0"/>
              </a:rPr>
              <a:t> - Regional Contest</a:t>
            </a:r>
          </a:p>
          <a:p>
            <a:pPr marL="749808" lvl="1" indent="-457200"/>
            <a:r>
              <a:rPr lang="en-US" dirty="0">
                <a:latin typeface="Segoe UI Variable Small Semibol" pitchFamily="2" charset="0"/>
              </a:rPr>
              <a:t>ICPC Chung </a:t>
            </a:r>
            <a:r>
              <a:rPr lang="en-US" dirty="0" err="1">
                <a:latin typeface="Segoe UI Variable Small Semibol" pitchFamily="2" charset="0"/>
              </a:rPr>
              <a:t>kết</a:t>
            </a:r>
            <a:r>
              <a:rPr lang="en-US" dirty="0">
                <a:latin typeface="Segoe UI Variable Small Semibol" pitchFamily="2" charset="0"/>
              </a:rPr>
              <a:t> </a:t>
            </a:r>
            <a:r>
              <a:rPr lang="en-US" dirty="0" err="1">
                <a:latin typeface="Segoe UI Variable Small Semibol" pitchFamily="2" charset="0"/>
              </a:rPr>
              <a:t>châu</a:t>
            </a:r>
            <a:r>
              <a:rPr lang="en-US" dirty="0">
                <a:latin typeface="Segoe UI Variable Small Semibol" pitchFamily="2" charset="0"/>
              </a:rPr>
              <a:t> Á (APAC – </a:t>
            </a:r>
            <a:r>
              <a:rPr lang="en-US" dirty="0" err="1">
                <a:latin typeface="Segoe UI Variable Small Semibol" pitchFamily="2" charset="0"/>
              </a:rPr>
              <a:t>Đài</a:t>
            </a:r>
            <a:r>
              <a:rPr lang="en-US" dirty="0">
                <a:latin typeface="Segoe UI Variable Small Semibol" pitchFamily="2" charset="0"/>
              </a:rPr>
              <a:t> Loan – </a:t>
            </a:r>
            <a:r>
              <a:rPr lang="en-US" dirty="0" err="1">
                <a:latin typeface="Segoe UI Variable Small Semibol" pitchFamily="2" charset="0"/>
              </a:rPr>
              <a:t>Tháng</a:t>
            </a:r>
            <a:r>
              <a:rPr lang="en-US" dirty="0">
                <a:latin typeface="Segoe UI Variable Small Semibol" pitchFamily="2" charset="0"/>
              </a:rPr>
              <a:t> 03/2026)</a:t>
            </a:r>
            <a:endParaRPr lang="vi-VN" dirty="0">
              <a:latin typeface="Segoe UI Variable Small Semibol" pitchFamily="2" charset="0"/>
            </a:endParaRPr>
          </a:p>
        </p:txBody>
      </p:sp>
    </p:spTree>
    <p:extLst>
      <p:ext uri="{BB962C8B-B14F-4D97-AF65-F5344CB8AC3E}">
        <p14:creationId xmlns:p14="http://schemas.microsoft.com/office/powerpoint/2010/main" val="93823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1ECB2-9BCF-C971-D715-2C27481F4E76}"/>
              </a:ext>
            </a:extLst>
          </p:cNvPr>
          <p:cNvSpPr>
            <a:spLocks noGrp="1"/>
          </p:cNvSpPr>
          <p:nvPr>
            <p:ph type="title"/>
          </p:nvPr>
        </p:nvSpPr>
        <p:spPr>
          <a:xfrm>
            <a:off x="1097279" y="1199535"/>
            <a:ext cx="10465456" cy="537825"/>
          </a:xfrm>
        </p:spPr>
        <p:txBody>
          <a:bodyPr>
            <a:normAutofit fontScale="90000"/>
          </a:bodyPr>
          <a:lstStyle/>
          <a:p>
            <a:r>
              <a:rPr lang="en-US" sz="3000" b="1" dirty="0">
                <a:solidFill>
                  <a:schemeClr val="tx1"/>
                </a:solidFill>
                <a:latin typeface="Segoe UI Variable Small Semibol" pitchFamily="2" charset="0"/>
              </a:rPr>
              <a:t>PHẦN II. LỊCH TRÌNH CÁC KỲ THI LẬP TRÌNH SINH VIÊN NĂM 2025</a:t>
            </a:r>
            <a:endParaRPr lang="vi-VN" sz="3000" b="1" dirty="0">
              <a:solidFill>
                <a:schemeClr val="tx1"/>
              </a:solidFill>
              <a:latin typeface="Segoe UI Variable Small Semibol" pitchFamily="2" charset="0"/>
            </a:endParaRPr>
          </a:p>
        </p:txBody>
      </p:sp>
      <p:sp>
        <p:nvSpPr>
          <p:cNvPr id="3" name="Content Placeholder 2">
            <a:extLst>
              <a:ext uri="{FF2B5EF4-FFF2-40B4-BE49-F238E27FC236}">
                <a16:creationId xmlns:a16="http://schemas.microsoft.com/office/drawing/2014/main" id="{240C8D65-012D-1265-E4B7-E5795BE53739}"/>
              </a:ext>
            </a:extLst>
          </p:cNvPr>
          <p:cNvSpPr>
            <a:spLocks noGrp="1"/>
          </p:cNvSpPr>
          <p:nvPr>
            <p:ph idx="1"/>
          </p:nvPr>
        </p:nvSpPr>
        <p:spPr>
          <a:xfrm>
            <a:off x="1097280" y="1883664"/>
            <a:ext cx="10058400" cy="3543742"/>
          </a:xfrm>
        </p:spPr>
        <p:txBody>
          <a:bodyPr>
            <a:noAutofit/>
          </a:bodyPr>
          <a:lstStyle/>
          <a:p>
            <a:pPr marL="514350" indent="-514350">
              <a:lnSpc>
                <a:spcPct val="120000"/>
              </a:lnSpc>
              <a:buFont typeface="+mj-lt"/>
              <a:buAutoNum type="romanUcPeriod"/>
            </a:pPr>
            <a:r>
              <a:rPr lang="en-US" sz="1600" b="1" dirty="0">
                <a:solidFill>
                  <a:srgbClr val="C00000"/>
                </a:solidFill>
                <a:latin typeface="Segoe UI Variable Text Semibold" pitchFamily="2" charset="0"/>
              </a:rPr>
              <a:t>ICPC</a:t>
            </a:r>
          </a:p>
          <a:p>
            <a:pPr marL="711200" indent="-342900">
              <a:lnSpc>
                <a:spcPct val="120000"/>
              </a:lnSpc>
              <a:spcBef>
                <a:spcPts val="500"/>
              </a:spcBef>
              <a:spcAft>
                <a:spcPts val="0"/>
              </a:spcAft>
              <a:buFont typeface="+mj-lt"/>
              <a:buAutoNum type="arabicPeriod"/>
            </a:pPr>
            <a:r>
              <a:rPr lang="vi-VN" sz="1600" b="1" i="0" dirty="0">
                <a:solidFill>
                  <a:schemeClr val="tx1"/>
                </a:solidFill>
                <a:effectLst/>
                <a:latin typeface="Segoe UI Variable Text Semibold" pitchFamily="2" charset="0"/>
              </a:rPr>
              <a:t>ICPC miền Nam</a:t>
            </a:r>
            <a:r>
              <a:rPr lang="en-US" sz="1600" b="1" i="0" dirty="0">
                <a:solidFill>
                  <a:schemeClr val="tx1"/>
                </a:solidFill>
                <a:effectLst/>
                <a:latin typeface="Segoe UI Variable Text Semibold" pitchFamily="2" charset="0"/>
              </a:rPr>
              <a:t> (</a:t>
            </a:r>
            <a:r>
              <a:rPr lang="vi-VN" sz="1600" dirty="0">
                <a:solidFill>
                  <a:srgbClr val="000000"/>
                </a:solidFill>
                <a:latin typeface="Segoe UI Variable Text Semibold" pitchFamily="2" charset="0"/>
              </a:rPr>
              <a:t>11</a:t>
            </a:r>
            <a:r>
              <a:rPr lang="en-US" sz="1600" dirty="0">
                <a:solidFill>
                  <a:srgbClr val="000000"/>
                </a:solidFill>
                <a:latin typeface="Segoe UI Variable Text Semibold" pitchFamily="2" charset="0"/>
              </a:rPr>
              <a:t> </a:t>
            </a:r>
            <a:r>
              <a:rPr lang="vi-VN" sz="1600" dirty="0">
                <a:solidFill>
                  <a:srgbClr val="000000"/>
                </a:solidFill>
                <a:latin typeface="Segoe UI Variable Text Semibold" pitchFamily="2" charset="0"/>
              </a:rPr>
              <a:t>-</a:t>
            </a:r>
            <a:r>
              <a:rPr lang="en-US" sz="1600" dirty="0">
                <a:solidFill>
                  <a:srgbClr val="000000"/>
                </a:solidFill>
                <a:latin typeface="Segoe UI Variable Text Semibold" pitchFamily="2" charset="0"/>
              </a:rPr>
              <a:t> </a:t>
            </a:r>
            <a:r>
              <a:rPr lang="vi-VN" sz="1600" dirty="0">
                <a:solidFill>
                  <a:srgbClr val="000000"/>
                </a:solidFill>
                <a:latin typeface="Segoe UI Variable Text Semibold" pitchFamily="2" charset="0"/>
              </a:rPr>
              <a:t>12/10</a:t>
            </a:r>
            <a:r>
              <a:rPr lang="en-US" sz="1600" dirty="0">
                <a:solidFill>
                  <a:srgbClr val="000000"/>
                </a:solidFill>
                <a:latin typeface="Segoe UI Variable Text Semibold" pitchFamily="2" charset="0"/>
              </a:rPr>
              <a:t>/2025)</a:t>
            </a:r>
            <a:r>
              <a:rPr lang="vi-VN" sz="1600" dirty="0">
                <a:solidFill>
                  <a:srgbClr val="000000"/>
                </a:solidFill>
                <a:latin typeface="Segoe UI Variable Text Semibold" pitchFamily="2" charset="0"/>
              </a:rPr>
              <a:t> </a:t>
            </a:r>
            <a:r>
              <a:rPr lang="en-US" sz="1600" dirty="0">
                <a:solidFill>
                  <a:srgbClr val="000000"/>
                </a:solidFill>
                <a:latin typeface="Segoe UI Variable Text Semibold" pitchFamily="2" charset="0"/>
              </a:rPr>
              <a:t>                                                                                                                                                                         </a:t>
            </a:r>
            <a:r>
              <a:rPr lang="en-US" sz="1600" dirty="0" err="1">
                <a:solidFill>
                  <a:srgbClr val="000000"/>
                </a:solidFill>
                <a:latin typeface="Segoe UI Variable Text Semibold" pitchFamily="2" charset="0"/>
              </a:rPr>
              <a:t>Chủ</a:t>
            </a:r>
            <a:r>
              <a:rPr lang="en-US" sz="1600" dirty="0">
                <a:solidFill>
                  <a:srgbClr val="000000"/>
                </a:solidFill>
                <a:latin typeface="Segoe UI Variable Text Semibold" pitchFamily="2" charset="0"/>
              </a:rPr>
              <a:t> </a:t>
            </a:r>
            <a:r>
              <a:rPr lang="en-US" sz="1600" dirty="0" err="1">
                <a:solidFill>
                  <a:srgbClr val="000000"/>
                </a:solidFill>
                <a:latin typeface="Segoe UI Variable Text Semibold" pitchFamily="2" charset="0"/>
              </a:rPr>
              <a:t>trì</a:t>
            </a:r>
            <a:r>
              <a:rPr lang="en-US" sz="1600" dirty="0">
                <a:solidFill>
                  <a:srgbClr val="000000"/>
                </a:solidFill>
                <a:latin typeface="Segoe UI Variable Text Semibold" pitchFamily="2" charset="0"/>
              </a:rPr>
              <a:t>: </a:t>
            </a:r>
            <a:r>
              <a:rPr lang="vi-VN" sz="1600" b="0" i="0" dirty="0">
                <a:solidFill>
                  <a:srgbClr val="000000"/>
                </a:solidFill>
                <a:effectLst/>
                <a:latin typeface="Segoe UI Variable Text Semibold" pitchFamily="2" charset="0"/>
              </a:rPr>
              <a:t>Đại học </a:t>
            </a:r>
            <a:r>
              <a:rPr lang="en-US" sz="1600" b="0" i="0" dirty="0">
                <a:solidFill>
                  <a:srgbClr val="000000"/>
                </a:solidFill>
                <a:effectLst/>
                <a:latin typeface="Segoe UI Variable Text Semibold" pitchFamily="2" charset="0"/>
              </a:rPr>
              <a:t>Công </a:t>
            </a:r>
            <a:r>
              <a:rPr lang="en-US" sz="1600" b="0" i="0" dirty="0" err="1">
                <a:solidFill>
                  <a:srgbClr val="000000"/>
                </a:solidFill>
                <a:effectLst/>
                <a:latin typeface="Segoe UI Variable Text Semibold" pitchFamily="2" charset="0"/>
              </a:rPr>
              <a:t>nghệ</a:t>
            </a:r>
            <a:r>
              <a:rPr lang="en-US" sz="1600" b="0" i="0" dirty="0">
                <a:solidFill>
                  <a:srgbClr val="000000"/>
                </a:solidFill>
                <a:effectLst/>
                <a:latin typeface="Segoe UI Variable Text Semibold" pitchFamily="2" charset="0"/>
              </a:rPr>
              <a:t> Thành </a:t>
            </a:r>
            <a:r>
              <a:rPr lang="en-US" sz="1600" b="0" i="0" dirty="0" err="1">
                <a:solidFill>
                  <a:srgbClr val="000000"/>
                </a:solidFill>
                <a:effectLst/>
                <a:latin typeface="Segoe UI Variable Text Semibold" pitchFamily="2" charset="0"/>
              </a:rPr>
              <a:t>phố</a:t>
            </a:r>
            <a:r>
              <a:rPr lang="en-US" sz="1600" b="0" i="0" dirty="0">
                <a:solidFill>
                  <a:srgbClr val="000000"/>
                </a:solidFill>
                <a:effectLst/>
                <a:latin typeface="Segoe UI Variable Text Semibold" pitchFamily="2" charset="0"/>
              </a:rPr>
              <a:t> </a:t>
            </a:r>
            <a:r>
              <a:rPr lang="en-US" sz="1600" b="0" i="0" dirty="0" err="1">
                <a:solidFill>
                  <a:srgbClr val="000000"/>
                </a:solidFill>
                <a:effectLst/>
                <a:latin typeface="Segoe UI Variable Text Semibold" pitchFamily="2" charset="0"/>
              </a:rPr>
              <a:t>Hồ</a:t>
            </a:r>
            <a:r>
              <a:rPr lang="en-US" sz="1600" b="0" i="0" dirty="0">
                <a:solidFill>
                  <a:srgbClr val="000000"/>
                </a:solidFill>
                <a:effectLst/>
                <a:latin typeface="Segoe UI Variable Text Semibold" pitchFamily="2" charset="0"/>
              </a:rPr>
              <a:t> Chí Minh</a:t>
            </a:r>
            <a:endParaRPr lang="vi-VN" sz="1600" b="0" i="0" dirty="0">
              <a:solidFill>
                <a:srgbClr val="212121"/>
              </a:solidFill>
              <a:effectLst/>
              <a:latin typeface="Segoe UI Variable Text Semibold" pitchFamily="2" charset="0"/>
            </a:endParaRPr>
          </a:p>
          <a:p>
            <a:pPr marL="711200" indent="-342900" algn="just">
              <a:lnSpc>
                <a:spcPct val="120000"/>
              </a:lnSpc>
              <a:spcBef>
                <a:spcPts val="500"/>
              </a:spcBef>
              <a:spcAft>
                <a:spcPts val="0"/>
              </a:spcAft>
              <a:buFont typeface="+mj-lt"/>
              <a:buAutoNum type="arabicPeriod"/>
            </a:pPr>
            <a:r>
              <a:rPr lang="vi-VN" sz="1600" b="1" i="0" dirty="0">
                <a:solidFill>
                  <a:srgbClr val="000000"/>
                </a:solidFill>
                <a:effectLst/>
                <a:latin typeface="Segoe UI Variable Text Semibold" pitchFamily="2" charset="0"/>
              </a:rPr>
              <a:t>ICPC miền Trung </a:t>
            </a:r>
            <a:r>
              <a:rPr lang="en-US" sz="1600" b="1" i="0" dirty="0">
                <a:solidFill>
                  <a:srgbClr val="000000"/>
                </a:solidFill>
                <a:effectLst/>
                <a:latin typeface="Segoe UI Variable Text Semibold" pitchFamily="2" charset="0"/>
              </a:rPr>
              <a:t>(18 – 19/10/2025). </a:t>
            </a:r>
            <a:r>
              <a:rPr lang="en-US" sz="1600" b="0" i="0" dirty="0" err="1">
                <a:solidFill>
                  <a:srgbClr val="000000"/>
                </a:solidFill>
                <a:effectLst/>
                <a:latin typeface="Segoe UI Variable Text Semibold" pitchFamily="2" charset="0"/>
              </a:rPr>
              <a:t>Chủ</a:t>
            </a:r>
            <a:r>
              <a:rPr lang="en-US" sz="1600" b="0" i="0" dirty="0">
                <a:solidFill>
                  <a:srgbClr val="000000"/>
                </a:solidFill>
                <a:effectLst/>
                <a:latin typeface="Segoe UI Variable Text Semibold" pitchFamily="2" charset="0"/>
              </a:rPr>
              <a:t> </a:t>
            </a:r>
            <a:r>
              <a:rPr lang="en-US" sz="1600" b="0" i="0" dirty="0" err="1">
                <a:solidFill>
                  <a:srgbClr val="000000"/>
                </a:solidFill>
                <a:effectLst/>
                <a:latin typeface="Segoe UI Variable Text Semibold" pitchFamily="2" charset="0"/>
              </a:rPr>
              <a:t>trì</a:t>
            </a:r>
            <a:r>
              <a:rPr lang="en-US" sz="1600" b="0" i="0" dirty="0">
                <a:solidFill>
                  <a:srgbClr val="000000"/>
                </a:solidFill>
                <a:effectLst/>
                <a:latin typeface="Segoe UI Variable Text Semibold" pitchFamily="2" charset="0"/>
              </a:rPr>
              <a:t>: </a:t>
            </a:r>
            <a:r>
              <a:rPr lang="vi-VN" sz="1600" b="0" i="0" dirty="0">
                <a:solidFill>
                  <a:srgbClr val="000000"/>
                </a:solidFill>
                <a:effectLst/>
                <a:latin typeface="Segoe UI Variable Text Semibold" pitchFamily="2" charset="0"/>
              </a:rPr>
              <a:t>Đại học Bách khoa, Đại học Đà Nẵng </a:t>
            </a:r>
            <a:endParaRPr lang="vi-VN" sz="1600" b="0" i="0" dirty="0">
              <a:solidFill>
                <a:srgbClr val="212121"/>
              </a:solidFill>
              <a:effectLst/>
              <a:latin typeface="Segoe UI Variable Text Semibold" pitchFamily="2" charset="0"/>
            </a:endParaRPr>
          </a:p>
          <a:p>
            <a:pPr marL="711200" indent="-342900" algn="just">
              <a:lnSpc>
                <a:spcPct val="120000"/>
              </a:lnSpc>
              <a:spcBef>
                <a:spcPts val="500"/>
              </a:spcBef>
              <a:spcAft>
                <a:spcPts val="0"/>
              </a:spcAft>
              <a:buFont typeface="+mj-lt"/>
              <a:buAutoNum type="arabicPeriod"/>
            </a:pPr>
            <a:r>
              <a:rPr lang="vi-VN" sz="1600" b="1" i="0" dirty="0">
                <a:solidFill>
                  <a:srgbClr val="C00000"/>
                </a:solidFill>
                <a:effectLst/>
                <a:latin typeface="Segoe UI Variable Text Semibold" pitchFamily="2" charset="0"/>
              </a:rPr>
              <a:t>ICPC miền Bắc</a:t>
            </a:r>
            <a:r>
              <a:rPr lang="vi-VN" sz="1600" b="0" i="0" dirty="0">
                <a:solidFill>
                  <a:srgbClr val="000000"/>
                </a:solidFill>
                <a:effectLst/>
                <a:latin typeface="Segoe UI Variable Text Semibold" pitchFamily="2" charset="0"/>
              </a:rPr>
              <a:t> </a:t>
            </a:r>
            <a:r>
              <a:rPr lang="en-US" sz="1600" b="0" i="0" dirty="0">
                <a:solidFill>
                  <a:srgbClr val="000000"/>
                </a:solidFill>
                <a:effectLst/>
                <a:latin typeface="Segoe UI Variable Text Semibold" pitchFamily="2" charset="0"/>
              </a:rPr>
              <a:t>(25 – 26/10/2025) </a:t>
            </a:r>
            <a:r>
              <a:rPr lang="en-US" sz="1600" b="0" i="0" dirty="0" err="1">
                <a:solidFill>
                  <a:srgbClr val="000000"/>
                </a:solidFill>
                <a:effectLst/>
                <a:latin typeface="Segoe UI Variable Text Semibold" pitchFamily="2" charset="0"/>
              </a:rPr>
              <a:t>Chủ</a:t>
            </a:r>
            <a:r>
              <a:rPr lang="en-US" sz="1600" b="0" i="0" dirty="0">
                <a:solidFill>
                  <a:srgbClr val="000000"/>
                </a:solidFill>
                <a:effectLst/>
                <a:latin typeface="Segoe UI Variable Text Semibold" pitchFamily="2" charset="0"/>
              </a:rPr>
              <a:t> </a:t>
            </a:r>
            <a:r>
              <a:rPr lang="en-US" sz="1600" b="0" i="0" dirty="0" err="1">
                <a:solidFill>
                  <a:srgbClr val="000000"/>
                </a:solidFill>
                <a:effectLst/>
                <a:latin typeface="Segoe UI Variable Text Semibold" pitchFamily="2" charset="0"/>
              </a:rPr>
              <a:t>trì</a:t>
            </a:r>
            <a:r>
              <a:rPr lang="en-US" sz="1600" b="0" i="0" dirty="0">
                <a:solidFill>
                  <a:srgbClr val="000000"/>
                </a:solidFill>
                <a:effectLst/>
                <a:latin typeface="Segoe UI Variable Text Semibold" pitchFamily="2" charset="0"/>
              </a:rPr>
              <a:t>: </a:t>
            </a:r>
            <a:r>
              <a:rPr lang="vi-VN" sz="1600" b="0" i="0" dirty="0">
                <a:solidFill>
                  <a:srgbClr val="000000"/>
                </a:solidFill>
                <a:effectLst/>
                <a:latin typeface="Segoe UI Variable Text Semibold" pitchFamily="2" charset="0"/>
              </a:rPr>
              <a:t>Đại học Công nghệ - </a:t>
            </a:r>
            <a:r>
              <a:rPr lang="en-US" sz="1600" dirty="0" err="1">
                <a:solidFill>
                  <a:srgbClr val="000000"/>
                </a:solidFill>
                <a:latin typeface="Segoe UI Variable Text Semibold" pitchFamily="2" charset="0"/>
              </a:rPr>
              <a:t>Đại</a:t>
            </a:r>
            <a:r>
              <a:rPr lang="en-US" sz="1600" dirty="0">
                <a:solidFill>
                  <a:srgbClr val="000000"/>
                </a:solidFill>
                <a:latin typeface="Segoe UI Variable Text Semibold" pitchFamily="2" charset="0"/>
              </a:rPr>
              <a:t> </a:t>
            </a:r>
            <a:r>
              <a:rPr lang="en-US" sz="1600" dirty="0" err="1">
                <a:solidFill>
                  <a:srgbClr val="000000"/>
                </a:solidFill>
                <a:latin typeface="Segoe UI Variable Text Semibold" pitchFamily="2" charset="0"/>
              </a:rPr>
              <a:t>học</a:t>
            </a:r>
            <a:r>
              <a:rPr lang="en-US" sz="1600" dirty="0">
                <a:solidFill>
                  <a:srgbClr val="000000"/>
                </a:solidFill>
                <a:latin typeface="Segoe UI Variable Text Semibold" pitchFamily="2" charset="0"/>
              </a:rPr>
              <a:t> Quốc </a:t>
            </a:r>
            <a:r>
              <a:rPr lang="en-US" sz="1600" dirty="0" err="1">
                <a:solidFill>
                  <a:srgbClr val="000000"/>
                </a:solidFill>
                <a:latin typeface="Segoe UI Variable Text Semibold" pitchFamily="2" charset="0"/>
              </a:rPr>
              <a:t>gia</a:t>
            </a:r>
            <a:r>
              <a:rPr lang="en-US" sz="1600" dirty="0">
                <a:solidFill>
                  <a:srgbClr val="000000"/>
                </a:solidFill>
                <a:latin typeface="Segoe UI Variable Text Semibold" pitchFamily="2" charset="0"/>
              </a:rPr>
              <a:t> Hà </a:t>
            </a:r>
            <a:r>
              <a:rPr lang="en-US" sz="1600" dirty="0" err="1">
                <a:solidFill>
                  <a:srgbClr val="000000"/>
                </a:solidFill>
                <a:latin typeface="Segoe UI Variable Text Semibold" pitchFamily="2" charset="0"/>
              </a:rPr>
              <a:t>Nội</a:t>
            </a:r>
            <a:endParaRPr lang="vi-VN" sz="1600" dirty="0">
              <a:solidFill>
                <a:srgbClr val="000000"/>
              </a:solidFill>
              <a:latin typeface="Segoe UI Variable Text Semibold" pitchFamily="2" charset="0"/>
            </a:endParaRPr>
          </a:p>
          <a:p>
            <a:pPr marL="711200" indent="-342900" algn="just">
              <a:lnSpc>
                <a:spcPct val="120000"/>
              </a:lnSpc>
              <a:spcBef>
                <a:spcPts val="500"/>
              </a:spcBef>
              <a:spcAft>
                <a:spcPts val="0"/>
              </a:spcAft>
              <a:buFont typeface="+mj-lt"/>
              <a:buAutoNum type="arabicPeriod"/>
            </a:pPr>
            <a:r>
              <a:rPr lang="vi-VN" sz="1600" b="1" i="0" dirty="0">
                <a:solidFill>
                  <a:srgbClr val="C00000"/>
                </a:solidFill>
                <a:effectLst/>
                <a:latin typeface="Segoe UI Variable Text Semibold" pitchFamily="2" charset="0"/>
              </a:rPr>
              <a:t>ICPC Quốc gia: </a:t>
            </a:r>
            <a:r>
              <a:rPr lang="en-US" sz="1600" b="0" i="0" dirty="0">
                <a:solidFill>
                  <a:srgbClr val="000000"/>
                </a:solidFill>
                <a:effectLst/>
                <a:latin typeface="Segoe UI Variable Text Semibold" pitchFamily="2" charset="0"/>
              </a:rPr>
              <a:t>(0</a:t>
            </a:r>
            <a:r>
              <a:rPr lang="vi-VN" sz="1600" b="0" i="0" dirty="0">
                <a:solidFill>
                  <a:srgbClr val="000000"/>
                </a:solidFill>
                <a:effectLst/>
                <a:latin typeface="Segoe UI Variable Text Semibold" pitchFamily="2" charset="0"/>
              </a:rPr>
              <a:t>8</a:t>
            </a:r>
            <a:r>
              <a:rPr lang="en-US" sz="1600" b="0" i="0" dirty="0">
                <a:solidFill>
                  <a:srgbClr val="000000"/>
                </a:solidFill>
                <a:effectLst/>
                <a:latin typeface="Segoe UI Variable Text Semibold" pitchFamily="2" charset="0"/>
              </a:rPr>
              <a:t> </a:t>
            </a:r>
            <a:r>
              <a:rPr lang="vi-VN" sz="1600" b="0" i="0" dirty="0">
                <a:solidFill>
                  <a:srgbClr val="000000"/>
                </a:solidFill>
                <a:effectLst/>
                <a:latin typeface="Segoe UI Variable Text Semibold" pitchFamily="2" charset="0"/>
              </a:rPr>
              <a:t>-</a:t>
            </a:r>
            <a:r>
              <a:rPr lang="en-US" sz="1600" b="0" i="0" dirty="0">
                <a:solidFill>
                  <a:srgbClr val="000000"/>
                </a:solidFill>
                <a:effectLst/>
                <a:latin typeface="Segoe UI Variable Text Semibold" pitchFamily="2" charset="0"/>
              </a:rPr>
              <a:t> 0</a:t>
            </a:r>
            <a:r>
              <a:rPr lang="vi-VN" sz="1600" b="0" i="0" dirty="0">
                <a:solidFill>
                  <a:srgbClr val="000000"/>
                </a:solidFill>
                <a:effectLst/>
                <a:latin typeface="Segoe UI Variable Text Semibold" pitchFamily="2" charset="0"/>
              </a:rPr>
              <a:t>9/11/2025</a:t>
            </a:r>
            <a:r>
              <a:rPr lang="en-US" sz="1600" dirty="0">
                <a:solidFill>
                  <a:srgbClr val="000000"/>
                </a:solidFill>
                <a:latin typeface="Segoe UI Variable Text Semibold" pitchFamily="2" charset="0"/>
              </a:rPr>
              <a:t>)</a:t>
            </a:r>
            <a:r>
              <a:rPr lang="vi-VN" sz="1600" b="0" i="0" dirty="0">
                <a:solidFill>
                  <a:srgbClr val="000000"/>
                </a:solidFill>
                <a:effectLst/>
                <a:latin typeface="Segoe UI Variable Text Semibold" pitchFamily="2" charset="0"/>
              </a:rPr>
              <a:t> (</a:t>
            </a:r>
            <a:r>
              <a:rPr lang="en-US" sz="1600" b="0" i="0" dirty="0">
                <a:solidFill>
                  <a:srgbClr val="000000"/>
                </a:solidFill>
                <a:effectLst/>
                <a:latin typeface="Segoe UI Variable Text Semibold" pitchFamily="2" charset="0"/>
              </a:rPr>
              <a:t>T</a:t>
            </a:r>
            <a:r>
              <a:rPr lang="vi-VN" sz="1600" b="0" i="0" dirty="0">
                <a:solidFill>
                  <a:srgbClr val="000000"/>
                </a:solidFill>
                <a:effectLst/>
                <a:latin typeface="Segoe UI Variable Text Semibold" pitchFamily="2" charset="0"/>
              </a:rPr>
              <a:t>ổ chức thi tập trung tại các site được chỉ định)</a:t>
            </a:r>
            <a:endParaRPr lang="vi-VN" sz="1600" dirty="0">
              <a:solidFill>
                <a:srgbClr val="000000"/>
              </a:solidFill>
              <a:latin typeface="Segoe UI Variable Text Semibold" pitchFamily="2" charset="0"/>
            </a:endParaRPr>
          </a:p>
          <a:p>
            <a:pPr marL="711200" indent="-342900" algn="just">
              <a:lnSpc>
                <a:spcPct val="120000"/>
              </a:lnSpc>
              <a:spcBef>
                <a:spcPts val="500"/>
              </a:spcBef>
              <a:spcAft>
                <a:spcPts val="0"/>
              </a:spcAft>
              <a:buFont typeface="+mj-lt"/>
              <a:buAutoNum type="arabicPeriod"/>
            </a:pPr>
            <a:r>
              <a:rPr lang="vi-VN" sz="1600" b="1" i="0" dirty="0">
                <a:solidFill>
                  <a:srgbClr val="C00000"/>
                </a:solidFill>
                <a:effectLst/>
                <a:latin typeface="Segoe UI Variable Text Semibold" pitchFamily="2" charset="0"/>
              </a:rPr>
              <a:t>ICPC Asia HoChiMinh City: </a:t>
            </a:r>
            <a:r>
              <a:rPr lang="vi-VN" sz="1600" b="0" i="0" dirty="0">
                <a:solidFill>
                  <a:srgbClr val="000000"/>
                </a:solidFill>
                <a:effectLst/>
                <a:latin typeface="Segoe UI Variable Text Semibold" pitchFamily="2" charset="0"/>
              </a:rPr>
              <a:t>11</a:t>
            </a:r>
            <a:r>
              <a:rPr lang="en-US" sz="1600" b="0" i="0" dirty="0">
                <a:solidFill>
                  <a:srgbClr val="000000"/>
                </a:solidFill>
                <a:effectLst/>
                <a:latin typeface="Segoe UI Variable Text Semibold" pitchFamily="2" charset="0"/>
              </a:rPr>
              <a:t> </a:t>
            </a:r>
            <a:r>
              <a:rPr lang="vi-VN" sz="1600" b="0" i="0" dirty="0">
                <a:solidFill>
                  <a:srgbClr val="000000"/>
                </a:solidFill>
                <a:effectLst/>
                <a:latin typeface="Segoe UI Variable Text Semibold" pitchFamily="2" charset="0"/>
              </a:rPr>
              <a:t>-</a:t>
            </a:r>
            <a:r>
              <a:rPr lang="en-US" sz="1600" b="0" i="0" dirty="0">
                <a:solidFill>
                  <a:srgbClr val="000000"/>
                </a:solidFill>
                <a:effectLst/>
                <a:latin typeface="Segoe UI Variable Text Semibold" pitchFamily="2" charset="0"/>
              </a:rPr>
              <a:t> </a:t>
            </a:r>
            <a:r>
              <a:rPr lang="vi-VN" sz="1600" b="0" i="0" dirty="0">
                <a:solidFill>
                  <a:srgbClr val="000000"/>
                </a:solidFill>
                <a:effectLst/>
                <a:latin typeface="Segoe UI Variable Text Semibold" pitchFamily="2" charset="0"/>
              </a:rPr>
              <a:t>12/12/2025</a:t>
            </a:r>
          </a:p>
          <a:p>
            <a:pPr marL="711200" indent="-342900" algn="just">
              <a:lnSpc>
                <a:spcPct val="120000"/>
              </a:lnSpc>
              <a:spcBef>
                <a:spcPts val="500"/>
              </a:spcBef>
              <a:spcAft>
                <a:spcPts val="0"/>
              </a:spcAft>
              <a:buFont typeface="+mj-lt"/>
              <a:buAutoNum type="arabicPeriod"/>
            </a:pPr>
            <a:r>
              <a:rPr lang="vi-VN" sz="1600" b="1" dirty="0">
                <a:solidFill>
                  <a:srgbClr val="C00000"/>
                </a:solidFill>
                <a:latin typeface="Segoe UI Variable Text Semibold" pitchFamily="2" charset="0"/>
              </a:rPr>
              <a:t>ICPC Asia Pacific Championship: </a:t>
            </a:r>
            <a:r>
              <a:rPr lang="en-US" sz="1600" dirty="0">
                <a:solidFill>
                  <a:srgbClr val="000000"/>
                </a:solidFill>
                <a:latin typeface="Segoe UI Variable Text Semibold" pitchFamily="2" charset="0"/>
              </a:rPr>
              <a:t>T</a:t>
            </a:r>
            <a:r>
              <a:rPr lang="vi-VN" sz="1600" b="0" i="0" dirty="0">
                <a:solidFill>
                  <a:srgbClr val="000000"/>
                </a:solidFill>
                <a:effectLst/>
                <a:latin typeface="Segoe UI Variable Text Semibold" pitchFamily="2" charset="0"/>
              </a:rPr>
              <a:t>háng 03/</a:t>
            </a:r>
            <a:r>
              <a:rPr lang="en-US" sz="1600" b="0" i="0" dirty="0">
                <a:solidFill>
                  <a:srgbClr val="000000"/>
                </a:solidFill>
                <a:effectLst/>
                <a:latin typeface="Segoe UI Variable Text Semibold" pitchFamily="2" charset="0"/>
              </a:rPr>
              <a:t>2</a:t>
            </a:r>
            <a:r>
              <a:rPr lang="vi-VN" sz="1600" b="0" i="0" dirty="0">
                <a:solidFill>
                  <a:srgbClr val="000000"/>
                </a:solidFill>
                <a:effectLst/>
                <a:latin typeface="Segoe UI Variable Text Semibold" pitchFamily="2" charset="0"/>
              </a:rPr>
              <a:t>0</a:t>
            </a:r>
            <a:r>
              <a:rPr lang="en-US" sz="1600" b="0" i="0" dirty="0">
                <a:solidFill>
                  <a:srgbClr val="000000"/>
                </a:solidFill>
                <a:effectLst/>
                <a:latin typeface="Segoe UI Variable Text Semibold" pitchFamily="2" charset="0"/>
              </a:rPr>
              <a:t>2</a:t>
            </a:r>
            <a:r>
              <a:rPr lang="vi-VN" sz="1600" b="0" i="0" dirty="0">
                <a:solidFill>
                  <a:srgbClr val="000000"/>
                </a:solidFill>
                <a:effectLst/>
                <a:latin typeface="Segoe UI Variable Text Semibold" pitchFamily="2" charset="0"/>
              </a:rPr>
              <a:t>6 tại Đài Loan</a:t>
            </a:r>
          </a:p>
          <a:p>
            <a:pPr marL="654050" indent="-285750" algn="just">
              <a:lnSpc>
                <a:spcPct val="120000"/>
              </a:lnSpc>
              <a:spcBef>
                <a:spcPts val="500"/>
              </a:spcBef>
              <a:spcAft>
                <a:spcPts val="0"/>
              </a:spcAft>
            </a:pPr>
            <a:r>
              <a:rPr lang="vi-VN" sz="1600" b="0" i="0" dirty="0">
                <a:solidFill>
                  <a:srgbClr val="000000"/>
                </a:solidFill>
                <a:effectLst/>
                <a:latin typeface="Segoe UI Variable Text Semibold" pitchFamily="2" charset="0"/>
              </a:rPr>
              <a:t>https://apac.icpc.global/</a:t>
            </a:r>
            <a:endParaRPr lang="vi-VN" sz="1600" b="0" i="0" dirty="0">
              <a:solidFill>
                <a:srgbClr val="212121"/>
              </a:solidFill>
              <a:effectLst/>
              <a:latin typeface="Segoe UI Variable Text Semibold" pitchFamily="2" charset="0"/>
            </a:endParaRPr>
          </a:p>
          <a:p>
            <a:pPr marL="514350" indent="-514350">
              <a:lnSpc>
                <a:spcPct val="120000"/>
              </a:lnSpc>
              <a:buFont typeface="+mj-lt"/>
              <a:buAutoNum type="romanUcPeriod" startAt="2"/>
            </a:pPr>
            <a:r>
              <a:rPr lang="en-US" sz="1600" b="1" dirty="0">
                <a:solidFill>
                  <a:srgbClr val="C00000"/>
                </a:solidFill>
                <a:latin typeface="Segoe UI Variable Text Semibold" pitchFamily="2" charset="0"/>
              </a:rPr>
              <a:t>Olympic Tin </a:t>
            </a:r>
            <a:r>
              <a:rPr lang="en-US" sz="1600" b="1" dirty="0" err="1">
                <a:solidFill>
                  <a:srgbClr val="C00000"/>
                </a:solidFill>
                <a:latin typeface="Segoe UI Variable Text Semibold" pitchFamily="2" charset="0"/>
              </a:rPr>
              <a:t>học</a:t>
            </a:r>
            <a:r>
              <a:rPr lang="en-US" sz="1600" b="1" dirty="0">
                <a:solidFill>
                  <a:srgbClr val="C00000"/>
                </a:solidFill>
                <a:latin typeface="Segoe UI Variable Text Semibold" pitchFamily="2" charset="0"/>
              </a:rPr>
              <a:t> Sinh </a:t>
            </a:r>
            <a:r>
              <a:rPr lang="en-US" sz="1600" b="1" dirty="0" err="1">
                <a:solidFill>
                  <a:srgbClr val="C00000"/>
                </a:solidFill>
                <a:latin typeface="Segoe UI Variable Text Semibold" pitchFamily="2" charset="0"/>
              </a:rPr>
              <a:t>viên</a:t>
            </a:r>
            <a:endParaRPr lang="en-US" sz="1600" b="1" dirty="0">
              <a:solidFill>
                <a:srgbClr val="C00000"/>
              </a:solidFill>
              <a:latin typeface="Segoe UI Variable Text Semibold" pitchFamily="2" charset="0"/>
            </a:endParaRPr>
          </a:p>
          <a:p>
            <a:pPr lvl="2">
              <a:lnSpc>
                <a:spcPct val="120000"/>
              </a:lnSpc>
            </a:pPr>
            <a:r>
              <a:rPr lang="en-US" sz="1600" b="1" dirty="0" err="1">
                <a:solidFill>
                  <a:schemeClr val="tx1"/>
                </a:solidFill>
                <a:latin typeface="Segoe UI Variable Text Semibold" pitchFamily="2" charset="0"/>
              </a:rPr>
              <a:t>Đăng</a:t>
            </a:r>
            <a:r>
              <a:rPr lang="en-US" sz="1600" b="1" dirty="0">
                <a:solidFill>
                  <a:schemeClr val="tx1"/>
                </a:solidFill>
                <a:latin typeface="Segoe UI Variable Text Semibold" pitchFamily="2" charset="0"/>
              </a:rPr>
              <a:t> </a:t>
            </a:r>
            <a:r>
              <a:rPr lang="en-US" sz="1600" b="1" dirty="0" err="1">
                <a:solidFill>
                  <a:schemeClr val="tx1"/>
                </a:solidFill>
                <a:latin typeface="Segoe UI Variable Text Semibold" pitchFamily="2" charset="0"/>
              </a:rPr>
              <a:t>cai</a:t>
            </a:r>
            <a:r>
              <a:rPr lang="en-US" sz="1600" b="1" dirty="0">
                <a:solidFill>
                  <a:schemeClr val="tx1"/>
                </a:solidFill>
                <a:latin typeface="Segoe UI Variable Text Semibold" pitchFamily="2" charset="0"/>
              </a:rPr>
              <a:t>: </a:t>
            </a:r>
            <a:r>
              <a:rPr lang="en-US" sz="1600" b="1" dirty="0" err="1">
                <a:solidFill>
                  <a:srgbClr val="002060"/>
                </a:solidFill>
                <a:latin typeface="Segoe UI Variable Text Semibold" pitchFamily="2" charset="0"/>
              </a:rPr>
              <a:t>Đại</a:t>
            </a:r>
            <a:r>
              <a:rPr lang="en-US" sz="1600" b="1" dirty="0">
                <a:solidFill>
                  <a:srgbClr val="002060"/>
                </a:solidFill>
                <a:latin typeface="Segoe UI Variable Text Semibold" pitchFamily="2" charset="0"/>
              </a:rPr>
              <a:t> </a:t>
            </a:r>
            <a:r>
              <a:rPr lang="en-US" sz="1600" b="1" dirty="0" err="1">
                <a:solidFill>
                  <a:srgbClr val="002060"/>
                </a:solidFill>
                <a:latin typeface="Segoe UI Variable Text Semibold" pitchFamily="2" charset="0"/>
              </a:rPr>
              <a:t>học</a:t>
            </a:r>
            <a:r>
              <a:rPr lang="en-US" sz="1600" b="1" dirty="0">
                <a:solidFill>
                  <a:srgbClr val="002060"/>
                </a:solidFill>
                <a:latin typeface="Segoe UI Variable Text Semibold" pitchFamily="2" charset="0"/>
              </a:rPr>
              <a:t> Công </a:t>
            </a:r>
            <a:r>
              <a:rPr lang="en-US" sz="1600" b="1" dirty="0" err="1">
                <a:solidFill>
                  <a:srgbClr val="002060"/>
                </a:solidFill>
                <a:latin typeface="Segoe UI Variable Text Semibold" pitchFamily="2" charset="0"/>
              </a:rPr>
              <a:t>nghệ</a:t>
            </a:r>
            <a:r>
              <a:rPr lang="en-US" sz="1600" b="1" dirty="0">
                <a:solidFill>
                  <a:srgbClr val="002060"/>
                </a:solidFill>
                <a:latin typeface="Segoe UI Variable Text Semibold" pitchFamily="2" charset="0"/>
              </a:rPr>
              <a:t> Thành </a:t>
            </a:r>
            <a:r>
              <a:rPr lang="en-US" sz="1600" b="1" dirty="0" err="1">
                <a:solidFill>
                  <a:srgbClr val="002060"/>
                </a:solidFill>
                <a:latin typeface="Segoe UI Variable Text Semibold" pitchFamily="2" charset="0"/>
              </a:rPr>
              <a:t>phố</a:t>
            </a:r>
            <a:r>
              <a:rPr lang="en-US" sz="1600" b="1" dirty="0">
                <a:solidFill>
                  <a:srgbClr val="002060"/>
                </a:solidFill>
                <a:latin typeface="Segoe UI Variable Text Semibold" pitchFamily="2" charset="0"/>
              </a:rPr>
              <a:t> </a:t>
            </a:r>
            <a:r>
              <a:rPr lang="en-US" sz="1600" b="1" dirty="0" err="1">
                <a:solidFill>
                  <a:srgbClr val="002060"/>
                </a:solidFill>
                <a:latin typeface="Segoe UI Variable Text Semibold" pitchFamily="2" charset="0"/>
              </a:rPr>
              <a:t>Hồ</a:t>
            </a:r>
            <a:r>
              <a:rPr lang="en-US" sz="1600" b="1" dirty="0">
                <a:solidFill>
                  <a:srgbClr val="002060"/>
                </a:solidFill>
                <a:latin typeface="Segoe UI Variable Text Semibold" pitchFamily="2" charset="0"/>
              </a:rPr>
              <a:t> Chí Minh </a:t>
            </a:r>
          </a:p>
          <a:p>
            <a:pPr lvl="2">
              <a:lnSpc>
                <a:spcPct val="120000"/>
              </a:lnSpc>
            </a:pPr>
            <a:r>
              <a:rPr lang="en-US" sz="1600" dirty="0" err="1">
                <a:solidFill>
                  <a:schemeClr val="tx1"/>
                </a:solidFill>
                <a:latin typeface="Segoe UI Variable Text Semibold" pitchFamily="2" charset="0"/>
              </a:rPr>
              <a:t>Ngày</a:t>
            </a:r>
            <a:r>
              <a:rPr lang="en-US" sz="1600" dirty="0">
                <a:solidFill>
                  <a:schemeClr val="tx1"/>
                </a:solidFill>
                <a:latin typeface="Segoe UI Variable Text Semibold" pitchFamily="2" charset="0"/>
              </a:rPr>
              <a:t> </a:t>
            </a:r>
            <a:r>
              <a:rPr lang="en-US" sz="1600" dirty="0" err="1">
                <a:solidFill>
                  <a:schemeClr val="tx1"/>
                </a:solidFill>
                <a:latin typeface="Segoe UI Variable Text Semibold" pitchFamily="2" charset="0"/>
              </a:rPr>
              <a:t>thi</a:t>
            </a:r>
            <a:r>
              <a:rPr lang="en-US" sz="1600" dirty="0">
                <a:solidFill>
                  <a:schemeClr val="tx1"/>
                </a:solidFill>
                <a:latin typeface="Segoe UI Variable Text Semibold" pitchFamily="2" charset="0"/>
              </a:rPr>
              <a:t> </a:t>
            </a:r>
            <a:r>
              <a:rPr lang="en-US" sz="1600" dirty="0" err="1">
                <a:solidFill>
                  <a:schemeClr val="tx1"/>
                </a:solidFill>
                <a:latin typeface="Segoe UI Variable Text Semibold" pitchFamily="2" charset="0"/>
              </a:rPr>
              <a:t>các</a:t>
            </a:r>
            <a:r>
              <a:rPr lang="en-US" sz="1600" dirty="0">
                <a:solidFill>
                  <a:schemeClr val="tx1"/>
                </a:solidFill>
                <a:latin typeface="Segoe UI Variable Text Semibold" pitchFamily="2" charset="0"/>
              </a:rPr>
              <a:t> </a:t>
            </a:r>
            <a:r>
              <a:rPr lang="en-US" sz="1600" dirty="0" err="1">
                <a:solidFill>
                  <a:schemeClr val="tx1"/>
                </a:solidFill>
                <a:latin typeface="Segoe UI Variable Text Semibold" pitchFamily="2" charset="0"/>
              </a:rPr>
              <a:t>Khối</a:t>
            </a:r>
            <a:r>
              <a:rPr lang="en-US" sz="1600" dirty="0">
                <a:solidFill>
                  <a:schemeClr val="tx1"/>
                </a:solidFill>
                <a:latin typeface="Segoe UI Variable Text Semibold" pitchFamily="2" charset="0"/>
              </a:rPr>
              <a:t> </a:t>
            </a:r>
            <a:r>
              <a:rPr lang="en-US" sz="1600" dirty="0" err="1">
                <a:solidFill>
                  <a:schemeClr val="tx1"/>
                </a:solidFill>
                <a:latin typeface="Segoe UI Variable Text Semibold" pitchFamily="2" charset="0"/>
              </a:rPr>
              <a:t>Siêu</a:t>
            </a:r>
            <a:r>
              <a:rPr lang="en-US" sz="1600" dirty="0">
                <a:solidFill>
                  <a:schemeClr val="tx1"/>
                </a:solidFill>
                <a:latin typeface="Segoe UI Variable Text Semibold" pitchFamily="2" charset="0"/>
              </a:rPr>
              <a:t> </a:t>
            </a:r>
            <a:r>
              <a:rPr lang="en-US" sz="1600" dirty="0" err="1">
                <a:solidFill>
                  <a:schemeClr val="tx1"/>
                </a:solidFill>
                <a:latin typeface="Segoe UI Variable Text Semibold" pitchFamily="2" charset="0"/>
              </a:rPr>
              <a:t>cúp</a:t>
            </a:r>
            <a:r>
              <a:rPr lang="en-US" sz="1600" dirty="0">
                <a:solidFill>
                  <a:schemeClr val="tx1"/>
                </a:solidFill>
                <a:latin typeface="Segoe UI Variable Text Semibold" pitchFamily="2" charset="0"/>
              </a:rPr>
              <a:t> </a:t>
            </a:r>
            <a:r>
              <a:rPr lang="en-US" sz="1600" dirty="0" err="1">
                <a:solidFill>
                  <a:schemeClr val="tx1"/>
                </a:solidFill>
                <a:latin typeface="Segoe UI Variable Text Semibold" pitchFamily="2" charset="0"/>
              </a:rPr>
              <a:t>và</a:t>
            </a:r>
            <a:r>
              <a:rPr lang="en-US" sz="1600" dirty="0">
                <a:solidFill>
                  <a:schemeClr val="tx1"/>
                </a:solidFill>
                <a:latin typeface="Segoe UI Variable Text Semibold" pitchFamily="2" charset="0"/>
              </a:rPr>
              <a:t> Chuyên tin: 10/12/2025</a:t>
            </a:r>
          </a:p>
        </p:txBody>
      </p:sp>
    </p:spTree>
    <p:extLst>
      <p:ext uri="{BB962C8B-B14F-4D97-AF65-F5344CB8AC3E}">
        <p14:creationId xmlns:p14="http://schemas.microsoft.com/office/powerpoint/2010/main" val="188106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68735-96CF-A0D0-0932-E54B3A5AEAFB}"/>
              </a:ext>
            </a:extLst>
          </p:cNvPr>
          <p:cNvSpPr>
            <a:spLocks noGrp="1"/>
          </p:cNvSpPr>
          <p:nvPr>
            <p:ph type="title"/>
          </p:nvPr>
        </p:nvSpPr>
        <p:spPr>
          <a:xfrm>
            <a:off x="1097280" y="1179871"/>
            <a:ext cx="10058400" cy="557489"/>
          </a:xfrm>
        </p:spPr>
        <p:txBody>
          <a:bodyPr>
            <a:normAutofit/>
          </a:bodyPr>
          <a:lstStyle/>
          <a:p>
            <a:r>
              <a:rPr lang="en-US" sz="3000" dirty="0">
                <a:latin typeface="Segoe UI Variable Small Semibol" pitchFamily="2" charset="0"/>
              </a:rPr>
              <a:t>PHẦN III. </a:t>
            </a:r>
            <a:r>
              <a:rPr lang="vi-VN" sz="3000" dirty="0">
                <a:latin typeface="Segoe UI Variable Small Semibol" pitchFamily="2" charset="0"/>
              </a:rPr>
              <a:t>HÌNH THỨC THI</a:t>
            </a:r>
          </a:p>
        </p:txBody>
      </p:sp>
      <p:sp>
        <p:nvSpPr>
          <p:cNvPr id="3" name="Content Placeholder 2">
            <a:extLst>
              <a:ext uri="{FF2B5EF4-FFF2-40B4-BE49-F238E27FC236}">
                <a16:creationId xmlns:a16="http://schemas.microsoft.com/office/drawing/2014/main" id="{F6494F9E-3264-A20C-D0B8-959E31F709B2}"/>
              </a:ext>
            </a:extLst>
          </p:cNvPr>
          <p:cNvSpPr>
            <a:spLocks noGrp="1"/>
          </p:cNvSpPr>
          <p:nvPr>
            <p:ph idx="1"/>
          </p:nvPr>
        </p:nvSpPr>
        <p:spPr>
          <a:xfrm>
            <a:off x="1097280" y="1845734"/>
            <a:ext cx="10058400" cy="3090060"/>
          </a:xfrm>
        </p:spPr>
        <p:txBody>
          <a:bodyPr/>
          <a:lstStyle/>
          <a:p>
            <a:pPr marL="457200" indent="-457200">
              <a:buFont typeface="+mj-lt"/>
              <a:buAutoNum type="arabicPeriod"/>
            </a:pPr>
            <a:r>
              <a:rPr lang="vi-VN" b="1" dirty="0">
                <a:solidFill>
                  <a:srgbClr val="C00000"/>
                </a:solidFill>
                <a:latin typeface="Segoe UI Variable Text Semibold" pitchFamily="2" charset="0"/>
              </a:rPr>
              <a:t>ICPC</a:t>
            </a:r>
          </a:p>
          <a:p>
            <a:pPr marL="749808" lvl="1" indent="-457200"/>
            <a:r>
              <a:rPr lang="vi-VN" dirty="0">
                <a:latin typeface="Segoe UI Variable Text Semibold" pitchFamily="2" charset="0"/>
              </a:rPr>
              <a:t>Thi đấu theo </a:t>
            </a:r>
            <a:r>
              <a:rPr lang="vi-VN" dirty="0" err="1">
                <a:latin typeface="Segoe UI Variable Text Semibold" pitchFamily="2" charset="0"/>
              </a:rPr>
              <a:t>team</a:t>
            </a:r>
            <a:r>
              <a:rPr lang="vi-VN" dirty="0">
                <a:latin typeface="Segoe UI Variable Text Semibold" pitchFamily="2" charset="0"/>
              </a:rPr>
              <a:t> gồm 3 thành viên</a:t>
            </a:r>
          </a:p>
          <a:p>
            <a:pPr marL="749808" lvl="1" indent="-457200"/>
            <a:r>
              <a:rPr lang="vi-VN" dirty="0">
                <a:latin typeface="Segoe UI Variable Text Semibold" pitchFamily="2" charset="0"/>
              </a:rPr>
              <a:t>Bài làm chỉ được chấm là đúng (ghi điểm) nếu đúng tất cả các test-case</a:t>
            </a:r>
          </a:p>
          <a:p>
            <a:pPr marL="749808" lvl="1" indent="-457200"/>
            <a:r>
              <a:rPr lang="vi-VN" dirty="0">
                <a:latin typeface="Segoe UI Variable Text Semibold" pitchFamily="2" charset="0"/>
              </a:rPr>
              <a:t>Các trường không giới hạn tham gia ở các vòng khu vực và vòng Quốc gia. </a:t>
            </a:r>
          </a:p>
          <a:p>
            <a:pPr marL="749808" lvl="1" indent="-457200"/>
            <a:r>
              <a:rPr lang="vi-VN" dirty="0">
                <a:latin typeface="Segoe UI Variable Text Semibold" pitchFamily="2" charset="0"/>
              </a:rPr>
              <a:t>Các đội đủ điều kiện mới được đăng ký tham gia Vòng khu vực (ICPC Asia HoChiMinh City 2025)</a:t>
            </a:r>
          </a:p>
          <a:p>
            <a:pPr marL="457200" indent="-457200">
              <a:buFont typeface="+mj-lt"/>
              <a:buAutoNum type="arabicPeriod"/>
            </a:pPr>
            <a:r>
              <a:rPr lang="vi-VN" b="1" dirty="0" err="1">
                <a:solidFill>
                  <a:srgbClr val="C00000"/>
                </a:solidFill>
                <a:latin typeface="Segoe UI Variable Text Semibold" pitchFamily="2" charset="0"/>
              </a:rPr>
              <a:t>Olympic</a:t>
            </a:r>
            <a:r>
              <a:rPr lang="vi-VN" b="1" dirty="0">
                <a:solidFill>
                  <a:srgbClr val="C00000"/>
                </a:solidFill>
                <a:latin typeface="Segoe UI Variable Text Semibold" pitchFamily="2" charset="0"/>
              </a:rPr>
              <a:t> Tin học khối Siêu </a:t>
            </a:r>
            <a:r>
              <a:rPr lang="vi-VN" b="1" dirty="0" err="1">
                <a:solidFill>
                  <a:srgbClr val="C00000"/>
                </a:solidFill>
                <a:latin typeface="Segoe UI Variable Text Semibold" pitchFamily="2" charset="0"/>
              </a:rPr>
              <a:t>cúp</a:t>
            </a:r>
            <a:r>
              <a:rPr lang="vi-VN" b="1" dirty="0">
                <a:solidFill>
                  <a:srgbClr val="C00000"/>
                </a:solidFill>
                <a:latin typeface="Segoe UI Variable Text Semibold" pitchFamily="2" charset="0"/>
              </a:rPr>
              <a:t> và Chuyên tin</a:t>
            </a:r>
          </a:p>
          <a:p>
            <a:pPr marL="749808" lvl="1" indent="-457200"/>
            <a:r>
              <a:rPr lang="vi-VN" dirty="0">
                <a:latin typeface="Segoe UI Variable Text Semibold" pitchFamily="2" charset="0"/>
              </a:rPr>
              <a:t>Tính điểm và tính giải cá nhân</a:t>
            </a:r>
          </a:p>
          <a:p>
            <a:pPr marL="749808" lvl="1" indent="-457200"/>
            <a:r>
              <a:rPr lang="vi-VN" dirty="0">
                <a:latin typeface="Segoe UI Variable Text Semibold" pitchFamily="2" charset="0"/>
              </a:rPr>
              <a:t>Chấm điểm theo từng </a:t>
            </a:r>
            <a:r>
              <a:rPr lang="vi-VN" dirty="0" err="1">
                <a:latin typeface="Segoe UI Variable Text Semibold" pitchFamily="2" charset="0"/>
              </a:rPr>
              <a:t>test</a:t>
            </a:r>
            <a:r>
              <a:rPr lang="vi-VN" dirty="0">
                <a:latin typeface="Segoe UI Variable Text Semibold" pitchFamily="2" charset="0"/>
              </a:rPr>
              <a:t>, mỗi bài tối đa 100 điểm </a:t>
            </a:r>
          </a:p>
          <a:p>
            <a:pPr marL="749808" lvl="1" indent="-457200"/>
            <a:endParaRPr lang="vi-VN" dirty="0"/>
          </a:p>
        </p:txBody>
      </p:sp>
    </p:spTree>
    <p:extLst>
      <p:ext uri="{BB962C8B-B14F-4D97-AF65-F5344CB8AC3E}">
        <p14:creationId xmlns:p14="http://schemas.microsoft.com/office/powerpoint/2010/main" val="407399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451E5-964F-3FF5-5E95-A60087329C7F}"/>
              </a:ext>
            </a:extLst>
          </p:cNvPr>
          <p:cNvSpPr>
            <a:spLocks noGrp="1"/>
          </p:cNvSpPr>
          <p:nvPr>
            <p:ph type="title"/>
          </p:nvPr>
        </p:nvSpPr>
        <p:spPr>
          <a:xfrm>
            <a:off x="1097280" y="1278192"/>
            <a:ext cx="10058400" cy="523693"/>
          </a:xfrm>
        </p:spPr>
        <p:txBody>
          <a:bodyPr>
            <a:normAutofit/>
          </a:bodyPr>
          <a:lstStyle/>
          <a:p>
            <a:r>
              <a:rPr lang="en-US" sz="3000" b="1" dirty="0">
                <a:solidFill>
                  <a:schemeClr val="tx1"/>
                </a:solidFill>
                <a:latin typeface="Segoe UI Variable Small Semibol" pitchFamily="2" charset="0"/>
              </a:rPr>
              <a:t>PHẦN IV. QUY TẮC XÉT GIẢI THƯỞNG CÁC KỲ THI</a:t>
            </a:r>
            <a:endParaRPr lang="vi-VN" sz="3000" b="1" dirty="0">
              <a:solidFill>
                <a:schemeClr val="tx1"/>
              </a:solidFill>
              <a:latin typeface="Segoe UI Variable Small Semibol" pitchFamily="2" charset="0"/>
            </a:endParaRPr>
          </a:p>
        </p:txBody>
      </p:sp>
      <p:sp>
        <p:nvSpPr>
          <p:cNvPr id="3" name="Content Placeholder 2">
            <a:extLst>
              <a:ext uri="{FF2B5EF4-FFF2-40B4-BE49-F238E27FC236}">
                <a16:creationId xmlns:a16="http://schemas.microsoft.com/office/drawing/2014/main" id="{7BEAB6DA-F3BF-7EA5-1262-3DFEF13DCE14}"/>
              </a:ext>
            </a:extLst>
          </p:cNvPr>
          <p:cNvSpPr>
            <a:spLocks noGrp="1"/>
          </p:cNvSpPr>
          <p:nvPr>
            <p:ph idx="1"/>
          </p:nvPr>
        </p:nvSpPr>
        <p:spPr>
          <a:xfrm>
            <a:off x="1097280" y="1882660"/>
            <a:ext cx="10475288" cy="4938593"/>
          </a:xfrm>
        </p:spPr>
        <p:txBody>
          <a:bodyPr>
            <a:normAutofit fontScale="40000" lnSpcReduction="20000"/>
          </a:bodyPr>
          <a:lstStyle/>
          <a:p>
            <a:r>
              <a:rPr lang="vi-VN" sz="4000" b="1" dirty="0">
                <a:solidFill>
                  <a:srgbClr val="C00000"/>
                </a:solidFill>
                <a:latin typeface="Segoe UI Variable Text Semibold" pitchFamily="2" charset="0"/>
              </a:rPr>
              <a:t>Các vòng thi ICPC sẽ xét giải theo trường. </a:t>
            </a:r>
          </a:p>
          <a:p>
            <a:r>
              <a:rPr lang="vi-VN" sz="4000" dirty="0">
                <a:latin typeface="Segoe UI Variable Text Semibold" pitchFamily="2" charset="0"/>
              </a:rPr>
              <a:t>Tức là mỗi trường chỉ có </a:t>
            </a:r>
            <a:r>
              <a:rPr lang="vi-VN" sz="4000" dirty="0" err="1">
                <a:latin typeface="Segoe UI Variable Text Semibold" pitchFamily="2" charset="0"/>
              </a:rPr>
              <a:t>team</a:t>
            </a:r>
            <a:r>
              <a:rPr lang="vi-VN" sz="4000" dirty="0">
                <a:latin typeface="Segoe UI Variable Text Semibold" pitchFamily="2" charset="0"/>
              </a:rPr>
              <a:t> xếp cao nhất mới được xem xét giải </a:t>
            </a:r>
            <a:r>
              <a:rPr lang="vi-VN" sz="4000" dirty="0" err="1">
                <a:latin typeface="Segoe UI Variable Text Semibold" pitchFamily="2" charset="0"/>
              </a:rPr>
              <a:t>thuởng</a:t>
            </a:r>
            <a:r>
              <a:rPr lang="vi-VN" sz="4000" dirty="0">
                <a:latin typeface="Segoe UI Variable Text Semibold" pitchFamily="2" charset="0"/>
              </a:rPr>
              <a:t>.</a:t>
            </a:r>
          </a:p>
          <a:p>
            <a:pPr marL="457200" indent="-457200">
              <a:buFont typeface="+mj-lt"/>
              <a:buAutoNum type="arabicPeriod"/>
            </a:pPr>
            <a:r>
              <a:rPr lang="vi-VN" sz="4000" dirty="0">
                <a:latin typeface="Segoe UI Variable Text Semibold" pitchFamily="2" charset="0"/>
              </a:rPr>
              <a:t>Vòng ICPC Miền Bắc</a:t>
            </a:r>
          </a:p>
          <a:p>
            <a:r>
              <a:rPr lang="vi-VN" sz="4000" dirty="0">
                <a:latin typeface="Segoe UI Variable Text Semibold" pitchFamily="2" charset="0"/>
              </a:rPr>
              <a:t>Chỉ xét cho các trường Đại học – Cao đẳng khu vực phía bắc. Không tính các team khối THPT</a:t>
            </a:r>
            <a:r>
              <a:rPr lang="en-US" sz="4000" dirty="0">
                <a:latin typeface="Segoe UI Variable Text Semibold" pitchFamily="2" charset="0"/>
              </a:rPr>
              <a:t> </a:t>
            </a:r>
            <a:r>
              <a:rPr lang="en-US" sz="4000" dirty="0">
                <a:latin typeface="Segoe UI Variable Text Semibold" pitchFamily="2" charset="0"/>
                <a:cs typeface="Arial" panose="020B0604020202020204" pitchFamily="34" charset="0"/>
              </a:rPr>
              <a:t>Chuyên.</a:t>
            </a:r>
            <a:endParaRPr lang="vi-VN" sz="4000" dirty="0">
              <a:latin typeface="Segoe UI Variable Text Semibold" pitchFamily="2" charset="0"/>
            </a:endParaRPr>
          </a:p>
          <a:p>
            <a:r>
              <a:rPr lang="vi-VN" sz="4000" dirty="0">
                <a:latin typeface="Segoe UI Variable Text Semibold" pitchFamily="2" charset="0"/>
              </a:rPr>
              <a:t>Thường chia giải theo số bài làm được. Khoảng 10 trường có giải. </a:t>
            </a:r>
          </a:p>
          <a:p>
            <a:pPr marL="457200" indent="-457200">
              <a:buFont typeface="+mj-lt"/>
              <a:buAutoNum type="arabicPeriod" startAt="2"/>
            </a:pPr>
            <a:r>
              <a:rPr lang="vi-VN" sz="4000" dirty="0">
                <a:latin typeface="Segoe UI Variable Text Semibold" pitchFamily="2" charset="0"/>
              </a:rPr>
              <a:t>Vòng ICPC Quốc gia</a:t>
            </a:r>
          </a:p>
          <a:p>
            <a:pPr marL="0" indent="0">
              <a:buNone/>
            </a:pPr>
            <a:r>
              <a:rPr lang="vi-VN" sz="4000" dirty="0">
                <a:latin typeface="Segoe UI Variable Text Semibold" pitchFamily="2" charset="0"/>
              </a:rPr>
              <a:t>Xét giải theo quy tắc: 1 Vô địch, 3 Nhất, 4 Nhì, 4 Ba và một vài giải Khuyến khích.</a:t>
            </a:r>
          </a:p>
          <a:p>
            <a:pPr marL="457200" indent="-457200">
              <a:buFont typeface="+mj-lt"/>
              <a:buAutoNum type="arabicPeriod" startAt="3"/>
            </a:pPr>
            <a:r>
              <a:rPr lang="vi-VN" sz="4000" dirty="0">
                <a:latin typeface="Segoe UI Variable Text Semibold" pitchFamily="2" charset="0"/>
              </a:rPr>
              <a:t>Vòng ICPC Quốc tế (ICPC </a:t>
            </a:r>
            <a:r>
              <a:rPr lang="vi-VN" sz="4000" dirty="0" err="1">
                <a:latin typeface="Segoe UI Variable Text Semibold" pitchFamily="2" charset="0"/>
              </a:rPr>
              <a:t>Asia</a:t>
            </a:r>
            <a:r>
              <a:rPr lang="vi-VN" sz="4000" dirty="0">
                <a:latin typeface="Segoe UI Variable Text Semibold" pitchFamily="2" charset="0"/>
              </a:rPr>
              <a:t> </a:t>
            </a:r>
            <a:r>
              <a:rPr lang="vi-VN" sz="4000" dirty="0" err="1">
                <a:latin typeface="Segoe UI Variable Text Semibold" pitchFamily="2" charset="0"/>
              </a:rPr>
              <a:t>HoChiMinh</a:t>
            </a:r>
            <a:r>
              <a:rPr lang="vi-VN" sz="4000" dirty="0">
                <a:latin typeface="Segoe UI Variable Text Semibold" pitchFamily="2" charset="0"/>
              </a:rPr>
              <a:t> </a:t>
            </a:r>
            <a:r>
              <a:rPr lang="vi-VN" sz="4000" dirty="0" err="1">
                <a:latin typeface="Segoe UI Variable Text Semibold" pitchFamily="2" charset="0"/>
              </a:rPr>
              <a:t>City</a:t>
            </a:r>
            <a:r>
              <a:rPr lang="vi-VN" sz="4000" dirty="0">
                <a:latin typeface="Segoe UI Variable Text Semibold" pitchFamily="2" charset="0"/>
              </a:rPr>
              <a:t> 2025)</a:t>
            </a:r>
          </a:p>
          <a:p>
            <a:r>
              <a:rPr lang="vi-VN" sz="4000" dirty="0">
                <a:latin typeface="Segoe UI Variable Text Semibold" pitchFamily="2" charset="0"/>
              </a:rPr>
              <a:t>Xét giải theo quy tắc: 1 Vô địch, 3 Nhất, 4 Nhì, 4 Ba và một vài giải Khuyến khích.</a:t>
            </a:r>
          </a:p>
          <a:p>
            <a:r>
              <a:rPr lang="vi-VN" sz="4000" dirty="0">
                <a:latin typeface="Segoe UI Variable Text Semibold" pitchFamily="2" charset="0"/>
              </a:rPr>
              <a:t>Có khá nhiều đội mạnh từ các nước trong khu vực. </a:t>
            </a:r>
          </a:p>
          <a:p>
            <a:pPr marL="0" indent="0">
              <a:buNone/>
            </a:pPr>
            <a:r>
              <a:rPr lang="en-US" sz="4000" b="1" dirty="0">
                <a:solidFill>
                  <a:srgbClr val="C00000"/>
                </a:solidFill>
                <a:latin typeface="Segoe UI Variable Text Semibold" pitchFamily="2" charset="0"/>
              </a:rPr>
              <a:t> </a:t>
            </a:r>
            <a:r>
              <a:rPr lang="vi-VN" sz="4000" b="1" dirty="0">
                <a:solidFill>
                  <a:srgbClr val="C00000"/>
                </a:solidFill>
                <a:latin typeface="Segoe UI Variable Text Semibold" pitchFamily="2" charset="0"/>
              </a:rPr>
              <a:t>Olympic Tin học Khối Siêu cúp và Khối Chuyên tin: </a:t>
            </a:r>
          </a:p>
          <a:p>
            <a:r>
              <a:rPr lang="vi-VN" sz="4000" dirty="0">
                <a:latin typeface="Segoe UI Variable Text Semibold" pitchFamily="2" charset="0"/>
              </a:rPr>
              <a:t>Xét giải cá nhân, tính từ cao xuống thấp. </a:t>
            </a:r>
          </a:p>
          <a:p>
            <a:r>
              <a:rPr lang="vi-VN" sz="4000" dirty="0">
                <a:latin typeface="Segoe UI Variable Text Semibold" pitchFamily="2" charset="0"/>
              </a:rPr>
              <a:t>Trong đó có khoảng 40% số sinh viên tham gia sẽ có giải chính thức (Nhất, Nhì, Ba)</a:t>
            </a:r>
          </a:p>
          <a:p>
            <a:endParaRPr lang="vi-VN" dirty="0"/>
          </a:p>
          <a:p>
            <a:endParaRPr lang="vi-VN" dirty="0"/>
          </a:p>
          <a:p>
            <a:endParaRPr lang="vi-VN" dirty="0"/>
          </a:p>
          <a:p>
            <a:endParaRPr lang="vi-VN" dirty="0"/>
          </a:p>
        </p:txBody>
      </p:sp>
    </p:spTree>
    <p:extLst>
      <p:ext uri="{BB962C8B-B14F-4D97-AF65-F5344CB8AC3E}">
        <p14:creationId xmlns:p14="http://schemas.microsoft.com/office/powerpoint/2010/main" val="1750299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BCE2-46AF-60C4-B791-3387E0FCBEB5}"/>
              </a:ext>
            </a:extLst>
          </p:cNvPr>
          <p:cNvSpPr>
            <a:spLocks noGrp="1"/>
          </p:cNvSpPr>
          <p:nvPr>
            <p:ph type="title"/>
          </p:nvPr>
        </p:nvSpPr>
        <p:spPr>
          <a:xfrm>
            <a:off x="1097280" y="1081548"/>
            <a:ext cx="10058400" cy="655812"/>
          </a:xfrm>
        </p:spPr>
        <p:txBody>
          <a:bodyPr>
            <a:normAutofit/>
          </a:bodyPr>
          <a:lstStyle/>
          <a:p>
            <a:r>
              <a:rPr lang="en-US" sz="3000" dirty="0">
                <a:solidFill>
                  <a:schemeClr val="tx1"/>
                </a:solidFill>
                <a:latin typeface="Segoe UI Variable Small Semibol" pitchFamily="2" charset="0"/>
              </a:rPr>
              <a:t>PHẦN V. </a:t>
            </a:r>
            <a:r>
              <a:rPr lang="vi-VN" sz="3000" dirty="0">
                <a:solidFill>
                  <a:schemeClr val="tx1"/>
                </a:solidFill>
                <a:latin typeface="Segoe UI Variable Small Semibol" pitchFamily="2" charset="0"/>
              </a:rPr>
              <a:t>MỘT SỐ KÊNH THÔNG TIN HỮU ÍCH</a:t>
            </a:r>
          </a:p>
        </p:txBody>
      </p:sp>
      <p:sp>
        <p:nvSpPr>
          <p:cNvPr id="3" name="Content Placeholder 2">
            <a:extLst>
              <a:ext uri="{FF2B5EF4-FFF2-40B4-BE49-F238E27FC236}">
                <a16:creationId xmlns:a16="http://schemas.microsoft.com/office/drawing/2014/main" id="{4642B3D4-F906-1409-B5FD-DB1D60C03341}"/>
              </a:ext>
            </a:extLst>
          </p:cNvPr>
          <p:cNvSpPr>
            <a:spLocks noGrp="1"/>
          </p:cNvSpPr>
          <p:nvPr>
            <p:ph idx="1"/>
          </p:nvPr>
        </p:nvSpPr>
        <p:spPr>
          <a:xfrm>
            <a:off x="1097280" y="1845734"/>
            <a:ext cx="10058400" cy="2195324"/>
          </a:xfrm>
        </p:spPr>
        <p:txBody>
          <a:bodyPr/>
          <a:lstStyle/>
          <a:p>
            <a:r>
              <a:rPr lang="vi-VN" dirty="0">
                <a:latin typeface="Segoe UI Variable Text Semibold" pitchFamily="2" charset="0"/>
              </a:rPr>
              <a:t>Cộng đồng VNOI</a:t>
            </a:r>
          </a:p>
          <a:p>
            <a:pPr marL="749808" lvl="1" indent="-457200">
              <a:buFont typeface="+mj-lt"/>
              <a:buAutoNum type="arabicPeriod"/>
            </a:pPr>
            <a:r>
              <a:rPr lang="vi-VN" dirty="0">
                <a:latin typeface="Segoe UI Variable Text Semibold" pitchFamily="2" charset="0"/>
                <a:hlinkClick r:id="rId2"/>
              </a:rPr>
              <a:t>https://wiki.vnoi.info/</a:t>
            </a:r>
            <a:endParaRPr lang="vi-VN" dirty="0">
              <a:latin typeface="Segoe UI Variable Text Semibold" pitchFamily="2" charset="0"/>
            </a:endParaRPr>
          </a:p>
          <a:p>
            <a:pPr marL="749808" lvl="1" indent="-457200">
              <a:buFont typeface="+mj-lt"/>
              <a:buAutoNum type="arabicPeriod"/>
            </a:pPr>
            <a:r>
              <a:rPr lang="vi-VN" dirty="0">
                <a:latin typeface="Segoe UI Variable Text Semibold" pitchFamily="2" charset="0"/>
                <a:hlinkClick r:id="rId3"/>
              </a:rPr>
              <a:t>https://www.facebook.com/vnoi.wiki/</a:t>
            </a:r>
            <a:endParaRPr lang="vi-VN" dirty="0">
              <a:latin typeface="Segoe UI Variable Text Semibold" pitchFamily="2" charset="0"/>
            </a:endParaRPr>
          </a:p>
          <a:p>
            <a:pPr marL="749808" lvl="1" indent="-457200">
              <a:buFont typeface="+mj-lt"/>
              <a:buAutoNum type="arabicPeriod"/>
            </a:pPr>
            <a:r>
              <a:rPr lang="vi-VN" dirty="0">
                <a:latin typeface="Segoe UI Variable Text Semibold" pitchFamily="2" charset="0"/>
                <a:hlinkClick r:id="rId4"/>
              </a:rPr>
              <a:t>https://oj.vnoi.info/</a:t>
            </a:r>
            <a:endParaRPr lang="vi-VN" dirty="0">
              <a:latin typeface="Segoe UI Variable Text Semibold" pitchFamily="2" charset="0"/>
            </a:endParaRPr>
          </a:p>
          <a:p>
            <a:pPr marL="749808" lvl="1" indent="-457200">
              <a:buFont typeface="+mj-lt"/>
              <a:buAutoNum type="arabicPeriod"/>
            </a:pPr>
            <a:r>
              <a:rPr lang="vi-VN" dirty="0">
                <a:latin typeface="Segoe UI Variable Text Semibold" pitchFamily="2" charset="0"/>
                <a:hlinkClick r:id="rId5"/>
              </a:rPr>
              <a:t>https://www.facebook.com/groups/163215593699283</a:t>
            </a:r>
            <a:r>
              <a:rPr lang="vi-VN" dirty="0">
                <a:latin typeface="Segoe UI Variable Text Semibold" pitchFamily="2" charset="0"/>
              </a:rPr>
              <a:t> </a:t>
            </a:r>
          </a:p>
          <a:p>
            <a:pPr marL="0" indent="0">
              <a:buNone/>
            </a:pPr>
            <a:r>
              <a:rPr lang="vi-VN" dirty="0">
                <a:latin typeface="Segoe UI Variable Text Semibold" pitchFamily="2" charset="0"/>
              </a:rPr>
              <a:t>Thường xuyên luyện tập trên </a:t>
            </a:r>
            <a:r>
              <a:rPr lang="vi-VN" dirty="0">
                <a:latin typeface="Segoe UI Variable Text Semibold" pitchFamily="2" charset="0"/>
                <a:hlinkClick r:id="rId6"/>
              </a:rPr>
              <a:t>https://codeforces.com/</a:t>
            </a:r>
            <a:endParaRPr lang="vi-VN" dirty="0">
              <a:latin typeface="Segoe UI Variable Text Semibold" pitchFamily="2" charset="0"/>
            </a:endParaRPr>
          </a:p>
          <a:p>
            <a:endParaRPr lang="vi-VN" dirty="0"/>
          </a:p>
        </p:txBody>
      </p:sp>
    </p:spTree>
    <p:extLst>
      <p:ext uri="{BB962C8B-B14F-4D97-AF65-F5344CB8AC3E}">
        <p14:creationId xmlns:p14="http://schemas.microsoft.com/office/powerpoint/2010/main" val="3318588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FD3EC-88CE-F36C-A420-EF593F672E41}"/>
              </a:ext>
            </a:extLst>
          </p:cNvPr>
          <p:cNvSpPr>
            <a:spLocks noGrp="1"/>
          </p:cNvSpPr>
          <p:nvPr>
            <p:ph type="title"/>
          </p:nvPr>
        </p:nvSpPr>
        <p:spPr>
          <a:xfrm>
            <a:off x="1097280" y="1160206"/>
            <a:ext cx="10058400" cy="577154"/>
          </a:xfrm>
        </p:spPr>
        <p:txBody>
          <a:bodyPr>
            <a:normAutofit/>
          </a:bodyPr>
          <a:lstStyle/>
          <a:p>
            <a:r>
              <a:rPr lang="en-US" sz="3000" dirty="0">
                <a:latin typeface="Segoe UI Variable Small Semibol" pitchFamily="2" charset="0"/>
              </a:rPr>
              <a:t>PHẦN VI. MỤC TIÊU CỦA ĐỘI TUYỂN HỌC VIỆN</a:t>
            </a:r>
            <a:endParaRPr lang="vi-VN" sz="3000" dirty="0">
              <a:latin typeface="Segoe UI Variable Small Semibol" pitchFamily="2" charset="0"/>
            </a:endParaRPr>
          </a:p>
        </p:txBody>
      </p:sp>
      <p:sp>
        <p:nvSpPr>
          <p:cNvPr id="3" name="Content Placeholder 2">
            <a:extLst>
              <a:ext uri="{FF2B5EF4-FFF2-40B4-BE49-F238E27FC236}">
                <a16:creationId xmlns:a16="http://schemas.microsoft.com/office/drawing/2014/main" id="{A51BA997-9775-D679-7880-F1404FAB928F}"/>
              </a:ext>
            </a:extLst>
          </p:cNvPr>
          <p:cNvSpPr>
            <a:spLocks noGrp="1"/>
          </p:cNvSpPr>
          <p:nvPr>
            <p:ph idx="1"/>
          </p:nvPr>
        </p:nvSpPr>
        <p:spPr>
          <a:xfrm>
            <a:off x="1097280" y="1845733"/>
            <a:ext cx="10058400" cy="4725663"/>
          </a:xfrm>
        </p:spPr>
        <p:txBody>
          <a:bodyPr>
            <a:normAutofit/>
          </a:bodyPr>
          <a:lstStyle/>
          <a:p>
            <a:r>
              <a:rPr lang="vi-VN" sz="2400" b="1" dirty="0"/>
              <a:t>MỤC TIÊU</a:t>
            </a:r>
          </a:p>
          <a:p>
            <a:pPr lvl="1">
              <a:buFont typeface="Arial" panose="020B0604020202020204" pitchFamily="34" charset="0"/>
              <a:buChar char="•"/>
            </a:pPr>
            <a:r>
              <a:rPr lang="vi-VN" sz="2000" dirty="0"/>
              <a:t>Có giải khối siêu </a:t>
            </a:r>
            <a:r>
              <a:rPr lang="vi-VN" sz="2000" dirty="0" err="1"/>
              <a:t>cúp</a:t>
            </a:r>
            <a:endParaRPr lang="vi-VN" sz="2000" dirty="0"/>
          </a:p>
          <a:p>
            <a:pPr lvl="1">
              <a:buFont typeface="Arial" panose="020B0604020202020204" pitchFamily="34" charset="0"/>
              <a:buChar char="•"/>
            </a:pPr>
            <a:r>
              <a:rPr lang="vi-VN" sz="2000" dirty="0"/>
              <a:t>3 giải cao khối chuyên tin</a:t>
            </a:r>
          </a:p>
          <a:p>
            <a:pPr lvl="1">
              <a:buFont typeface="Arial" panose="020B0604020202020204" pitchFamily="34" charset="0"/>
              <a:buChar char="•"/>
            </a:pPr>
            <a:r>
              <a:rPr lang="vi-VN" sz="2000" dirty="0" err="1"/>
              <a:t>Top</a:t>
            </a:r>
            <a:r>
              <a:rPr lang="vi-VN" sz="2000" dirty="0"/>
              <a:t> cao các vòng thi ICPC – có huy chương ICPC </a:t>
            </a:r>
            <a:r>
              <a:rPr lang="vi-VN" sz="2000" dirty="0" err="1"/>
              <a:t>Regional</a:t>
            </a:r>
            <a:endParaRPr lang="vi-VN" sz="2000" dirty="0"/>
          </a:p>
          <a:p>
            <a:pPr lvl="1">
              <a:buFont typeface="Arial" panose="020B0604020202020204" pitchFamily="34" charset="0"/>
              <a:buChar char="•"/>
            </a:pPr>
            <a:r>
              <a:rPr lang="vi-VN" sz="2000" dirty="0"/>
              <a:t>Mơ ước: đặt chân đến Đài Loan vào đầu năm tới</a:t>
            </a:r>
          </a:p>
          <a:p>
            <a:pPr marL="201168" lvl="1" indent="0">
              <a:buNone/>
            </a:pPr>
            <a:endParaRPr lang="vi-VN" sz="2000" dirty="0"/>
          </a:p>
          <a:p>
            <a:pPr marL="201168" lvl="1" indent="0">
              <a:buNone/>
            </a:pPr>
            <a:endParaRPr lang="vi-VN" sz="2000" dirty="0"/>
          </a:p>
          <a:p>
            <a:r>
              <a:rPr lang="vi-VN" sz="2400" b="1" dirty="0"/>
              <a:t>Làm thế nào để đạt được mục tiêu?</a:t>
            </a:r>
          </a:p>
          <a:p>
            <a:pPr lvl="1">
              <a:buFont typeface="Arial" panose="020B0604020202020204" pitchFamily="34" charset="0"/>
              <a:buChar char="•"/>
            </a:pPr>
            <a:r>
              <a:rPr lang="vi-VN" sz="2000" dirty="0"/>
              <a:t>Tổ chức đội tuyển</a:t>
            </a:r>
          </a:p>
          <a:p>
            <a:pPr lvl="1">
              <a:buFont typeface="Arial" panose="020B0604020202020204" pitchFamily="34" charset="0"/>
              <a:buChar char="•"/>
            </a:pPr>
            <a:r>
              <a:rPr lang="vi-VN" sz="2000" dirty="0"/>
              <a:t>Quyết tâm của từng cá nhân</a:t>
            </a:r>
          </a:p>
          <a:p>
            <a:pPr lvl="1">
              <a:buFont typeface="Arial" panose="020B0604020202020204" pitchFamily="34" charset="0"/>
              <a:buChar char="•"/>
            </a:pPr>
            <a:r>
              <a:rPr lang="vi-VN" sz="2000" dirty="0"/>
              <a:t>Cải tiến thành tích sau từng vòng thi. Không nản chí khi thất bại. </a:t>
            </a:r>
          </a:p>
        </p:txBody>
      </p:sp>
    </p:spTree>
    <p:extLst>
      <p:ext uri="{BB962C8B-B14F-4D97-AF65-F5344CB8AC3E}">
        <p14:creationId xmlns:p14="http://schemas.microsoft.com/office/powerpoint/2010/main" val="2144830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73914-A072-D123-3C80-D7BE69BCA7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A254D-E1D5-7386-C4E7-062ECA4099E6}"/>
              </a:ext>
            </a:extLst>
          </p:cNvPr>
          <p:cNvSpPr>
            <a:spLocks noGrp="1"/>
          </p:cNvSpPr>
          <p:nvPr>
            <p:ph type="title"/>
          </p:nvPr>
        </p:nvSpPr>
        <p:spPr>
          <a:xfrm>
            <a:off x="1097280" y="1179871"/>
            <a:ext cx="10058400" cy="557489"/>
          </a:xfrm>
        </p:spPr>
        <p:txBody>
          <a:bodyPr>
            <a:normAutofit/>
          </a:bodyPr>
          <a:lstStyle/>
          <a:p>
            <a:r>
              <a:rPr lang="en-US" sz="3000" dirty="0">
                <a:latin typeface="Segoe UI Variable Small Semibol" pitchFamily="2" charset="0"/>
              </a:rPr>
              <a:t>PHẦN VII. NHỮNG VIỆC CẦN LÀM CỦA ĐỘI TUYỂN</a:t>
            </a:r>
            <a:endParaRPr lang="vi-VN" sz="3000" dirty="0">
              <a:latin typeface="Segoe UI Variable Small Semibol" pitchFamily="2" charset="0"/>
            </a:endParaRPr>
          </a:p>
        </p:txBody>
      </p:sp>
      <p:sp>
        <p:nvSpPr>
          <p:cNvPr id="3" name="Content Placeholder 2">
            <a:extLst>
              <a:ext uri="{FF2B5EF4-FFF2-40B4-BE49-F238E27FC236}">
                <a16:creationId xmlns:a16="http://schemas.microsoft.com/office/drawing/2014/main" id="{D49B3851-E25B-3FAC-A425-D3D6ECACEB7C}"/>
              </a:ext>
            </a:extLst>
          </p:cNvPr>
          <p:cNvSpPr>
            <a:spLocks noGrp="1"/>
          </p:cNvSpPr>
          <p:nvPr>
            <p:ph idx="1"/>
          </p:nvPr>
        </p:nvSpPr>
        <p:spPr>
          <a:xfrm>
            <a:off x="1097280" y="1845734"/>
            <a:ext cx="10058400" cy="2234654"/>
          </a:xfrm>
        </p:spPr>
        <p:txBody>
          <a:bodyPr>
            <a:normAutofit/>
          </a:bodyPr>
          <a:lstStyle/>
          <a:p>
            <a:pPr marL="201168" lvl="1" indent="0">
              <a:buNone/>
            </a:pPr>
            <a:endParaRPr lang="vi-VN" sz="2000" dirty="0"/>
          </a:p>
          <a:p>
            <a:pPr marL="201168" lvl="1" indent="0">
              <a:buNone/>
            </a:pPr>
            <a:r>
              <a:rPr lang="vi-VN" sz="2000" dirty="0"/>
              <a:t>THẾ NÀO LÀ ĐỘI TUYỂN?</a:t>
            </a:r>
          </a:p>
          <a:p>
            <a:pPr lvl="1">
              <a:buFont typeface="Arial" panose="020B0604020202020204" pitchFamily="34" charset="0"/>
              <a:buChar char="•"/>
            </a:pPr>
            <a:r>
              <a:rPr lang="vi-VN" sz="2000" dirty="0"/>
              <a:t>Cần thường xuyên trao đổi, giữ liên lạc</a:t>
            </a:r>
          </a:p>
          <a:p>
            <a:pPr lvl="1">
              <a:buFont typeface="Arial" panose="020B0604020202020204" pitchFamily="34" charset="0"/>
              <a:buChar char="•"/>
            </a:pPr>
            <a:r>
              <a:rPr lang="vi-VN" sz="2000" dirty="0"/>
              <a:t>Tạo không khí luyện tập như một gia đình. Nhắc nhở lẫn nhau tập luyện thể thao hàng ngày (cả vận động tay chân và luyện code)</a:t>
            </a:r>
          </a:p>
          <a:p>
            <a:pPr lvl="1">
              <a:buFont typeface="Arial" panose="020B0604020202020204" pitchFamily="34" charset="0"/>
              <a:buChar char="•"/>
            </a:pPr>
            <a:r>
              <a:rPr lang="vi-VN" sz="2000" dirty="0"/>
              <a:t>Chia sẻ hết những gì có thể, tất cả vì mục tiêu màu cờ sắc áo chung</a:t>
            </a:r>
          </a:p>
          <a:p>
            <a:pPr marL="201168" lvl="1" indent="0">
              <a:buNone/>
            </a:pPr>
            <a:endParaRPr lang="vi-VN" sz="2000" dirty="0"/>
          </a:p>
          <a:p>
            <a:pPr marL="201168" lvl="1" indent="0">
              <a:buNone/>
            </a:pPr>
            <a:endParaRPr lang="vi-VN" sz="2000" dirty="0"/>
          </a:p>
        </p:txBody>
      </p:sp>
    </p:spTree>
    <p:extLst>
      <p:ext uri="{BB962C8B-B14F-4D97-AF65-F5344CB8AC3E}">
        <p14:creationId xmlns:p14="http://schemas.microsoft.com/office/powerpoint/2010/main" val="3597923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387BB-C1E3-6879-1FE9-471DF30104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9EFBB-6AE2-9ED2-FDB9-E8B1AE27866A}"/>
              </a:ext>
            </a:extLst>
          </p:cNvPr>
          <p:cNvSpPr>
            <a:spLocks noGrp="1"/>
          </p:cNvSpPr>
          <p:nvPr>
            <p:ph type="title"/>
          </p:nvPr>
        </p:nvSpPr>
        <p:spPr>
          <a:xfrm>
            <a:off x="1097280" y="1150374"/>
            <a:ext cx="10058400" cy="586986"/>
          </a:xfrm>
        </p:spPr>
        <p:txBody>
          <a:bodyPr>
            <a:normAutofit/>
          </a:bodyPr>
          <a:lstStyle/>
          <a:p>
            <a:r>
              <a:rPr lang="en-US" sz="3000" dirty="0">
                <a:latin typeface="Segoe UI Variable Small Semibol" pitchFamily="2" charset="0"/>
              </a:rPr>
              <a:t>PHẦN VIII. QUY ĐỊNH XẾP TEAM ICPC</a:t>
            </a:r>
            <a:endParaRPr lang="vi-VN" sz="3000" dirty="0">
              <a:latin typeface="Segoe UI Variable Small Semibol" pitchFamily="2" charset="0"/>
            </a:endParaRPr>
          </a:p>
        </p:txBody>
      </p:sp>
      <p:sp>
        <p:nvSpPr>
          <p:cNvPr id="3" name="Content Placeholder 2">
            <a:extLst>
              <a:ext uri="{FF2B5EF4-FFF2-40B4-BE49-F238E27FC236}">
                <a16:creationId xmlns:a16="http://schemas.microsoft.com/office/drawing/2014/main" id="{7A8AE81A-4C81-47B3-FED8-34927CDD7427}"/>
              </a:ext>
            </a:extLst>
          </p:cNvPr>
          <p:cNvSpPr>
            <a:spLocks noGrp="1"/>
          </p:cNvSpPr>
          <p:nvPr>
            <p:ph idx="1"/>
          </p:nvPr>
        </p:nvSpPr>
        <p:spPr>
          <a:xfrm>
            <a:off x="1097280" y="1845733"/>
            <a:ext cx="10058400" cy="3861893"/>
          </a:xfrm>
        </p:spPr>
        <p:txBody>
          <a:bodyPr>
            <a:normAutofit/>
          </a:bodyPr>
          <a:lstStyle/>
          <a:p>
            <a:pPr marL="201168" lvl="1" indent="0">
              <a:buNone/>
            </a:pPr>
            <a:endParaRPr lang="vi-VN" sz="2000" dirty="0"/>
          </a:p>
          <a:p>
            <a:pPr lvl="1">
              <a:buFont typeface="Arial" panose="020B0604020202020204" pitchFamily="34" charset="0"/>
              <a:buChar char="•"/>
            </a:pPr>
            <a:r>
              <a:rPr lang="vi-VN" sz="2000" dirty="0">
                <a:solidFill>
                  <a:schemeClr val="tx1"/>
                </a:solidFill>
              </a:rPr>
              <a:t>Các bạn rank cao nhất trong </a:t>
            </a:r>
            <a:r>
              <a:rPr lang="en-US" sz="2000" dirty="0" err="1">
                <a:solidFill>
                  <a:schemeClr val="tx1"/>
                </a:solidFill>
                <a:latin typeface="Arial" panose="020B0604020202020204" pitchFamily="34" charset="0"/>
                <a:cs typeface="Arial" panose="020B0604020202020204" pitchFamily="34" charset="0"/>
              </a:rPr>
              <a:t>Kỳ</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thi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tuyển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chọn</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Đội</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tuyển</a:t>
            </a:r>
            <a:r>
              <a:rPr lang="en-US" sz="2000" dirty="0">
                <a:solidFill>
                  <a:schemeClr val="tx1"/>
                </a:solidFill>
                <a:latin typeface="Arial" panose="020B0604020202020204" pitchFamily="34" charset="0"/>
                <a:cs typeface="Arial" panose="020B0604020202020204" pitchFamily="34" charset="0"/>
              </a:rPr>
              <a:t> </a:t>
            </a:r>
            <a:r>
              <a:rPr lang="vi-VN" sz="2000" dirty="0">
                <a:solidFill>
                  <a:schemeClr val="tx1"/>
                </a:solidFill>
              </a:rPr>
              <a:t>được ưu tiên chọn team</a:t>
            </a:r>
          </a:p>
          <a:p>
            <a:pPr lvl="1">
              <a:buFont typeface="Arial" panose="020B0604020202020204" pitchFamily="34" charset="0"/>
              <a:buChar char="•"/>
            </a:pPr>
            <a:endParaRPr lang="vi-VN" sz="2000" dirty="0">
              <a:solidFill>
                <a:schemeClr val="tx1"/>
              </a:solidFill>
            </a:endParaRPr>
          </a:p>
          <a:p>
            <a:pPr lvl="1">
              <a:buFont typeface="Arial" panose="020B0604020202020204" pitchFamily="34" charset="0"/>
              <a:buChar char="•"/>
            </a:pPr>
            <a:r>
              <a:rPr lang="vi-VN" sz="2000" dirty="0">
                <a:solidFill>
                  <a:schemeClr val="tx1"/>
                </a:solidFill>
              </a:rPr>
              <a:t>Mỗi vòng Bắc Trung Nam sẽ xem xét tính điểm và </a:t>
            </a:r>
            <a:r>
              <a:rPr lang="vi-VN" sz="2000" i="1" dirty="0">
                <a:solidFill>
                  <a:schemeClr val="tx1"/>
                </a:solidFill>
              </a:rPr>
              <a:t>có thể</a:t>
            </a:r>
            <a:r>
              <a:rPr lang="vi-VN" sz="2000" dirty="0">
                <a:solidFill>
                  <a:schemeClr val="tx1"/>
                </a:solidFill>
              </a:rPr>
              <a:t> giảm dần số </a:t>
            </a:r>
            <a:r>
              <a:rPr lang="vi-VN" sz="2000" dirty="0" err="1">
                <a:solidFill>
                  <a:schemeClr val="tx1"/>
                </a:solidFill>
              </a:rPr>
              <a:t>team</a:t>
            </a:r>
            <a:r>
              <a:rPr lang="vi-VN" sz="2000" dirty="0">
                <a:solidFill>
                  <a:schemeClr val="tx1"/>
                </a:solidFill>
              </a:rPr>
              <a:t> </a:t>
            </a:r>
          </a:p>
          <a:p>
            <a:pPr marL="201168" lvl="1" indent="0">
              <a:buNone/>
            </a:pPr>
            <a:endParaRPr lang="vi-VN" sz="2000" dirty="0">
              <a:solidFill>
                <a:schemeClr val="tx1"/>
              </a:solidFill>
            </a:endParaRPr>
          </a:p>
          <a:p>
            <a:pPr lvl="1">
              <a:buFont typeface="Arial" panose="020B0604020202020204" pitchFamily="34" charset="0"/>
              <a:buChar char="•"/>
            </a:pPr>
            <a:r>
              <a:rPr lang="vi-VN" sz="2000" dirty="0">
                <a:solidFill>
                  <a:schemeClr val="tx1"/>
                </a:solidFill>
              </a:rPr>
              <a:t>Khoảng 6 team sẽ vào vòng thi Quốc gia – sau đó sẽ còn 3-4 team tham gia chung kết tại </a:t>
            </a:r>
            <a:r>
              <a:rPr lang="en-US" sz="2000" dirty="0">
                <a:solidFill>
                  <a:schemeClr val="tx1"/>
                </a:solidFill>
              </a:rPr>
              <a:t>T</a:t>
            </a:r>
            <a:r>
              <a:rPr lang="vi-VN" sz="2000" dirty="0">
                <a:solidFill>
                  <a:schemeClr val="tx1"/>
                </a:solidFill>
              </a:rPr>
              <a:t>hành phố Hồ Chí Minh</a:t>
            </a:r>
          </a:p>
          <a:p>
            <a:pPr marL="201168" lvl="1" indent="0">
              <a:buNone/>
            </a:pPr>
            <a:endParaRPr lang="vi-VN" sz="2000" dirty="0">
              <a:solidFill>
                <a:schemeClr val="tx1"/>
              </a:solidFill>
            </a:endParaRPr>
          </a:p>
          <a:p>
            <a:pPr lvl="1">
              <a:buFont typeface="Arial" panose="020B0604020202020204" pitchFamily="34" charset="0"/>
              <a:buChar char="•"/>
            </a:pPr>
            <a:r>
              <a:rPr lang="vi-VN" sz="2000" dirty="0">
                <a:solidFill>
                  <a:schemeClr val="tx1"/>
                </a:solidFill>
              </a:rPr>
              <a:t>Các bạn chưa có </a:t>
            </a:r>
            <a:r>
              <a:rPr lang="vi-VN" sz="2000" dirty="0" err="1">
                <a:solidFill>
                  <a:schemeClr val="tx1"/>
                </a:solidFill>
              </a:rPr>
              <a:t>rank</a:t>
            </a:r>
            <a:r>
              <a:rPr lang="vi-VN" sz="2000" dirty="0">
                <a:solidFill>
                  <a:schemeClr val="tx1"/>
                </a:solidFill>
              </a:rPr>
              <a:t> cao trong buổi thi chủ nhật vừa rồi có thể phải tham gia thêm các vòng thi khác (vừa để ôn luyện bổ sung kiến thức vừa để đánh giá và sắp xếp). </a:t>
            </a:r>
          </a:p>
          <a:p>
            <a:pPr lvl="1">
              <a:buFont typeface="Arial" panose="020B0604020202020204" pitchFamily="34" charset="0"/>
              <a:buChar char="•"/>
            </a:pPr>
            <a:endParaRPr lang="vi-VN" sz="2000" dirty="0"/>
          </a:p>
          <a:p>
            <a:pPr marL="201168" lvl="1" indent="0">
              <a:buNone/>
            </a:pPr>
            <a:endParaRPr lang="vi-VN" sz="2000" dirty="0"/>
          </a:p>
          <a:p>
            <a:pPr marL="201168" lvl="1" indent="0">
              <a:buNone/>
            </a:pPr>
            <a:endParaRPr lang="vi-VN" sz="2000" dirty="0"/>
          </a:p>
        </p:txBody>
      </p:sp>
    </p:spTree>
    <p:extLst>
      <p:ext uri="{BB962C8B-B14F-4D97-AF65-F5344CB8AC3E}">
        <p14:creationId xmlns:p14="http://schemas.microsoft.com/office/powerpoint/2010/main" val="25572312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707</TotalTime>
  <Words>948</Words>
  <Application>Microsoft Office PowerPoint</Application>
  <PresentationFormat>Widescreen</PresentationFormat>
  <Paragraphs>89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Segoe UI Variable Small Semibol</vt:lpstr>
      <vt:lpstr>Segoe UI Variable Text</vt:lpstr>
      <vt:lpstr>Segoe UI Variable Text Semibold</vt:lpstr>
      <vt:lpstr>Retrospect</vt:lpstr>
      <vt:lpstr>KẾ HOẠCH THAM GIA  CÁC KỲ THI LẬP TRÌNH TRONG NĂM 2025 CỦA ĐỘI TUYỂN OLYMPIC TIN HỌC VÀ ICPC HỌC VIỆN</vt:lpstr>
      <vt:lpstr>PHẦN I. CÁC KỲ THI LẬP TRÌNH CỦA SINH VIÊN TRONG NĂM 2025</vt:lpstr>
      <vt:lpstr>PHẦN II. LỊCH TRÌNH CÁC KỲ THI LẬP TRÌNH SINH VIÊN NĂM 2025</vt:lpstr>
      <vt:lpstr>PHẦN III. HÌNH THỨC THI</vt:lpstr>
      <vt:lpstr>PHẦN IV. QUY TẮC XÉT GIẢI THƯỞNG CÁC KỲ THI</vt:lpstr>
      <vt:lpstr>PHẦN V. MỘT SỐ KÊNH THÔNG TIN HỮU ÍCH</vt:lpstr>
      <vt:lpstr>PHẦN VI. MỤC TIÊU CỦA ĐỘI TUYỂN HỌC VIỆN</vt:lpstr>
      <vt:lpstr>PHẦN VII. NHỮNG VIỆC CẦN LÀM CỦA ĐỘI TUYỂN</vt:lpstr>
      <vt:lpstr>PHẦN VIII. QUY ĐỊNH XẾP TEAM ICPC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Manh Son Nguyen</dc:creator>
  <cp:lastModifiedBy>Hai</cp:lastModifiedBy>
  <cp:revision>27</cp:revision>
  <dcterms:created xsi:type="dcterms:W3CDTF">2024-08-26T10:17:56Z</dcterms:created>
  <dcterms:modified xsi:type="dcterms:W3CDTF">2025-10-01T09:47:44Z</dcterms:modified>
</cp:coreProperties>
</file>