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notesMasterIdLst>
    <p:notesMasterId r:id="rId29"/>
  </p:notesMasterIdLst>
  <p:sldIdLst>
    <p:sldId id="256" r:id="rId2"/>
    <p:sldId id="257" r:id="rId3"/>
    <p:sldId id="288" r:id="rId4"/>
    <p:sldId id="258" r:id="rId5"/>
    <p:sldId id="309" r:id="rId6"/>
    <p:sldId id="310" r:id="rId7"/>
    <p:sldId id="307" r:id="rId8"/>
    <p:sldId id="306" r:id="rId9"/>
    <p:sldId id="269" r:id="rId10"/>
    <p:sldId id="259" r:id="rId11"/>
    <p:sldId id="270" r:id="rId12"/>
    <p:sldId id="291" r:id="rId13"/>
    <p:sldId id="337" r:id="rId14"/>
    <p:sldId id="336" r:id="rId15"/>
    <p:sldId id="292" r:id="rId16"/>
    <p:sldId id="294" r:id="rId17"/>
    <p:sldId id="295" r:id="rId18"/>
    <p:sldId id="313" r:id="rId19"/>
    <p:sldId id="314" r:id="rId20"/>
    <p:sldId id="315" r:id="rId21"/>
    <p:sldId id="316" r:id="rId22"/>
    <p:sldId id="308" r:id="rId23"/>
    <p:sldId id="281" r:id="rId24"/>
    <p:sldId id="311" r:id="rId25"/>
    <p:sldId id="332" r:id="rId26"/>
    <p:sldId id="305" r:id="rId27"/>
    <p:sldId id="33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3" autoAdjust="0"/>
    <p:restoredTop sz="94660"/>
  </p:normalViewPr>
  <p:slideViewPr>
    <p:cSldViewPr snapToGrid="0">
      <p:cViewPr varScale="1">
        <p:scale>
          <a:sx n="86" d="100"/>
          <a:sy n="86" d="100"/>
        </p:scale>
        <p:origin x="83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15526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18D3A9-28B5-45BB-9BF7-F49AB741FFD5}"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249718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4213435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4396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43142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1263501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3878266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812111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250391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86650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217767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18D3A9-28B5-45BB-9BF7-F49AB741FFD5}"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398456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18D3A9-28B5-45BB-9BF7-F49AB741FFD5}"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331422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373245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380817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18D3A9-28B5-45BB-9BF7-F49AB741FFD5}" type="datetimeFigureOut">
              <a:rPr lang="en-US" smtClean="0"/>
              <a:t>12/31/2023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192104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18D3A9-28B5-45BB-9BF7-F49AB741FFD5}"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BD7E3-0E15-49DB-9044-099FBD7AABE8}" type="slidenum">
              <a:rPr lang="en-US" smtClean="0"/>
              <a:t>‹#›</a:t>
            </a:fld>
            <a:endParaRPr lang="en-US"/>
          </a:p>
        </p:txBody>
      </p:sp>
    </p:spTree>
    <p:extLst>
      <p:ext uri="{BB962C8B-B14F-4D97-AF65-F5344CB8AC3E}">
        <p14:creationId xmlns:p14="http://schemas.microsoft.com/office/powerpoint/2010/main" val="422671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18D3A9-28B5-45BB-9BF7-F49AB741FFD5}" type="datetimeFigureOut">
              <a:rPr lang="en-US" smtClean="0"/>
              <a:t>12/31/2023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8BD7E3-0E15-49DB-9044-099FBD7AABE8}" type="slidenum">
              <a:rPr lang="en-US" smtClean="0"/>
              <a:t>‹#›</a:t>
            </a:fld>
            <a:endParaRPr lang="en-US"/>
          </a:p>
        </p:txBody>
      </p:sp>
    </p:spTree>
    <p:extLst>
      <p:ext uri="{BB962C8B-B14F-4D97-AF65-F5344CB8AC3E}">
        <p14:creationId xmlns:p14="http://schemas.microsoft.com/office/powerpoint/2010/main" val="176440866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896" y="767027"/>
            <a:ext cx="11388956" cy="2971051"/>
          </a:xfrm>
        </p:spPr>
        <p:txBody>
          <a:bodyPr/>
          <a:lstStyle/>
          <a:p>
            <a:pPr algn="ctr"/>
            <a:r>
              <a:rPr lang="en-US">
                <a:latin typeface="Arial" panose="020B0604020202020204" pitchFamily="34" charset="0"/>
                <a:cs typeface="Arial" panose="020B0604020202020204" pitchFamily="34" charset="0"/>
              </a:rPr>
              <a:t>MVL SHOP</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5615" y="152469"/>
            <a:ext cx="3544617" cy="1144210"/>
          </a:xfrm>
          <a:prstGeom prst="rect">
            <a:avLst/>
          </a:prstGeom>
          <a:noFill/>
          <a:ln>
            <a:noFill/>
          </a:ln>
        </p:spPr>
      </p:pic>
      <p:sp>
        <p:nvSpPr>
          <p:cNvPr id="5" name="Title 1"/>
          <p:cNvSpPr txBox="1"/>
          <p:nvPr/>
        </p:nvSpPr>
        <p:spPr>
          <a:xfrm>
            <a:off x="4650232" y="0"/>
            <a:ext cx="7246620" cy="114421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sz="2800">
                <a:solidFill>
                  <a:schemeClr val="tx1"/>
                </a:solidFill>
                <a:latin typeface="Arial" panose="020B0604020202020204" pitchFamily="34" charset="0"/>
                <a:cs typeface="Arial" panose="020B0604020202020204" pitchFamily="34" charset="0"/>
              </a:rPr>
              <a:t>TRƯỜNG ĐẠI HỌC CÔNG NGHỆ TP.HCM</a:t>
            </a:r>
          </a:p>
          <a:p>
            <a:pPr algn="ctr"/>
            <a:r>
              <a:rPr lang="vi-VN" sz="2800">
                <a:solidFill>
                  <a:schemeClr val="tx1"/>
                </a:solidFill>
                <a:latin typeface="Arial" panose="020B0604020202020204" pitchFamily="34" charset="0"/>
                <a:cs typeface="Arial" panose="020B0604020202020204" pitchFamily="34" charset="0"/>
              </a:rPr>
              <a:t>KHOA CÔNG NGHỆ THÔNG TIN</a:t>
            </a:r>
          </a:p>
        </p:txBody>
      </p:sp>
      <p:sp>
        <p:nvSpPr>
          <p:cNvPr id="6" name="Rectangle 5"/>
          <p:cNvSpPr/>
          <p:nvPr/>
        </p:nvSpPr>
        <p:spPr>
          <a:xfrm>
            <a:off x="0" y="6165501"/>
            <a:ext cx="7668768" cy="646331"/>
          </a:xfrm>
          <a:prstGeom prst="rect">
            <a:avLst/>
          </a:prstGeom>
        </p:spPr>
        <p:txBody>
          <a:bodyPr wrap="square">
            <a:spAutoFit/>
          </a:bodyPr>
          <a:lstStyle/>
          <a:p>
            <a:r>
              <a:rPr lang="vi-VN" b="1" dirty="0">
                <a:latin typeface="Arial" panose="020B0604020202020204" pitchFamily="34" charset="0"/>
                <a:cs typeface="Arial" panose="020B0604020202020204" pitchFamily="34" charset="0"/>
              </a:rPr>
              <a:t>Môn học: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chuyên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ngành</a:t>
            </a:r>
            <a:endParaRPr lang="en-US" b="1" dirty="0">
              <a:latin typeface="Arial" panose="020B0604020202020204" pitchFamily="34" charset="0"/>
              <a:cs typeface="Arial" panose="020B0604020202020204" pitchFamily="34" charset="0"/>
            </a:endParaRPr>
          </a:p>
          <a:p>
            <a:r>
              <a:rPr lang="vi-VN" b="1" dirty="0">
                <a:latin typeface="Arial" panose="020B0604020202020204" pitchFamily="34" charset="0"/>
                <a:cs typeface="Arial" panose="020B0604020202020204" pitchFamily="34" charset="0"/>
              </a:rPr>
              <a:t>G</a:t>
            </a:r>
            <a:r>
              <a:rPr lang="en-US" b="1" dirty="0" err="1">
                <a:latin typeface="Arial" panose="020B0604020202020204" pitchFamily="34" charset="0"/>
                <a:cs typeface="Arial" panose="020B0604020202020204" pitchFamily="34" charset="0"/>
              </a:rPr>
              <a:t>iảng</a:t>
            </a:r>
            <a:r>
              <a:rPr lang="vi-VN" b="1" dirty="0">
                <a:latin typeface="Arial" panose="020B0604020202020204" pitchFamily="34" charset="0"/>
                <a:cs typeface="Arial" panose="020B0604020202020204" pitchFamily="34" charset="0"/>
              </a:rPr>
              <a:t> viên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hướng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dẫn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Nguyễn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Mạnh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Hùng</a:t>
            </a:r>
            <a:endParaRPr lang="en-US"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7462" y="942813"/>
            <a:ext cx="11360662" cy="707886"/>
          </a:xfrm>
          <a:prstGeom prst="rect">
            <a:avLst/>
          </a:prstGeom>
        </p:spPr>
        <p:txBody>
          <a:bodyPr wrap="square">
            <a:spAutoFit/>
          </a:bodyPr>
          <a:lstStyle/>
          <a:p>
            <a:r>
              <a:rPr lang="en-US" sz="4000" b="1">
                <a:latin typeface="Arial" panose="020B0604020202020204" pitchFamily="34" charset="0"/>
                <a:cs typeface="Arial" panose="020B0604020202020204" pitchFamily="34" charset="0"/>
              </a:rPr>
              <a:t>XÁC ĐỊNH YÊU CẦU PHI CHỨC NĂNG</a:t>
            </a:r>
          </a:p>
        </p:txBody>
      </p:sp>
      <p:sp>
        <p:nvSpPr>
          <p:cNvPr id="13" name="Title 1"/>
          <p:cNvSpPr>
            <a:spLocks noGrp="1"/>
          </p:cNvSpPr>
          <p:nvPr>
            <p:ph type="title"/>
          </p:nvPr>
        </p:nvSpPr>
        <p:spPr>
          <a:xfrm>
            <a:off x="0" y="17025"/>
            <a:ext cx="10571998" cy="970450"/>
          </a:xfrm>
        </p:spPr>
        <p:txBody>
          <a:bodyPr/>
          <a:lstStyle/>
          <a:p>
            <a:r>
              <a:rPr lang="en-US" sz="3200" dirty="0">
                <a:latin typeface="Arial" panose="020B0604020202020204" pitchFamily="34" charset="0"/>
                <a:cs typeface="Arial" panose="020B0604020202020204" pitchFamily="34" charset="0"/>
              </a:rPr>
              <a:t>YÊU CẦU HỆ THỐNG</a:t>
            </a:r>
          </a:p>
        </p:txBody>
      </p:sp>
      <p:sp>
        <p:nvSpPr>
          <p:cNvPr id="14" name="Rectangle 13"/>
          <p:cNvSpPr/>
          <p:nvPr/>
        </p:nvSpPr>
        <p:spPr>
          <a:xfrm>
            <a:off x="11708124" y="6546724"/>
            <a:ext cx="4879848" cy="307777"/>
          </a:xfrm>
          <a:prstGeom prst="rect">
            <a:avLst/>
          </a:prstGeom>
        </p:spPr>
        <p:txBody>
          <a:bodyPr wrap="square">
            <a:spAutoFit/>
          </a:bodyPr>
          <a:lstStyle/>
          <a:p>
            <a:r>
              <a:rPr lang="en-US" sz="1400" dirty="0"/>
              <a:t>MLV</a:t>
            </a:r>
          </a:p>
        </p:txBody>
      </p:sp>
      <p:sp>
        <p:nvSpPr>
          <p:cNvPr id="4" name="Rectangle 3"/>
          <p:cNvSpPr/>
          <p:nvPr/>
        </p:nvSpPr>
        <p:spPr>
          <a:xfrm>
            <a:off x="525593" y="3676449"/>
            <a:ext cx="2593980" cy="830997"/>
          </a:xfrm>
          <a:prstGeom prst="rect">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4800" b="1" cap="none" spc="5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Yêu cầu</a:t>
            </a:r>
          </a:p>
        </p:txBody>
      </p:sp>
      <p:sp>
        <p:nvSpPr>
          <p:cNvPr id="17" name="Rectangle 16"/>
          <p:cNvSpPr/>
          <p:nvPr/>
        </p:nvSpPr>
        <p:spPr>
          <a:xfrm>
            <a:off x="5405135" y="2086493"/>
            <a:ext cx="2358339" cy="615553"/>
          </a:xfrm>
          <a:prstGeom prst="rect">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3400" b="1" cap="none" spc="5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Dễ sửa lỗi</a:t>
            </a:r>
          </a:p>
        </p:txBody>
      </p:sp>
      <p:sp>
        <p:nvSpPr>
          <p:cNvPr id="19" name="Rectangle 18"/>
          <p:cNvSpPr/>
          <p:nvPr/>
        </p:nvSpPr>
        <p:spPr>
          <a:xfrm>
            <a:off x="5384297" y="4393824"/>
            <a:ext cx="2751074" cy="615553"/>
          </a:xfrm>
          <a:prstGeom prst="rect">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3400" b="1" cap="none" spc="5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Tái sử dụng</a:t>
            </a:r>
          </a:p>
        </p:txBody>
      </p:sp>
      <p:sp>
        <p:nvSpPr>
          <p:cNvPr id="20" name="Rectangle 19"/>
          <p:cNvSpPr/>
          <p:nvPr/>
        </p:nvSpPr>
        <p:spPr>
          <a:xfrm>
            <a:off x="5372274" y="5576542"/>
            <a:ext cx="2951450" cy="615553"/>
          </a:xfrm>
          <a:prstGeom prst="rect">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3400" b="1" spc="5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Dễ thích ứng</a:t>
            </a:r>
            <a:endParaRPr lang="en-US" sz="3400" b="1" cap="none" spc="5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22" name="Rectangle 21"/>
          <p:cNvSpPr/>
          <p:nvPr/>
        </p:nvSpPr>
        <p:spPr>
          <a:xfrm>
            <a:off x="5410746" y="3211106"/>
            <a:ext cx="2260555" cy="615553"/>
          </a:xfrm>
          <a:prstGeom prst="rect">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3400" b="1" cap="none" spc="5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Dễ bảo trì</a:t>
            </a:r>
          </a:p>
        </p:txBody>
      </p:sp>
      <p:cxnSp>
        <p:nvCxnSpPr>
          <p:cNvPr id="24" name="Straight Arrow Connector 23"/>
          <p:cNvCxnSpPr>
            <a:stCxn id="4" idx="3"/>
            <a:endCxn id="17" idx="1"/>
          </p:cNvCxnSpPr>
          <p:nvPr/>
        </p:nvCxnSpPr>
        <p:spPr>
          <a:xfrm flipV="1">
            <a:off x="3119573" y="2394270"/>
            <a:ext cx="2285562" cy="1697678"/>
          </a:xfrm>
          <a:prstGeom prst="straightConnector1">
            <a:avLst/>
          </a:prstGeom>
          <a:ln>
            <a:solidFill>
              <a:schemeClr val="tx1"/>
            </a:solidFill>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27" name="Straight Arrow Connector 26"/>
          <p:cNvCxnSpPr>
            <a:stCxn id="4" idx="3"/>
            <a:endCxn id="22" idx="1"/>
          </p:cNvCxnSpPr>
          <p:nvPr/>
        </p:nvCxnSpPr>
        <p:spPr>
          <a:xfrm flipV="1">
            <a:off x="3119573" y="3518883"/>
            <a:ext cx="2291173" cy="573065"/>
          </a:xfrm>
          <a:prstGeom prst="straightConnector1">
            <a:avLst/>
          </a:prstGeom>
          <a:ln>
            <a:solidFill>
              <a:schemeClr val="tx1"/>
            </a:solidFill>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30" name="Straight Arrow Connector 29"/>
          <p:cNvCxnSpPr>
            <a:stCxn id="4" idx="3"/>
            <a:endCxn id="19" idx="1"/>
          </p:cNvCxnSpPr>
          <p:nvPr/>
        </p:nvCxnSpPr>
        <p:spPr>
          <a:xfrm>
            <a:off x="3119573" y="4091948"/>
            <a:ext cx="2264724" cy="609653"/>
          </a:xfrm>
          <a:prstGeom prst="straightConnector1">
            <a:avLst/>
          </a:prstGeom>
          <a:ln>
            <a:solidFill>
              <a:schemeClr val="tx1"/>
            </a:solidFill>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34" name="Straight Arrow Connector 33"/>
          <p:cNvCxnSpPr>
            <a:stCxn id="4" idx="3"/>
            <a:endCxn id="20" idx="1"/>
          </p:cNvCxnSpPr>
          <p:nvPr/>
        </p:nvCxnSpPr>
        <p:spPr>
          <a:xfrm>
            <a:off x="3119573" y="4091948"/>
            <a:ext cx="2252701" cy="1792371"/>
          </a:xfrm>
          <a:prstGeom prst="straightConnector1">
            <a:avLst/>
          </a:prstGeom>
          <a:ln>
            <a:solidFill>
              <a:schemeClr val="tx1"/>
            </a:solidFill>
            <a:tailEnd type="triangle"/>
          </a:ln>
        </p:spPr>
        <p:style>
          <a:lnRef idx="2">
            <a:schemeClr val="accent5">
              <a:shade val="15000"/>
            </a:schemeClr>
          </a:lnRef>
          <a:fillRef idx="1">
            <a:schemeClr val="accent5"/>
          </a:fillRef>
          <a:effectRef idx="0">
            <a:schemeClr val="accent5"/>
          </a:effectRef>
          <a:fontRef idx="minor">
            <a:schemeClr val="lt1"/>
          </a:fontRef>
        </p:style>
      </p:cxnSp>
      <p:sp>
        <p:nvSpPr>
          <p:cNvPr id="18" name="Rectangle 1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1856232" y="3307568"/>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latin typeface="Arial" panose="020B0604020202020204" pitchFamily="34" charset="0"/>
                <a:cs typeface="Arial" panose="020B0604020202020204" pitchFamily="34" charset="0"/>
              </a:rPr>
              <a:t>MÔ TẢ HỆ THỐNG</a:t>
            </a:r>
          </a:p>
        </p:txBody>
      </p:sp>
      <p:sp>
        <p:nvSpPr>
          <p:cNvPr id="5" name="Rectangle 4"/>
          <p:cNvSpPr/>
          <p:nvPr/>
        </p:nvSpPr>
        <p:spPr>
          <a:xfrm>
            <a:off x="11698224" y="6533197"/>
            <a:ext cx="4879848" cy="307777"/>
          </a:xfrm>
          <a:prstGeom prst="rect">
            <a:avLst/>
          </a:prstGeom>
        </p:spPr>
        <p:txBody>
          <a:bodyPr wrap="square">
            <a:spAutoFit/>
          </a:bodyPr>
          <a:lstStyle/>
          <a:p>
            <a:r>
              <a:rPr lang="en-US" sz="1400" dirty="0"/>
              <a:t>MLV</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560" y="950283"/>
            <a:ext cx="7236276"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MÔ TẢ CHỨC NĂNG HỆ THỐNG</a:t>
            </a:r>
            <a:endParaRPr lang="vi-VN" sz="3600" dirty="0">
              <a:latin typeface="Arial" panose="020B0604020202020204" pitchFamily="34" charset="0"/>
              <a:cs typeface="Arial" panose="020B0604020202020204" pitchFamily="34" charset="0"/>
            </a:endParaRPr>
          </a:p>
        </p:txBody>
      </p:sp>
      <p:sp>
        <p:nvSpPr>
          <p:cNvPr id="12" name="Title 1"/>
          <p:cNvSpPr txBox="1"/>
          <p:nvPr/>
        </p:nvSpPr>
        <p:spPr>
          <a:xfrm>
            <a:off x="0" y="-267736"/>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latin typeface="Arial" panose="020B0604020202020204" pitchFamily="34" charset="0"/>
                <a:cs typeface="Arial" panose="020B0604020202020204" pitchFamily="34" charset="0"/>
              </a:rPr>
              <a:t>MÔ TẢ HỆ THỐNG</a:t>
            </a:r>
          </a:p>
        </p:txBody>
      </p:sp>
      <p:sp>
        <p:nvSpPr>
          <p:cNvPr id="9" name="Rectangle 8"/>
          <p:cNvSpPr/>
          <p:nvPr/>
        </p:nvSpPr>
        <p:spPr>
          <a:xfrm>
            <a:off x="11661648" y="6533197"/>
            <a:ext cx="4879848" cy="307777"/>
          </a:xfrm>
          <a:prstGeom prst="rect">
            <a:avLst/>
          </a:prstGeom>
        </p:spPr>
        <p:txBody>
          <a:bodyPr wrap="square">
            <a:spAutoFit/>
          </a:bodyPr>
          <a:lstStyle/>
          <a:p>
            <a:r>
              <a:rPr lang="en-US" sz="1400" dirty="0"/>
              <a:t>MLV</a:t>
            </a:r>
          </a:p>
        </p:txBody>
      </p:sp>
      <p:sp>
        <p:nvSpPr>
          <p:cNvPr id="4" name="Rectangle 3"/>
          <p:cNvSpPr/>
          <p:nvPr/>
        </p:nvSpPr>
        <p:spPr>
          <a:xfrm>
            <a:off x="5601966" y="2553965"/>
            <a:ext cx="4705739" cy="3635354"/>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pPr marL="342900" lvl="0" indent="-342900">
              <a:lnSpc>
                <a:spcPct val="107000"/>
              </a:lnSpc>
              <a:spcAft>
                <a:spcPts val="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Đăng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kí</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Đăng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Nhập</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p>
          <a:p>
            <a:pPr marL="342900" lvl="0" indent="-342900">
              <a:lnSpc>
                <a:spcPct val="107000"/>
              </a:lnSpc>
              <a:spcAft>
                <a:spcPts val="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Xem</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thông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tin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người</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dùng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a:t>
            </a:r>
          </a:p>
          <a:p>
            <a:pPr marL="342900" lvl="0" indent="-342900">
              <a:lnSpc>
                <a:spcPct val="107000"/>
              </a:lnSpc>
              <a:spcAft>
                <a:spcPts val="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Xác</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nhận</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thông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tin.</a:t>
            </a:r>
          </a:p>
          <a:p>
            <a:pPr marL="342900" lvl="0" indent="-342900">
              <a:lnSpc>
                <a:spcPct val="107000"/>
              </a:lnSpc>
              <a:spcAft>
                <a:spcPts val="80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Tìm</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kiếm</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mặt</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hàng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a:t>
            </a:r>
          </a:p>
          <a:p>
            <a:pPr marL="342900" lvl="0" indent="-342900">
              <a:lnSpc>
                <a:spcPct val="107000"/>
              </a:lnSpc>
              <a:spcAft>
                <a:spcPts val="80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Thêm</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giỏ</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hàng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a:t>
            </a:r>
          </a:p>
          <a:p>
            <a:pPr marL="342900" lvl="0" indent="-342900">
              <a:lnSpc>
                <a:spcPct val="107000"/>
              </a:lnSpc>
              <a:spcAft>
                <a:spcPts val="800"/>
              </a:spcAft>
              <a:buFont typeface="Wingdings" panose="05000000000000000000" pitchFamily="2" charset="2"/>
              <a:buChar char="v"/>
            </a:pP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Thanh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toán</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p>
          <a:p>
            <a:pPr marL="342900" lvl="0" indent="-342900">
              <a:lnSpc>
                <a:spcPct val="107000"/>
              </a:lnSpc>
              <a:spcAft>
                <a:spcPts val="80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Xem</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lại</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lịch</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sử</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đơn</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hàng</a:t>
            </a:r>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Lọc</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các</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mặt</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hàng</a:t>
            </a:r>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endParaRPr>
          </a:p>
        </p:txBody>
      </p:sp>
      <p:sp>
        <p:nvSpPr>
          <p:cNvPr id="10" name="Rectangle 9"/>
          <p:cNvSpPr/>
          <p:nvPr/>
        </p:nvSpPr>
        <p:spPr>
          <a:xfrm>
            <a:off x="1122674" y="4048477"/>
            <a:ext cx="2912977" cy="6463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36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N</a:t>
            </a:r>
            <a:r>
              <a:rPr lang="en-US" sz="3600" b="1" cap="non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gười</a:t>
            </a: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 </a:t>
            </a:r>
            <a:r>
              <a:rPr lang="en-US" sz="3600" b="1" cap="non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dùng</a:t>
            </a:r>
            <a:endPar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p:txBody>
      </p:sp>
      <p:cxnSp>
        <p:nvCxnSpPr>
          <p:cNvPr id="6" name="Straight Arrow Connector 5"/>
          <p:cNvCxnSpPr>
            <a:stCxn id="10" idx="3"/>
            <a:endCxn id="4" idx="1"/>
          </p:cNvCxnSpPr>
          <p:nvPr/>
        </p:nvCxnSpPr>
        <p:spPr>
          <a:xfrm flipV="1">
            <a:off x="4035651" y="4371642"/>
            <a:ext cx="1566315" cy="1"/>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sp>
        <p:nvSpPr>
          <p:cNvPr id="14" name="Rectangle 13"/>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560" y="950283"/>
            <a:ext cx="7236276" cy="646331"/>
          </a:xfrm>
          <a:prstGeom prst="rect">
            <a:avLst/>
          </a:prstGeom>
        </p:spPr>
        <p:txBody>
          <a:bodyPr wrap="none">
            <a:spAutoFit/>
          </a:bodyPr>
          <a:lstStyle/>
          <a:p>
            <a:r>
              <a:rPr lang="en-US" sz="3600" b="1">
                <a:latin typeface="Arial" panose="020B0604020202020204" pitchFamily="34" charset="0"/>
                <a:cs typeface="Arial" panose="020B0604020202020204" pitchFamily="34" charset="0"/>
              </a:rPr>
              <a:t>MÔ TẢ CHỨC NĂNG HỆ THỐNG</a:t>
            </a:r>
            <a:endParaRPr lang="vi-VN" sz="3600">
              <a:latin typeface="Arial" panose="020B0604020202020204" pitchFamily="34" charset="0"/>
              <a:cs typeface="Arial" panose="020B0604020202020204" pitchFamily="34" charset="0"/>
            </a:endParaRPr>
          </a:p>
        </p:txBody>
      </p:sp>
      <p:sp>
        <p:nvSpPr>
          <p:cNvPr id="12" name="Title 1"/>
          <p:cNvSpPr txBox="1"/>
          <p:nvPr/>
        </p:nvSpPr>
        <p:spPr>
          <a:xfrm>
            <a:off x="0" y="-267736"/>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latin typeface="Arial" panose="020B0604020202020204" pitchFamily="34" charset="0"/>
                <a:cs typeface="Arial" panose="020B0604020202020204" pitchFamily="34" charset="0"/>
              </a:rPr>
              <a:t>MÔ TẢ HỆ THỐNG</a:t>
            </a:r>
          </a:p>
        </p:txBody>
      </p:sp>
      <p:sp>
        <p:nvSpPr>
          <p:cNvPr id="9" name="Rectangle 8"/>
          <p:cNvSpPr/>
          <p:nvPr/>
        </p:nvSpPr>
        <p:spPr>
          <a:xfrm>
            <a:off x="11625072" y="6533197"/>
            <a:ext cx="4879848" cy="307777"/>
          </a:xfrm>
          <a:prstGeom prst="rect">
            <a:avLst/>
          </a:prstGeom>
        </p:spPr>
        <p:txBody>
          <a:bodyPr wrap="square">
            <a:spAutoFit/>
          </a:bodyPr>
          <a:lstStyle/>
          <a:p>
            <a:r>
              <a:rPr lang="en-US" sz="1400" dirty="0"/>
              <a:t>MLV</a:t>
            </a:r>
          </a:p>
        </p:txBody>
      </p:sp>
      <p:sp>
        <p:nvSpPr>
          <p:cNvPr id="15" name="Rectangle 14"/>
          <p:cNvSpPr/>
          <p:nvPr/>
        </p:nvSpPr>
        <p:spPr>
          <a:xfrm>
            <a:off x="1650313" y="3603256"/>
            <a:ext cx="1653017" cy="6463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Admin</a:t>
            </a:r>
          </a:p>
        </p:txBody>
      </p:sp>
      <p:sp>
        <p:nvSpPr>
          <p:cNvPr id="16" name="Rectangle 15"/>
          <p:cNvSpPr/>
          <p:nvPr/>
        </p:nvSpPr>
        <p:spPr>
          <a:xfrm>
            <a:off x="5601966" y="2906686"/>
            <a:ext cx="4705739" cy="2039469"/>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pPr marL="342900" lvl="0" indent="-342900">
              <a:lnSpc>
                <a:spcPct val="107000"/>
              </a:lnSpc>
              <a:spcAft>
                <a:spcPts val="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Xem</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thông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tin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cửa</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hàng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a:t>
            </a:r>
          </a:p>
          <a:p>
            <a:pPr marL="342900" lvl="0" indent="-342900">
              <a:lnSpc>
                <a:spcPct val="107000"/>
              </a:lnSpc>
              <a:spcAft>
                <a:spcPts val="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Xác</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nhận</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thông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tin.</a:t>
            </a:r>
          </a:p>
          <a:p>
            <a:pPr marL="342900" lvl="0" indent="-342900">
              <a:lnSpc>
                <a:spcPct val="107000"/>
              </a:lnSpc>
              <a:spcAft>
                <a:spcPts val="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Xem</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Các</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mặt</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hàng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a:t>
            </a:r>
          </a:p>
          <a:p>
            <a:pPr marL="342900" lvl="0" indent="-342900">
              <a:lnSpc>
                <a:spcPct val="107000"/>
              </a:lnSpc>
              <a:spcAft>
                <a:spcPts val="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Duyệt</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tài</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khoản</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p>
          <a:p>
            <a:pPr marL="342900" lvl="0" indent="-342900">
              <a:lnSpc>
                <a:spcPct val="107000"/>
              </a:lnSpc>
              <a:spcAft>
                <a:spcPts val="0"/>
              </a:spcAft>
              <a:buFont typeface="Wingdings" panose="05000000000000000000" pitchFamily="2" charset="2"/>
              <a:buChar char="v"/>
            </a:pP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Đăng</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bài</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viết</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cs typeface="Arial" panose="020B0604020202020204" pitchFamily="34" charset="0"/>
              </a:rPr>
              <a:t> .</a:t>
            </a:r>
          </a:p>
        </p:txBody>
      </p:sp>
      <p:cxnSp>
        <p:nvCxnSpPr>
          <p:cNvPr id="17" name="Straight Arrow Connector 16"/>
          <p:cNvCxnSpPr>
            <a:stCxn id="15" idx="3"/>
            <a:endCxn id="16" idx="1"/>
          </p:cNvCxnSpPr>
          <p:nvPr/>
        </p:nvCxnSpPr>
        <p:spPr>
          <a:xfrm flipV="1">
            <a:off x="3303330" y="3926421"/>
            <a:ext cx="2298636" cy="1"/>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sp>
        <p:nvSpPr>
          <p:cNvPr id="14" name="Rectangle 13"/>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1856232" y="3307568"/>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err="1">
                <a:latin typeface="Arial" panose="020B0604020202020204" pitchFamily="34" charset="0"/>
                <a:cs typeface="Arial" panose="020B0604020202020204" pitchFamily="34" charset="0"/>
              </a:rPr>
              <a:t>Phân</a:t>
            </a: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Tích</a:t>
            </a: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Thiết</a:t>
            </a: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Kế</a:t>
            </a:r>
            <a:endParaRPr lang="en-US" sz="7200" dirty="0">
              <a:latin typeface="Arial" panose="020B0604020202020204" pitchFamily="34" charset="0"/>
              <a:cs typeface="Arial" panose="020B0604020202020204" pitchFamily="34" charset="0"/>
            </a:endParaRPr>
          </a:p>
        </p:txBody>
      </p:sp>
      <p:sp>
        <p:nvSpPr>
          <p:cNvPr id="5" name="Rectangle 4"/>
          <p:cNvSpPr/>
          <p:nvPr/>
        </p:nvSpPr>
        <p:spPr>
          <a:xfrm>
            <a:off x="11670792" y="6550223"/>
            <a:ext cx="4879848" cy="307777"/>
          </a:xfrm>
          <a:prstGeom prst="rect">
            <a:avLst/>
          </a:prstGeom>
        </p:spPr>
        <p:txBody>
          <a:bodyPr wrap="square">
            <a:spAutoFit/>
          </a:bodyPr>
          <a:lstStyle/>
          <a:p>
            <a:r>
              <a:rPr lang="en-US" sz="1400" dirty="0"/>
              <a:t>MLV</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0" y="-267736"/>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latin typeface="Arial" panose="020B0604020202020204" pitchFamily="34" charset="0"/>
                <a:cs typeface="Arial" panose="020B0604020202020204" pitchFamily="34" charset="0"/>
              </a:rPr>
              <a:t>PHÂN TÍCH HỆ THỐNG</a:t>
            </a:r>
          </a:p>
        </p:txBody>
      </p:sp>
      <p:sp>
        <p:nvSpPr>
          <p:cNvPr id="9" name="Rectangle 8"/>
          <p:cNvSpPr/>
          <p:nvPr/>
        </p:nvSpPr>
        <p:spPr>
          <a:xfrm>
            <a:off x="11687400" y="6550223"/>
            <a:ext cx="4879848" cy="307777"/>
          </a:xfrm>
          <a:prstGeom prst="rect">
            <a:avLst/>
          </a:prstGeom>
        </p:spPr>
        <p:txBody>
          <a:bodyPr wrap="square">
            <a:spAutoFit/>
          </a:bodyPr>
          <a:lstStyle/>
          <a:p>
            <a:r>
              <a:rPr lang="en-US" sz="1400" dirty="0"/>
              <a:t>MLV</a:t>
            </a:r>
          </a:p>
        </p:txBody>
      </p:sp>
      <p:sp>
        <p:nvSpPr>
          <p:cNvPr id="8" name="Rectangle 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102847" y="3143157"/>
            <a:ext cx="2036849"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Diagram</a:t>
            </a:r>
            <a:endParaRPr lang="vi-VN" sz="3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E8559236-067B-7CBD-3D09-4D9D2E83D9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7713" y="555543"/>
            <a:ext cx="9171432" cy="58195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712" y="2551837"/>
            <a:ext cx="2444517" cy="1754326"/>
          </a:xfrm>
          <a:prstGeom prst="rect">
            <a:avLst/>
          </a:prstGeom>
        </p:spPr>
        <p:txBody>
          <a:bodyPr wrap="square">
            <a:spAutoFit/>
          </a:bodyPr>
          <a:lstStyle/>
          <a:p>
            <a:r>
              <a:rPr lang="vi-VN" sz="3600" b="1" dirty="0">
                <a:latin typeface="Arial" panose="020B0604020202020204" pitchFamily="34" charset="0"/>
                <a:cs typeface="Arial" panose="020B0604020202020204" pitchFamily="34" charset="0"/>
              </a:rPr>
              <a:t>Sơ</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đồ</a:t>
            </a:r>
            <a:r>
              <a:rPr lang="en-US" sz="3600" b="1" dirty="0">
                <a:latin typeface="Arial" panose="020B0604020202020204" pitchFamily="34" charset="0"/>
                <a:cs typeface="Arial" panose="020B0604020202020204" pitchFamily="34" charset="0"/>
              </a:rPr>
              <a:t> USE CASE</a:t>
            </a:r>
            <a:endParaRPr lang="vi-VN" sz="3600" dirty="0">
              <a:latin typeface="Arial" panose="020B0604020202020204" pitchFamily="34" charset="0"/>
              <a:cs typeface="Arial" panose="020B0604020202020204" pitchFamily="34" charset="0"/>
            </a:endParaRPr>
          </a:p>
        </p:txBody>
      </p:sp>
      <p:sp>
        <p:nvSpPr>
          <p:cNvPr id="9" name="Rectangle 8"/>
          <p:cNvSpPr/>
          <p:nvPr/>
        </p:nvSpPr>
        <p:spPr>
          <a:xfrm>
            <a:off x="11698224" y="6533198"/>
            <a:ext cx="4879848" cy="307777"/>
          </a:xfrm>
          <a:prstGeom prst="rect">
            <a:avLst/>
          </a:prstGeom>
        </p:spPr>
        <p:txBody>
          <a:bodyPr wrap="square">
            <a:spAutoFit/>
          </a:bodyPr>
          <a:lstStyle/>
          <a:p>
            <a:r>
              <a:rPr lang="en-US" sz="1400" dirty="0"/>
              <a:t>MLV</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9737013-8C6F-A9BC-309C-10BE238D52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2392" y="248411"/>
            <a:ext cx="9451304" cy="617169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94" y="2879126"/>
            <a:ext cx="2444517" cy="1200329"/>
          </a:xfrm>
          <a:prstGeom prst="rect">
            <a:avLst/>
          </a:prstGeom>
        </p:spPr>
        <p:txBody>
          <a:bodyPr wrap="square">
            <a:spAutoFit/>
          </a:bodyPr>
          <a:lstStyle/>
          <a:p>
            <a:r>
              <a:rPr lang="vi-VN" sz="3600" b="1" dirty="0">
                <a:latin typeface="Arial" panose="020B0604020202020204" pitchFamily="34" charset="0"/>
                <a:cs typeface="Arial" panose="020B0604020202020204" pitchFamily="34" charset="0"/>
              </a:rPr>
              <a:t>Sơ</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đồ</a:t>
            </a:r>
            <a:r>
              <a:rPr lang="en-US" sz="3600" b="1" dirty="0">
                <a:latin typeface="Arial" panose="020B0604020202020204" pitchFamily="34" charset="0"/>
                <a:cs typeface="Arial" panose="020B0604020202020204" pitchFamily="34" charset="0"/>
              </a:rPr>
              <a:t> CLASS</a:t>
            </a:r>
            <a:endParaRPr lang="vi-VN" sz="3600" dirty="0">
              <a:latin typeface="Arial" panose="020B0604020202020204" pitchFamily="34" charset="0"/>
              <a:cs typeface="Arial" panose="020B0604020202020204" pitchFamily="34" charset="0"/>
            </a:endParaRPr>
          </a:p>
        </p:txBody>
      </p:sp>
      <p:sp>
        <p:nvSpPr>
          <p:cNvPr id="9" name="Rectangle 8"/>
          <p:cNvSpPr/>
          <p:nvPr/>
        </p:nvSpPr>
        <p:spPr>
          <a:xfrm>
            <a:off x="11659968" y="6550223"/>
            <a:ext cx="4879848" cy="307777"/>
          </a:xfrm>
          <a:prstGeom prst="rect">
            <a:avLst/>
          </a:prstGeom>
        </p:spPr>
        <p:txBody>
          <a:bodyPr wrap="square">
            <a:spAutoFit/>
          </a:bodyPr>
          <a:lstStyle/>
          <a:p>
            <a:r>
              <a:rPr lang="en-US" sz="1400" dirty="0"/>
              <a:t>MLV</a:t>
            </a:r>
          </a:p>
        </p:txBody>
      </p:sp>
      <p:sp>
        <p:nvSpPr>
          <p:cNvPr id="8" name="Rectangle 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F9BA466-373B-00FE-3F08-9ABC15DA34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2392" y="443493"/>
            <a:ext cx="9689048" cy="59143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1582534" y="3354221"/>
            <a:ext cx="10609466"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a:latin typeface="Arial" panose="020B0604020202020204" pitchFamily="34" charset="0"/>
                <a:cs typeface="Arial" panose="020B0604020202020204" pitchFamily="34" charset="0"/>
              </a:rPr>
              <a:t>CÔNG CỤ SỬ DỤNG</a:t>
            </a:r>
          </a:p>
        </p:txBody>
      </p:sp>
      <p:sp>
        <p:nvSpPr>
          <p:cNvPr id="5" name="Rectangle 4"/>
          <p:cNvSpPr/>
          <p:nvPr/>
        </p:nvSpPr>
        <p:spPr>
          <a:xfrm>
            <a:off x="11652504" y="6550223"/>
            <a:ext cx="4879848" cy="307777"/>
          </a:xfrm>
          <a:prstGeom prst="rect">
            <a:avLst/>
          </a:prstGeom>
        </p:spPr>
        <p:txBody>
          <a:bodyPr wrap="square">
            <a:spAutoFit/>
          </a:bodyPr>
          <a:lstStyle/>
          <a:p>
            <a:r>
              <a:rPr lang="en-US" sz="1400" dirty="0"/>
              <a:t>MLV</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654987" y="418077"/>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Arial" panose="020B0604020202020204" pitchFamily="34" charset="0"/>
                <a:cs typeface="Arial" panose="020B0604020202020204" pitchFamily="34" charset="0"/>
              </a:rPr>
              <a:t>CÔNG CỤ SỬ DỤNG</a:t>
            </a:r>
          </a:p>
        </p:txBody>
      </p:sp>
      <p:sp>
        <p:nvSpPr>
          <p:cNvPr id="9" name="Rectangle 8"/>
          <p:cNvSpPr/>
          <p:nvPr/>
        </p:nvSpPr>
        <p:spPr>
          <a:xfrm>
            <a:off x="11679936" y="6574156"/>
            <a:ext cx="4879848" cy="307777"/>
          </a:xfrm>
          <a:prstGeom prst="rect">
            <a:avLst/>
          </a:prstGeom>
        </p:spPr>
        <p:txBody>
          <a:bodyPr wrap="square">
            <a:spAutoFit/>
          </a:bodyPr>
          <a:lstStyle/>
          <a:p>
            <a:r>
              <a:rPr lang="en-US" sz="1400" dirty="0"/>
              <a:t>MLV</a:t>
            </a:r>
          </a:p>
        </p:txBody>
      </p:sp>
      <p:sp>
        <p:nvSpPr>
          <p:cNvPr id="4" name="Rectangle 3"/>
          <p:cNvSpPr/>
          <p:nvPr/>
        </p:nvSpPr>
        <p:spPr>
          <a:xfrm>
            <a:off x="496366" y="2691828"/>
            <a:ext cx="11863584" cy="3477875"/>
          </a:xfrm>
          <a:prstGeom prst="rect">
            <a:avLst/>
          </a:prstGeom>
        </p:spPr>
        <p:txBody>
          <a:bodyPr wrap="square">
            <a:spAutoFit/>
          </a:bodyPr>
          <a:lstStyle/>
          <a:p>
            <a:pPr marL="342900" indent="-342900" algn="just">
              <a:buFont typeface="Wingdings" panose="05000000000000000000" pitchFamily="2" charset="2"/>
              <a:buChar char="§"/>
            </a:pPr>
            <a:r>
              <a:rPr lang="en-US" sz="4400" dirty="0" err="1">
                <a:latin typeface="Arial" panose="020B0604020202020204" pitchFamily="34" charset="0"/>
                <a:cs typeface="Arial" panose="020B0604020202020204" pitchFamily="34" charset="0"/>
              </a:rPr>
              <a:t>Phần</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mềm</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sử</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dụng</a:t>
            </a:r>
            <a:r>
              <a:rPr lang="en-US" sz="4400" dirty="0">
                <a:latin typeface="Arial" panose="020B0604020202020204" pitchFamily="34" charset="0"/>
                <a:cs typeface="Arial" panose="020B0604020202020204" pitchFamily="34" charset="0"/>
              </a:rPr>
              <a:t>: Visual Studio 2022</a:t>
            </a:r>
          </a:p>
          <a:p>
            <a:pPr marL="342900" indent="-342900" algn="just">
              <a:buFont typeface="Wingdings" panose="05000000000000000000" pitchFamily="2" charset="2"/>
              <a:buChar char="§"/>
            </a:pPr>
            <a:r>
              <a:rPr lang="en-US" sz="4400" dirty="0">
                <a:latin typeface="Arial" panose="020B0604020202020204" pitchFamily="34" charset="0"/>
                <a:cs typeface="Arial" panose="020B0604020202020204" pitchFamily="34" charset="0"/>
              </a:rPr>
              <a:t>Giao </a:t>
            </a:r>
            <a:r>
              <a:rPr lang="en-US" sz="4400" dirty="0" err="1">
                <a:latin typeface="Arial" panose="020B0604020202020204" pitchFamily="34" charset="0"/>
                <a:cs typeface="Arial" panose="020B0604020202020204" pitchFamily="34" charset="0"/>
              </a:rPr>
              <a:t>diện</a:t>
            </a:r>
            <a:r>
              <a:rPr lang="en-US" sz="4400" dirty="0">
                <a:latin typeface="Arial" panose="020B0604020202020204" pitchFamily="34" charset="0"/>
                <a:cs typeface="Arial" panose="020B0604020202020204" pitchFamily="34" charset="0"/>
              </a:rPr>
              <a:t> web: Visual Studio Code</a:t>
            </a:r>
          </a:p>
          <a:p>
            <a:pPr marL="342900" indent="-342900" algn="just">
              <a:buFont typeface="Wingdings" panose="05000000000000000000" pitchFamily="2" charset="2"/>
              <a:buChar char="§"/>
            </a:pPr>
            <a:r>
              <a:rPr lang="en-US" sz="4400" dirty="0">
                <a:latin typeface="Arial" panose="020B0604020202020204" pitchFamily="34" charset="0"/>
                <a:cs typeface="Arial" panose="020B0604020202020204" pitchFamily="34" charset="0"/>
              </a:rPr>
              <a:t>CSDL: SQL sever 2019</a:t>
            </a:r>
          </a:p>
          <a:p>
            <a:pPr marL="342900" indent="-342900" algn="just">
              <a:buFont typeface="Wingdings" panose="05000000000000000000" pitchFamily="2" charset="2"/>
              <a:buChar char="§"/>
            </a:pPr>
            <a:r>
              <a:rPr lang="en-US" sz="4400" dirty="0">
                <a:latin typeface="Arial" panose="020B0604020202020204" pitchFamily="34" charset="0"/>
                <a:cs typeface="Arial" panose="020B0604020202020204" pitchFamily="34" charset="0"/>
              </a:rPr>
              <a:t>Giao </a:t>
            </a:r>
            <a:r>
              <a:rPr lang="en-US" sz="4400" dirty="0" err="1">
                <a:latin typeface="Arial" panose="020B0604020202020204" pitchFamily="34" charset="0"/>
                <a:cs typeface="Arial" panose="020B0604020202020204" pitchFamily="34" charset="0"/>
              </a:rPr>
              <a:t>diện</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điện</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thoại</a:t>
            </a:r>
            <a:r>
              <a:rPr lang="en-US" sz="4400" dirty="0">
                <a:latin typeface="Arial" panose="020B0604020202020204" pitchFamily="34" charset="0"/>
                <a:cs typeface="Arial" panose="020B0604020202020204" pitchFamily="34" charset="0"/>
              </a:rPr>
              <a:t>: android studio</a:t>
            </a:r>
          </a:p>
          <a:p>
            <a:pPr marL="342900" indent="-342900" algn="just">
              <a:buFont typeface="Wingdings" panose="05000000000000000000" pitchFamily="2" charset="2"/>
              <a:buChar char="§"/>
            </a:pPr>
            <a:r>
              <a:rPr lang="en-US" sz="4400" dirty="0" err="1">
                <a:latin typeface="Arial" panose="020B0604020202020204" pitchFamily="34" charset="0"/>
                <a:cs typeface="Arial" panose="020B0604020202020204" pitchFamily="34" charset="0"/>
              </a:rPr>
              <a:t>Phần</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mềm</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vẽ</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sơ</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đồ</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StarUML</a:t>
            </a:r>
            <a:r>
              <a:rPr lang="en-US" sz="4400" dirty="0">
                <a:latin typeface="Arial" panose="020B0604020202020204" pitchFamily="34" charset="0"/>
                <a:cs typeface="Arial" panose="020B0604020202020204" pitchFamily="34" charset="0"/>
              </a:rPr>
              <a:t> </a:t>
            </a:r>
            <a:endParaRPr lang="vi-VN" sz="4400" dirty="0">
              <a:latin typeface="Arial" panose="020B0604020202020204" pitchFamily="34" charset="0"/>
              <a:cs typeface="Arial" panose="020B0604020202020204" pitchFamily="34" charset="0"/>
            </a:endParaRP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912" y="523886"/>
            <a:ext cx="10571998" cy="970450"/>
          </a:xfrm>
        </p:spPr>
        <p:txBody>
          <a:bodyPr/>
          <a:lstStyle/>
          <a:p>
            <a:r>
              <a:rPr lang="en-US" dirty="0">
                <a:latin typeface="Arial" panose="020B0604020202020204" pitchFamily="34" charset="0"/>
                <a:cs typeface="Arial" panose="020B0604020202020204" pitchFamily="34" charset="0"/>
              </a:rPr>
              <a:t>DANH SÁCH THÀNH VIÊN</a:t>
            </a:r>
          </a:p>
        </p:txBody>
      </p:sp>
      <p:sp>
        <p:nvSpPr>
          <p:cNvPr id="5" name="Rectangle 4"/>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11615928" y="6550223"/>
            <a:ext cx="4879848" cy="307777"/>
          </a:xfrm>
          <a:prstGeom prst="rect">
            <a:avLst/>
          </a:prstGeom>
        </p:spPr>
        <p:txBody>
          <a:bodyPr wrap="square">
            <a:spAutoFit/>
          </a:bodyPr>
          <a:lstStyle/>
          <a:p>
            <a:r>
              <a:rPr lang="en-US" sz="1400" dirty="0"/>
              <a:t>MLV</a:t>
            </a:r>
          </a:p>
        </p:txBody>
      </p:sp>
      <p:graphicFrame>
        <p:nvGraphicFramePr>
          <p:cNvPr id="8" name="Table 7"/>
          <p:cNvGraphicFramePr>
            <a:graphicFrameLocks noGrp="1"/>
          </p:cNvGraphicFramePr>
          <p:nvPr>
            <p:extLst>
              <p:ext uri="{D42A27DB-BD31-4B8C-83A1-F6EECF244321}">
                <p14:modId xmlns:p14="http://schemas.microsoft.com/office/powerpoint/2010/main" val="1650569842"/>
              </p:ext>
            </p:extLst>
          </p:nvPr>
        </p:nvGraphicFramePr>
        <p:xfrm>
          <a:off x="959624" y="1923785"/>
          <a:ext cx="10272752" cy="3533256"/>
        </p:xfrm>
        <a:graphic>
          <a:graphicData uri="http://schemas.openxmlformats.org/drawingml/2006/table">
            <a:tbl>
              <a:tblPr firstRow="1" firstCol="1" bandRow="1">
                <a:tableStyleId>{5C22544A-7EE6-4342-B048-85BDC9FD1C3A}</a:tableStyleId>
              </a:tblPr>
              <a:tblGrid>
                <a:gridCol w="972412">
                  <a:extLst>
                    <a:ext uri="{9D8B030D-6E8A-4147-A177-3AD203B41FA5}">
                      <a16:colId xmlns:a16="http://schemas.microsoft.com/office/drawing/2014/main" val="20000"/>
                    </a:ext>
                  </a:extLst>
                </a:gridCol>
                <a:gridCol w="5835529">
                  <a:extLst>
                    <a:ext uri="{9D8B030D-6E8A-4147-A177-3AD203B41FA5}">
                      <a16:colId xmlns:a16="http://schemas.microsoft.com/office/drawing/2014/main" val="20001"/>
                    </a:ext>
                  </a:extLst>
                </a:gridCol>
                <a:gridCol w="3464811">
                  <a:extLst>
                    <a:ext uri="{9D8B030D-6E8A-4147-A177-3AD203B41FA5}">
                      <a16:colId xmlns:a16="http://schemas.microsoft.com/office/drawing/2014/main" val="20002"/>
                    </a:ext>
                  </a:extLst>
                </a:gridCol>
              </a:tblGrid>
              <a:tr h="826181">
                <a:tc>
                  <a:txBody>
                    <a:bodyPr/>
                    <a:lstStyle/>
                    <a:p>
                      <a:pPr algn="ctr">
                        <a:lnSpc>
                          <a:spcPct val="107000"/>
                        </a:lnSpc>
                        <a:spcAft>
                          <a:spcPts val="0"/>
                        </a:spcAft>
                      </a:pPr>
                      <a:r>
                        <a:rPr lang="en-US" sz="2400" dirty="0">
                          <a:effectLst/>
                          <a:latin typeface="Arial" panose="020B0604020202020204" pitchFamily="34" charset="0"/>
                          <a:cs typeface="Arial" panose="020B0604020202020204" pitchFamily="34" charset="0"/>
                        </a:rPr>
                        <a:t>STT</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5"/>
                    </a:solidFill>
                  </a:tcPr>
                </a:tc>
                <a:tc>
                  <a:txBody>
                    <a:bodyPr/>
                    <a:lstStyle/>
                    <a:p>
                      <a:pPr algn="ctr">
                        <a:lnSpc>
                          <a:spcPct val="107000"/>
                        </a:lnSpc>
                        <a:spcAft>
                          <a:spcPts val="0"/>
                        </a:spcAft>
                      </a:pPr>
                      <a:r>
                        <a:rPr lang="en-US" sz="2400" dirty="0" err="1">
                          <a:effectLst/>
                          <a:latin typeface="Arial" panose="020B0604020202020204" pitchFamily="34" charset="0"/>
                          <a:cs typeface="Arial" panose="020B0604020202020204" pitchFamily="34" charset="0"/>
                        </a:rPr>
                        <a:t>Họ</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và</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Tên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5"/>
                    </a:solidFill>
                  </a:tcPr>
                </a:tc>
                <a:tc>
                  <a:txBody>
                    <a:bodyPr/>
                    <a:lstStyle/>
                    <a:p>
                      <a:pPr algn="ctr">
                        <a:lnSpc>
                          <a:spcPct val="107000"/>
                        </a:lnSpc>
                        <a:spcAft>
                          <a:spcPts val="0"/>
                        </a:spcAft>
                      </a:pPr>
                      <a:r>
                        <a:rPr lang="en-US" sz="2400" dirty="0">
                          <a:effectLst/>
                          <a:latin typeface="Arial" panose="020B0604020202020204" pitchFamily="34" charset="0"/>
                          <a:cs typeface="Arial" panose="020B0604020202020204" pitchFamily="34" charset="0"/>
                        </a:rPr>
                        <a:t>MSSV</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5"/>
                    </a:solidFill>
                  </a:tcPr>
                </a:tc>
                <a:extLst>
                  <a:ext uri="{0D108BD9-81ED-4DB2-BD59-A6C34878D82A}">
                    <a16:rowId xmlns:a16="http://schemas.microsoft.com/office/drawing/2014/main" val="10000"/>
                  </a:ext>
                </a:extLst>
              </a:tr>
              <a:tr h="810551">
                <a:tc>
                  <a:txBody>
                    <a:bodyPr/>
                    <a:lstStyle/>
                    <a:p>
                      <a:pPr algn="ctr">
                        <a:lnSpc>
                          <a:spcPct val="107000"/>
                        </a:lnSpc>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1</a:t>
                      </a:r>
                    </a:p>
                  </a:txBody>
                  <a:tcPr marL="68580" marR="68580" marT="0" marB="0">
                    <a:solidFill>
                      <a:schemeClr val="accent5"/>
                    </a:solidFill>
                  </a:tcPr>
                </a:tc>
                <a:tc>
                  <a:txBody>
                    <a:bodyPr/>
                    <a:lstStyle/>
                    <a:p>
                      <a:pPr algn="just">
                        <a:lnSpc>
                          <a:spcPct val="107000"/>
                        </a:lnSpc>
                        <a:spcAft>
                          <a:spcPts val="0"/>
                        </a:spcAft>
                      </a:pPr>
                      <a:r>
                        <a:rPr lang="en-US" sz="2400" dirty="0" err="1">
                          <a:effectLst/>
                          <a:latin typeface="Arial" panose="020B0604020202020204" pitchFamily="34" charset="0"/>
                          <a:ea typeface="Calibri" panose="020F0502020204030204" pitchFamily="34" charset="0"/>
                          <a:cs typeface="Arial" panose="020B0604020202020204" pitchFamily="34" charset="0"/>
                        </a:rPr>
                        <a:t>Nguyễn</a:t>
                      </a:r>
                      <a:r>
                        <a:rPr lang="en-US" sz="2400" dirty="0">
                          <a:effectLst/>
                          <a:latin typeface="Arial" panose="020B0604020202020204" pitchFamily="34" charset="0"/>
                          <a:ea typeface="Calibri" panose="020F0502020204030204" pitchFamily="34" charset="0"/>
                          <a:cs typeface="Arial" panose="020B0604020202020204" pitchFamily="34" charset="0"/>
                        </a:rPr>
                        <a:t> Bá Gia Lâm</a:t>
                      </a:r>
                    </a:p>
                  </a:txBody>
                  <a:tcPr marL="68580" marR="68580" marT="0" marB="0">
                    <a:solidFill>
                      <a:schemeClr val="accent5">
                        <a:lumMod val="20000"/>
                        <a:lumOff val="80000"/>
                      </a:schemeClr>
                    </a:solidFill>
                  </a:tcPr>
                </a:tc>
                <a:tc>
                  <a:txBody>
                    <a:bodyPr/>
                    <a:lstStyle/>
                    <a:p>
                      <a:pPr algn="just">
                        <a:lnSpc>
                          <a:spcPct val="107000"/>
                        </a:lnSpc>
                        <a:spcAft>
                          <a:spcPts val="0"/>
                        </a:spcAft>
                      </a:pPr>
                      <a:r>
                        <a:rPr lang="en-US" sz="2400" dirty="0">
                          <a:effectLst/>
                          <a:latin typeface="Arial" panose="020B0604020202020204" pitchFamily="34" charset="0"/>
                          <a:cs typeface="Arial" panose="020B0604020202020204" pitchFamily="34" charset="0"/>
                        </a:rPr>
                        <a:t>2080600425</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1"/>
                  </a:ext>
                </a:extLst>
              </a:tr>
              <a:tr h="948262">
                <a:tc>
                  <a:txBody>
                    <a:bodyPr/>
                    <a:lstStyle/>
                    <a:p>
                      <a:pPr algn="ctr">
                        <a:lnSpc>
                          <a:spcPct val="107000"/>
                        </a:lnSpc>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2</a:t>
                      </a:r>
                    </a:p>
                  </a:txBody>
                  <a:tcPr marL="68580" marR="68580" marT="0" marB="0">
                    <a:solidFill>
                      <a:schemeClr val="accent5"/>
                    </a:solidFill>
                  </a:tcPr>
                </a:tc>
                <a:tc>
                  <a:txBody>
                    <a:bodyPr/>
                    <a:lstStyle/>
                    <a:p>
                      <a:pPr algn="just">
                        <a:lnSpc>
                          <a:spcPct val="107000"/>
                        </a:lnSpc>
                        <a:spcAft>
                          <a:spcPts val="0"/>
                        </a:spcAft>
                      </a:pPr>
                      <a:r>
                        <a:rPr lang="en-US" sz="2400" dirty="0" err="1">
                          <a:effectLst/>
                          <a:latin typeface="Arial" panose="020B0604020202020204" pitchFamily="34" charset="0"/>
                          <a:cs typeface="Arial" panose="020B0604020202020204" pitchFamily="34" charset="0"/>
                        </a:rPr>
                        <a:t>Nguyễn</a:t>
                      </a:r>
                      <a:r>
                        <a:rPr lang="en-US" sz="2400" dirty="0">
                          <a:effectLst/>
                          <a:latin typeface="Arial" panose="020B0604020202020204" pitchFamily="34" charset="0"/>
                          <a:cs typeface="Arial" panose="020B0604020202020204" pitchFamily="34" charset="0"/>
                        </a:rPr>
                        <a:t> Hoàng Minh</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5">
                        <a:lumMod val="40000"/>
                        <a:lumOff val="60000"/>
                      </a:schemeClr>
                    </a:solidFill>
                  </a:tcPr>
                </a:tc>
                <a:tc>
                  <a:txBody>
                    <a:bodyPr/>
                    <a:lstStyle/>
                    <a:p>
                      <a:pPr algn="just">
                        <a:lnSpc>
                          <a:spcPct val="107000"/>
                        </a:lnSpc>
                        <a:spcAft>
                          <a:spcPts val="0"/>
                        </a:spcAft>
                      </a:pPr>
                      <a:r>
                        <a:rPr lang="en-US" sz="2400" dirty="0">
                          <a:effectLst/>
                          <a:latin typeface="Arial" panose="020B0604020202020204" pitchFamily="34" charset="0"/>
                          <a:cs typeface="Arial" panose="020B0604020202020204" pitchFamily="34" charset="0"/>
                        </a:rPr>
                        <a:t>2011060626</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5">
                        <a:lumMod val="40000"/>
                        <a:lumOff val="60000"/>
                      </a:schemeClr>
                    </a:solidFill>
                  </a:tcPr>
                </a:tc>
                <a:extLst>
                  <a:ext uri="{0D108BD9-81ED-4DB2-BD59-A6C34878D82A}">
                    <a16:rowId xmlns:a16="http://schemas.microsoft.com/office/drawing/2014/main" val="10002"/>
                  </a:ext>
                </a:extLst>
              </a:tr>
              <a:tr h="948262">
                <a:tc>
                  <a:txBody>
                    <a:bodyPr/>
                    <a:lstStyle/>
                    <a:p>
                      <a:pPr algn="ctr">
                        <a:lnSpc>
                          <a:spcPct val="107000"/>
                        </a:lnSpc>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solidFill>
                      <a:schemeClr val="accent5"/>
                    </a:solidFill>
                  </a:tcPr>
                </a:tc>
                <a:tc>
                  <a:txBody>
                    <a:bodyPr/>
                    <a:lstStyle/>
                    <a:p>
                      <a:pPr algn="just">
                        <a:lnSpc>
                          <a:spcPct val="107000"/>
                        </a:lnSpc>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Phan Duy </a:t>
                      </a:r>
                      <a:r>
                        <a:rPr lang="en-US" sz="2400" dirty="0" err="1">
                          <a:effectLst/>
                          <a:latin typeface="Arial" panose="020B0604020202020204" pitchFamily="34" charset="0"/>
                          <a:ea typeface="Calibri" panose="020F0502020204030204" pitchFamily="34" charset="0"/>
                          <a:cs typeface="Arial" panose="020B0604020202020204" pitchFamily="34" charset="0"/>
                        </a:rPr>
                        <a:t>Nguyên</a:t>
                      </a:r>
                      <a:r>
                        <a:rPr lang="en-US" sz="2400" dirty="0">
                          <a:effectLst/>
                          <a:latin typeface="Arial" panose="020B0604020202020204" pitchFamily="34" charset="0"/>
                          <a:ea typeface="Calibri" panose="020F0502020204030204" pitchFamily="34" charset="0"/>
                          <a:cs typeface="Arial" panose="020B0604020202020204" pitchFamily="34" charset="0"/>
                        </a:rPr>
                        <a:t> Vũ</a:t>
                      </a:r>
                    </a:p>
                  </a:txBody>
                  <a:tcPr marL="68580" marR="68580" marT="0" marB="0">
                    <a:solidFill>
                      <a:schemeClr val="accent5">
                        <a:lumMod val="20000"/>
                        <a:lumOff val="80000"/>
                      </a:schemeClr>
                    </a:solidFill>
                  </a:tcPr>
                </a:tc>
                <a:tc>
                  <a:txBody>
                    <a:bodyPr/>
                    <a:lstStyle/>
                    <a:p>
                      <a:pPr algn="just">
                        <a:lnSpc>
                          <a:spcPct val="107000"/>
                        </a:lnSpc>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2080600834</a:t>
                      </a:r>
                    </a:p>
                  </a:txBody>
                  <a:tcPr marL="68580" marR="68580" marT="0" marB="0">
                    <a:solidFill>
                      <a:schemeClr val="accent5">
                        <a:lumMod val="20000"/>
                        <a:lumOff val="80000"/>
                      </a:schemeClr>
                    </a:solidFill>
                  </a:tcPr>
                </a:tc>
                <a:extLst>
                  <a:ext uri="{0D108BD9-81ED-4DB2-BD59-A6C34878D82A}">
                    <a16:rowId xmlns:a16="http://schemas.microsoft.com/office/drawing/2014/main" val="17672341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792542" y="3344891"/>
            <a:ext cx="10609466"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a:latin typeface="Arial" panose="020B0604020202020204" pitchFamily="34" charset="0"/>
                <a:cs typeface="Arial" panose="020B0604020202020204" pitchFamily="34" charset="0"/>
              </a:rPr>
              <a:t>CÁC BƯỚC THỰC HIỆN</a:t>
            </a:r>
          </a:p>
        </p:txBody>
      </p:sp>
      <p:sp>
        <p:nvSpPr>
          <p:cNvPr id="5" name="Rectangle 4"/>
          <p:cNvSpPr/>
          <p:nvPr/>
        </p:nvSpPr>
        <p:spPr>
          <a:xfrm>
            <a:off x="11679936" y="6572893"/>
            <a:ext cx="4879848" cy="307777"/>
          </a:xfrm>
          <a:prstGeom prst="rect">
            <a:avLst/>
          </a:prstGeom>
        </p:spPr>
        <p:txBody>
          <a:bodyPr wrap="square">
            <a:spAutoFit/>
          </a:bodyPr>
          <a:lstStyle/>
          <a:p>
            <a:r>
              <a:rPr lang="en-US" sz="1400" dirty="0"/>
              <a:t>MLV</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654987" y="418077"/>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Arial" panose="020B0604020202020204" pitchFamily="34" charset="0"/>
                <a:cs typeface="Arial" panose="020B0604020202020204" pitchFamily="34" charset="0"/>
              </a:rPr>
              <a:t>CÁC BƯỚC THỰC HIỆN</a:t>
            </a:r>
          </a:p>
        </p:txBody>
      </p:sp>
      <p:sp>
        <p:nvSpPr>
          <p:cNvPr id="9" name="Rectangle 8"/>
          <p:cNvSpPr/>
          <p:nvPr/>
        </p:nvSpPr>
        <p:spPr>
          <a:xfrm>
            <a:off x="11661648" y="6550223"/>
            <a:ext cx="4879848" cy="307777"/>
          </a:xfrm>
          <a:prstGeom prst="rect">
            <a:avLst/>
          </a:prstGeom>
        </p:spPr>
        <p:txBody>
          <a:bodyPr wrap="square">
            <a:spAutoFit/>
          </a:bodyPr>
          <a:lstStyle/>
          <a:p>
            <a:r>
              <a:rPr lang="en-US" sz="1400" dirty="0"/>
              <a:t>MLV</a:t>
            </a:r>
          </a:p>
        </p:txBody>
      </p:sp>
      <p:sp>
        <p:nvSpPr>
          <p:cNvPr id="4" name="Rectangle 3"/>
          <p:cNvSpPr/>
          <p:nvPr/>
        </p:nvSpPr>
        <p:spPr>
          <a:xfrm>
            <a:off x="561680" y="2271950"/>
            <a:ext cx="11863584" cy="3477875"/>
          </a:xfrm>
          <a:prstGeom prst="rect">
            <a:avLst/>
          </a:prstGeom>
        </p:spPr>
        <p:txBody>
          <a:bodyPr wrap="square">
            <a:spAutoFit/>
          </a:bodyPr>
          <a:lstStyle/>
          <a:p>
            <a:pPr marL="342900" indent="-342900" algn="just">
              <a:buFont typeface="Wingdings" panose="05000000000000000000" pitchFamily="2" charset="2"/>
              <a:buChar char="§"/>
            </a:pPr>
            <a:r>
              <a:rPr lang="en-US" sz="4400" dirty="0" err="1">
                <a:latin typeface="Arial" panose="020B0604020202020204" pitchFamily="34" charset="0"/>
                <a:cs typeface="Arial" panose="020B0604020202020204" pitchFamily="34" charset="0"/>
              </a:rPr>
              <a:t>Bước</a:t>
            </a:r>
            <a:r>
              <a:rPr lang="en-US" sz="4400" dirty="0">
                <a:latin typeface="Arial" panose="020B0604020202020204" pitchFamily="34" charset="0"/>
                <a:cs typeface="Arial" panose="020B0604020202020204" pitchFamily="34" charset="0"/>
              </a:rPr>
              <a:t> 1: </a:t>
            </a:r>
            <a:r>
              <a:rPr lang="en-US" sz="4400" dirty="0" err="1">
                <a:latin typeface="Arial" panose="020B0604020202020204" pitchFamily="34" charset="0"/>
                <a:cs typeface="Arial" panose="020B0604020202020204" pitchFamily="34" charset="0"/>
              </a:rPr>
              <a:t>Xác</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định</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chức</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năng</a:t>
            </a:r>
            <a:endParaRPr lang="en-US" sz="4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4400" dirty="0" err="1">
                <a:latin typeface="Arial" panose="020B0604020202020204" pitchFamily="34" charset="0"/>
                <a:cs typeface="Arial" panose="020B0604020202020204" pitchFamily="34" charset="0"/>
              </a:rPr>
              <a:t>Bước</a:t>
            </a:r>
            <a:r>
              <a:rPr lang="en-US" sz="4400" dirty="0">
                <a:latin typeface="Arial" panose="020B0604020202020204" pitchFamily="34" charset="0"/>
                <a:cs typeface="Arial" panose="020B0604020202020204" pitchFamily="34" charset="0"/>
              </a:rPr>
              <a:t> 2: </a:t>
            </a:r>
            <a:r>
              <a:rPr lang="en-US" sz="4400" dirty="0" err="1">
                <a:latin typeface="Arial" panose="020B0604020202020204" pitchFamily="34" charset="0"/>
                <a:cs typeface="Arial" panose="020B0604020202020204" pitchFamily="34" charset="0"/>
              </a:rPr>
              <a:t>Phân</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tích</a:t>
            </a:r>
            <a:r>
              <a:rPr lang="en-US" sz="44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
            </a:pPr>
            <a:r>
              <a:rPr lang="en-US" sz="4400" dirty="0" err="1">
                <a:latin typeface="Arial" panose="020B0604020202020204" pitchFamily="34" charset="0"/>
                <a:cs typeface="Arial" panose="020B0604020202020204" pitchFamily="34" charset="0"/>
              </a:rPr>
              <a:t>Bước</a:t>
            </a:r>
            <a:r>
              <a:rPr lang="en-US" sz="4400" dirty="0">
                <a:latin typeface="Arial" panose="020B0604020202020204" pitchFamily="34" charset="0"/>
                <a:cs typeface="Arial" panose="020B0604020202020204" pitchFamily="34" charset="0"/>
              </a:rPr>
              <a:t> 3: </a:t>
            </a:r>
            <a:r>
              <a:rPr lang="en-US" sz="4400" dirty="0" err="1">
                <a:latin typeface="Arial" panose="020B0604020202020204" pitchFamily="34" charset="0"/>
                <a:cs typeface="Arial" panose="020B0604020202020204" pitchFamily="34" charset="0"/>
              </a:rPr>
              <a:t>Thiết</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kế</a:t>
            </a:r>
            <a:endParaRPr lang="en-US" sz="4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4400" dirty="0" err="1">
                <a:latin typeface="Arial" panose="020B0604020202020204" pitchFamily="34" charset="0"/>
                <a:cs typeface="Arial" panose="020B0604020202020204" pitchFamily="34" charset="0"/>
              </a:rPr>
              <a:t>Bước</a:t>
            </a:r>
            <a:r>
              <a:rPr lang="en-US" sz="4400" dirty="0">
                <a:latin typeface="Arial" panose="020B0604020202020204" pitchFamily="34" charset="0"/>
                <a:cs typeface="Arial" panose="020B0604020202020204" pitchFamily="34" charset="0"/>
              </a:rPr>
              <a:t> 4: </a:t>
            </a:r>
            <a:r>
              <a:rPr lang="en-US" sz="4400" dirty="0" err="1">
                <a:latin typeface="Arial" panose="020B0604020202020204" pitchFamily="34" charset="0"/>
                <a:cs typeface="Arial" panose="020B0604020202020204" pitchFamily="34" charset="0"/>
              </a:rPr>
              <a:t>Thực</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hiện</a:t>
            </a:r>
            <a:endParaRPr lang="en-US" sz="4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4400" dirty="0" err="1">
                <a:latin typeface="Arial" panose="020B0604020202020204" pitchFamily="34" charset="0"/>
                <a:cs typeface="Arial" panose="020B0604020202020204" pitchFamily="34" charset="0"/>
              </a:rPr>
              <a:t>Bước</a:t>
            </a:r>
            <a:r>
              <a:rPr lang="en-US" sz="4400" dirty="0">
                <a:latin typeface="Arial" panose="020B0604020202020204" pitchFamily="34" charset="0"/>
                <a:cs typeface="Arial" panose="020B0604020202020204" pitchFamily="34" charset="0"/>
              </a:rPr>
              <a:t> 5: </a:t>
            </a:r>
            <a:r>
              <a:rPr lang="en-US" sz="4400" dirty="0" err="1">
                <a:latin typeface="Arial" panose="020B0604020202020204" pitchFamily="34" charset="0"/>
                <a:cs typeface="Arial" panose="020B0604020202020204" pitchFamily="34" charset="0"/>
              </a:rPr>
              <a:t>Kiểm</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thử</a:t>
            </a:r>
            <a:endParaRPr lang="en-US" sz="4400" dirty="0">
              <a:latin typeface="Arial" panose="020B0604020202020204" pitchFamily="34" charset="0"/>
              <a:cs typeface="Arial" panose="020B0604020202020204" pitchFamily="34" charset="0"/>
            </a:endParaRP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61648" y="6533197"/>
            <a:ext cx="4879848" cy="307777"/>
          </a:xfrm>
          <a:prstGeom prst="rect">
            <a:avLst/>
          </a:prstGeom>
        </p:spPr>
        <p:txBody>
          <a:bodyPr wrap="square">
            <a:spAutoFit/>
          </a:bodyPr>
          <a:lstStyle/>
          <a:p>
            <a:r>
              <a:rPr lang="en-US" sz="1400" dirty="0"/>
              <a:t>MLV</a:t>
            </a:r>
          </a:p>
        </p:txBody>
      </p:sp>
      <p:sp>
        <p:nvSpPr>
          <p:cNvPr id="12" name="Title 1"/>
          <p:cNvSpPr>
            <a:spLocks noGrp="1"/>
          </p:cNvSpPr>
          <p:nvPr>
            <p:ph type="title"/>
          </p:nvPr>
        </p:nvSpPr>
        <p:spPr>
          <a:xfrm>
            <a:off x="298578" y="3694875"/>
            <a:ext cx="11725471" cy="970450"/>
          </a:xfrm>
        </p:spPr>
        <p:txBody>
          <a:bodyPr>
            <a:normAutofit fontScale="90000"/>
          </a:bodyPr>
          <a:lstStyle/>
          <a:p>
            <a:pPr algn="ctr"/>
            <a:r>
              <a:rPr lang="en-US" sz="6000">
                <a:latin typeface="Arial" panose="020B0604020202020204" pitchFamily="34" charset="0"/>
                <a:cs typeface="Arial" panose="020B0604020202020204" pitchFamily="34" charset="0"/>
              </a:rPr>
              <a:t>CHƯƠNG III: KẾT QUẢ THỰC NGHIỆM</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www.ischool.vn/editor/upload/Image/ischool/finger/hinh2.png"/>
          <p:cNvSpPr>
            <a:spLocks noChangeAspect="1" noChangeArrowheads="1"/>
          </p:cNvSpPr>
          <p:nvPr/>
        </p:nvSpPr>
        <p:spPr bwMode="auto">
          <a:xfrm>
            <a:off x="692087" y="2709100"/>
            <a:ext cx="4810125"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Title 1"/>
          <p:cNvSpPr txBox="1"/>
          <p:nvPr/>
        </p:nvSpPr>
        <p:spPr>
          <a:xfrm>
            <a:off x="352800" y="86792"/>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endParaRPr lang="en-US" sz="2200">
              <a:latin typeface="Arial" panose="020B0604020202020204" pitchFamily="34" charset="0"/>
              <a:cs typeface="Arial" panose="020B0604020202020204" pitchFamily="34" charset="0"/>
            </a:endParaRPr>
          </a:p>
        </p:txBody>
      </p:sp>
      <p:sp>
        <p:nvSpPr>
          <p:cNvPr id="9" name="Title 1"/>
          <p:cNvSpPr>
            <a:spLocks noGrp="1"/>
          </p:cNvSpPr>
          <p:nvPr>
            <p:ph type="title"/>
          </p:nvPr>
        </p:nvSpPr>
        <p:spPr>
          <a:xfrm>
            <a:off x="858358" y="3480625"/>
            <a:ext cx="10571998" cy="970450"/>
          </a:xfrm>
        </p:spPr>
        <p:txBody>
          <a:bodyPr>
            <a:normAutofit fontScale="90000"/>
          </a:bodyPr>
          <a:lstStyle/>
          <a:p>
            <a:pPr algn="ctr"/>
            <a:r>
              <a:rPr lang="en-US" sz="8800">
                <a:latin typeface="Arial" panose="020B0604020202020204" pitchFamily="34" charset="0"/>
                <a:cs typeface="Arial" panose="020B0604020202020204" pitchFamily="34" charset="0"/>
              </a:rPr>
              <a:t>DEMO</a:t>
            </a:r>
            <a:endParaRPr lang="en-US" sz="6600">
              <a:latin typeface="Arial" panose="020B0604020202020204" pitchFamily="34" charset="0"/>
              <a:cs typeface="Arial" panose="020B0604020202020204" pitchFamily="34" charset="0"/>
            </a:endParaRPr>
          </a:p>
        </p:txBody>
      </p:sp>
      <p:sp>
        <p:nvSpPr>
          <p:cNvPr id="10" name="Rectangle 9"/>
          <p:cNvSpPr/>
          <p:nvPr/>
        </p:nvSpPr>
        <p:spPr>
          <a:xfrm>
            <a:off x="11687400" y="6550223"/>
            <a:ext cx="4879848" cy="307777"/>
          </a:xfrm>
          <a:prstGeom prst="rect">
            <a:avLst/>
          </a:prstGeom>
        </p:spPr>
        <p:txBody>
          <a:bodyPr wrap="square">
            <a:spAutoFit/>
          </a:bodyPr>
          <a:lstStyle/>
          <a:p>
            <a:r>
              <a:rPr lang="en-US" sz="1400" dirty="0"/>
              <a:t>MLV</a:t>
            </a:r>
          </a:p>
        </p:txBody>
      </p:sp>
      <p:sp>
        <p:nvSpPr>
          <p:cNvPr id="8" name="Rectangle 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52504" y="6582037"/>
            <a:ext cx="4879848" cy="307777"/>
          </a:xfrm>
          <a:prstGeom prst="rect">
            <a:avLst/>
          </a:prstGeom>
        </p:spPr>
        <p:txBody>
          <a:bodyPr wrap="square">
            <a:spAutoFit/>
          </a:bodyPr>
          <a:lstStyle/>
          <a:p>
            <a:r>
              <a:rPr lang="en-US" sz="1400" dirty="0"/>
              <a:t>MLV</a:t>
            </a:r>
          </a:p>
        </p:txBody>
      </p:sp>
      <p:sp>
        <p:nvSpPr>
          <p:cNvPr id="12" name="Title 1"/>
          <p:cNvSpPr>
            <a:spLocks noGrp="1"/>
          </p:cNvSpPr>
          <p:nvPr>
            <p:ph type="title"/>
          </p:nvPr>
        </p:nvSpPr>
        <p:spPr>
          <a:xfrm>
            <a:off x="475861" y="3554916"/>
            <a:ext cx="11019454" cy="970450"/>
          </a:xfrm>
        </p:spPr>
        <p:txBody>
          <a:bodyPr>
            <a:normAutofit fontScale="90000"/>
          </a:bodyPr>
          <a:lstStyle/>
          <a:p>
            <a:pPr algn="ctr"/>
            <a:r>
              <a:rPr lang="en-US" sz="6000">
                <a:latin typeface="Arial" panose="020B0604020202020204" pitchFamily="34" charset="0"/>
                <a:cs typeface="Arial" panose="020B0604020202020204" pitchFamily="34" charset="0"/>
              </a:rPr>
              <a:t>CHƯƠNG IV: KẾT LUẬN VÀ HƯỚNG PHÁT TRIỂN</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654987" y="418077"/>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Arial" panose="020B0604020202020204" pitchFamily="34" charset="0"/>
                <a:cs typeface="Arial" panose="020B0604020202020204" pitchFamily="34" charset="0"/>
              </a:rPr>
              <a:t>HƯỚNG PHÁT TRIỂN</a:t>
            </a:r>
          </a:p>
        </p:txBody>
      </p:sp>
      <p:sp>
        <p:nvSpPr>
          <p:cNvPr id="9" name="Rectangle 8"/>
          <p:cNvSpPr/>
          <p:nvPr/>
        </p:nvSpPr>
        <p:spPr>
          <a:xfrm>
            <a:off x="11635273" y="6533197"/>
            <a:ext cx="4879848" cy="307777"/>
          </a:xfrm>
          <a:prstGeom prst="rect">
            <a:avLst/>
          </a:prstGeom>
        </p:spPr>
        <p:txBody>
          <a:bodyPr wrap="square">
            <a:spAutoFit/>
          </a:bodyPr>
          <a:lstStyle/>
          <a:p>
            <a:r>
              <a:rPr lang="en-US" sz="1400" dirty="0"/>
              <a:t>MLV</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
        <p:nvSpPr>
          <p:cNvPr id="2" name="Rectangle 1"/>
          <p:cNvSpPr/>
          <p:nvPr/>
        </p:nvSpPr>
        <p:spPr>
          <a:xfrm>
            <a:off x="496366" y="2224325"/>
            <a:ext cx="11138907" cy="4093428"/>
          </a:xfrm>
          <a:prstGeom prst="rect">
            <a:avLst/>
          </a:prstGeom>
        </p:spPr>
        <p:txBody>
          <a:bodyPr wrap="square">
            <a:spAutoFit/>
          </a:bodyPr>
          <a:lstStyle/>
          <a:p>
            <a:pPr marL="285750" indent="-285750" algn="just">
              <a:buFont typeface="Arial" panose="020B0604020202020204" pitchFamily="34" charset="0"/>
              <a:buChar char="•"/>
            </a:pPr>
            <a:r>
              <a:rPr lang="vi-VN" sz="2400" dirty="0">
                <a:latin typeface="Arial" panose="020B0604020202020204" pitchFamily="34" charset="0"/>
                <a:cs typeface="Arial" panose="020B0604020202020204" pitchFamily="34" charset="0"/>
              </a:rPr>
              <a:t>Để chương trình hoàn thiện hơn và áp dụng được vào hệ thống</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thì chương trình thực nghiệm nên sử dụng kết hợp nhiều thuật toán khác để tăng tính khả thi. Ở trong phạm vi </a:t>
            </a:r>
            <a:r>
              <a:rPr lang="en-US" sz="2400" dirty="0" err="1">
                <a:latin typeface="Arial" panose="020B0604020202020204" pitchFamily="34" charset="0"/>
                <a:cs typeface="Arial" panose="020B0604020202020204" pitchFamily="34" charset="0"/>
              </a:rPr>
              <a:t>báo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cáo</a:t>
            </a:r>
            <a:r>
              <a:rPr lang="vi-VN" sz="2400" dirty="0">
                <a:latin typeface="Arial" panose="020B0604020202020204" pitchFamily="34" charset="0"/>
                <a:cs typeface="Arial" panose="020B0604020202020204" pitchFamily="34" charset="0"/>
              </a:rPr>
              <a:t> nhóm em </a:t>
            </a: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hẹp</a:t>
            </a: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vi-V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vi-VN" sz="2400" dirty="0">
                <a:latin typeface="Arial" panose="020B0604020202020204" pitchFamily="34" charset="0"/>
                <a:cs typeface="Arial" panose="020B0604020202020204" pitchFamily="34" charset="0"/>
              </a:rPr>
              <a:t>Sử dụng phần mềm quản lý mang lại nhiều lợi thế hơn so với cách thức quản lý truyền thống</a:t>
            </a:r>
            <a:r>
              <a:rPr lang="en-US" sz="2400" dirty="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a:p>
            <a:pPr marL="288925" algn="just"/>
            <a:r>
              <a:rPr lang="vi-VN" sz="2400" dirty="0">
                <a:latin typeface="Arial" panose="020B0604020202020204" pitchFamily="34" charset="0"/>
                <a:cs typeface="Arial" panose="020B0604020202020204" pitchFamily="34" charset="0"/>
              </a:rPr>
              <a:t>Quản lý dễ dàng hơn</a:t>
            </a:r>
          </a:p>
          <a:p>
            <a:pPr marL="288925" algn="just"/>
            <a:r>
              <a:rPr lang="vi-VN" sz="2400" dirty="0">
                <a:latin typeface="Arial" panose="020B0604020202020204" pitchFamily="34" charset="0"/>
                <a:cs typeface="Arial" panose="020B0604020202020204" pitchFamily="34" charset="0"/>
              </a:rPr>
              <a:t>Tiết kiệm thời gian</a:t>
            </a:r>
          </a:p>
          <a:p>
            <a:pPr marL="288925" algn="just"/>
            <a:r>
              <a:rPr lang="vi-VN" sz="2400" dirty="0">
                <a:latin typeface="Arial" panose="020B0604020202020204" pitchFamily="34" charset="0"/>
                <a:cs typeface="Arial" panose="020B0604020202020204" pitchFamily="34" charset="0"/>
              </a:rPr>
              <a:t>Dễ sử dụng</a:t>
            </a: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654987" y="418077"/>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Arial" panose="020B0604020202020204" pitchFamily="34" charset="0"/>
                <a:cs typeface="Arial" panose="020B0604020202020204" pitchFamily="34" charset="0"/>
              </a:rPr>
              <a:t>KẾT LUẬN</a:t>
            </a:r>
          </a:p>
        </p:txBody>
      </p:sp>
      <p:sp>
        <p:nvSpPr>
          <p:cNvPr id="9" name="Rectangle 8"/>
          <p:cNvSpPr/>
          <p:nvPr/>
        </p:nvSpPr>
        <p:spPr>
          <a:xfrm>
            <a:off x="11678691" y="6550223"/>
            <a:ext cx="4879848" cy="307777"/>
          </a:xfrm>
          <a:prstGeom prst="rect">
            <a:avLst/>
          </a:prstGeom>
        </p:spPr>
        <p:txBody>
          <a:bodyPr wrap="square">
            <a:spAutoFit/>
          </a:bodyPr>
          <a:lstStyle/>
          <a:p>
            <a:r>
              <a:rPr lang="en-US" sz="1400" dirty="0"/>
              <a:t>MLV</a:t>
            </a:r>
          </a:p>
        </p:txBody>
      </p:sp>
      <p:sp>
        <p:nvSpPr>
          <p:cNvPr id="4" name="Rectangle 3"/>
          <p:cNvSpPr/>
          <p:nvPr/>
        </p:nvSpPr>
        <p:spPr>
          <a:xfrm>
            <a:off x="197787" y="2365257"/>
            <a:ext cx="11863584" cy="3539430"/>
          </a:xfrm>
          <a:prstGeom prst="rect">
            <a:avLst/>
          </a:prstGeom>
        </p:spPr>
        <p:txBody>
          <a:bodyPr wrap="square">
            <a:spAutoFit/>
          </a:bodyPr>
          <a:lstStyle/>
          <a:p>
            <a:pPr marL="342900" indent="-342900" algn="just">
              <a:buFont typeface="Wingdings" panose="05000000000000000000" pitchFamily="2" charset="2"/>
              <a:buChar char="§"/>
            </a:pPr>
            <a:r>
              <a:rPr lang="en-US" sz="2800" dirty="0">
                <a:latin typeface="Arial" panose="020B0604020202020204" pitchFamily="34" charset="0"/>
                <a:cs typeface="Arial" panose="020B0604020202020204" pitchFamily="34" charset="0"/>
              </a:rPr>
              <a:t>Website </a:t>
            </a:r>
            <a:r>
              <a:rPr lang="vi-VN" sz="2800" dirty="0">
                <a:latin typeface="Arial" panose="020B0604020202020204" pitchFamily="34" charset="0"/>
                <a:cs typeface="Arial" panose="020B0604020202020204" pitchFamily="34" charset="0"/>
              </a:rPr>
              <a:t>còn một số chức năng chưa cài đặt.</a:t>
            </a:r>
          </a:p>
          <a:p>
            <a:pPr marL="342900" indent="-342900" algn="just">
              <a:buFont typeface="Wingdings" panose="05000000000000000000" pitchFamily="2" charset="2"/>
              <a:buChar char="§"/>
            </a:pPr>
            <a:r>
              <a:rPr lang="vi-VN" sz="2800" dirty="0">
                <a:latin typeface="Arial" panose="020B0604020202020204" pitchFamily="34" charset="0"/>
                <a:cs typeface="Arial" panose="020B0604020202020204" pitchFamily="34" charset="0"/>
              </a:rPr>
              <a:t>Về mặt lưu trữ: đã lưu trữ đầy đủ các thông tin cần thiết cho một</a:t>
            </a:r>
            <a:r>
              <a:rPr lang="en-US" sz="2800" dirty="0">
                <a:latin typeface="Arial" panose="020B0604020202020204" pitchFamily="34" charset="0"/>
                <a:cs typeface="Arial" panose="020B0604020202020204" pitchFamily="34" charset="0"/>
              </a:rPr>
              <a:t> website </a:t>
            </a:r>
            <a:r>
              <a:rPr lang="en-US" sz="2800" dirty="0" err="1">
                <a:latin typeface="Arial" panose="020B0604020202020204" pitchFamily="34" charset="0"/>
                <a:cs typeface="Arial" panose="020B0604020202020204" pitchFamily="34" charset="0"/>
              </a:rPr>
              <a:t>bán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hàng</a:t>
            </a:r>
            <a:r>
              <a:rPr lang="en-US" sz="2800" dirty="0">
                <a:latin typeface="Arial" panose="020B0604020202020204" pitchFamily="34" charset="0"/>
                <a:cs typeface="Arial" panose="020B0604020202020204" pitchFamily="34" charset="0"/>
              </a:rPr>
              <a:t>.</a:t>
            </a:r>
            <a:endParaRPr lang="vi-VN" sz="28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800" dirty="0">
                <a:latin typeface="Arial" panose="020B0604020202020204" pitchFamily="34" charset="0"/>
                <a:cs typeface="Arial" panose="020B0604020202020204" pitchFamily="34" charset="0"/>
              </a:rPr>
              <a:t>Về bảo mật: tương đối.</a:t>
            </a:r>
          </a:p>
          <a:p>
            <a:pPr marL="342900" indent="-342900" algn="just">
              <a:buFont typeface="Wingdings" panose="05000000000000000000" pitchFamily="2" charset="2"/>
              <a:buChar char="§"/>
            </a:pPr>
            <a:r>
              <a:rPr lang="vi-VN" sz="2800" dirty="0">
                <a:latin typeface="Arial" panose="020B0604020202020204" pitchFamily="34" charset="0"/>
                <a:cs typeface="Arial" panose="020B0604020202020204" pitchFamily="34" charset="0"/>
              </a:rPr>
              <a:t>Về mặt chức năng: thực hiện được một số chức năng cơ bản cần thiết cho</a:t>
            </a:r>
            <a:r>
              <a:rPr lang="en-US" sz="2800" dirty="0">
                <a:latin typeface="Arial" panose="020B0604020202020204" pitchFamily="34" charset="0"/>
                <a:cs typeface="Arial" panose="020B0604020202020204" pitchFamily="34" charset="0"/>
              </a:rPr>
              <a:t> website </a:t>
            </a:r>
            <a:r>
              <a:rPr lang="en-US" sz="2800" dirty="0" err="1">
                <a:latin typeface="Arial" panose="020B0604020202020204" pitchFamily="34" charset="0"/>
                <a:cs typeface="Arial" panose="020B0604020202020204" pitchFamily="34" charset="0"/>
              </a:rPr>
              <a:t>bán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hàng</a:t>
            </a:r>
            <a:r>
              <a:rPr lang="vi-VN" sz="2800" dirty="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
            </a:pPr>
            <a:r>
              <a:rPr lang="vi-VN" sz="2800" dirty="0">
                <a:latin typeface="Arial" panose="020B0604020202020204" pitchFamily="34" charset="0"/>
                <a:cs typeface="Arial" panose="020B0604020202020204" pitchFamily="34" charset="0"/>
              </a:rPr>
              <a:t>Về mặt giao diện: do sự tiếp thu kiến thức còn hạn hẹp nên phần giao diện chưa bắt mắt, đây cũng là mặt hạn chế của chương trình.</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www.ischool.vn/editor/upload/Image/ischool/finger/hinh2.png"/>
          <p:cNvSpPr>
            <a:spLocks noChangeAspect="1" noChangeArrowheads="1"/>
          </p:cNvSpPr>
          <p:nvPr/>
        </p:nvSpPr>
        <p:spPr bwMode="auto">
          <a:xfrm>
            <a:off x="692087" y="2709100"/>
            <a:ext cx="4810125"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Title 1"/>
          <p:cNvSpPr txBox="1"/>
          <p:nvPr/>
        </p:nvSpPr>
        <p:spPr>
          <a:xfrm>
            <a:off x="352800" y="86792"/>
            <a:ext cx="9943344" cy="8232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endParaRPr lang="en-US" sz="2200">
              <a:latin typeface="Arial" panose="020B0604020202020204" pitchFamily="34" charset="0"/>
              <a:cs typeface="Arial" panose="020B0604020202020204" pitchFamily="34" charset="0"/>
            </a:endParaRPr>
          </a:p>
        </p:txBody>
      </p:sp>
      <p:sp>
        <p:nvSpPr>
          <p:cNvPr id="9" name="Title 1"/>
          <p:cNvSpPr>
            <a:spLocks noGrp="1"/>
          </p:cNvSpPr>
          <p:nvPr>
            <p:ph type="title"/>
          </p:nvPr>
        </p:nvSpPr>
        <p:spPr>
          <a:xfrm>
            <a:off x="821036" y="3657907"/>
            <a:ext cx="10571998" cy="970450"/>
          </a:xfrm>
        </p:spPr>
        <p:txBody>
          <a:bodyPr>
            <a:normAutofit fontScale="90000"/>
          </a:bodyPr>
          <a:lstStyle/>
          <a:p>
            <a:pPr algn="ctr"/>
            <a:r>
              <a:rPr lang="en-US" sz="7200">
                <a:latin typeface="Arial" panose="020B0604020202020204" pitchFamily="34" charset="0"/>
                <a:cs typeface="Arial" panose="020B0604020202020204" pitchFamily="34" charset="0"/>
              </a:rPr>
              <a:t>Cảm ơn Thầy và các bạn đã lắng nghe</a:t>
            </a:r>
          </a:p>
        </p:txBody>
      </p:sp>
      <p:sp>
        <p:nvSpPr>
          <p:cNvPr id="10" name="Rectangle 9"/>
          <p:cNvSpPr/>
          <p:nvPr/>
        </p:nvSpPr>
        <p:spPr>
          <a:xfrm>
            <a:off x="11641680" y="6533197"/>
            <a:ext cx="4879848" cy="307777"/>
          </a:xfrm>
          <a:prstGeom prst="rect">
            <a:avLst/>
          </a:prstGeom>
        </p:spPr>
        <p:txBody>
          <a:bodyPr wrap="square">
            <a:spAutoFit/>
          </a:bodyPr>
          <a:lstStyle/>
          <a:p>
            <a:r>
              <a:rPr lang="en-US" sz="1400" dirty="0"/>
              <a:t>MLV</a:t>
            </a:r>
          </a:p>
        </p:txBody>
      </p:sp>
      <p:sp>
        <p:nvSpPr>
          <p:cNvPr id="8" name="Rectangle 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536" y="346604"/>
            <a:ext cx="10571998" cy="970450"/>
          </a:xfrm>
        </p:spPr>
        <p:txBody>
          <a:bodyPr/>
          <a:lstStyle/>
          <a:p>
            <a:r>
              <a:rPr lang="en-US" sz="4400">
                <a:latin typeface="Arial" panose="020B0604020202020204" pitchFamily="34" charset="0"/>
                <a:cs typeface="Arial" panose="020B0604020202020204" pitchFamily="34" charset="0"/>
              </a:rPr>
              <a:t>NỘI DUNG </a:t>
            </a:r>
          </a:p>
        </p:txBody>
      </p:sp>
      <p:sp>
        <p:nvSpPr>
          <p:cNvPr id="3" name="Content Placeholder 2"/>
          <p:cNvSpPr>
            <a:spLocks noGrp="1"/>
          </p:cNvSpPr>
          <p:nvPr>
            <p:ph idx="1"/>
          </p:nvPr>
        </p:nvSpPr>
        <p:spPr>
          <a:xfrm>
            <a:off x="448158" y="2220498"/>
            <a:ext cx="11140462" cy="4238054"/>
          </a:xfrm>
        </p:spPr>
        <p:txBody>
          <a:bodyPr>
            <a:normAutofit/>
          </a:bodyPr>
          <a:lstStyle/>
          <a:p>
            <a:pPr>
              <a:buFont typeface="Wingdings" panose="05000000000000000000" pitchFamily="2" charset="2"/>
              <a:buChar char="v"/>
            </a:pPr>
            <a:r>
              <a:rPr lang="en-US" sz="4400" dirty="0" err="1">
                <a:latin typeface="Arial" panose="020B0604020202020204" pitchFamily="34" charset="0"/>
                <a:cs typeface="Arial" panose="020B0604020202020204" pitchFamily="34" charset="0"/>
              </a:rPr>
              <a:t>Chương</a:t>
            </a:r>
            <a:r>
              <a:rPr lang="en-US" sz="4400" dirty="0">
                <a:latin typeface="Arial" panose="020B0604020202020204" pitchFamily="34" charset="0"/>
                <a:cs typeface="Arial" panose="020B0604020202020204" pitchFamily="34" charset="0"/>
              </a:rPr>
              <a:t> I: </a:t>
            </a:r>
            <a:r>
              <a:rPr lang="en-US" sz="4400" dirty="0" err="1">
                <a:latin typeface="Arial" panose="020B0604020202020204" pitchFamily="34" charset="0"/>
                <a:cs typeface="Arial" panose="020B0604020202020204" pitchFamily="34" charset="0"/>
              </a:rPr>
              <a:t>Tổng</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quan</a:t>
            </a:r>
            <a:endParaRPr lang="en-US" sz="4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4400" dirty="0" err="1">
                <a:latin typeface="Arial" panose="020B0604020202020204" pitchFamily="34" charset="0"/>
                <a:cs typeface="Arial" panose="020B0604020202020204" pitchFamily="34" charset="0"/>
              </a:rPr>
              <a:t>Chương</a:t>
            </a:r>
            <a:r>
              <a:rPr lang="en-US" sz="4400" dirty="0">
                <a:latin typeface="Arial" panose="020B0604020202020204" pitchFamily="34" charset="0"/>
                <a:cs typeface="Arial" panose="020B0604020202020204" pitchFamily="34" charset="0"/>
              </a:rPr>
              <a:t> II: </a:t>
            </a:r>
            <a:r>
              <a:rPr lang="en-US" sz="4400" dirty="0" err="1">
                <a:latin typeface="Arial" panose="020B0604020202020204" pitchFamily="34" charset="0"/>
                <a:cs typeface="Arial" panose="020B0604020202020204" pitchFamily="34" charset="0"/>
              </a:rPr>
              <a:t>Cơ</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sở</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lý</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thuyết</a:t>
            </a:r>
            <a:endParaRPr lang="en-US" sz="4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4400" dirty="0" err="1">
                <a:latin typeface="Arial" panose="020B0604020202020204" pitchFamily="34" charset="0"/>
                <a:cs typeface="Arial" panose="020B0604020202020204" pitchFamily="34" charset="0"/>
              </a:rPr>
              <a:t>Chương</a:t>
            </a:r>
            <a:r>
              <a:rPr lang="en-US" sz="4400" dirty="0">
                <a:latin typeface="Arial" panose="020B0604020202020204" pitchFamily="34" charset="0"/>
                <a:cs typeface="Arial" panose="020B0604020202020204" pitchFamily="34" charset="0"/>
              </a:rPr>
              <a:t> III: </a:t>
            </a:r>
            <a:r>
              <a:rPr lang="en-US" sz="4400" dirty="0" err="1">
                <a:latin typeface="Arial" panose="020B0604020202020204" pitchFamily="34" charset="0"/>
                <a:cs typeface="Arial" panose="020B0604020202020204" pitchFamily="34" charset="0"/>
              </a:rPr>
              <a:t>Kết</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quả</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thực</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nghiệm</a:t>
            </a:r>
            <a:endParaRPr lang="en-US" sz="4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4400" dirty="0" err="1">
                <a:latin typeface="Arial" panose="020B0604020202020204" pitchFamily="34" charset="0"/>
                <a:cs typeface="Arial" panose="020B0604020202020204" pitchFamily="34" charset="0"/>
              </a:rPr>
              <a:t>Chương</a:t>
            </a:r>
            <a:r>
              <a:rPr lang="en-US" sz="4400" dirty="0">
                <a:latin typeface="Arial" panose="020B0604020202020204" pitchFamily="34" charset="0"/>
                <a:cs typeface="Arial" panose="020B0604020202020204" pitchFamily="34" charset="0"/>
              </a:rPr>
              <a:t> IV: </a:t>
            </a:r>
            <a:r>
              <a:rPr lang="en-US" sz="4400" dirty="0" err="1">
                <a:latin typeface="Arial" panose="020B0604020202020204" pitchFamily="34" charset="0"/>
                <a:cs typeface="Arial" panose="020B0604020202020204" pitchFamily="34" charset="0"/>
              </a:rPr>
              <a:t>Kết</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luận</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và</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hướng</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phát</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triển</a:t>
            </a:r>
            <a:endParaRPr lang="en-US" sz="4400" dirty="0">
              <a:latin typeface="Arial" panose="020B0604020202020204" pitchFamily="34" charset="0"/>
              <a:cs typeface="Arial" panose="020B0604020202020204" pitchFamily="34" charset="0"/>
            </a:endParaRPr>
          </a:p>
          <a:p>
            <a:pPr marL="0" indent="0">
              <a:buNone/>
            </a:pPr>
            <a:endParaRPr lang="en-US" dirty="0"/>
          </a:p>
        </p:txBody>
      </p:sp>
      <p:sp>
        <p:nvSpPr>
          <p:cNvPr id="6" name="Rectangle 5"/>
          <p:cNvSpPr/>
          <p:nvPr/>
        </p:nvSpPr>
        <p:spPr>
          <a:xfrm>
            <a:off x="11665462" y="6533197"/>
            <a:ext cx="4879848" cy="307777"/>
          </a:xfrm>
          <a:prstGeom prst="rect">
            <a:avLst/>
          </a:prstGeom>
        </p:spPr>
        <p:txBody>
          <a:bodyPr wrap="square">
            <a:spAutoFit/>
          </a:bodyPr>
          <a:lstStyle/>
          <a:p>
            <a:r>
              <a:rPr lang="en-US" sz="1400" dirty="0"/>
              <a:t>MLV</a:t>
            </a:r>
          </a:p>
        </p:txBody>
      </p:sp>
      <p:sp>
        <p:nvSpPr>
          <p:cNvPr id="8" name="Rectangle 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52504" y="6533195"/>
            <a:ext cx="4879848" cy="307777"/>
          </a:xfrm>
          <a:prstGeom prst="rect">
            <a:avLst/>
          </a:prstGeom>
        </p:spPr>
        <p:txBody>
          <a:bodyPr wrap="square">
            <a:spAutoFit/>
          </a:bodyPr>
          <a:lstStyle/>
          <a:p>
            <a:r>
              <a:rPr lang="en-US" sz="1400" dirty="0"/>
              <a:t>MLV</a:t>
            </a:r>
          </a:p>
        </p:txBody>
      </p:sp>
      <p:sp>
        <p:nvSpPr>
          <p:cNvPr id="12" name="Title 1"/>
          <p:cNvSpPr>
            <a:spLocks noGrp="1"/>
          </p:cNvSpPr>
          <p:nvPr>
            <p:ph type="title"/>
          </p:nvPr>
        </p:nvSpPr>
        <p:spPr>
          <a:xfrm>
            <a:off x="438538" y="3125706"/>
            <a:ext cx="11504676" cy="970450"/>
          </a:xfrm>
        </p:spPr>
        <p:txBody>
          <a:bodyPr>
            <a:normAutofit fontScale="90000"/>
          </a:bodyPr>
          <a:lstStyle/>
          <a:p>
            <a:r>
              <a:rPr lang="en-US" sz="7200">
                <a:latin typeface="Arial" panose="020B0604020202020204" pitchFamily="34" charset="0"/>
                <a:cs typeface="Arial" panose="020B0604020202020204" pitchFamily="34" charset="0"/>
              </a:rPr>
              <a:t>CHƯƠNG I: TỔNG QUAN</a:t>
            </a:r>
          </a:p>
        </p:txBody>
      </p:sp>
      <p:sp>
        <p:nvSpPr>
          <p:cNvPr id="7" name="Rectangle 6"/>
          <p:cNvSpPr/>
          <p:nvPr/>
        </p:nvSpPr>
        <p:spPr>
          <a:xfrm>
            <a:off x="0" y="6533196"/>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7462" y="942813"/>
            <a:ext cx="11360662" cy="707886"/>
          </a:xfrm>
          <a:prstGeom prst="rect">
            <a:avLst/>
          </a:prstGeom>
        </p:spPr>
        <p:txBody>
          <a:bodyPr wrap="square">
            <a:spAutoFit/>
          </a:bodyPr>
          <a:lstStyle/>
          <a:p>
            <a:pPr lvl="1"/>
            <a:r>
              <a:rPr lang="en-US" sz="4000" b="1">
                <a:latin typeface="Arial" panose="020B0604020202020204" pitchFamily="34" charset="0"/>
                <a:cs typeface="Arial" panose="020B0604020202020204" pitchFamily="34" charset="0"/>
              </a:rPr>
              <a:t>TỔNG QUAN ĐỀ TÀI</a:t>
            </a:r>
          </a:p>
        </p:txBody>
      </p:sp>
      <p:sp>
        <p:nvSpPr>
          <p:cNvPr id="13" name="Title 1"/>
          <p:cNvSpPr>
            <a:spLocks noGrp="1"/>
          </p:cNvSpPr>
          <p:nvPr>
            <p:ph type="title"/>
          </p:nvPr>
        </p:nvSpPr>
        <p:spPr>
          <a:xfrm>
            <a:off x="0" y="17025"/>
            <a:ext cx="10571998" cy="970450"/>
          </a:xfrm>
        </p:spPr>
        <p:txBody>
          <a:bodyPr/>
          <a:lstStyle/>
          <a:p>
            <a:r>
              <a:rPr lang="en-US" sz="3200" dirty="0">
                <a:latin typeface="Arial" panose="020B0604020202020204" pitchFamily="34" charset="0"/>
                <a:cs typeface="Arial" panose="020B0604020202020204" pitchFamily="34" charset="0"/>
              </a:rPr>
              <a:t>TỔNG QUAN</a:t>
            </a:r>
          </a:p>
        </p:txBody>
      </p:sp>
      <p:sp>
        <p:nvSpPr>
          <p:cNvPr id="14" name="Rectangle 13"/>
          <p:cNvSpPr/>
          <p:nvPr/>
        </p:nvSpPr>
        <p:spPr>
          <a:xfrm>
            <a:off x="11625072" y="6533197"/>
            <a:ext cx="4879848" cy="307777"/>
          </a:xfrm>
          <a:prstGeom prst="rect">
            <a:avLst/>
          </a:prstGeom>
        </p:spPr>
        <p:txBody>
          <a:bodyPr wrap="square">
            <a:spAutoFit/>
          </a:bodyPr>
          <a:lstStyle/>
          <a:p>
            <a:r>
              <a:rPr lang="en-US" sz="1400" dirty="0"/>
              <a:t>MLV</a:t>
            </a:r>
          </a:p>
        </p:txBody>
      </p:sp>
      <p:sp>
        <p:nvSpPr>
          <p:cNvPr id="18" name="Rectangle 1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
        <p:nvSpPr>
          <p:cNvPr id="3" name="Rectangle 2"/>
          <p:cNvSpPr/>
          <p:nvPr/>
        </p:nvSpPr>
        <p:spPr>
          <a:xfrm>
            <a:off x="449751" y="2424023"/>
            <a:ext cx="11324035" cy="2246769"/>
          </a:xfrm>
          <a:prstGeom prst="rect">
            <a:avLst/>
          </a:prstGeom>
        </p:spPr>
        <p:txBody>
          <a:bodyPr wrap="square">
            <a:spAutoFit/>
          </a:bodyPr>
          <a:lstStyle/>
          <a:p>
            <a:pPr indent="457200" algn="just"/>
            <a:r>
              <a:rPr lang="en-US" sz="2800" dirty="0">
                <a:latin typeface="Arial" panose="020B0604020202020204" pitchFamily="34" charset="0"/>
                <a:cs typeface="Arial" panose="020B0604020202020204" pitchFamily="34" charset="0"/>
              </a:rPr>
              <a:t>T</a:t>
            </a:r>
            <a:r>
              <a:rPr lang="vi-VN" sz="2800" dirty="0">
                <a:latin typeface="Arial" panose="020B0604020202020204" pitchFamily="34" charset="0"/>
                <a:cs typeface="Arial" panose="020B0604020202020204" pitchFamily="34" charset="0"/>
              </a:rPr>
              <a:t>rong thời đại ngày nay, sự phổ biến của </a:t>
            </a:r>
            <a:r>
              <a:rPr lang="vi-VN" sz="2800" dirty="0" err="1">
                <a:latin typeface="Arial" panose="020B0604020202020204" pitchFamily="34" charset="0"/>
                <a:cs typeface="Arial" panose="020B0604020202020204" pitchFamily="34" charset="0"/>
              </a:rPr>
              <a:t>internet</a:t>
            </a:r>
            <a:r>
              <a:rPr lang="vi-VN" sz="2800" dirty="0">
                <a:latin typeface="Arial" panose="020B0604020202020204" pitchFamily="34" charset="0"/>
                <a:cs typeface="Arial" panose="020B0604020202020204" pitchFamily="34" charset="0"/>
              </a:rPr>
              <a:t> và công nghệ di động đã mở ra không gian rộng lớn cho việc phát triển các nền tảng thương mại điện tử, và đề tài của chúng tôi chính là một ví dụ minh họa cho sự hợp nhất giữa thương mại điện tử và </a:t>
            </a:r>
            <a:r>
              <a:rPr lang="vi-VN" sz="2800" dirty="0" err="1">
                <a:latin typeface="Arial" panose="020B0604020202020204" pitchFamily="34" charset="0"/>
                <a:cs typeface="Arial" panose="020B0604020202020204" pitchFamily="34" charset="0"/>
              </a:rPr>
              <a:t>đam</a:t>
            </a:r>
            <a:r>
              <a:rPr lang="vi-VN" sz="2800" dirty="0">
                <a:latin typeface="Arial" panose="020B0604020202020204" pitchFamily="34" charset="0"/>
                <a:cs typeface="Arial" panose="020B0604020202020204" pitchFamily="34" charset="0"/>
              </a:rPr>
              <a:t> mê thể thao, đặc biệt là bóng đá.</a:t>
            </a:r>
            <a:endParaRPr lang="en-US" sz="28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7462" y="942813"/>
            <a:ext cx="11360662" cy="707886"/>
          </a:xfrm>
          <a:prstGeom prst="rect">
            <a:avLst/>
          </a:prstGeom>
        </p:spPr>
        <p:txBody>
          <a:bodyPr wrap="square">
            <a:spAutoFit/>
          </a:bodyPr>
          <a:lstStyle/>
          <a:p>
            <a:pPr lvl="1"/>
            <a:r>
              <a:rPr lang="en-US" sz="4000" b="1">
                <a:latin typeface="Arial" panose="020B0604020202020204" pitchFamily="34" charset="0"/>
                <a:cs typeface="Arial" panose="020B0604020202020204" pitchFamily="34" charset="0"/>
              </a:rPr>
              <a:t>MỤC TIÊU</a:t>
            </a:r>
          </a:p>
        </p:txBody>
      </p:sp>
      <p:sp>
        <p:nvSpPr>
          <p:cNvPr id="13" name="Title 1"/>
          <p:cNvSpPr>
            <a:spLocks noGrp="1"/>
          </p:cNvSpPr>
          <p:nvPr>
            <p:ph type="title"/>
          </p:nvPr>
        </p:nvSpPr>
        <p:spPr>
          <a:xfrm>
            <a:off x="0" y="17025"/>
            <a:ext cx="10571998" cy="970450"/>
          </a:xfrm>
        </p:spPr>
        <p:txBody>
          <a:bodyPr/>
          <a:lstStyle/>
          <a:p>
            <a:r>
              <a:rPr lang="en-US" sz="3200" dirty="0">
                <a:latin typeface="Arial" panose="020B0604020202020204" pitchFamily="34" charset="0"/>
                <a:cs typeface="Arial" panose="020B0604020202020204" pitchFamily="34" charset="0"/>
              </a:rPr>
              <a:t>TỔNG QUAN</a:t>
            </a:r>
          </a:p>
        </p:txBody>
      </p:sp>
      <p:sp>
        <p:nvSpPr>
          <p:cNvPr id="14" name="Rectangle 13"/>
          <p:cNvSpPr/>
          <p:nvPr/>
        </p:nvSpPr>
        <p:spPr>
          <a:xfrm>
            <a:off x="11708124" y="6550223"/>
            <a:ext cx="4879848" cy="307777"/>
          </a:xfrm>
          <a:prstGeom prst="rect">
            <a:avLst/>
          </a:prstGeom>
        </p:spPr>
        <p:txBody>
          <a:bodyPr wrap="square">
            <a:spAutoFit/>
          </a:bodyPr>
          <a:lstStyle/>
          <a:p>
            <a:r>
              <a:rPr lang="en-US" sz="1400" dirty="0"/>
              <a:t>MLV</a:t>
            </a:r>
          </a:p>
        </p:txBody>
      </p:sp>
      <p:sp>
        <p:nvSpPr>
          <p:cNvPr id="18" name="Rectangle 1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
        <p:nvSpPr>
          <p:cNvPr id="2" name="Rectangle 1"/>
          <p:cNvSpPr/>
          <p:nvPr/>
        </p:nvSpPr>
        <p:spPr>
          <a:xfrm>
            <a:off x="347462" y="2408701"/>
            <a:ext cx="11493085" cy="3108543"/>
          </a:xfrm>
          <a:prstGeom prst="rect">
            <a:avLst/>
          </a:prstGeom>
        </p:spPr>
        <p:txBody>
          <a:bodyPr wrap="square">
            <a:spAutoFit/>
          </a:bodyPr>
          <a:lstStyle/>
          <a:p>
            <a:pPr marL="342900" indent="-342900" algn="just">
              <a:buFont typeface="Wingdings" panose="05000000000000000000" pitchFamily="2" charset="2"/>
              <a:buChar char="Ø"/>
            </a:pPr>
            <a:r>
              <a:rPr lang="vi-VN" sz="2800" dirty="0">
                <a:latin typeface="Arial" panose="020B0604020202020204" pitchFamily="34" charset="0"/>
                <a:cs typeface="Arial" panose="020B0604020202020204" pitchFamily="34" charset="0"/>
              </a:rPr>
              <a:t>Tiết kiệm tối đa nguồn lực và thời gian.</a:t>
            </a:r>
          </a:p>
          <a:p>
            <a:pPr marL="342900" indent="-342900" algn="just">
              <a:buFont typeface="Wingdings" panose="05000000000000000000" pitchFamily="2" charset="2"/>
              <a:buChar char="Ø"/>
            </a:pPr>
            <a:r>
              <a:rPr lang="vi-VN" sz="2800" dirty="0">
                <a:latin typeface="Arial" panose="020B0604020202020204" pitchFamily="34" charset="0"/>
                <a:cs typeface="Arial" panose="020B0604020202020204" pitchFamily="34" charset="0"/>
              </a:rPr>
              <a:t>Giao diện đơn giản dễ cài đặt và sử dụng.</a:t>
            </a:r>
          </a:p>
          <a:p>
            <a:pPr marL="342900" indent="-342900" algn="just">
              <a:buFont typeface="Wingdings" panose="05000000000000000000" pitchFamily="2" charset="2"/>
              <a:buChar char="Ø"/>
            </a:pPr>
            <a:r>
              <a:rPr lang="vi-VN" sz="2800" dirty="0">
                <a:latin typeface="Arial" panose="020B0604020202020204" pitchFamily="34" charset="0"/>
                <a:cs typeface="Arial" panose="020B0604020202020204" pitchFamily="34" charset="0"/>
              </a:rPr>
              <a:t>Thông tin về </a:t>
            </a:r>
            <a:r>
              <a:rPr lang="en-US" sz="2800" dirty="0" err="1">
                <a:latin typeface="Arial" panose="020B0604020202020204" pitchFamily="34" charset="0"/>
                <a:cs typeface="Arial" panose="020B0604020202020204" pitchFamily="34" charset="0"/>
              </a:rPr>
              <a:t>sản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phẩm</a:t>
            </a:r>
            <a:r>
              <a:rPr lang="en-US" sz="2800" dirty="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được quản lý tập trung giúp dễ dàng tìm kiếm và phân loại.</a:t>
            </a:r>
          </a:p>
          <a:p>
            <a:pPr marL="342900" indent="-342900" algn="just">
              <a:buFont typeface="Wingdings" panose="05000000000000000000" pitchFamily="2" charset="2"/>
              <a:buChar char="Ø"/>
            </a:pPr>
            <a:r>
              <a:rPr lang="vi-VN" sz="2800" dirty="0">
                <a:latin typeface="Arial" panose="020B0604020202020204" pitchFamily="34" charset="0"/>
                <a:cs typeface="Arial" panose="020B0604020202020204" pitchFamily="34" charset="0"/>
              </a:rPr>
              <a:t>Quản lý</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cấp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thông</a:t>
            </a:r>
            <a:r>
              <a:rPr lang="en-US" sz="2800" dirty="0">
                <a:latin typeface="Arial" panose="020B0604020202020204" pitchFamily="34" charset="0"/>
                <a:cs typeface="Arial" panose="020B0604020202020204" pitchFamily="34" charset="0"/>
              </a:rPr>
              <a:t> tin </a:t>
            </a:r>
            <a:r>
              <a:rPr lang="en-US" sz="2800" dirty="0" err="1">
                <a:latin typeface="Arial" panose="020B0604020202020204" pitchFamily="34" charset="0"/>
                <a:cs typeface="Arial" panose="020B0604020202020204" pitchFamily="34" charset="0"/>
              </a:rPr>
              <a:t>cần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hàng</a:t>
            </a:r>
            <a:r>
              <a:rPr lang="en-US" sz="2800" dirty="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r>
              <a:rPr lang="vi-VN" sz="2800" dirty="0">
                <a:latin typeface="Arial" panose="020B0604020202020204" pitchFamily="34" charset="0"/>
                <a:cs typeface="Arial" panose="020B0604020202020204" pitchFamily="34" charset="0"/>
              </a:rPr>
              <a:t>Dễ dàng trao đổi và hỗ trợ xử lý</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giữa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người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mua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người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bán</a:t>
            </a:r>
            <a:r>
              <a:rPr lang="en-US" sz="2800" dirty="0">
                <a:latin typeface="Arial" panose="020B0604020202020204" pitchFamily="34" charset="0"/>
                <a:cs typeface="Arial" panose="020B0604020202020204" pitchFamily="34" charset="0"/>
              </a:rPr>
              <a:t>.</a:t>
            </a:r>
            <a:endParaRPr lang="vi-VN" sz="28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vi-VN" sz="2800" dirty="0">
                <a:latin typeface="Arial" panose="020B0604020202020204" pitchFamily="34" charset="0"/>
                <a:cs typeface="Arial" panose="020B0604020202020204" pitchFamily="34" charset="0"/>
              </a:rPr>
              <a:t>Dễ dàng tùy </a:t>
            </a:r>
            <a:r>
              <a:rPr lang="en-US" sz="2800" dirty="0" err="1">
                <a:latin typeface="Arial" panose="020B0604020202020204" pitchFamily="34" charset="0"/>
                <a:cs typeface="Arial" panose="020B0604020202020204" pitchFamily="34" charset="0"/>
              </a:rPr>
              <a:t>chỉ</a:t>
            </a:r>
            <a:r>
              <a:rPr lang="vi-VN" sz="2800" dirty="0">
                <a:latin typeface="Arial" panose="020B0604020202020204" pitchFamily="34" charset="0"/>
                <a:cs typeface="Arial" panose="020B0604020202020204" pitchFamily="34" charset="0"/>
              </a:rPr>
              <a:t>nh phần mềm.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89080" y="6554605"/>
            <a:ext cx="4879848" cy="307777"/>
          </a:xfrm>
          <a:prstGeom prst="rect">
            <a:avLst/>
          </a:prstGeom>
        </p:spPr>
        <p:txBody>
          <a:bodyPr wrap="square">
            <a:spAutoFit/>
          </a:bodyPr>
          <a:lstStyle/>
          <a:p>
            <a:r>
              <a:rPr lang="en-US" sz="1400" dirty="0"/>
              <a:t>MLV</a:t>
            </a:r>
          </a:p>
        </p:txBody>
      </p:sp>
      <p:sp>
        <p:nvSpPr>
          <p:cNvPr id="12" name="Title 1"/>
          <p:cNvSpPr>
            <a:spLocks noGrp="1"/>
          </p:cNvSpPr>
          <p:nvPr>
            <p:ph type="title"/>
          </p:nvPr>
        </p:nvSpPr>
        <p:spPr>
          <a:xfrm>
            <a:off x="214602" y="3200352"/>
            <a:ext cx="13492067" cy="970450"/>
          </a:xfrm>
        </p:spPr>
        <p:txBody>
          <a:bodyPr>
            <a:normAutofit fontScale="90000"/>
          </a:bodyPr>
          <a:lstStyle/>
          <a:p>
            <a:r>
              <a:rPr lang="en-US" sz="6000">
                <a:latin typeface="Arial" panose="020B0604020202020204" pitchFamily="34" charset="0"/>
                <a:cs typeface="Arial" panose="020B0604020202020204" pitchFamily="34" charset="0"/>
              </a:rPr>
              <a:t>CHƯƠNG II: CƠ SỞ LÝ THUYẾT</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52504" y="6563749"/>
            <a:ext cx="4879848" cy="307777"/>
          </a:xfrm>
          <a:prstGeom prst="rect">
            <a:avLst/>
          </a:prstGeom>
        </p:spPr>
        <p:txBody>
          <a:bodyPr wrap="square">
            <a:spAutoFit/>
          </a:bodyPr>
          <a:lstStyle/>
          <a:p>
            <a:r>
              <a:rPr lang="en-US" sz="1400" dirty="0"/>
              <a:t>MLV</a:t>
            </a:r>
          </a:p>
        </p:txBody>
      </p:sp>
      <p:sp>
        <p:nvSpPr>
          <p:cNvPr id="12" name="Title 1"/>
          <p:cNvSpPr>
            <a:spLocks noGrp="1"/>
          </p:cNvSpPr>
          <p:nvPr>
            <p:ph type="title"/>
          </p:nvPr>
        </p:nvSpPr>
        <p:spPr>
          <a:xfrm>
            <a:off x="1389878" y="3337218"/>
            <a:ext cx="10571998" cy="970450"/>
          </a:xfrm>
        </p:spPr>
        <p:txBody>
          <a:bodyPr>
            <a:normAutofit fontScale="90000"/>
          </a:bodyPr>
          <a:lstStyle/>
          <a:p>
            <a:r>
              <a:rPr lang="en-US" sz="7200" dirty="0">
                <a:latin typeface="Arial" panose="020B0604020202020204" pitchFamily="34" charset="0"/>
                <a:cs typeface="Arial" panose="020B0604020202020204" pitchFamily="34" charset="0"/>
              </a:rPr>
              <a:t>YÊU CẦU HỆ THỐNG</a:t>
            </a:r>
          </a:p>
        </p:txBody>
      </p:sp>
      <p:sp>
        <p:nvSpPr>
          <p:cNvPr id="7" name="Rectangle 6"/>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3989" y="866837"/>
            <a:ext cx="8434040" cy="707886"/>
          </a:xfrm>
          <a:prstGeom prst="rect">
            <a:avLst/>
          </a:prstGeom>
        </p:spPr>
        <p:txBody>
          <a:bodyPr wrap="none">
            <a:spAutoFit/>
          </a:bodyPr>
          <a:lstStyle/>
          <a:p>
            <a:r>
              <a:rPr lang="en-US" sz="4000" b="1">
                <a:latin typeface="Arial" panose="020B0604020202020204" pitchFamily="34" charset="0"/>
                <a:cs typeface="Arial" panose="020B0604020202020204" pitchFamily="34" charset="0"/>
              </a:rPr>
              <a:t>XÁC ĐỊNH YÊU CẦU CHỨC NĂNG</a:t>
            </a:r>
          </a:p>
        </p:txBody>
      </p:sp>
      <p:sp>
        <p:nvSpPr>
          <p:cNvPr id="12" name="Title 1"/>
          <p:cNvSpPr>
            <a:spLocks noGrp="1"/>
          </p:cNvSpPr>
          <p:nvPr>
            <p:ph type="title"/>
          </p:nvPr>
        </p:nvSpPr>
        <p:spPr>
          <a:xfrm>
            <a:off x="0" y="0"/>
            <a:ext cx="10571998" cy="970450"/>
          </a:xfrm>
        </p:spPr>
        <p:txBody>
          <a:bodyPr/>
          <a:lstStyle/>
          <a:p>
            <a:r>
              <a:rPr lang="en-US" sz="3200" dirty="0">
                <a:latin typeface="Arial" panose="020B0604020202020204" pitchFamily="34" charset="0"/>
                <a:cs typeface="Arial" panose="020B0604020202020204" pitchFamily="34" charset="0"/>
              </a:rPr>
              <a:t>YÊU CẦU HỆ THỐNG</a:t>
            </a:r>
          </a:p>
        </p:txBody>
      </p:sp>
      <p:sp>
        <p:nvSpPr>
          <p:cNvPr id="8" name="Rectangle 7"/>
          <p:cNvSpPr/>
          <p:nvPr/>
        </p:nvSpPr>
        <p:spPr>
          <a:xfrm>
            <a:off x="11644998" y="6550223"/>
            <a:ext cx="4879848" cy="307777"/>
          </a:xfrm>
          <a:prstGeom prst="rect">
            <a:avLst/>
          </a:prstGeom>
        </p:spPr>
        <p:txBody>
          <a:bodyPr wrap="square">
            <a:spAutoFit/>
          </a:bodyPr>
          <a:lstStyle/>
          <a:p>
            <a:r>
              <a:rPr lang="en-US" sz="1400" dirty="0"/>
              <a:t>MLV</a:t>
            </a:r>
          </a:p>
        </p:txBody>
      </p:sp>
      <p:sp>
        <p:nvSpPr>
          <p:cNvPr id="11" name="Rectangle 10"/>
          <p:cNvSpPr/>
          <p:nvPr/>
        </p:nvSpPr>
        <p:spPr>
          <a:xfrm>
            <a:off x="8228678" y="4260972"/>
            <a:ext cx="3416320" cy="5078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Xác</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nhận</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thông</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tin</a:t>
            </a:r>
          </a:p>
        </p:txBody>
      </p:sp>
      <p:sp>
        <p:nvSpPr>
          <p:cNvPr id="13" name="Rectangle 12"/>
          <p:cNvSpPr/>
          <p:nvPr/>
        </p:nvSpPr>
        <p:spPr>
          <a:xfrm>
            <a:off x="4287159" y="1857668"/>
            <a:ext cx="3589444" cy="5078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2700" b="1"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Đăng</a:t>
            </a:r>
            <a:r>
              <a:rPr lang="en-US" sz="2700" b="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nhập</a:t>
            </a:r>
            <a:r>
              <a:rPr lang="en-US" sz="2700" b="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a:t>
            </a:r>
            <a:r>
              <a:rPr lang="en-US" sz="2700" b="1"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đăng</a:t>
            </a:r>
            <a:r>
              <a:rPr lang="en-US" sz="2700" b="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ký</a:t>
            </a:r>
            <a:r>
              <a:rPr lang="en-US" sz="2700" b="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endPar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14" name="Rectangle 13"/>
          <p:cNvSpPr/>
          <p:nvPr/>
        </p:nvSpPr>
        <p:spPr>
          <a:xfrm>
            <a:off x="7840163" y="2633229"/>
            <a:ext cx="3409908" cy="5078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Cập</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nhật</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mặt</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hàng</a:t>
            </a:r>
            <a:endPar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18" name="Rectangle 17"/>
          <p:cNvSpPr/>
          <p:nvPr/>
        </p:nvSpPr>
        <p:spPr>
          <a:xfrm>
            <a:off x="7602909" y="5388763"/>
            <a:ext cx="2371163" cy="5078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2700" b="1"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Phân</a:t>
            </a:r>
            <a:r>
              <a:rPr lang="en-US" sz="2700" b="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Quyền</a:t>
            </a:r>
            <a:r>
              <a:rPr lang="en-US" sz="2700" b="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endPar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19" name="Rectangle 18"/>
          <p:cNvSpPr/>
          <p:nvPr/>
        </p:nvSpPr>
        <p:spPr>
          <a:xfrm>
            <a:off x="2522330" y="5686664"/>
            <a:ext cx="4211409" cy="5078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Sửa</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thông</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tin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mặt</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hàng</a:t>
            </a:r>
            <a:endPar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20" name="Rectangle 19"/>
          <p:cNvSpPr/>
          <p:nvPr/>
        </p:nvSpPr>
        <p:spPr>
          <a:xfrm>
            <a:off x="547002" y="4716025"/>
            <a:ext cx="3358612" cy="5078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Cập</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nhậ</a:t>
            </a:r>
            <a:r>
              <a:rPr lang="en-US" sz="2700" b="1"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t</a:t>
            </a:r>
            <a:r>
              <a:rPr lang="en-US" sz="2700" b="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thông</a:t>
            </a:r>
            <a:r>
              <a:rPr lang="en-US" sz="2700" b="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tin</a:t>
            </a:r>
            <a:endPar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21" name="Rectangle 20"/>
          <p:cNvSpPr/>
          <p:nvPr/>
        </p:nvSpPr>
        <p:spPr>
          <a:xfrm>
            <a:off x="1252195" y="3617407"/>
            <a:ext cx="1774845" cy="5078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Thống</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kê</a:t>
            </a:r>
            <a:endPar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22" name="Rectangle 21"/>
          <p:cNvSpPr/>
          <p:nvPr/>
        </p:nvSpPr>
        <p:spPr>
          <a:xfrm>
            <a:off x="2087899" y="2635881"/>
            <a:ext cx="1736373" cy="507831"/>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Tìm</a:t>
            </a:r>
            <a:r>
              <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 </a:t>
            </a:r>
            <a:r>
              <a:rPr lang="en-US" sz="2700" b="1" cap="none" spc="50" dirty="0" err="1">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rPr>
              <a:t>kiếm</a:t>
            </a:r>
            <a:endParaRPr lang="en-US" sz="2700" b="1" cap="none"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p:txBody>
      </p:sp>
      <p:cxnSp>
        <p:nvCxnSpPr>
          <p:cNvPr id="26" name="Straight Arrow Connector 25"/>
          <p:cNvCxnSpPr>
            <a:cxnSpLocks/>
            <a:stCxn id="58" idx="0"/>
            <a:endCxn id="13" idx="2"/>
          </p:cNvCxnSpPr>
          <p:nvPr/>
        </p:nvCxnSpPr>
        <p:spPr>
          <a:xfrm flipV="1">
            <a:off x="5924653" y="2365499"/>
            <a:ext cx="157228" cy="762564"/>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30" name="Straight Arrow Connector 29"/>
          <p:cNvCxnSpPr>
            <a:cxnSpLocks/>
            <a:endCxn id="14" idx="1"/>
          </p:cNvCxnSpPr>
          <p:nvPr/>
        </p:nvCxnSpPr>
        <p:spPr>
          <a:xfrm flipV="1">
            <a:off x="6024590" y="2887145"/>
            <a:ext cx="1815573" cy="719649"/>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33" name="Straight Arrow Connector 32"/>
          <p:cNvCxnSpPr>
            <a:stCxn id="58" idx="1"/>
            <a:endCxn id="22" idx="3"/>
          </p:cNvCxnSpPr>
          <p:nvPr/>
        </p:nvCxnSpPr>
        <p:spPr>
          <a:xfrm flipH="1" flipV="1">
            <a:off x="3824272" y="2889797"/>
            <a:ext cx="954011" cy="455290"/>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36" name="Straight Arrow Connector 35"/>
          <p:cNvCxnSpPr>
            <a:stCxn id="58" idx="2"/>
            <a:endCxn id="21" idx="3"/>
          </p:cNvCxnSpPr>
          <p:nvPr/>
        </p:nvCxnSpPr>
        <p:spPr>
          <a:xfrm flipH="1">
            <a:off x="3027040" y="3869028"/>
            <a:ext cx="1276401" cy="2295"/>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39" name="Straight Arrow Connector 38"/>
          <p:cNvCxnSpPr>
            <a:stCxn id="58" idx="3"/>
            <a:endCxn id="20" idx="3"/>
          </p:cNvCxnSpPr>
          <p:nvPr/>
        </p:nvCxnSpPr>
        <p:spPr>
          <a:xfrm flipH="1">
            <a:off x="3905614" y="4392969"/>
            <a:ext cx="872669" cy="576972"/>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42" name="Straight Arrow Connector 41"/>
          <p:cNvCxnSpPr/>
          <p:nvPr/>
        </p:nvCxnSpPr>
        <p:spPr>
          <a:xfrm flipH="1">
            <a:off x="5137773" y="4290294"/>
            <a:ext cx="477928" cy="1374477"/>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45" name="Straight Arrow Connector 44"/>
          <p:cNvCxnSpPr>
            <a:cxnSpLocks/>
            <a:endCxn id="18" idx="1"/>
          </p:cNvCxnSpPr>
          <p:nvPr/>
        </p:nvCxnSpPr>
        <p:spPr>
          <a:xfrm>
            <a:off x="6362704" y="4175593"/>
            <a:ext cx="1240205" cy="1467086"/>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cxnSp>
        <p:nvCxnSpPr>
          <p:cNvPr id="48" name="Straight Arrow Connector 47"/>
          <p:cNvCxnSpPr>
            <a:stCxn id="58" idx="7"/>
            <a:endCxn id="11" idx="1"/>
          </p:cNvCxnSpPr>
          <p:nvPr/>
        </p:nvCxnSpPr>
        <p:spPr>
          <a:xfrm>
            <a:off x="7071022" y="3345087"/>
            <a:ext cx="1157656" cy="1169801"/>
          </a:xfrm>
          <a:prstGeom prst="straightConnector1">
            <a:avLst/>
          </a:prstGeom>
          <a:ln>
            <a:tailEnd type="triangle"/>
          </a:ln>
        </p:spPr>
        <p:style>
          <a:lnRef idx="2">
            <a:schemeClr val="accent5">
              <a:shade val="15000"/>
            </a:schemeClr>
          </a:lnRef>
          <a:fillRef idx="1">
            <a:schemeClr val="accent5"/>
          </a:fillRef>
          <a:effectRef idx="0">
            <a:schemeClr val="accent5"/>
          </a:effectRef>
          <a:fontRef idx="minor">
            <a:schemeClr val="lt1"/>
          </a:fontRef>
        </p:style>
      </p:cxnSp>
      <p:sp>
        <p:nvSpPr>
          <p:cNvPr id="58" name="Oval 57"/>
          <p:cNvSpPr/>
          <p:nvPr/>
        </p:nvSpPr>
        <p:spPr>
          <a:xfrm>
            <a:off x="4303441" y="3128063"/>
            <a:ext cx="3242423" cy="148193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000" b="1" dirty="0" err="1">
                <a:solidFill>
                  <a:schemeClr val="tx1"/>
                </a:solidFill>
                <a:latin typeface="Arial" panose="020B0604020202020204" pitchFamily="34" charset="0"/>
                <a:cs typeface="Arial" panose="020B0604020202020204" pitchFamily="34" charset="0"/>
              </a:rPr>
              <a:t>Yêu</a:t>
            </a:r>
            <a:r>
              <a:rPr lang="en-US" sz="3000" b="1" dirty="0">
                <a:solidFill>
                  <a:schemeClr val="tx1"/>
                </a:solidFill>
                <a:latin typeface="Arial" panose="020B0604020202020204" pitchFamily="34" charset="0"/>
                <a:cs typeface="Arial" panose="020B0604020202020204" pitchFamily="34" charset="0"/>
              </a:rPr>
              <a:t> </a:t>
            </a:r>
            <a:r>
              <a:rPr lang="en-US" sz="3000" b="1" dirty="0" err="1">
                <a:solidFill>
                  <a:schemeClr val="tx1"/>
                </a:solidFill>
                <a:latin typeface="Arial" panose="020B0604020202020204" pitchFamily="34" charset="0"/>
                <a:cs typeface="Arial" panose="020B0604020202020204" pitchFamily="34" charset="0"/>
              </a:rPr>
              <a:t>Cầu</a:t>
            </a:r>
            <a:r>
              <a:rPr lang="en-US" sz="3000" b="1" dirty="0">
                <a:solidFill>
                  <a:schemeClr val="tx1"/>
                </a:solidFill>
                <a:latin typeface="Arial" panose="020B0604020202020204" pitchFamily="34" charset="0"/>
                <a:cs typeface="Arial" panose="020B0604020202020204" pitchFamily="34" charset="0"/>
              </a:rPr>
              <a:t> </a:t>
            </a:r>
            <a:r>
              <a:rPr lang="en-US" sz="3000" b="1" dirty="0" err="1">
                <a:solidFill>
                  <a:schemeClr val="tx1"/>
                </a:solidFill>
                <a:latin typeface="Arial" panose="020B0604020202020204" pitchFamily="34" charset="0"/>
                <a:cs typeface="Arial" panose="020B0604020202020204" pitchFamily="34" charset="0"/>
              </a:rPr>
              <a:t>Chức</a:t>
            </a:r>
            <a:r>
              <a:rPr lang="en-US" sz="3000" b="1" dirty="0">
                <a:solidFill>
                  <a:schemeClr val="tx1"/>
                </a:solidFill>
                <a:latin typeface="Arial" panose="020B0604020202020204" pitchFamily="34" charset="0"/>
                <a:cs typeface="Arial" panose="020B0604020202020204" pitchFamily="34" charset="0"/>
              </a:rPr>
              <a:t> </a:t>
            </a:r>
            <a:r>
              <a:rPr lang="en-US" sz="3000" b="1" dirty="0" err="1">
                <a:solidFill>
                  <a:schemeClr val="tx1"/>
                </a:solidFill>
                <a:latin typeface="Arial" panose="020B0604020202020204" pitchFamily="34" charset="0"/>
                <a:cs typeface="Arial" panose="020B0604020202020204" pitchFamily="34" charset="0"/>
              </a:rPr>
              <a:t>Năng</a:t>
            </a:r>
            <a:endParaRPr lang="en-US" sz="3000" b="1" dirty="0">
              <a:solidFill>
                <a:schemeClr val="tx1"/>
              </a:solidFill>
              <a:latin typeface="Arial" panose="020B0604020202020204" pitchFamily="34" charset="0"/>
              <a:cs typeface="Arial" panose="020B0604020202020204" pitchFamily="34" charset="0"/>
            </a:endParaRPr>
          </a:p>
        </p:txBody>
      </p:sp>
      <p:sp>
        <p:nvSpPr>
          <p:cNvPr id="28" name="Rectangle 27"/>
          <p:cNvSpPr/>
          <p:nvPr/>
        </p:nvSpPr>
        <p:spPr>
          <a:xfrm>
            <a:off x="0" y="6533198"/>
            <a:ext cx="3664786" cy="307777"/>
          </a:xfrm>
          <a:prstGeom prst="rect">
            <a:avLst/>
          </a:prstGeom>
        </p:spPr>
        <p:txBody>
          <a:bodyPr wrap="none">
            <a:spAutoFit/>
          </a:bodyPr>
          <a:lstStyle/>
          <a:p>
            <a:r>
              <a:rPr lang="vi-VN" sz="1400" dirty="0">
                <a:latin typeface="Arial" panose="020B0604020202020204" pitchFamily="34" charset="0"/>
                <a:cs typeface="Arial" panose="020B0604020202020204" pitchFamily="34" charset="0"/>
              </a:rPr>
              <a:t>G</a:t>
            </a:r>
            <a:r>
              <a:rPr lang="en-US" sz="1400" dirty="0" err="1">
                <a:latin typeface="Arial" panose="020B0604020202020204" pitchFamily="34" charset="0"/>
                <a:cs typeface="Arial" panose="020B0604020202020204" pitchFamily="34" charset="0"/>
              </a:rPr>
              <a:t>iảng</a:t>
            </a:r>
            <a:r>
              <a:rPr lang="vi-VN" sz="1400" dirty="0">
                <a:latin typeface="Arial" panose="020B0604020202020204" pitchFamily="34" charset="0"/>
                <a:cs typeface="Arial" panose="020B0604020202020204" pitchFamily="34" charset="0"/>
              </a:rPr>
              <a:t> viên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hướng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Nguyễn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Hùng</a:t>
            </a:r>
            <a:endParaRPr lang="en-US" sz="1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68</TotalTime>
  <Words>976</Words>
  <Application>Microsoft Office PowerPoint</Application>
  <PresentationFormat>Widescreen</PresentationFormat>
  <Paragraphs>163</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Wingdings</vt:lpstr>
      <vt:lpstr>Wingdings 3</vt:lpstr>
      <vt:lpstr>Ion</vt:lpstr>
      <vt:lpstr>MVL SHOP</vt:lpstr>
      <vt:lpstr>DANH SÁCH THÀNH VIÊN</vt:lpstr>
      <vt:lpstr>NỘI DUNG </vt:lpstr>
      <vt:lpstr>CHƯƠNG I: TỔNG QUAN</vt:lpstr>
      <vt:lpstr>TỔNG QUAN</vt:lpstr>
      <vt:lpstr>TỔNG QUAN</vt:lpstr>
      <vt:lpstr>CHƯƠNG II: CƠ SỞ LÝ THUYẾT</vt:lpstr>
      <vt:lpstr>YÊU CẦU HỆ THỐNG</vt:lpstr>
      <vt:lpstr>YÊU CẦU HỆ THỐNG</vt:lpstr>
      <vt:lpstr>YÊU CẦU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III: KẾT QUẢ THỰC NGHIỆM</vt:lpstr>
      <vt:lpstr>DEMO</vt:lpstr>
      <vt:lpstr>CHƯƠNG IV: KẾT LUẬN VÀ HƯỚNG PHÁT TRIỂN</vt:lpstr>
      <vt:lpstr>PowerPoint Presentation</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Admin</cp:lastModifiedBy>
  <cp:revision>163</cp:revision>
  <dcterms:created xsi:type="dcterms:W3CDTF">2022-10-04T15:06:00Z</dcterms:created>
  <dcterms:modified xsi:type="dcterms:W3CDTF">2023-12-31T06:21:38Z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3323C5C6BE50421FBE9CB0193804F4D9</vt:lpwstr>
  </property>
  <property fmtid="{D5CDD505-2E9C-101B-9397-08002B2CF9AE}" pid="3" name="KSOProductBuildVer">
    <vt:lpwstr>1033-11.2.0.11537</vt:lpwstr>
  </property>
</Properties>
</file>