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eclemma.org/jacoco/" TargetMode="External"/><Relationship Id="rId3" Type="http://schemas.openxmlformats.org/officeDocument/2006/relationships/hyperlink" Target="http://www.eclemma.org/jacoco/trunk/doc/mission.html" TargetMode="External"/><Relationship Id="rId4" Type="http://schemas.openxmlformats.org/officeDocument/2006/relationships/hyperlink" Target="http://hoctestertaihn.blogspot.com/2014/08/cac-phuong-phap-kiem-thu.html"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oftwarecave.org/2014/02/01/using-junit-jacoco-and-maven-for-code-coverage/"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oftwarecave.org/2014/02/01/using-junit-jacoco-and-maven-for-code-coverage/"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i="1" lang="vi" sz="1000">
                <a:solidFill>
                  <a:schemeClr val="dk1"/>
                </a:solidFill>
                <a:highlight>
                  <a:srgbClr val="FFFFFF"/>
                </a:highlight>
              </a:rPr>
              <a:t>JaCoCo is a free code coverage library for Java, which has been created by the EclEmma team based on the lessons learned from using and integration existing libraries for many years.</a:t>
            </a:r>
          </a:p>
          <a:p>
            <a:pPr lvl="0" rtl="0">
              <a:spcBef>
                <a:spcPts val="0"/>
              </a:spcBef>
              <a:buNone/>
            </a:pPr>
            <a:r>
              <a:rPr lang="vi" u="sng">
                <a:solidFill>
                  <a:schemeClr val="hlink"/>
                </a:solidFill>
                <a:highlight>
                  <a:srgbClr val="FFFFFF"/>
                </a:highlight>
                <a:hlinkClick r:id="rId2"/>
              </a:rPr>
              <a:t>http://www.eclemma.org/jacoco/</a:t>
            </a:r>
          </a:p>
          <a:p>
            <a:pPr lvl="0" rtl="0">
              <a:spcBef>
                <a:spcPts val="0"/>
              </a:spcBef>
              <a:buNone/>
            </a:pPr>
            <a:r>
              <a:t/>
            </a:r>
            <a:endParaRPr>
              <a:solidFill>
                <a:srgbClr val="333333"/>
              </a:solidFill>
              <a:highlight>
                <a:srgbClr val="FFFFFF"/>
              </a:highlight>
            </a:endParaRPr>
          </a:p>
          <a:p>
            <a:pPr lvl="0" rtl="0">
              <a:spcBef>
                <a:spcPts val="0"/>
              </a:spcBef>
              <a:buNone/>
            </a:pPr>
            <a:r>
              <a:rPr i="1" lang="vi" sz="1000">
                <a:solidFill>
                  <a:schemeClr val="dk1"/>
                </a:solidFill>
              </a:rPr>
              <a:t>Mission: JaCoCo should provide the standard technology for code coverage analysis in Java VM based environments. The focus is providing a lightweight, </a:t>
            </a:r>
          </a:p>
          <a:p>
            <a:pPr lvl="0" rtl="0">
              <a:spcBef>
                <a:spcPts val="0"/>
              </a:spcBef>
              <a:buNone/>
            </a:pPr>
            <a:r>
              <a:rPr i="1" lang="vi" sz="1000">
                <a:solidFill>
                  <a:schemeClr val="dk1"/>
                </a:solidFill>
              </a:rPr>
              <a:t>flexible and well documented library for integration with various build and development tools.</a:t>
            </a:r>
          </a:p>
          <a:p>
            <a:pPr lvl="0" rtl="0">
              <a:spcBef>
                <a:spcPts val="0"/>
              </a:spcBef>
              <a:buNone/>
            </a:pPr>
            <a:r>
              <a:rPr i="1" lang="vi" sz="1000" u="sng">
                <a:solidFill>
                  <a:schemeClr val="hlink"/>
                </a:solidFill>
                <a:hlinkClick r:id="rId3"/>
              </a:rPr>
              <a:t>http://www.eclemma.org/jacoco/trunk/doc/mission.html</a:t>
            </a:r>
          </a:p>
          <a:p>
            <a:pPr lvl="0" rtl="0">
              <a:spcBef>
                <a:spcPts val="0"/>
              </a:spcBef>
              <a:buNone/>
            </a:pPr>
            <a:r>
              <a:t/>
            </a:r>
            <a:endParaRPr i="1" sz="1000">
              <a:solidFill>
                <a:schemeClr val="dk1"/>
              </a:solidFill>
            </a:endParaRPr>
          </a:p>
          <a:p>
            <a:pPr lvl="0" rtl="0">
              <a:spcBef>
                <a:spcPts val="0"/>
              </a:spcBef>
              <a:buNone/>
            </a:pPr>
            <a:r>
              <a:rPr i="1" lang="vi" sz="1000" u="sng">
                <a:solidFill>
                  <a:schemeClr val="hlink"/>
                </a:solidFill>
                <a:hlinkClick r:id="rId4"/>
              </a:rPr>
              <a:t>http://hoctestertaihn.blogspot.com/2014/08/cac-phuong-phap-kiem-thu.html</a:t>
            </a:r>
          </a:p>
          <a:p>
            <a:pPr lvl="0" rtl="0">
              <a:spcBef>
                <a:spcPts val="0"/>
              </a:spcBef>
              <a:buNone/>
            </a:pPr>
            <a:r>
              <a:t/>
            </a:r>
            <a:endParaRPr i="1" sz="1000">
              <a:solidFill>
                <a:schemeClr val="dk1"/>
              </a:solidFill>
            </a:endParaRPr>
          </a:p>
          <a:p>
            <a:pPr lvl="0" rtl="0">
              <a:spcBef>
                <a:spcPts val="0"/>
              </a:spcBef>
              <a:buNone/>
            </a:pPr>
            <a:r>
              <a:t/>
            </a:r>
            <a:endParaRPr i="1" sz="10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b="1" lang="vi" u="sng">
                <a:solidFill>
                  <a:schemeClr val="accent5"/>
                </a:solidFill>
                <a:hlinkClick r:id="rId2"/>
              </a:rPr>
              <a:t>https://softwarecave.org/2014/02/01/using-junit-jacoco-and-maven-for-code-coverage/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vi" u="sng">
                <a:solidFill>
                  <a:schemeClr val="hlink"/>
                </a:solidFill>
                <a:hlinkClick r:id="rId2"/>
              </a:rPr>
              <a:t>https://softwarecave.org/2014/02/01/using-junit-jacoco-and-maven-for-code-coverage/</a:t>
            </a:r>
          </a:p>
          <a:p>
            <a:pPr lvl="0" rtl="0">
              <a:spcBef>
                <a:spcPts val="0"/>
              </a:spcBef>
              <a:buNone/>
            </a:pPr>
            <a:r>
              <a:rPr lang="vi" sz="1200">
                <a:solidFill>
                  <a:srgbClr val="333333"/>
                </a:solidFill>
                <a:highlight>
                  <a:srgbClr val="FFFFFF"/>
                </a:highlight>
                <a:latin typeface="Georgia"/>
                <a:ea typeface="Georgia"/>
                <a:cs typeface="Georgia"/>
                <a:sym typeface="Georgia"/>
              </a:rPr>
              <a:t>JaCoCo is quite a new tool for measuring and reporting code coverage with full support for Java 7. Currently it supports instruction, branch, line, method and class coverage which is pretty anything you can expect from this kind of tool. Additionally, it can measure and report cyclomatic complexity for methods and summarize the complexity for classes and packages.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vi"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1.png"/><Relationship Id="rId4" Type="http://schemas.openxmlformats.org/officeDocument/2006/relationships/image" Target="../media/image0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0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wiki.netbeans.org/MavenCodeCoverage" TargetMode="External"/><Relationship Id="rId4" Type="http://schemas.openxmlformats.org/officeDocument/2006/relationships/hyperlink" Target="http://www.eclemma.org/" TargetMode="External"/><Relationship Id="rId5" Type="http://schemas.openxmlformats.org/officeDocument/2006/relationships/hyperlink" Target="https://en.wikipedia.org/wiki/Java_Code_Coverage_Tools" TargetMode="External"/><Relationship Id="rId6" Type="http://schemas.openxmlformats.org/officeDocument/2006/relationships/hyperlink" Target="https://www.youtube.com/watch?v=TExBGcXitnM&amp;list=PLC02b2iOevrVv0E3iRGoQfesiOGDKmfB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7.png"/><Relationship Id="rId4"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2.png"/><Relationship Id="rId4"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update.eclemma.org/" TargetMode="Externa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8.png"/><Relationship Id="rId4" Type="http://schemas.openxmlformats.org/officeDocument/2006/relationships/image" Target="../media/image0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2860900" y="712925"/>
            <a:ext cx="4955100" cy="1184100"/>
          </a:xfrm>
          <a:prstGeom prst="rect">
            <a:avLst/>
          </a:prstGeom>
        </p:spPr>
        <p:txBody>
          <a:bodyPr anchorCtr="0" anchor="ctr" bIns="91425" lIns="91425" rIns="91425" tIns="91425">
            <a:noAutofit/>
          </a:bodyPr>
          <a:lstStyle/>
          <a:p>
            <a:pPr lvl="0">
              <a:spcBef>
                <a:spcPts val="0"/>
              </a:spcBef>
              <a:buNone/>
            </a:pPr>
            <a:r>
              <a:rPr lang="vi" sz="9600">
                <a:solidFill>
                  <a:srgbClr val="00B050"/>
                </a:solidFill>
                <a:latin typeface="Impact"/>
                <a:ea typeface="Impact"/>
                <a:cs typeface="Impact"/>
                <a:sym typeface="Impact"/>
              </a:rPr>
              <a:t>JaCoCo</a:t>
            </a:r>
          </a:p>
        </p:txBody>
      </p:sp>
      <p:sp>
        <p:nvSpPr>
          <p:cNvPr id="55" name="Shape 55"/>
          <p:cNvSpPr txBox="1"/>
          <p:nvPr>
            <p:ph idx="1" type="subTitle"/>
          </p:nvPr>
        </p:nvSpPr>
        <p:spPr>
          <a:xfrm>
            <a:off x="481050" y="3272425"/>
            <a:ext cx="4197900" cy="1620300"/>
          </a:xfrm>
          <a:prstGeom prst="rect">
            <a:avLst/>
          </a:prstGeom>
        </p:spPr>
        <p:txBody>
          <a:bodyPr anchorCtr="0" anchor="t" bIns="91425" lIns="91425" rIns="91425" tIns="91425">
            <a:noAutofit/>
          </a:bodyPr>
          <a:lstStyle/>
          <a:p>
            <a:pPr lvl="0" algn="l">
              <a:spcBef>
                <a:spcPts val="0"/>
              </a:spcBef>
              <a:buNone/>
            </a:pPr>
            <a:r>
              <a:rPr b="1" i="1" lang="vi" sz="1800"/>
              <a:t>Thành viên: </a:t>
            </a:r>
          </a:p>
          <a:p>
            <a:pPr indent="0" lvl="0" marL="457200" algn="l">
              <a:spcBef>
                <a:spcPts val="0"/>
              </a:spcBef>
              <a:buNone/>
            </a:pPr>
            <a:r>
              <a:rPr lang="vi" sz="1400"/>
              <a:t>Nguyễn Hoàng Phú Tiên (leader)</a:t>
            </a:r>
          </a:p>
          <a:p>
            <a:pPr indent="0" lvl="0" marL="457200" algn="l">
              <a:spcBef>
                <a:spcPts val="0"/>
              </a:spcBef>
              <a:buNone/>
            </a:pPr>
            <a:r>
              <a:rPr lang="vi" sz="1400"/>
              <a:t>Đoàn Minh Quân</a:t>
            </a:r>
          </a:p>
          <a:p>
            <a:pPr indent="0" lvl="0" marL="457200" algn="l">
              <a:spcBef>
                <a:spcPts val="0"/>
              </a:spcBef>
              <a:buNone/>
            </a:pPr>
            <a:r>
              <a:rPr lang="vi" sz="1400"/>
              <a:t>Trần Ngọc Đản</a:t>
            </a:r>
          </a:p>
          <a:p>
            <a:pPr indent="0" lvl="0" marL="457200" algn="l">
              <a:spcBef>
                <a:spcPts val="0"/>
              </a:spcBef>
              <a:buNone/>
            </a:pPr>
            <a:r>
              <a:rPr lang="vi" sz="1400"/>
              <a:t>Trương Thị Thanh Thảo</a:t>
            </a:r>
          </a:p>
          <a:p>
            <a:pPr indent="0" lvl="0" marL="457200" algn="l">
              <a:spcBef>
                <a:spcPts val="0"/>
              </a:spcBef>
              <a:buNone/>
            </a:pPr>
            <a:r>
              <a:rPr lang="vi" sz="1400"/>
              <a:t>Nguyễn Thị Lan Phương</a:t>
            </a:r>
          </a:p>
        </p:txBody>
      </p:sp>
      <p:sp>
        <p:nvSpPr>
          <p:cNvPr id="56" name="Shape 56"/>
          <p:cNvSpPr txBox="1"/>
          <p:nvPr/>
        </p:nvSpPr>
        <p:spPr>
          <a:xfrm>
            <a:off x="0" y="0"/>
            <a:ext cx="3000000" cy="1024800"/>
          </a:xfrm>
          <a:prstGeom prst="rect">
            <a:avLst/>
          </a:prstGeom>
          <a:noFill/>
          <a:ln>
            <a:noFill/>
          </a:ln>
        </p:spPr>
        <p:txBody>
          <a:bodyPr anchorCtr="0" anchor="ctr" bIns="91425" lIns="91425" rIns="91425" tIns="91425">
            <a:noAutofit/>
          </a:bodyPr>
          <a:lstStyle/>
          <a:p>
            <a:pPr lvl="0" rtl="0">
              <a:spcBef>
                <a:spcPts val="0"/>
              </a:spcBef>
              <a:buNone/>
            </a:pPr>
            <a:r>
              <a:rPr b="1" lang="vi" sz="1800">
                <a:solidFill>
                  <a:schemeClr val="dk2"/>
                </a:solidFill>
              </a:rPr>
              <a:t>[GCS_TRA]</a:t>
            </a:r>
          </a:p>
        </p:txBody>
      </p:sp>
      <p:pic>
        <p:nvPicPr>
          <p:cNvPr id="57" name="Shape 57"/>
          <p:cNvPicPr preferRelativeResize="0"/>
          <p:nvPr/>
        </p:nvPicPr>
        <p:blipFill>
          <a:blip r:embed="rId3">
            <a:alphaModFix/>
          </a:blip>
          <a:stretch>
            <a:fillRect/>
          </a:stretch>
        </p:blipFill>
        <p:spPr>
          <a:xfrm>
            <a:off x="5204775" y="2522175"/>
            <a:ext cx="3716424" cy="2444775"/>
          </a:xfrm>
          <a:prstGeom prst="rect">
            <a:avLst/>
          </a:prstGeom>
          <a:noFill/>
          <a:ln>
            <a:noFill/>
          </a:ln>
        </p:spPr>
      </p:pic>
      <p:pic>
        <p:nvPicPr>
          <p:cNvPr id="58" name="Shape 58"/>
          <p:cNvPicPr preferRelativeResize="0"/>
          <p:nvPr/>
        </p:nvPicPr>
        <p:blipFill>
          <a:blip r:embed="rId4">
            <a:alphaModFix/>
          </a:blip>
          <a:stretch>
            <a:fillRect/>
          </a:stretch>
        </p:blipFill>
        <p:spPr>
          <a:xfrm>
            <a:off x="71250" y="891175"/>
            <a:ext cx="2857500" cy="2381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vi"/>
              <a:t>Cài đặt JaCoCo bằng eclipse</a:t>
            </a:r>
          </a:p>
        </p:txBody>
      </p:sp>
      <p:pic>
        <p:nvPicPr>
          <p:cNvPr descr="Capture.PNG" id="130" name="Shape 130"/>
          <p:cNvPicPr preferRelativeResize="0"/>
          <p:nvPr/>
        </p:nvPicPr>
        <p:blipFill>
          <a:blip r:embed="rId3">
            <a:alphaModFix/>
          </a:blip>
          <a:stretch>
            <a:fillRect/>
          </a:stretch>
        </p:blipFill>
        <p:spPr>
          <a:xfrm>
            <a:off x="311700" y="1152474"/>
            <a:ext cx="7888499" cy="39910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vi"/>
              <a:t>Cách cài đặt Jacoco bằng Netbeans</a:t>
            </a:r>
          </a:p>
        </p:txBody>
      </p:sp>
      <p:sp>
        <p:nvSpPr>
          <p:cNvPr id="136" name="Shape 136"/>
          <p:cNvSpPr txBox="1"/>
          <p:nvPr/>
        </p:nvSpPr>
        <p:spPr>
          <a:xfrm>
            <a:off x="311700" y="1408150"/>
            <a:ext cx="3413700" cy="3137100"/>
          </a:xfrm>
          <a:prstGeom prst="rect">
            <a:avLst/>
          </a:prstGeom>
          <a:noFill/>
          <a:ln>
            <a:noFill/>
          </a:ln>
        </p:spPr>
        <p:txBody>
          <a:bodyPr anchorCtr="0" anchor="t" bIns="91425" lIns="91425" rIns="91425" tIns="91425">
            <a:noAutofit/>
          </a:bodyPr>
          <a:lstStyle/>
          <a:p>
            <a:pPr indent="-228600" lvl="0" marL="457200" rtl="0">
              <a:spcBef>
                <a:spcPts val="0"/>
              </a:spcBef>
              <a:buAutoNum type="arabicPeriod"/>
            </a:pPr>
            <a:r>
              <a:rPr lang="vi"/>
              <a:t>Cài đặt :</a:t>
            </a:r>
          </a:p>
          <a:p>
            <a:pPr lvl="0" rtl="0">
              <a:spcBef>
                <a:spcPts val="0"/>
              </a:spcBef>
              <a:buNone/>
            </a:pPr>
            <a:r>
              <a:t/>
            </a:r>
            <a:endParaRPr/>
          </a:p>
          <a:p>
            <a:pPr lvl="0">
              <a:spcBef>
                <a:spcPts val="0"/>
              </a:spcBef>
              <a:buNone/>
            </a:pPr>
            <a:r>
              <a:rPr lang="vi"/>
              <a:t>	Tools -&gt; Plugins -&gt; search for “coverage” </a:t>
            </a:r>
          </a:p>
          <a:p>
            <a:pPr lvl="0">
              <a:spcBef>
                <a:spcPts val="0"/>
              </a:spcBef>
              <a:buNone/>
            </a:pPr>
            <a:r>
              <a:t/>
            </a:r>
            <a:endParaRPr/>
          </a:p>
          <a:p>
            <a:pPr lvl="0" rtl="0">
              <a:spcBef>
                <a:spcPts val="0"/>
              </a:spcBef>
              <a:buNone/>
            </a:pPr>
            <a:r>
              <a:rPr lang="vi"/>
              <a:t>	Netbeans phiên bản từ 7.1 trở về sau thì sẽ tích hợp sẵn plugin này mà không cần làm bước trên</a:t>
            </a:r>
          </a:p>
        </p:txBody>
      </p:sp>
      <p:pic>
        <p:nvPicPr>
          <p:cNvPr id="137" name="Shape 137"/>
          <p:cNvPicPr preferRelativeResize="0"/>
          <p:nvPr/>
        </p:nvPicPr>
        <p:blipFill>
          <a:blip r:embed="rId3">
            <a:alphaModFix/>
          </a:blip>
          <a:stretch>
            <a:fillRect/>
          </a:stretch>
        </p:blipFill>
        <p:spPr>
          <a:xfrm>
            <a:off x="3793800" y="1213197"/>
            <a:ext cx="4931550" cy="3614875"/>
          </a:xfrm>
          <a:prstGeom prst="rect">
            <a:avLst/>
          </a:prstGeom>
          <a:noFill/>
          <a:ln>
            <a:noFill/>
          </a:ln>
        </p:spPr>
      </p:pic>
      <p:pic>
        <p:nvPicPr>
          <p:cNvPr id="138" name="Shape 138"/>
          <p:cNvPicPr preferRelativeResize="0"/>
          <p:nvPr/>
        </p:nvPicPr>
        <p:blipFill>
          <a:blip r:embed="rId4">
            <a:alphaModFix/>
          </a:blip>
          <a:stretch>
            <a:fillRect/>
          </a:stretch>
        </p:blipFill>
        <p:spPr>
          <a:xfrm>
            <a:off x="71300" y="3850200"/>
            <a:ext cx="1452699" cy="1113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vi"/>
              <a:t>Cách cài đặt Jacoco bằng Netbeans</a:t>
            </a:r>
          </a:p>
        </p:txBody>
      </p:sp>
      <p:sp>
        <p:nvSpPr>
          <p:cNvPr id="144" name="Shape 144"/>
          <p:cNvSpPr txBox="1"/>
          <p:nvPr/>
        </p:nvSpPr>
        <p:spPr>
          <a:xfrm>
            <a:off x="311700" y="1408150"/>
            <a:ext cx="3413700" cy="3137100"/>
          </a:xfrm>
          <a:prstGeom prst="rect">
            <a:avLst/>
          </a:prstGeom>
          <a:noFill/>
          <a:ln>
            <a:noFill/>
          </a:ln>
        </p:spPr>
        <p:txBody>
          <a:bodyPr anchorCtr="0" anchor="t" bIns="91425" lIns="91425" rIns="91425" tIns="91425">
            <a:noAutofit/>
          </a:bodyPr>
          <a:lstStyle/>
          <a:p>
            <a:pPr lvl="0" rtl="0">
              <a:spcBef>
                <a:spcPts val="0"/>
              </a:spcBef>
              <a:buNone/>
            </a:pPr>
            <a:r>
              <a:rPr lang="vi"/>
              <a:t>2. Cấu hình :</a:t>
            </a:r>
          </a:p>
          <a:p>
            <a:pPr lvl="0" rtl="0">
              <a:spcBef>
                <a:spcPts val="0"/>
              </a:spcBef>
              <a:buNone/>
            </a:pPr>
            <a:r>
              <a:t/>
            </a:r>
            <a:endParaRPr/>
          </a:p>
          <a:p>
            <a:pPr lvl="0">
              <a:spcBef>
                <a:spcPts val="0"/>
              </a:spcBef>
              <a:buNone/>
            </a:pPr>
            <a:r>
              <a:rPr lang="vi"/>
              <a:t>	Bước này, bạn cần có 1 project Maven thích hợp</a:t>
            </a:r>
          </a:p>
          <a:p>
            <a:pPr indent="457200" lvl="0" rtl="0">
              <a:spcBef>
                <a:spcPts val="0"/>
              </a:spcBef>
              <a:buNone/>
            </a:pPr>
            <a:r>
              <a:rPr lang="vi"/>
              <a:t>File -&gt; Open project (nếu có sẵn)</a:t>
            </a:r>
          </a:p>
          <a:p>
            <a:pPr lvl="0">
              <a:spcBef>
                <a:spcPts val="0"/>
              </a:spcBef>
              <a:buNone/>
            </a:pPr>
            <a:r>
              <a:t/>
            </a:r>
            <a:endParaRPr/>
          </a:p>
          <a:p>
            <a:pPr indent="457200" lvl="0" rtl="0">
              <a:spcBef>
                <a:spcPts val="0"/>
              </a:spcBef>
              <a:buNone/>
            </a:pPr>
            <a:r>
              <a:rPr lang="vi"/>
              <a:t>File -&gt; New project -&gt; select one of templates in the Maven category</a:t>
            </a:r>
          </a:p>
          <a:p>
            <a:pPr indent="457200" lvl="0" rtl="0">
              <a:spcBef>
                <a:spcPts val="0"/>
              </a:spcBef>
              <a:buNone/>
            </a:pPr>
            <a:r>
              <a:rPr lang="vi"/>
              <a:t>Click right mouse -&gt; tools -&gt; Create JUnit Tests</a:t>
            </a:r>
          </a:p>
        </p:txBody>
      </p:sp>
      <p:pic>
        <p:nvPicPr>
          <p:cNvPr id="145" name="Shape 145"/>
          <p:cNvPicPr preferRelativeResize="0"/>
          <p:nvPr/>
        </p:nvPicPr>
        <p:blipFill>
          <a:blip r:embed="rId3">
            <a:alphaModFix/>
          </a:blip>
          <a:stretch>
            <a:fillRect/>
          </a:stretch>
        </p:blipFill>
        <p:spPr>
          <a:xfrm>
            <a:off x="4447225" y="1082625"/>
            <a:ext cx="4210049" cy="39413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vi"/>
              <a:t>Cách cài đặt Jacoco bằng Netbeans</a:t>
            </a:r>
          </a:p>
        </p:txBody>
      </p:sp>
      <p:sp>
        <p:nvSpPr>
          <p:cNvPr id="151" name="Shape 151"/>
          <p:cNvSpPr txBox="1"/>
          <p:nvPr/>
        </p:nvSpPr>
        <p:spPr>
          <a:xfrm>
            <a:off x="311700" y="1408150"/>
            <a:ext cx="3413700" cy="3137100"/>
          </a:xfrm>
          <a:prstGeom prst="rect">
            <a:avLst/>
          </a:prstGeom>
          <a:noFill/>
          <a:ln>
            <a:noFill/>
          </a:ln>
        </p:spPr>
        <p:txBody>
          <a:bodyPr anchorCtr="0" anchor="t" bIns="91425" lIns="91425" rIns="91425" tIns="91425">
            <a:noAutofit/>
          </a:bodyPr>
          <a:lstStyle/>
          <a:p>
            <a:pPr lvl="0" rtl="0">
              <a:spcBef>
                <a:spcPts val="0"/>
              </a:spcBef>
              <a:buNone/>
            </a:pPr>
            <a:r>
              <a:rPr lang="vi"/>
              <a:t>2. Cấu hình :</a:t>
            </a:r>
          </a:p>
          <a:p>
            <a:pPr lvl="0" rtl="0">
              <a:spcBef>
                <a:spcPts val="0"/>
              </a:spcBef>
              <a:buNone/>
            </a:pPr>
            <a:r>
              <a:t/>
            </a:r>
            <a:endParaRPr/>
          </a:p>
          <a:p>
            <a:pPr indent="457200" lvl="0" rtl="0">
              <a:spcBef>
                <a:spcPts val="0"/>
              </a:spcBef>
              <a:buNone/>
            </a:pPr>
            <a:r>
              <a:rPr lang="vi"/>
              <a:t>Bước cần thiết nhất trong giai đoạn configuring là phải thiết lập nó trong file pom.xml</a:t>
            </a:r>
          </a:p>
          <a:p>
            <a:pPr indent="457200" lvl="0" rtl="0">
              <a:spcBef>
                <a:spcPts val="0"/>
              </a:spcBef>
              <a:buNone/>
            </a:pPr>
            <a:r>
              <a:t/>
            </a:r>
            <a:endParaRPr/>
          </a:p>
        </p:txBody>
      </p:sp>
      <p:pic>
        <p:nvPicPr>
          <p:cNvPr id="152" name="Shape 152"/>
          <p:cNvPicPr preferRelativeResize="0"/>
          <p:nvPr/>
        </p:nvPicPr>
        <p:blipFill>
          <a:blip r:embed="rId3">
            <a:alphaModFix/>
          </a:blip>
          <a:stretch>
            <a:fillRect/>
          </a:stretch>
        </p:blipFill>
        <p:spPr>
          <a:xfrm>
            <a:off x="4184575" y="1700200"/>
            <a:ext cx="4286250" cy="1743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vi"/>
              <a:t>Cách cài đặt Jacoco bằng Netbeans</a:t>
            </a:r>
          </a:p>
        </p:txBody>
      </p:sp>
      <p:sp>
        <p:nvSpPr>
          <p:cNvPr id="158" name="Shape 158"/>
          <p:cNvSpPr txBox="1"/>
          <p:nvPr/>
        </p:nvSpPr>
        <p:spPr>
          <a:xfrm>
            <a:off x="311700" y="1408150"/>
            <a:ext cx="3413700" cy="3137100"/>
          </a:xfrm>
          <a:prstGeom prst="rect">
            <a:avLst/>
          </a:prstGeom>
          <a:noFill/>
          <a:ln>
            <a:noFill/>
          </a:ln>
        </p:spPr>
        <p:txBody>
          <a:bodyPr anchorCtr="0" anchor="t" bIns="91425" lIns="91425" rIns="91425" tIns="91425">
            <a:noAutofit/>
          </a:bodyPr>
          <a:lstStyle/>
          <a:p>
            <a:pPr lvl="0" rtl="0">
              <a:spcBef>
                <a:spcPts val="0"/>
              </a:spcBef>
              <a:buNone/>
            </a:pPr>
            <a:r>
              <a:rPr lang="vi"/>
              <a:t>3. Kiếm tra coverage :</a:t>
            </a:r>
          </a:p>
          <a:p>
            <a:pPr lvl="0" rtl="0">
              <a:spcBef>
                <a:spcPts val="0"/>
              </a:spcBef>
              <a:buNone/>
            </a:pPr>
            <a:r>
              <a:t/>
            </a:r>
            <a:endParaRPr/>
          </a:p>
          <a:p>
            <a:pPr indent="457200" lvl="0" rtl="0">
              <a:spcBef>
                <a:spcPts val="0"/>
              </a:spcBef>
              <a:buNone/>
            </a:pPr>
            <a:r>
              <a:rPr lang="vi"/>
              <a:t>Sẵn sàng để chạy (run) code coverage cho project của bạn</a:t>
            </a:r>
          </a:p>
          <a:p>
            <a:pPr indent="457200" lvl="0" rtl="0">
              <a:spcBef>
                <a:spcPts val="0"/>
              </a:spcBef>
              <a:buNone/>
            </a:pPr>
            <a:r>
              <a:t/>
            </a:r>
            <a:endParaRPr/>
          </a:p>
        </p:txBody>
      </p:sp>
      <p:pic>
        <p:nvPicPr>
          <p:cNvPr id="159" name="Shape 159"/>
          <p:cNvPicPr preferRelativeResize="0"/>
          <p:nvPr/>
        </p:nvPicPr>
        <p:blipFill>
          <a:blip r:embed="rId3">
            <a:alphaModFix/>
          </a:blip>
          <a:stretch>
            <a:fillRect/>
          </a:stretch>
        </p:blipFill>
        <p:spPr>
          <a:xfrm>
            <a:off x="3769949" y="1408144"/>
            <a:ext cx="4897699" cy="302183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vi"/>
              <a:t>Cách cài đặt Jacoco bằng Netbeans</a:t>
            </a:r>
          </a:p>
        </p:txBody>
      </p:sp>
      <p:sp>
        <p:nvSpPr>
          <p:cNvPr id="165" name="Shape 165"/>
          <p:cNvSpPr txBox="1"/>
          <p:nvPr/>
        </p:nvSpPr>
        <p:spPr>
          <a:xfrm>
            <a:off x="311700" y="1408150"/>
            <a:ext cx="3413700" cy="3137100"/>
          </a:xfrm>
          <a:prstGeom prst="rect">
            <a:avLst/>
          </a:prstGeom>
          <a:noFill/>
          <a:ln>
            <a:noFill/>
          </a:ln>
        </p:spPr>
        <p:txBody>
          <a:bodyPr anchorCtr="0" anchor="t" bIns="91425" lIns="91425" rIns="91425" tIns="91425">
            <a:noAutofit/>
          </a:bodyPr>
          <a:lstStyle/>
          <a:p>
            <a:pPr lvl="0" rtl="0">
              <a:spcBef>
                <a:spcPts val="0"/>
              </a:spcBef>
              <a:buNone/>
            </a:pPr>
            <a:r>
              <a:rPr lang="vi"/>
              <a:t>3. Kiểm tra coverage:</a:t>
            </a:r>
          </a:p>
          <a:p>
            <a:pPr lvl="0" rtl="0">
              <a:spcBef>
                <a:spcPts val="0"/>
              </a:spcBef>
              <a:buNone/>
            </a:pPr>
            <a:r>
              <a:t/>
            </a:r>
            <a:endParaRPr/>
          </a:p>
          <a:p>
            <a:pPr indent="457200" lvl="0" rtl="0">
              <a:spcBef>
                <a:spcPts val="0"/>
              </a:spcBef>
              <a:buNone/>
            </a:pPr>
            <a:r>
              <a:rPr lang="vi"/>
              <a:t>Cửa sổ Code coverage report xuất hiện</a:t>
            </a:r>
          </a:p>
          <a:p>
            <a:pPr indent="457200" lvl="0" rtl="0">
              <a:spcBef>
                <a:spcPts val="0"/>
              </a:spcBef>
              <a:buNone/>
            </a:pPr>
            <a:r>
              <a:rPr lang="vi"/>
              <a:t>Khi bạn click “Run All Test” -&gt; xuất hiện bảng tổng kết code coverage </a:t>
            </a:r>
          </a:p>
          <a:p>
            <a:pPr indent="457200" lvl="0" rtl="0">
              <a:spcBef>
                <a:spcPts val="0"/>
              </a:spcBef>
              <a:buNone/>
            </a:pPr>
            <a:r>
              <a:t/>
            </a:r>
            <a:endParaRPr/>
          </a:p>
          <a:p>
            <a:pPr indent="457200" lvl="0" rtl="0">
              <a:spcBef>
                <a:spcPts val="0"/>
              </a:spcBef>
              <a:buNone/>
            </a:pPr>
            <a:r>
              <a:rPr lang="vi"/>
              <a:t>Xem chi tiết </a:t>
            </a:r>
          </a:p>
        </p:txBody>
      </p:sp>
      <p:pic>
        <p:nvPicPr>
          <p:cNvPr id="166" name="Shape 166"/>
          <p:cNvPicPr preferRelativeResize="0"/>
          <p:nvPr/>
        </p:nvPicPr>
        <p:blipFill>
          <a:blip r:embed="rId3">
            <a:alphaModFix/>
          </a:blip>
          <a:stretch>
            <a:fillRect/>
          </a:stretch>
        </p:blipFill>
        <p:spPr>
          <a:xfrm>
            <a:off x="4143400" y="1465162"/>
            <a:ext cx="4210050" cy="2428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vi"/>
              <a:t>Cách cài đặt Jacoco bằng Netbeans</a:t>
            </a:r>
          </a:p>
        </p:txBody>
      </p:sp>
      <p:sp>
        <p:nvSpPr>
          <p:cNvPr id="172" name="Shape 172"/>
          <p:cNvSpPr txBox="1"/>
          <p:nvPr/>
        </p:nvSpPr>
        <p:spPr>
          <a:xfrm>
            <a:off x="311700" y="1408150"/>
            <a:ext cx="3413700" cy="3137100"/>
          </a:xfrm>
          <a:prstGeom prst="rect">
            <a:avLst/>
          </a:prstGeom>
          <a:noFill/>
          <a:ln>
            <a:noFill/>
          </a:ln>
        </p:spPr>
        <p:txBody>
          <a:bodyPr anchorCtr="0" anchor="t" bIns="91425" lIns="91425" rIns="91425" tIns="91425">
            <a:noAutofit/>
          </a:bodyPr>
          <a:lstStyle/>
          <a:p>
            <a:pPr lvl="0" rtl="0">
              <a:spcBef>
                <a:spcPts val="0"/>
              </a:spcBef>
              <a:buNone/>
            </a:pPr>
            <a:r>
              <a:rPr lang="vi"/>
              <a:t>3. Kiểm tra coverage :</a:t>
            </a:r>
          </a:p>
          <a:p>
            <a:pPr lvl="0" rtl="0">
              <a:spcBef>
                <a:spcPts val="0"/>
              </a:spcBef>
              <a:buNone/>
            </a:pPr>
            <a:r>
              <a:t/>
            </a:r>
            <a:endParaRPr/>
          </a:p>
          <a:p>
            <a:pPr indent="457200" lvl="0" rtl="0">
              <a:spcBef>
                <a:spcPts val="0"/>
              </a:spcBef>
              <a:buNone/>
            </a:pPr>
            <a:r>
              <a:rPr lang="vi"/>
              <a:t>Những dòng không được “covered” có màu hồng</a:t>
            </a:r>
          </a:p>
        </p:txBody>
      </p:sp>
      <p:pic>
        <p:nvPicPr>
          <p:cNvPr id="173" name="Shape 173"/>
          <p:cNvPicPr preferRelativeResize="0"/>
          <p:nvPr/>
        </p:nvPicPr>
        <p:blipFill>
          <a:blip r:embed="rId3">
            <a:alphaModFix/>
          </a:blip>
          <a:stretch>
            <a:fillRect/>
          </a:stretch>
        </p:blipFill>
        <p:spPr>
          <a:xfrm>
            <a:off x="4304648" y="1033675"/>
            <a:ext cx="3877499" cy="3886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vi"/>
              <a:t>Tài liệu tham khảo</a:t>
            </a:r>
          </a:p>
        </p:txBody>
      </p:sp>
      <p:sp>
        <p:nvSpPr>
          <p:cNvPr id="179" name="Shape 17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vi" u="sng">
                <a:solidFill>
                  <a:schemeClr val="hlink"/>
                </a:solidFill>
                <a:hlinkClick r:id="rId3"/>
              </a:rPr>
              <a:t>http://wiki.netbeans.org/MavenCodeCoverage</a:t>
            </a:r>
          </a:p>
          <a:p>
            <a:pPr lvl="0">
              <a:spcBef>
                <a:spcPts val="0"/>
              </a:spcBef>
              <a:buNone/>
            </a:pPr>
            <a:r>
              <a:rPr lang="vi" u="sng">
                <a:solidFill>
                  <a:schemeClr val="hlink"/>
                </a:solidFill>
                <a:hlinkClick r:id="rId4"/>
              </a:rPr>
              <a:t>http://www.eclemma.org/</a:t>
            </a:r>
            <a:r>
              <a:rPr lang="vi"/>
              <a:t> </a:t>
            </a:r>
          </a:p>
          <a:p>
            <a:pPr lvl="0">
              <a:spcBef>
                <a:spcPts val="0"/>
              </a:spcBef>
              <a:buNone/>
            </a:pPr>
            <a:r>
              <a:rPr lang="vi" u="sng">
                <a:solidFill>
                  <a:schemeClr val="hlink"/>
                </a:solidFill>
                <a:hlinkClick r:id="rId5"/>
              </a:rPr>
              <a:t>https://en.wikipedia.org/wiki/Java_Code_Coverage_Tools</a:t>
            </a:r>
          </a:p>
          <a:p>
            <a:pPr lvl="0">
              <a:spcBef>
                <a:spcPts val="0"/>
              </a:spcBef>
              <a:buNone/>
            </a:pPr>
            <a:r>
              <a:rPr lang="vi" u="sng">
                <a:solidFill>
                  <a:schemeClr val="hlink"/>
                </a:solidFill>
                <a:hlinkClick r:id="rId6"/>
              </a:rPr>
              <a:t>https://www.youtube.com/watch?v=TExBGcXitnM&amp;list=PLC02b2iOevrVv0E3iRGoQfesiOGDKmfBh</a:t>
            </a:r>
            <a:r>
              <a:rPr lang="vi"/>
              <a:t>  </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1015775" y="236025"/>
            <a:ext cx="4073100" cy="572700"/>
          </a:xfrm>
          <a:prstGeom prst="rect">
            <a:avLst/>
          </a:prstGeom>
        </p:spPr>
        <p:txBody>
          <a:bodyPr anchorCtr="0" anchor="t" bIns="91425" lIns="91425" rIns="91425" tIns="91425">
            <a:noAutofit/>
          </a:bodyPr>
          <a:lstStyle/>
          <a:p>
            <a:pPr lvl="0">
              <a:spcBef>
                <a:spcPts val="0"/>
              </a:spcBef>
              <a:buNone/>
            </a:pPr>
            <a:r>
              <a:rPr lang="vi" sz="4800">
                <a:solidFill>
                  <a:srgbClr val="FF9900"/>
                </a:solidFill>
              </a:rPr>
              <a:t>Jacoco</a:t>
            </a:r>
          </a:p>
        </p:txBody>
      </p:sp>
      <p:pic>
        <p:nvPicPr>
          <p:cNvPr id="64" name="Shape 64"/>
          <p:cNvPicPr preferRelativeResize="0"/>
          <p:nvPr/>
        </p:nvPicPr>
        <p:blipFill>
          <a:blip r:embed="rId3">
            <a:alphaModFix/>
          </a:blip>
          <a:stretch>
            <a:fillRect/>
          </a:stretch>
        </p:blipFill>
        <p:spPr>
          <a:xfrm>
            <a:off x="2550562" y="853300"/>
            <a:ext cx="5629275" cy="3829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idx="1" type="body"/>
          </p:nvPr>
        </p:nvSpPr>
        <p:spPr>
          <a:xfrm>
            <a:off x="278225" y="2177400"/>
            <a:ext cx="7473000" cy="2670900"/>
          </a:xfrm>
          <a:prstGeom prst="rect">
            <a:avLst/>
          </a:prstGeom>
        </p:spPr>
        <p:txBody>
          <a:bodyPr anchorCtr="0" anchor="t" bIns="91425" lIns="91425" rIns="91425" tIns="91425">
            <a:noAutofit/>
          </a:bodyPr>
          <a:lstStyle/>
          <a:p>
            <a:pPr indent="-228600" lvl="0" marL="457200" rtl="0">
              <a:spcBef>
                <a:spcPts val="0"/>
              </a:spcBef>
              <a:buChar char="-"/>
            </a:pPr>
            <a:r>
              <a:rPr b="1" lang="vi">
                <a:solidFill>
                  <a:srgbClr val="FF00FF"/>
                </a:solidFill>
              </a:rPr>
              <a:t>JaCoCo</a:t>
            </a:r>
            <a:r>
              <a:rPr lang="vi"/>
              <a:t> là </a:t>
            </a:r>
            <a:r>
              <a:rPr b="1" i="1" lang="vi" u="sng"/>
              <a:t>một thư viện bao phủ code</a:t>
            </a:r>
            <a:r>
              <a:rPr lang="vi"/>
              <a:t> (</a:t>
            </a:r>
            <a:r>
              <a:rPr b="1" lang="vi">
                <a:solidFill>
                  <a:srgbClr val="0000FF"/>
                </a:solidFill>
              </a:rPr>
              <a:t>code coverage</a:t>
            </a:r>
            <a:r>
              <a:rPr lang="vi"/>
              <a:t>) dành cho Java.</a:t>
            </a:r>
          </a:p>
          <a:p>
            <a:pPr indent="-228600" lvl="0" marL="457200" rtl="0">
              <a:spcBef>
                <a:spcPts val="0"/>
              </a:spcBef>
              <a:buChar char="-"/>
            </a:pPr>
            <a:r>
              <a:rPr lang="vi"/>
              <a:t>Được tạo ⇒ bởi nhóm </a:t>
            </a:r>
            <a:r>
              <a:rPr i="1" lang="vi" u="sng"/>
              <a:t>EclEmma</a:t>
            </a:r>
            <a:r>
              <a:rPr lang="vi"/>
              <a:t> dựa trên những bài học rút ra từ việc sử dụng và tích hợp thư viện hiện có.</a:t>
            </a:r>
          </a:p>
          <a:p>
            <a:pPr indent="-228600" lvl="0" marL="457200" rtl="0">
              <a:spcBef>
                <a:spcPts val="0"/>
              </a:spcBef>
              <a:buChar char="-"/>
            </a:pPr>
            <a:r>
              <a:rPr lang="vi"/>
              <a:t>Nhiệm vụ: JaCoCo </a:t>
            </a:r>
            <a:r>
              <a:rPr b="1" i="1" lang="vi"/>
              <a:t>cung cấp kỹ thuật chuẩn</a:t>
            </a:r>
            <a:r>
              <a:rPr lang="vi"/>
              <a:t> cho phân tích bao phủ code trong môi trường Java Virtual Machine.</a:t>
            </a:r>
          </a:p>
          <a:p>
            <a:pPr lvl="0" rtl="0">
              <a:spcBef>
                <a:spcPts val="0"/>
              </a:spcBef>
              <a:buNone/>
            </a:pPr>
            <a:r>
              <a:t/>
            </a:r>
            <a:endParaRPr/>
          </a:p>
          <a:p>
            <a:pPr lvl="0" rtl="0">
              <a:spcBef>
                <a:spcPts val="0"/>
              </a:spcBef>
              <a:buNone/>
            </a:pPr>
            <a:r>
              <a:t/>
            </a:r>
            <a:endParaRPr/>
          </a:p>
          <a:p>
            <a:pPr lvl="0" rtl="0">
              <a:spcBef>
                <a:spcPts val="0"/>
              </a:spcBef>
              <a:buNone/>
            </a:pPr>
            <a:r>
              <a:t/>
            </a:r>
            <a:endParaRPr/>
          </a:p>
        </p:txBody>
      </p:sp>
      <p:pic>
        <p:nvPicPr>
          <p:cNvPr id="70" name="Shape 70"/>
          <p:cNvPicPr preferRelativeResize="0"/>
          <p:nvPr/>
        </p:nvPicPr>
        <p:blipFill>
          <a:blip r:embed="rId3">
            <a:alphaModFix/>
          </a:blip>
          <a:stretch>
            <a:fillRect/>
          </a:stretch>
        </p:blipFill>
        <p:spPr>
          <a:xfrm>
            <a:off x="278225" y="62375"/>
            <a:ext cx="4561149" cy="1987450"/>
          </a:xfrm>
          <a:prstGeom prst="rect">
            <a:avLst/>
          </a:prstGeom>
          <a:noFill/>
          <a:ln>
            <a:noFill/>
          </a:ln>
        </p:spPr>
      </p:pic>
      <p:sp>
        <p:nvSpPr>
          <p:cNvPr id="71" name="Shape 71"/>
          <p:cNvSpPr txBox="1"/>
          <p:nvPr/>
        </p:nvSpPr>
        <p:spPr>
          <a:xfrm>
            <a:off x="6015800" y="115850"/>
            <a:ext cx="3000000" cy="2174700"/>
          </a:xfrm>
          <a:prstGeom prst="rect">
            <a:avLst/>
          </a:prstGeom>
          <a:noFill/>
          <a:ln>
            <a:noFill/>
          </a:ln>
        </p:spPr>
        <p:txBody>
          <a:bodyPr anchorCtr="0" anchor="ctr" bIns="91425" lIns="91425" rIns="91425" tIns="91425">
            <a:noAutofit/>
          </a:bodyPr>
          <a:lstStyle/>
          <a:p>
            <a:pPr lvl="0" rtl="0">
              <a:lnSpc>
                <a:spcPct val="115000"/>
              </a:lnSpc>
              <a:spcBef>
                <a:spcPts val="0"/>
              </a:spcBef>
              <a:spcAft>
                <a:spcPts val="1600"/>
              </a:spcAft>
              <a:buNone/>
            </a:pPr>
            <a:r>
              <a:rPr lang="vi" sz="1800">
                <a:solidFill>
                  <a:schemeClr val="dk2"/>
                </a:solidFill>
              </a:rPr>
              <a:t>*  </a:t>
            </a:r>
            <a:r>
              <a:rPr lang="vi" sz="1300">
                <a:solidFill>
                  <a:srgbClr val="333333"/>
                </a:solidFill>
              </a:rPr>
              <a:t>Code coverage – Là việc tạo các trường hợp test để thỏa mãn một số điều kiện bao phủ code - code coverage (ví dụ như, người thiết kế test có thể tạo ra các trường hợp test sao cho tất cả các câu lệnh của chương trình đều được thực thi ít nhất 1 lần)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idx="1" type="body"/>
          </p:nvPr>
        </p:nvSpPr>
        <p:spPr>
          <a:xfrm>
            <a:off x="623625" y="2651025"/>
            <a:ext cx="7290600" cy="2136000"/>
          </a:xfrm>
          <a:prstGeom prst="rect">
            <a:avLst/>
          </a:prstGeom>
        </p:spPr>
        <p:txBody>
          <a:bodyPr anchorCtr="0" anchor="t" bIns="91425" lIns="91425" rIns="91425" tIns="91425">
            <a:noAutofit/>
          </a:bodyPr>
          <a:lstStyle/>
          <a:p>
            <a:pPr indent="-228600" lvl="0" marL="457200" rtl="0">
              <a:spcBef>
                <a:spcPts val="0"/>
              </a:spcBef>
              <a:buChar char="-"/>
            </a:pPr>
            <a:r>
              <a:rPr lang="vi"/>
              <a:t>Là 1 trong những </a:t>
            </a:r>
            <a:r>
              <a:rPr b="1" i="1" lang="vi">
                <a:solidFill>
                  <a:srgbClr val="FF00FF"/>
                </a:solidFill>
              </a:rPr>
              <a:t>plug-in</a:t>
            </a:r>
            <a:r>
              <a:rPr lang="vi"/>
              <a:t> </a:t>
            </a:r>
            <a:r>
              <a:rPr b="1" lang="vi" u="sng"/>
              <a:t>thông dụng nhất</a:t>
            </a:r>
            <a:r>
              <a:rPr lang="vi"/>
              <a:t> để kiểm tra chức năng kiểm lỗi Unit test.</a:t>
            </a:r>
          </a:p>
          <a:p>
            <a:pPr indent="-228600" lvl="0" marL="457200" rtl="0">
              <a:spcBef>
                <a:spcPts val="0"/>
              </a:spcBef>
              <a:buChar char="-"/>
            </a:pPr>
            <a:r>
              <a:rPr b="1" i="1" lang="vi"/>
              <a:t>Cung cấp</a:t>
            </a:r>
            <a:r>
              <a:rPr lang="vi"/>
              <a:t> một thư viện gọn nhẹ, tiện lợi, dễ sử dụng.</a:t>
            </a:r>
          </a:p>
          <a:p>
            <a:pPr indent="-228600" lvl="0" marL="457200" rtl="0">
              <a:spcBef>
                <a:spcPts val="0"/>
              </a:spcBef>
              <a:buChar char="-"/>
            </a:pPr>
            <a:r>
              <a:rPr b="1" i="1" lang="vi"/>
              <a:t>Hỗ trợ</a:t>
            </a:r>
            <a:r>
              <a:rPr lang="vi"/>
              <a:t> cho quá trình kiểm thử </a:t>
            </a:r>
            <a:r>
              <a:rPr b="1" i="1" lang="vi"/>
              <a:t>Unit test</a:t>
            </a:r>
            <a:r>
              <a:rPr lang="vi"/>
              <a:t> ( Tự động kiểm thử, hỗ trợ debug)</a:t>
            </a:r>
          </a:p>
          <a:p>
            <a:pPr indent="-228600" lvl="0" marL="457200" rtl="0">
              <a:spcBef>
                <a:spcPts val="0"/>
              </a:spcBef>
              <a:buChar char="-"/>
            </a:pPr>
            <a:r>
              <a:rPr b="1" i="1" lang="vi"/>
              <a:t>Nâng cao</a:t>
            </a:r>
            <a:r>
              <a:rPr lang="vi"/>
              <a:t> chất lượng phần mềm.</a:t>
            </a:r>
          </a:p>
        </p:txBody>
      </p:sp>
      <p:pic>
        <p:nvPicPr>
          <p:cNvPr id="77" name="Shape 77"/>
          <p:cNvPicPr preferRelativeResize="0"/>
          <p:nvPr/>
        </p:nvPicPr>
        <p:blipFill>
          <a:blip r:embed="rId3">
            <a:alphaModFix/>
          </a:blip>
          <a:stretch>
            <a:fillRect/>
          </a:stretch>
        </p:blipFill>
        <p:spPr>
          <a:xfrm rot="-581229">
            <a:off x="-99374" y="632774"/>
            <a:ext cx="5373221" cy="1577425"/>
          </a:xfrm>
          <a:prstGeom prst="rect">
            <a:avLst/>
          </a:prstGeom>
          <a:noFill/>
          <a:ln>
            <a:noFill/>
          </a:ln>
        </p:spPr>
      </p:pic>
      <p:pic>
        <p:nvPicPr>
          <p:cNvPr id="78" name="Shape 78"/>
          <p:cNvPicPr preferRelativeResize="0"/>
          <p:nvPr/>
        </p:nvPicPr>
        <p:blipFill>
          <a:blip r:embed="rId4">
            <a:alphaModFix/>
          </a:blip>
          <a:stretch>
            <a:fillRect/>
          </a:stretch>
        </p:blipFill>
        <p:spPr>
          <a:xfrm>
            <a:off x="5106749" y="234725"/>
            <a:ext cx="4037249" cy="2213150"/>
          </a:xfrm>
          <a:prstGeom prst="rect">
            <a:avLst/>
          </a:prstGeom>
          <a:noFill/>
          <a:ln>
            <a:noFill/>
          </a:ln>
        </p:spPr>
      </p:pic>
      <p:sp>
        <p:nvSpPr>
          <p:cNvPr id="79" name="Shape 79"/>
          <p:cNvSpPr txBox="1"/>
          <p:nvPr/>
        </p:nvSpPr>
        <p:spPr>
          <a:xfrm>
            <a:off x="5661025" y="572175"/>
            <a:ext cx="2475900" cy="1306500"/>
          </a:xfrm>
          <a:prstGeom prst="rect">
            <a:avLst/>
          </a:prstGeom>
          <a:noFill/>
          <a:ln>
            <a:noFill/>
          </a:ln>
        </p:spPr>
        <p:txBody>
          <a:bodyPr anchorCtr="0" anchor="ctr" bIns="91425" lIns="91425" rIns="91425" tIns="91425">
            <a:noAutofit/>
          </a:bodyPr>
          <a:lstStyle/>
          <a:p>
            <a:pPr lvl="0" rtl="0">
              <a:spcBef>
                <a:spcPts val="0"/>
              </a:spcBef>
              <a:buNone/>
            </a:pPr>
            <a:r>
              <a:rPr b="1" lang="vi" sz="4000">
                <a:solidFill>
                  <a:srgbClr val="00B050"/>
                </a:solidFill>
                <a:highlight>
                  <a:srgbClr val="FFFFFF"/>
                </a:highlight>
                <a:latin typeface="Cambria"/>
                <a:ea typeface="Cambria"/>
                <a:cs typeface="Cambria"/>
                <a:sym typeface="Cambria"/>
              </a:rPr>
              <a:t>Java CoCo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vi"/>
              <a:t>Tại sao nên sử dụng JaCoCo? </a:t>
            </a:r>
          </a:p>
          <a:p>
            <a:pPr lvl="0" rtl="0">
              <a:spcBef>
                <a:spcPts val="0"/>
              </a:spcBef>
              <a:buNone/>
            </a:pPr>
            <a:r>
              <a:t/>
            </a:r>
            <a:endParaRPr/>
          </a:p>
          <a:p>
            <a:pPr lvl="0" rtl="0">
              <a:spcBef>
                <a:spcPts val="0"/>
              </a:spcBef>
              <a:buNone/>
            </a:pPr>
            <a:r>
              <a:t/>
            </a:r>
            <a:endParaRPr/>
          </a:p>
        </p:txBody>
      </p:sp>
      <p:pic>
        <p:nvPicPr>
          <p:cNvPr id="85" name="Shape 85"/>
          <p:cNvPicPr preferRelativeResize="0"/>
          <p:nvPr/>
        </p:nvPicPr>
        <p:blipFill>
          <a:blip r:embed="rId3">
            <a:alphaModFix/>
          </a:blip>
          <a:stretch>
            <a:fillRect/>
          </a:stretch>
        </p:blipFill>
        <p:spPr>
          <a:xfrm>
            <a:off x="420475" y="1131850"/>
            <a:ext cx="4169350" cy="3707524"/>
          </a:xfrm>
          <a:prstGeom prst="rect">
            <a:avLst/>
          </a:prstGeom>
          <a:noFill/>
          <a:ln>
            <a:noFill/>
          </a:ln>
        </p:spPr>
      </p:pic>
      <p:pic>
        <p:nvPicPr>
          <p:cNvPr id="86" name="Shape 86"/>
          <p:cNvPicPr preferRelativeResize="0"/>
          <p:nvPr/>
        </p:nvPicPr>
        <p:blipFill>
          <a:blip r:embed="rId4">
            <a:alphaModFix/>
          </a:blip>
          <a:stretch>
            <a:fillRect/>
          </a:stretch>
        </p:blipFill>
        <p:spPr>
          <a:xfrm>
            <a:off x="4589825" y="1105100"/>
            <a:ext cx="4500549" cy="3761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vi"/>
              <a:t>Tại sao nên sử dụng JaCoCo? </a:t>
            </a:r>
          </a:p>
          <a:p>
            <a:pPr lvl="0" rtl="0">
              <a:spcBef>
                <a:spcPts val="0"/>
              </a:spcBef>
              <a:buNone/>
            </a:pPr>
            <a:r>
              <a:t/>
            </a:r>
            <a:endParaRPr/>
          </a:p>
          <a:p>
            <a:pPr lvl="0" rtl="0">
              <a:spcBef>
                <a:spcPts val="0"/>
              </a:spcBef>
              <a:buNone/>
            </a:pPr>
            <a:r>
              <a:t/>
            </a:r>
            <a:endParaRPr/>
          </a:p>
        </p:txBody>
      </p:sp>
      <p:pic>
        <p:nvPicPr>
          <p:cNvPr id="92" name="Shape 92"/>
          <p:cNvPicPr preferRelativeResize="0"/>
          <p:nvPr/>
        </p:nvPicPr>
        <p:blipFill>
          <a:blip r:embed="rId3">
            <a:alphaModFix/>
          </a:blip>
          <a:stretch>
            <a:fillRect/>
          </a:stretch>
        </p:blipFill>
        <p:spPr>
          <a:xfrm>
            <a:off x="477700" y="1122925"/>
            <a:ext cx="4789450" cy="3893899"/>
          </a:xfrm>
          <a:prstGeom prst="rect">
            <a:avLst/>
          </a:prstGeom>
          <a:noFill/>
          <a:ln>
            <a:noFill/>
          </a:ln>
        </p:spPr>
      </p:pic>
      <p:cxnSp>
        <p:nvCxnSpPr>
          <p:cNvPr id="93" name="Shape 93"/>
          <p:cNvCxnSpPr/>
          <p:nvPr/>
        </p:nvCxnSpPr>
        <p:spPr>
          <a:xfrm flipH="1" rot="10800000">
            <a:off x="4072900" y="1265575"/>
            <a:ext cx="2058900" cy="1550700"/>
          </a:xfrm>
          <a:prstGeom prst="straightConnector1">
            <a:avLst/>
          </a:prstGeom>
          <a:noFill/>
          <a:ln cap="flat" cmpd="sng" w="28575">
            <a:solidFill>
              <a:srgbClr val="FF0000"/>
            </a:solidFill>
            <a:prstDash val="solid"/>
            <a:round/>
            <a:headEnd len="lg" w="lg" type="none"/>
            <a:tailEnd len="lg" w="lg" type="triangle"/>
          </a:ln>
        </p:spPr>
      </p:cxnSp>
      <p:sp>
        <p:nvSpPr>
          <p:cNvPr id="94" name="Shape 94"/>
          <p:cNvSpPr txBox="1"/>
          <p:nvPr/>
        </p:nvSpPr>
        <p:spPr>
          <a:xfrm>
            <a:off x="5935575" y="721875"/>
            <a:ext cx="2789400" cy="598800"/>
          </a:xfrm>
          <a:prstGeom prst="rect">
            <a:avLst/>
          </a:prstGeom>
          <a:noFill/>
          <a:ln>
            <a:noFill/>
          </a:ln>
        </p:spPr>
        <p:txBody>
          <a:bodyPr anchorCtr="0" anchor="t" bIns="91425" lIns="91425" rIns="91425" tIns="91425">
            <a:noAutofit/>
          </a:bodyPr>
          <a:lstStyle/>
          <a:p>
            <a:pPr lvl="0">
              <a:spcBef>
                <a:spcPts val="0"/>
              </a:spcBef>
              <a:buNone/>
            </a:pPr>
            <a:r>
              <a:rPr lang="vi"/>
              <a:t>Màu xanh thể hiện đã qua kiểm tra với Unit Test</a:t>
            </a:r>
          </a:p>
        </p:txBody>
      </p:sp>
      <p:cxnSp>
        <p:nvCxnSpPr>
          <p:cNvPr id="95" name="Shape 95"/>
          <p:cNvCxnSpPr/>
          <p:nvPr/>
        </p:nvCxnSpPr>
        <p:spPr>
          <a:xfrm flipH="1" rot="10800000">
            <a:off x="5017625" y="2415100"/>
            <a:ext cx="1185300" cy="713100"/>
          </a:xfrm>
          <a:prstGeom prst="straightConnector1">
            <a:avLst/>
          </a:prstGeom>
          <a:noFill/>
          <a:ln cap="flat" cmpd="sng" w="28575">
            <a:solidFill>
              <a:srgbClr val="FF0000"/>
            </a:solidFill>
            <a:prstDash val="solid"/>
            <a:round/>
            <a:headEnd len="lg" w="lg" type="none"/>
            <a:tailEnd len="lg" w="lg" type="triangle"/>
          </a:ln>
        </p:spPr>
      </p:cxnSp>
      <p:sp>
        <p:nvSpPr>
          <p:cNvPr id="96" name="Shape 96"/>
          <p:cNvSpPr txBox="1"/>
          <p:nvPr/>
        </p:nvSpPr>
        <p:spPr>
          <a:xfrm>
            <a:off x="6131800" y="1952675"/>
            <a:ext cx="2789400" cy="598800"/>
          </a:xfrm>
          <a:prstGeom prst="rect">
            <a:avLst/>
          </a:prstGeom>
          <a:noFill/>
          <a:ln>
            <a:noFill/>
          </a:ln>
        </p:spPr>
        <p:txBody>
          <a:bodyPr anchorCtr="0" anchor="t" bIns="91425" lIns="91425" rIns="91425" tIns="91425">
            <a:noAutofit/>
          </a:bodyPr>
          <a:lstStyle/>
          <a:p>
            <a:pPr lvl="0" rtl="0">
              <a:spcBef>
                <a:spcPts val="0"/>
              </a:spcBef>
              <a:buNone/>
            </a:pPr>
            <a:r>
              <a:rPr lang="vi"/>
              <a:t>Màu đỏ thể hiện chưa qua kiểm tra với Unit Test</a:t>
            </a:r>
          </a:p>
        </p:txBody>
      </p:sp>
      <p:sp>
        <p:nvSpPr>
          <p:cNvPr id="97" name="Shape 97"/>
          <p:cNvSpPr/>
          <p:nvPr/>
        </p:nvSpPr>
        <p:spPr>
          <a:xfrm rot="-8468697">
            <a:off x="5686563" y="2915449"/>
            <a:ext cx="1773644" cy="2129301"/>
          </a:xfrm>
          <a:prstGeom prst="teardrop">
            <a:avLst>
              <a:gd fmla="val 100000" name="adj"/>
            </a:avLst>
          </a:prstGeom>
          <a:solidFill>
            <a:schemeClr val="lt2"/>
          </a:solidFill>
          <a:ln cap="flat" cmpd="sng" w="28575">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8" name="Shape 98"/>
          <p:cNvSpPr txBox="1"/>
          <p:nvPr/>
        </p:nvSpPr>
        <p:spPr>
          <a:xfrm>
            <a:off x="5643650" y="3530975"/>
            <a:ext cx="2058900" cy="1060500"/>
          </a:xfrm>
          <a:prstGeom prst="rect">
            <a:avLst/>
          </a:prstGeom>
          <a:noFill/>
          <a:ln>
            <a:noFill/>
          </a:ln>
        </p:spPr>
        <p:txBody>
          <a:bodyPr anchorCtr="0" anchor="t" bIns="91425" lIns="91425" rIns="91425" tIns="91425">
            <a:noAutofit/>
          </a:bodyPr>
          <a:lstStyle/>
          <a:p>
            <a:pPr lvl="0">
              <a:spcBef>
                <a:spcPts val="0"/>
              </a:spcBef>
              <a:buNone/>
            </a:pPr>
            <a:r>
              <a:rPr lang="vi">
                <a:solidFill>
                  <a:srgbClr val="1155CC"/>
                </a:solidFill>
              </a:rPr>
              <a:t>Tiện lợi, dễ sử dụng, tiết kiệm code và thời gian.</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186950" y="11527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vi"/>
              <a:t>Tại sao nên sử dụng JaCoCo? </a:t>
            </a:r>
          </a:p>
          <a:p>
            <a:pPr lvl="0">
              <a:spcBef>
                <a:spcPts val="0"/>
              </a:spcBef>
              <a:buClr>
                <a:schemeClr val="dk1"/>
              </a:buClr>
              <a:buSzPct val="39285"/>
              <a:buFont typeface="Arial"/>
              <a:buNone/>
            </a:pPr>
            <a:r>
              <a:t/>
            </a:r>
            <a:endParaRPr/>
          </a:p>
          <a:p>
            <a:pPr lvl="0">
              <a:spcBef>
                <a:spcPts val="0"/>
              </a:spcBef>
              <a:buNone/>
            </a:pPr>
            <a:r>
              <a:t/>
            </a:r>
            <a:endParaRPr/>
          </a:p>
        </p:txBody>
      </p:sp>
      <p:pic>
        <p:nvPicPr>
          <p:cNvPr id="104" name="Shape 104"/>
          <p:cNvPicPr preferRelativeResize="0"/>
          <p:nvPr/>
        </p:nvPicPr>
        <p:blipFill>
          <a:blip r:embed="rId3">
            <a:alphaModFix/>
          </a:blip>
          <a:stretch>
            <a:fillRect/>
          </a:stretch>
        </p:blipFill>
        <p:spPr>
          <a:xfrm>
            <a:off x="258450" y="1131850"/>
            <a:ext cx="5320650" cy="3744449"/>
          </a:xfrm>
          <a:prstGeom prst="rect">
            <a:avLst/>
          </a:prstGeom>
          <a:noFill/>
          <a:ln>
            <a:noFill/>
          </a:ln>
        </p:spPr>
      </p:pic>
      <p:cxnSp>
        <p:nvCxnSpPr>
          <p:cNvPr id="105" name="Shape 105"/>
          <p:cNvCxnSpPr/>
          <p:nvPr/>
        </p:nvCxnSpPr>
        <p:spPr>
          <a:xfrm flipH="1" rot="10800000">
            <a:off x="5507775" y="1470475"/>
            <a:ext cx="1113900" cy="980400"/>
          </a:xfrm>
          <a:prstGeom prst="straightConnector1">
            <a:avLst/>
          </a:prstGeom>
          <a:noFill/>
          <a:ln cap="flat" cmpd="sng" w="28575">
            <a:solidFill>
              <a:srgbClr val="FF0000"/>
            </a:solidFill>
            <a:prstDash val="solid"/>
            <a:round/>
            <a:headEnd len="lg" w="lg" type="none"/>
            <a:tailEnd len="lg" w="lg" type="triangle"/>
          </a:ln>
        </p:spPr>
      </p:cxnSp>
      <p:sp>
        <p:nvSpPr>
          <p:cNvPr id="106" name="Shape 106"/>
          <p:cNvSpPr txBox="1"/>
          <p:nvPr/>
        </p:nvSpPr>
        <p:spPr>
          <a:xfrm>
            <a:off x="6719850" y="980350"/>
            <a:ext cx="1595400" cy="2174700"/>
          </a:xfrm>
          <a:prstGeom prst="rect">
            <a:avLst/>
          </a:prstGeom>
          <a:noFill/>
          <a:ln>
            <a:noFill/>
          </a:ln>
        </p:spPr>
        <p:txBody>
          <a:bodyPr anchorCtr="0" anchor="t" bIns="91425" lIns="91425" rIns="91425" tIns="91425">
            <a:noAutofit/>
          </a:bodyPr>
          <a:lstStyle/>
          <a:p>
            <a:pPr lvl="0">
              <a:spcBef>
                <a:spcPts val="0"/>
              </a:spcBef>
              <a:buNone/>
            </a:pPr>
            <a:r>
              <a:rPr i="1" lang="vi"/>
              <a:t>Với những project lớn thì sử dụng JaCoCo sẽ giúp cho quá trình phân tích code trở nên dễ dàng</a:t>
            </a:r>
          </a:p>
        </p:txBody>
      </p:sp>
      <p:cxnSp>
        <p:nvCxnSpPr>
          <p:cNvPr id="107" name="Shape 107"/>
          <p:cNvCxnSpPr/>
          <p:nvPr/>
        </p:nvCxnSpPr>
        <p:spPr>
          <a:xfrm>
            <a:off x="7441750" y="2575650"/>
            <a:ext cx="35700" cy="784200"/>
          </a:xfrm>
          <a:prstGeom prst="straightConnector1">
            <a:avLst/>
          </a:prstGeom>
          <a:noFill/>
          <a:ln cap="flat" cmpd="sng" w="38100">
            <a:solidFill>
              <a:srgbClr val="FF0000"/>
            </a:solidFill>
            <a:prstDash val="solid"/>
            <a:round/>
            <a:headEnd len="lg" w="lg" type="none"/>
            <a:tailEnd len="lg" w="lg" type="triangle"/>
          </a:ln>
        </p:spPr>
      </p:cxnSp>
      <p:sp>
        <p:nvSpPr>
          <p:cNvPr id="108" name="Shape 108"/>
          <p:cNvSpPr/>
          <p:nvPr/>
        </p:nvSpPr>
        <p:spPr>
          <a:xfrm>
            <a:off x="6697050" y="980350"/>
            <a:ext cx="1595400" cy="1577400"/>
          </a:xfrm>
          <a:prstGeom prst="roundRect">
            <a:avLst>
              <a:gd fmla="val 16667" name="adj"/>
            </a:avLst>
          </a:prstGeom>
          <a:noFill/>
          <a:ln cap="flat" cmpd="sng" w="1905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9" name="Shape 109"/>
          <p:cNvSpPr/>
          <p:nvPr/>
        </p:nvSpPr>
        <p:spPr>
          <a:xfrm>
            <a:off x="6719850" y="3359925"/>
            <a:ext cx="1542000" cy="1167600"/>
          </a:xfrm>
          <a:prstGeom prst="roundRect">
            <a:avLst>
              <a:gd fmla="val 16667" name="adj"/>
            </a:avLst>
          </a:prstGeom>
          <a:solidFill>
            <a:schemeClr val="lt2"/>
          </a:solidFill>
          <a:ln cap="flat" cmpd="sng" w="1905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rPr i="1" lang="vi"/>
              <a:t>Nâng cao chất lượng phần mềm</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266175" y="445025"/>
            <a:ext cx="8520600" cy="572700"/>
          </a:xfrm>
          <a:prstGeom prst="rect">
            <a:avLst/>
          </a:prstGeom>
        </p:spPr>
        <p:txBody>
          <a:bodyPr anchorCtr="0" anchor="t" bIns="91425" lIns="91425" rIns="91425" tIns="91425">
            <a:noAutofit/>
          </a:bodyPr>
          <a:lstStyle/>
          <a:p>
            <a:pPr lvl="0">
              <a:spcBef>
                <a:spcPts val="0"/>
              </a:spcBef>
              <a:buNone/>
            </a:pPr>
            <a:r>
              <a:rPr lang="vi"/>
              <a:t>Cài đặt JaCoCo bằng eclipse</a:t>
            </a:r>
          </a:p>
        </p:txBody>
      </p:sp>
      <p:sp>
        <p:nvSpPr>
          <p:cNvPr id="115" name="Shape 115"/>
          <p:cNvSpPr txBox="1"/>
          <p:nvPr>
            <p:ph idx="1" type="body"/>
          </p:nvPr>
        </p:nvSpPr>
        <p:spPr>
          <a:xfrm>
            <a:off x="311700" y="1137950"/>
            <a:ext cx="3849600" cy="4005600"/>
          </a:xfrm>
          <a:prstGeom prst="rect">
            <a:avLst/>
          </a:prstGeom>
        </p:spPr>
        <p:txBody>
          <a:bodyPr anchorCtr="0" anchor="t" bIns="91425" lIns="91425" rIns="91425" tIns="91425">
            <a:noAutofit/>
          </a:bodyPr>
          <a:lstStyle/>
          <a:p>
            <a:pPr indent="-228600" lvl="0" marL="457200" rtl="0">
              <a:spcBef>
                <a:spcPts val="0"/>
              </a:spcBef>
              <a:buAutoNum type="arabicPeriod"/>
            </a:pPr>
            <a:r>
              <a:rPr lang="vi"/>
              <a:t>From your Eclipse menu select </a:t>
            </a:r>
            <a:r>
              <a:rPr lang="vi">
                <a:solidFill>
                  <a:srgbClr val="FF0000"/>
                </a:solidFill>
              </a:rPr>
              <a:t>Help -&gt; Install New Software</a:t>
            </a:r>
          </a:p>
          <a:p>
            <a:pPr indent="-228600" lvl="0" marL="457200" rtl="0">
              <a:spcBef>
                <a:spcPts val="0"/>
              </a:spcBef>
              <a:buClr>
                <a:srgbClr val="000000"/>
              </a:buClr>
              <a:buAutoNum type="arabicPeriod"/>
            </a:pPr>
            <a:r>
              <a:rPr b="1" lang="vi">
                <a:solidFill>
                  <a:schemeClr val="dk1"/>
                </a:solidFill>
                <a:highlight>
                  <a:srgbClr val="FFFFFF"/>
                </a:highlight>
              </a:rPr>
              <a:t> </a:t>
            </a:r>
            <a:r>
              <a:rPr lang="vi">
                <a:solidFill>
                  <a:schemeClr val="dk1"/>
                </a:solidFill>
                <a:highlight>
                  <a:srgbClr val="FFFFFF"/>
                </a:highlight>
              </a:rPr>
              <a:t>Input </a:t>
            </a:r>
            <a:r>
              <a:rPr b="1" lang="vi" u="sng">
                <a:solidFill>
                  <a:srgbClr val="FF0000"/>
                </a:solidFill>
                <a:highlight>
                  <a:srgbClr val="FFFFFF"/>
                </a:highlight>
                <a:hlinkClick r:id="rId3"/>
              </a:rPr>
              <a:t>http://update.eclemma.org/</a:t>
            </a:r>
            <a:r>
              <a:rPr b="1" lang="vi">
                <a:solidFill>
                  <a:srgbClr val="FF0000"/>
                </a:solidFill>
                <a:highlight>
                  <a:srgbClr val="FFFFFF"/>
                </a:highlight>
              </a:rPr>
              <a:t> </a:t>
            </a:r>
            <a:r>
              <a:rPr lang="vi">
                <a:solidFill>
                  <a:srgbClr val="000000"/>
                </a:solidFill>
                <a:highlight>
                  <a:srgbClr val="FFFFFF"/>
                </a:highlight>
              </a:rPr>
              <a:t>in the field.</a:t>
            </a:r>
          </a:p>
        </p:txBody>
      </p:sp>
      <p:pic>
        <p:nvPicPr>
          <p:cNvPr descr="Capture.PNG" id="116" name="Shape 116"/>
          <p:cNvPicPr preferRelativeResize="0"/>
          <p:nvPr/>
        </p:nvPicPr>
        <p:blipFill>
          <a:blip r:embed="rId4">
            <a:alphaModFix/>
          </a:blip>
          <a:stretch>
            <a:fillRect/>
          </a:stretch>
        </p:blipFill>
        <p:spPr>
          <a:xfrm>
            <a:off x="4161374" y="1017724"/>
            <a:ext cx="4940113" cy="3784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vi"/>
              <a:t>Cài đặt JaCoCo bằng eclipse</a:t>
            </a:r>
          </a:p>
        </p:txBody>
      </p:sp>
      <p:sp>
        <p:nvSpPr>
          <p:cNvPr id="122" name="Shape 122"/>
          <p:cNvSpPr txBox="1"/>
          <p:nvPr>
            <p:ph idx="1" type="body"/>
          </p:nvPr>
        </p:nvSpPr>
        <p:spPr>
          <a:xfrm>
            <a:off x="311700" y="1228975"/>
            <a:ext cx="3506700" cy="3789300"/>
          </a:xfrm>
          <a:prstGeom prst="rect">
            <a:avLst/>
          </a:prstGeom>
        </p:spPr>
        <p:txBody>
          <a:bodyPr anchorCtr="0" anchor="t" bIns="91425" lIns="91425" rIns="91425" tIns="91425">
            <a:noAutofit/>
          </a:bodyPr>
          <a:lstStyle/>
          <a:p>
            <a:pPr lvl="0">
              <a:spcBef>
                <a:spcPts val="0"/>
              </a:spcBef>
              <a:buNone/>
            </a:pPr>
            <a:r>
              <a:rPr lang="vi"/>
              <a:t>3. Bấm next.</a:t>
            </a:r>
          </a:p>
        </p:txBody>
      </p:sp>
      <p:pic>
        <p:nvPicPr>
          <p:cNvPr descr="Capture.PNG" id="123" name="Shape 123"/>
          <p:cNvPicPr preferRelativeResize="0"/>
          <p:nvPr/>
        </p:nvPicPr>
        <p:blipFill>
          <a:blip r:embed="rId3">
            <a:alphaModFix/>
          </a:blip>
          <a:stretch>
            <a:fillRect/>
          </a:stretch>
        </p:blipFill>
        <p:spPr>
          <a:xfrm>
            <a:off x="3818425" y="1152475"/>
            <a:ext cx="5013875" cy="3865850"/>
          </a:xfrm>
          <a:prstGeom prst="rect">
            <a:avLst/>
          </a:prstGeom>
          <a:noFill/>
          <a:ln>
            <a:noFill/>
          </a:ln>
        </p:spPr>
      </p:pic>
      <p:pic>
        <p:nvPicPr>
          <p:cNvPr id="124" name="Shape 124"/>
          <p:cNvPicPr preferRelativeResize="0"/>
          <p:nvPr/>
        </p:nvPicPr>
        <p:blipFill>
          <a:blip r:embed="rId4">
            <a:alphaModFix/>
          </a:blip>
          <a:stretch>
            <a:fillRect/>
          </a:stretch>
        </p:blipFill>
        <p:spPr>
          <a:xfrm>
            <a:off x="71300" y="3850200"/>
            <a:ext cx="1452699" cy="1113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