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slide" Target="slides/slide1.xml"/><Relationship Id="rId19" Type="http://schemas.openxmlformats.org/officeDocument/2006/relationships/font" Target="fonts/ArialNarrow-boldItalic.fntdata"/><Relationship Id="rId6" Type="http://schemas.openxmlformats.org/officeDocument/2006/relationships/slide" Target="slides/slide2.xml"/><Relationship Id="rId18" Type="http://schemas.openxmlformats.org/officeDocument/2006/relationships/font" Target="fonts/ArialNarrow-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5" name="Shape 10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06" name="Shape 10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18" name="Shape 11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9" name="Shape 12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0" name="Shape 13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42" name="Shape 142"/>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55" name="Shape 15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68" name="Shape 16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228600" lvl="0" marL="457200" marR="0" rtl="0" algn="l">
              <a:spcBef>
                <a:spcPts val="0"/>
              </a:spcBef>
              <a:buChar char="-"/>
            </a:pPr>
            <a:r>
              <a:rPr lang="en-US"/>
              <a:t>Tham số đầu tiên là hạt giống, tham số thứ 2 là hàm áp dụng lên từng element có vị trí &gt; 0.</a:t>
            </a:r>
          </a:p>
          <a:p>
            <a:pPr indent="-228600" lvl="0" marL="457200" marR="0" rtl="0" algn="l">
              <a:spcBef>
                <a:spcPts val="0"/>
              </a:spcBef>
              <a:buChar char="-"/>
            </a:pPr>
            <a:r>
              <a:rPr lang="en-US"/>
              <a:t>Limit 10 là giới hạn 10 phần tử.</a:t>
            </a:r>
          </a:p>
        </p:txBody>
      </p:sp>
      <p:sp>
        <p:nvSpPr>
          <p:cNvPr id="181" name="Shape 18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Trong C++ cũng có tham số dòng lệnh, nên tìm hiểu xem trong Java có tham số dòng lệnh hay không , và cách thức hoạt động của nó có khác gì so với C++ hay không.</a:t>
            </a:r>
          </a:p>
        </p:txBody>
      </p:sp>
      <p:sp>
        <p:nvSpPr>
          <p:cNvPr id="196" name="Shape 19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3"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799434" y="-596105"/>
            <a:ext cx="5811838" cy="7734299"/>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model2">
    <p:bg>
      <p:bgPr>
        <a:gradFill>
          <a:gsLst>
            <a:gs pos="0">
              <a:srgbClr val="1181AE"/>
            </a:gs>
            <a:gs pos="55000">
              <a:srgbClr val="1181AE"/>
            </a:gs>
            <a:gs pos="100000">
              <a:srgbClr val="095474"/>
            </a:gs>
          </a:gsLst>
          <a:path path="circle">
            <a:fillToRect b="50%" l="50%" r="50%" t="50%"/>
          </a:path>
          <a:tileRect/>
        </a:gradFill>
      </p:bgPr>
    </p:bg>
    <p:spTree>
      <p:nvGrpSpPr>
        <p:cNvPr id="84" name="Shape 84"/>
        <p:cNvGrpSpPr/>
        <p:nvPr/>
      </p:nvGrpSpPr>
      <p:grpSpPr>
        <a:xfrm>
          <a:off x="0" y="0"/>
          <a:ext cx="0" cy="0"/>
          <a:chOff x="0" y="0"/>
          <a:chExt cx="0" cy="0"/>
        </a:xfrm>
      </p:grpSpPr>
      <p:sp>
        <p:nvSpPr>
          <p:cNvPr id="85" name="Shape 85"/>
          <p:cNvSpPr txBox="1"/>
          <p:nvPr>
            <p:ph type="title"/>
          </p:nvPr>
        </p:nvSpPr>
        <p:spPr>
          <a:xfrm>
            <a:off x="3218681" y="2870646"/>
            <a:ext cx="5932223" cy="711081"/>
          </a:xfrm>
          <a:prstGeom prst="rect">
            <a:avLst/>
          </a:prstGeom>
          <a:noFill/>
          <a:ln>
            <a:noFill/>
          </a:ln>
        </p:spPr>
        <p:txBody>
          <a:bodyPr anchorCtr="0" anchor="ctr" bIns="91425" lIns="91425" rIns="91425" tIns="91425"/>
          <a:lstStyle>
            <a:lvl1pPr indent="0" lvl="0" marL="0" marR="0" rtl="0" algn="ctr">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sp>
        <p:nvSpPr>
          <p:cNvPr id="20" name="Shape 20"/>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12654" lvl="1" marL="457155"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12609" lvl="2" marL="914309"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12563" lvl="3" marL="1371464"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12518" lvl="4" marL="1828618"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12474" lvl="5" marL="2285774"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12425" lvl="6" marL="2742926"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380" lvl="7" marL="320008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12334" lvl="8" marL="3657235"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838200"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50"/>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831850" y="4589475"/>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12654" lvl="1" marL="457155"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12609" lvl="2" marL="914309"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12563" lvl="3" marL="1371464"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12518" lvl="4" marL="1828618"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2474" lvl="5" marL="2285774"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12425" lvl="6" marL="2742926"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380" lvl="7" marL="320008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12334" lvl="8" marL="3657235"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838200"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839787"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12654" lvl="1" marL="457155"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12609" lvl="2" marL="914309"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12563" lvl="3" marL="1371464"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12518" lvl="4" marL="1828618"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12474" lvl="5" marL="2285774"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425" lvl="6" marL="2742926"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380" lvl="7" marL="320008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334" lvl="8" marL="3657235"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3"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12654" lvl="1" marL="457155"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12609" lvl="2" marL="914309"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12563" lvl="3" marL="1371464"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12518" lvl="4" marL="1828618"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12474" lvl="5" marL="2285774"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12425" lvl="6" marL="2742926"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12380" lvl="7" marL="320008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12334" lvl="8" marL="3657235"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3" y="2505075"/>
            <a:ext cx="5183187" cy="368458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838200"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5183187" y="987437"/>
            <a:ext cx="6172199" cy="4873624"/>
          </a:xfrm>
          <a:prstGeom prst="rect">
            <a:avLst/>
          </a:prstGeom>
          <a:noFill/>
          <a:ln>
            <a:noFill/>
          </a:ln>
        </p:spPr>
        <p:txBody>
          <a:bodyPr anchorCtr="0" anchor="t" bIns="91425" lIns="91425" rIns="91425" tIns="91425"/>
          <a:lstStyle>
            <a:lvl1pPr indent="-25378" lvl="0" marL="228578"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3434" lvl="1" marL="685734"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88785" lvl="2" marL="1142886"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14140" lvl="3" marL="160004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14094" lvl="4" marL="2057195"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4049" lvl="5" marL="2514349"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4004" lvl="6" marL="2971504"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3958" lvl="7" marL="3428658"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3913" lvl="8" marL="3885814"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12654" lvl="1" marL="457155"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12609" lvl="2" marL="914309"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12563" lvl="3" marL="1371464"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12518" lvl="4" marL="1828618"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12474" lvl="5" marL="2285774"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12425" lvl="6" marL="2742926"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12380" lvl="7" marL="320008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12334" lvl="8" marL="3657235"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5183187" y="987437"/>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12654" lvl="1" marL="457155"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12609" lvl="2" marL="914309"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12563" lvl="3" marL="1371464"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12518" lvl="4" marL="1828618"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2474" lvl="5" marL="2285774"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12425" lvl="6" marL="2742926"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12380" lvl="7" marL="320008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12334" lvl="8" marL="3657235"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12654" lvl="1" marL="457155"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12609" lvl="2" marL="914309"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12563" lvl="3" marL="1371464"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12518" lvl="4" marL="1828618"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12474" lvl="5" marL="2285774"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12425" lvl="6" marL="2742926"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12380" lvl="7" marL="320008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12334" lvl="8" marL="3657235"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9"/>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778" lvl="0" marL="228578"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34" lvl="1" marL="685734"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185" lvl="2" marL="1142886"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40" lvl="3" marL="160004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26794" lvl="4" marL="2057195"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26749" lvl="5" marL="2514349"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26704" lvl="6" marL="297150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26658" lvl="7" marL="3428658"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26613" lvl="8" marL="3885814"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62"/>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62"/>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46000">
              <a:srgbClr val="F2F2F2"/>
            </a:gs>
            <a:gs pos="100000">
              <a:srgbClr val="BFBFBF"/>
            </a:gs>
          </a:gsLst>
          <a:path path="circle">
            <a:fillToRect b="50%" l="50%" r="50%" t="50%"/>
          </a:path>
          <a:tileRect/>
        </a:gradFill>
      </p:bgPr>
    </p:bg>
    <p:spTree>
      <p:nvGrpSpPr>
        <p:cNvPr id="92" name="Shape 92"/>
        <p:cNvGrpSpPr/>
        <p:nvPr/>
      </p:nvGrpSpPr>
      <p:grpSpPr>
        <a:xfrm>
          <a:off x="0" y="0"/>
          <a:ext cx="0" cy="0"/>
          <a:chOff x="0" y="0"/>
          <a:chExt cx="0" cy="0"/>
        </a:xfrm>
      </p:grpSpPr>
      <p:sp>
        <p:nvSpPr>
          <p:cNvPr id="93" name="Shape 93"/>
          <p:cNvSpPr/>
          <p:nvPr/>
        </p:nvSpPr>
        <p:spPr>
          <a:xfrm>
            <a:off x="0" y="1163783"/>
            <a:ext cx="12192000" cy="2885703"/>
          </a:xfrm>
          <a:prstGeom prst="rect">
            <a:avLst/>
          </a:prstGeom>
          <a:solidFill>
            <a:srgbClr val="0B476B"/>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94" name="Shape 94"/>
          <p:cNvSpPr/>
          <p:nvPr/>
        </p:nvSpPr>
        <p:spPr>
          <a:xfrm>
            <a:off x="5323142" y="4485775"/>
            <a:ext cx="132778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1800" u="none" cap="none" strike="noStrike">
                <a:solidFill>
                  <a:srgbClr val="595959"/>
                </a:solidFill>
                <a:latin typeface="Arial"/>
                <a:ea typeface="Arial"/>
                <a:cs typeface="Arial"/>
                <a:sym typeface="Arial"/>
              </a:rPr>
              <a:t>Thực hiện</a:t>
            </a:r>
          </a:p>
        </p:txBody>
      </p:sp>
      <p:sp>
        <p:nvSpPr>
          <p:cNvPr id="95" name="Shape 95"/>
          <p:cNvSpPr/>
          <p:nvPr/>
        </p:nvSpPr>
        <p:spPr>
          <a:xfrm>
            <a:off x="1506145" y="1829097"/>
            <a:ext cx="9179720" cy="230832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lt1"/>
                </a:solidFill>
              </a:rPr>
              <a:t>Stream and Parallel Stream</a:t>
            </a:r>
          </a:p>
        </p:txBody>
      </p:sp>
      <p:grpSp>
        <p:nvGrpSpPr>
          <p:cNvPr id="96" name="Shape 96"/>
          <p:cNvGrpSpPr/>
          <p:nvPr/>
        </p:nvGrpSpPr>
        <p:grpSpPr>
          <a:xfrm>
            <a:off x="0" y="6476836"/>
            <a:ext cx="12192000" cy="423334"/>
            <a:chOff x="0" y="6434667"/>
            <a:chExt cx="12192000" cy="423333"/>
          </a:xfrm>
        </p:grpSpPr>
        <p:sp>
          <p:nvSpPr>
            <p:cNvPr id="97" name="Shape 97"/>
            <p:cNvSpPr/>
            <p:nvPr/>
          </p:nvSpPr>
          <p:spPr>
            <a:xfrm>
              <a:off x="0" y="6434667"/>
              <a:ext cx="12192000" cy="423333"/>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98" name="Shape 98"/>
            <p:cNvSpPr txBox="1"/>
            <p:nvPr/>
          </p:nvSpPr>
          <p:spPr>
            <a:xfrm>
              <a:off x="80189" y="6461667"/>
              <a:ext cx="2995629" cy="36933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99" name="Shape 99"/>
          <p:cNvSpPr/>
          <p:nvPr/>
        </p:nvSpPr>
        <p:spPr>
          <a:xfrm>
            <a:off x="4618800" y="4991098"/>
            <a:ext cx="2736600" cy="1011600"/>
          </a:xfrm>
          <a:prstGeom prst="rect">
            <a:avLst/>
          </a:prstGeom>
          <a:noFill/>
          <a:ln>
            <a:noFill/>
          </a:ln>
        </p:spPr>
        <p:txBody>
          <a:bodyPr anchorCtr="0" anchor="t" bIns="45700" lIns="91425" rIns="91425" tIns="45700">
            <a:noAutofit/>
          </a:bodyPr>
          <a:lstStyle/>
          <a:p>
            <a:pPr lvl="0" rtl="0" algn="ctr">
              <a:spcBef>
                <a:spcPts val="0"/>
              </a:spcBef>
              <a:buSzPct val="25000"/>
              <a:buNone/>
            </a:pPr>
            <a:r>
              <a:rPr lang="en-US" sz="1800">
                <a:solidFill>
                  <a:srgbClr val="595959"/>
                </a:solidFill>
              </a:rPr>
              <a:t>Nguyễn Hoàng Phú Tiên</a:t>
            </a:r>
          </a:p>
          <a:p>
            <a:pPr indent="0" lvl="0" marL="0" marR="0" rtl="0" algn="ctr">
              <a:spcBef>
                <a:spcPts val="0"/>
              </a:spcBef>
              <a:buSzPct val="25000"/>
              <a:buNone/>
            </a:pPr>
            <a:r>
              <a:rPr lang="en-US" sz="1800">
                <a:solidFill>
                  <a:srgbClr val="595959"/>
                </a:solidFill>
              </a:rPr>
              <a:t>Trần Ngọc Đản</a:t>
            </a:r>
          </a:p>
          <a:p>
            <a:pPr indent="0" lvl="0" marL="0" marR="0" rtl="0" algn="ctr">
              <a:spcBef>
                <a:spcPts val="0"/>
              </a:spcBef>
              <a:buSzPct val="25000"/>
              <a:buNone/>
            </a:pPr>
            <a:r>
              <a:rPr lang="en-US" sz="1800">
                <a:solidFill>
                  <a:srgbClr val="595959"/>
                </a:solidFill>
              </a:rPr>
              <a:t>Đoàn Minh Quân</a:t>
            </a:r>
          </a:p>
        </p:txBody>
      </p:sp>
      <p:pic>
        <p:nvPicPr>
          <p:cNvPr id="100" name="Shape 100"/>
          <p:cNvPicPr preferRelativeResize="0"/>
          <p:nvPr/>
        </p:nvPicPr>
        <p:blipFill rotWithShape="1">
          <a:blip r:embed="rId3">
            <a:alphaModFix/>
          </a:blip>
          <a:srcRect b="0" l="0" r="0" t="0"/>
          <a:stretch/>
        </p:blipFill>
        <p:spPr>
          <a:xfrm>
            <a:off x="80189" y="4011469"/>
            <a:ext cx="2438399" cy="2438399"/>
          </a:xfrm>
          <a:prstGeom prst="rect">
            <a:avLst/>
          </a:prstGeom>
          <a:noFill/>
          <a:ln>
            <a:noFill/>
          </a:ln>
        </p:spPr>
      </p:pic>
      <p:sp>
        <p:nvSpPr>
          <p:cNvPr id="101" name="Shape 101"/>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02" name="Shape 102"/>
          <p:cNvSpPr/>
          <p:nvPr/>
        </p:nvSpPr>
        <p:spPr>
          <a:xfrm>
            <a:off x="4618778" y="4854637"/>
            <a:ext cx="2736514" cy="369332"/>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46000">
              <a:srgbClr val="F2F2F2"/>
            </a:gs>
            <a:gs pos="100000">
              <a:srgbClr val="BFBFBF"/>
            </a:gs>
          </a:gsLst>
          <a:path path="circle">
            <a:fillToRect b="50%" l="50%" r="50%" t="50%"/>
          </a:path>
          <a:tileRect/>
        </a:gradFill>
      </p:bgPr>
    </p:bg>
    <p:spTree>
      <p:nvGrpSpPr>
        <p:cNvPr id="209" name="Shape 209"/>
        <p:cNvGrpSpPr/>
        <p:nvPr/>
      </p:nvGrpSpPr>
      <p:grpSpPr>
        <a:xfrm>
          <a:off x="0" y="0"/>
          <a:ext cx="0" cy="0"/>
          <a:chOff x="0" y="0"/>
          <a:chExt cx="0" cy="0"/>
        </a:xfrm>
      </p:grpSpPr>
      <p:grpSp>
        <p:nvGrpSpPr>
          <p:cNvPr id="210" name="Shape 210"/>
          <p:cNvGrpSpPr/>
          <p:nvPr/>
        </p:nvGrpSpPr>
        <p:grpSpPr>
          <a:xfrm>
            <a:off x="0" y="6476836"/>
            <a:ext cx="12192000" cy="423334"/>
            <a:chOff x="0" y="6434667"/>
            <a:chExt cx="12192000" cy="423333"/>
          </a:xfrm>
        </p:grpSpPr>
        <p:sp>
          <p:nvSpPr>
            <p:cNvPr id="211" name="Shape 211"/>
            <p:cNvSpPr/>
            <p:nvPr/>
          </p:nvSpPr>
          <p:spPr>
            <a:xfrm>
              <a:off x="0" y="6434667"/>
              <a:ext cx="12192000" cy="423333"/>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212" name="Shape 212"/>
            <p:cNvSpPr txBox="1"/>
            <p:nvPr/>
          </p:nvSpPr>
          <p:spPr>
            <a:xfrm>
              <a:off x="80189" y="6461667"/>
              <a:ext cx="2995629" cy="36933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213" name="Shape 213"/>
          <p:cNvSpPr/>
          <p:nvPr/>
        </p:nvSpPr>
        <p:spPr>
          <a:xfrm rot="5400000">
            <a:off x="3235491" y="-2987654"/>
            <a:ext cx="663912" cy="7134899"/>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214" name="Shape 214"/>
          <p:cNvSpPr txBox="1"/>
          <p:nvPr/>
        </p:nvSpPr>
        <p:spPr>
          <a:xfrm>
            <a:off x="-18" y="345069"/>
            <a:ext cx="7037672" cy="469459"/>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2800" u="none" cap="none" strike="noStrike">
                <a:solidFill>
                  <a:schemeClr val="lt1"/>
                </a:solidFill>
                <a:latin typeface="Arial"/>
                <a:ea typeface="Arial"/>
                <a:cs typeface="Arial"/>
                <a:sym typeface="Arial"/>
              </a:rPr>
              <a:t>Tài liệu tham khảo</a:t>
            </a:r>
          </a:p>
        </p:txBody>
      </p:sp>
      <p:sp>
        <p:nvSpPr>
          <p:cNvPr id="215" name="Shape 215"/>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16" name="Shape 216"/>
          <p:cNvSpPr txBox="1"/>
          <p:nvPr/>
        </p:nvSpPr>
        <p:spPr>
          <a:xfrm>
            <a:off x="953705" y="1570636"/>
            <a:ext cx="9693494" cy="147732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buSzPct val="25000"/>
              <a:buNone/>
            </a:pPr>
            <a:r>
              <a:rPr lang="en-US" sz="2000">
                <a:solidFill>
                  <a:schemeClr val="dk1"/>
                </a:solidFill>
              </a:rPr>
              <a:t>http://www.java2s.com/Tutorials/Java_Streams/Tutorial/Streams/Stream_iterate_.htm</a:t>
            </a:r>
          </a:p>
          <a:p>
            <a:pPr indent="0" lvl="0" marL="0" marR="0" rtl="0" algn="l">
              <a:lnSpc>
                <a:spcPct val="150000"/>
              </a:lnSpc>
              <a:spcBef>
                <a:spcPts val="0"/>
              </a:spcBef>
              <a:buSzPct val="25000"/>
              <a:buNone/>
            </a:pPr>
            <a:r>
              <a:rPr lang="en-US" sz="2000">
                <a:solidFill>
                  <a:schemeClr val="dk1"/>
                </a:solidFill>
              </a:rPr>
              <a:t>http://www.java2s.com/Tutorials/Java_Streams/java.util.stream/Stream/Stream_generate_Supplier_s_example.htm</a:t>
            </a:r>
          </a:p>
          <a:p>
            <a:pPr indent="0" lvl="0" marL="0" marR="0" rtl="0" algn="l">
              <a:lnSpc>
                <a:spcPct val="150000"/>
              </a:lnSpc>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46000">
              <a:srgbClr val="F2F2F2"/>
            </a:gs>
            <a:gs pos="100000">
              <a:srgbClr val="BFBFBF"/>
            </a:gs>
          </a:gsLst>
          <a:path path="circle">
            <a:fillToRect b="50%" l="50%" r="50%" t="50%"/>
          </a:path>
          <a:tileRect/>
        </a:gradFill>
      </p:bgPr>
    </p:bg>
    <p:spTree>
      <p:nvGrpSpPr>
        <p:cNvPr id="220" name="Shape 220"/>
        <p:cNvGrpSpPr/>
        <p:nvPr/>
      </p:nvGrpSpPr>
      <p:grpSpPr>
        <a:xfrm>
          <a:off x="0" y="0"/>
          <a:ext cx="0" cy="0"/>
          <a:chOff x="0" y="0"/>
          <a:chExt cx="0" cy="0"/>
        </a:xfrm>
      </p:grpSpPr>
      <p:grpSp>
        <p:nvGrpSpPr>
          <p:cNvPr id="221" name="Shape 221"/>
          <p:cNvGrpSpPr/>
          <p:nvPr/>
        </p:nvGrpSpPr>
        <p:grpSpPr>
          <a:xfrm>
            <a:off x="0" y="6476836"/>
            <a:ext cx="12192000" cy="423334"/>
            <a:chOff x="0" y="6434667"/>
            <a:chExt cx="12192000" cy="423333"/>
          </a:xfrm>
        </p:grpSpPr>
        <p:sp>
          <p:nvSpPr>
            <p:cNvPr id="222" name="Shape 222"/>
            <p:cNvSpPr/>
            <p:nvPr/>
          </p:nvSpPr>
          <p:spPr>
            <a:xfrm>
              <a:off x="0" y="6434667"/>
              <a:ext cx="12192000" cy="423333"/>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223" name="Shape 223"/>
            <p:cNvSpPr txBox="1"/>
            <p:nvPr/>
          </p:nvSpPr>
          <p:spPr>
            <a:xfrm>
              <a:off x="80189" y="6461667"/>
              <a:ext cx="2995629" cy="36933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224" name="Shape 224"/>
          <p:cNvSpPr txBox="1"/>
          <p:nvPr>
            <p:ph idx="12" type="sldNum"/>
          </p:nvPr>
        </p:nvSpPr>
        <p:spPr>
          <a:xfrm>
            <a:off x="8610600" y="6356362"/>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id="225" name="Shape 225"/>
          <p:cNvPicPr preferRelativeResize="0"/>
          <p:nvPr/>
        </p:nvPicPr>
        <p:blipFill rotWithShape="1">
          <a:blip r:embed="rId3">
            <a:alphaModFix/>
          </a:blip>
          <a:srcRect b="0" l="0" r="0" t="0"/>
          <a:stretch/>
        </p:blipFill>
        <p:spPr>
          <a:xfrm>
            <a:off x="2177716" y="755343"/>
            <a:ext cx="7804483" cy="51902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grpSp>
        <p:nvGrpSpPr>
          <p:cNvPr id="108" name="Shape 108"/>
          <p:cNvGrpSpPr/>
          <p:nvPr/>
        </p:nvGrpSpPr>
        <p:grpSpPr>
          <a:xfrm>
            <a:off x="0" y="6476820"/>
            <a:ext cx="12192000" cy="423300"/>
            <a:chOff x="0" y="6434667"/>
            <a:chExt cx="12192000" cy="423300"/>
          </a:xfrm>
        </p:grpSpPr>
        <p:sp>
          <p:nvSpPr>
            <p:cNvPr id="109" name="Shape 109"/>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10" name="Shape 110"/>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11" name="Shape 111"/>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12" name="Shape 112"/>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rPr>
              <a:t>Stream</a:t>
            </a:r>
          </a:p>
        </p:txBody>
      </p:sp>
      <p:pic>
        <p:nvPicPr>
          <p:cNvPr id="114" name="Shape 114"/>
          <p:cNvPicPr preferRelativeResize="0"/>
          <p:nvPr/>
        </p:nvPicPr>
        <p:blipFill>
          <a:blip r:embed="rId3">
            <a:alphaModFix/>
          </a:blip>
          <a:stretch>
            <a:fillRect/>
          </a:stretch>
        </p:blipFill>
        <p:spPr>
          <a:xfrm>
            <a:off x="1746800" y="1889400"/>
            <a:ext cx="8056700" cy="291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grpSp>
        <p:nvGrpSpPr>
          <p:cNvPr id="120" name="Shape 120"/>
          <p:cNvGrpSpPr/>
          <p:nvPr/>
        </p:nvGrpSpPr>
        <p:grpSpPr>
          <a:xfrm>
            <a:off x="0" y="6476820"/>
            <a:ext cx="12192000" cy="423300"/>
            <a:chOff x="0" y="6434667"/>
            <a:chExt cx="12192000" cy="423300"/>
          </a:xfrm>
        </p:grpSpPr>
        <p:sp>
          <p:nvSpPr>
            <p:cNvPr id="121" name="Shape 121"/>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22" name="Shape 122"/>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23" name="Shape 123"/>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24" name="Shape 124"/>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US" sz="2800" u="none" cap="none" strike="noStrike">
                <a:solidFill>
                  <a:schemeClr val="lt1"/>
                </a:solidFill>
                <a:latin typeface="Arial"/>
                <a:ea typeface="Arial"/>
                <a:cs typeface="Arial"/>
                <a:sym typeface="Arial"/>
              </a:rPr>
              <a:t>Image for </a:t>
            </a:r>
            <a:r>
              <a:rPr lang="en-US" sz="2800">
                <a:solidFill>
                  <a:schemeClr val="lt1"/>
                </a:solidFill>
              </a:rPr>
              <a:t>Parallel Stream</a:t>
            </a:r>
          </a:p>
        </p:txBody>
      </p:sp>
      <p:pic>
        <p:nvPicPr>
          <p:cNvPr descr="Capture.PNG" id="126" name="Shape 126"/>
          <p:cNvPicPr preferRelativeResize="0"/>
          <p:nvPr/>
        </p:nvPicPr>
        <p:blipFill>
          <a:blip r:embed="rId3">
            <a:alphaModFix/>
          </a:blip>
          <a:stretch>
            <a:fillRect/>
          </a:stretch>
        </p:blipFill>
        <p:spPr>
          <a:xfrm>
            <a:off x="1200175" y="1538299"/>
            <a:ext cx="9209375" cy="419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grpSp>
        <p:nvGrpSpPr>
          <p:cNvPr id="132" name="Shape 132"/>
          <p:cNvGrpSpPr/>
          <p:nvPr/>
        </p:nvGrpSpPr>
        <p:grpSpPr>
          <a:xfrm>
            <a:off x="0" y="6476820"/>
            <a:ext cx="12192000" cy="423300"/>
            <a:chOff x="0" y="6434667"/>
            <a:chExt cx="12192000" cy="423300"/>
          </a:xfrm>
        </p:grpSpPr>
        <p:sp>
          <p:nvSpPr>
            <p:cNvPr id="133" name="Shape 133"/>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34" name="Shape 134"/>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35" name="Shape 135"/>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36" name="Shape 136"/>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rPr>
              <a:t>Parallel Stream</a:t>
            </a:r>
          </a:p>
        </p:txBody>
      </p:sp>
      <p:pic>
        <p:nvPicPr>
          <p:cNvPr descr="Capture.PNG" id="138" name="Shape 138"/>
          <p:cNvPicPr preferRelativeResize="0"/>
          <p:nvPr/>
        </p:nvPicPr>
        <p:blipFill>
          <a:blip r:embed="rId3">
            <a:alphaModFix/>
          </a:blip>
          <a:stretch>
            <a:fillRect/>
          </a:stretch>
        </p:blipFill>
        <p:spPr>
          <a:xfrm>
            <a:off x="891225" y="1934775"/>
            <a:ext cx="9200524" cy="342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grpSp>
        <p:nvGrpSpPr>
          <p:cNvPr id="144" name="Shape 144"/>
          <p:cNvGrpSpPr/>
          <p:nvPr/>
        </p:nvGrpSpPr>
        <p:grpSpPr>
          <a:xfrm>
            <a:off x="0" y="6476820"/>
            <a:ext cx="12192000" cy="423300"/>
            <a:chOff x="0" y="6434667"/>
            <a:chExt cx="12192000" cy="423300"/>
          </a:xfrm>
        </p:grpSpPr>
        <p:sp>
          <p:nvSpPr>
            <p:cNvPr id="145" name="Shape 145"/>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46" name="Shape 146"/>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47" name="Shape 147"/>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48" name="Shape 148"/>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rPr>
              <a:t>Example</a:t>
            </a:r>
          </a:p>
        </p:txBody>
      </p:sp>
      <p:pic>
        <p:nvPicPr>
          <p:cNvPr id="150" name="Shape 150"/>
          <p:cNvPicPr preferRelativeResize="0"/>
          <p:nvPr/>
        </p:nvPicPr>
        <p:blipFill>
          <a:blip r:embed="rId3">
            <a:alphaModFix/>
          </a:blip>
          <a:stretch>
            <a:fillRect/>
          </a:stretch>
        </p:blipFill>
        <p:spPr>
          <a:xfrm>
            <a:off x="5154196" y="984037"/>
            <a:ext cx="6850829" cy="5300012"/>
          </a:xfrm>
          <a:prstGeom prst="rect">
            <a:avLst/>
          </a:prstGeom>
          <a:noFill/>
          <a:ln>
            <a:noFill/>
          </a:ln>
        </p:spPr>
      </p:pic>
      <p:sp>
        <p:nvSpPr>
          <p:cNvPr id="151" name="Shape 151"/>
          <p:cNvSpPr txBox="1"/>
          <p:nvPr/>
        </p:nvSpPr>
        <p:spPr>
          <a:xfrm>
            <a:off x="480200" y="1410625"/>
            <a:ext cx="4674000" cy="1601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Thời gian</a:t>
            </a:r>
            <a:r>
              <a:rPr lang="en-US" sz="1800"/>
              <a:t> thực thi của parallelStream nhanh hơn Stream.</a:t>
            </a:r>
          </a:p>
          <a:p>
            <a:pPr indent="-342900" lvl="0" marL="457200">
              <a:spcBef>
                <a:spcPts val="0"/>
              </a:spcBef>
              <a:buSzPct val="100000"/>
              <a:buChar char="-"/>
            </a:pPr>
            <a:r>
              <a:rPr lang="en-US" sz="1800"/>
              <a:t>ParallelStream thực thi đa luồng, nên kết quả in ra sẽ khác so với sử dụng Stream (tuần tự).</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grpSp>
        <p:nvGrpSpPr>
          <p:cNvPr id="157" name="Shape 157"/>
          <p:cNvGrpSpPr/>
          <p:nvPr/>
        </p:nvGrpSpPr>
        <p:grpSpPr>
          <a:xfrm>
            <a:off x="0" y="6476820"/>
            <a:ext cx="12192000" cy="423300"/>
            <a:chOff x="0" y="6434667"/>
            <a:chExt cx="12192000" cy="423300"/>
          </a:xfrm>
        </p:grpSpPr>
        <p:sp>
          <p:nvSpPr>
            <p:cNvPr id="158" name="Shape 158"/>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59" name="Shape 159"/>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60" name="Shape 160"/>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61" name="Shape 161"/>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rPr>
              <a:t>Streams Grouping</a:t>
            </a:r>
          </a:p>
        </p:txBody>
      </p:sp>
      <p:sp>
        <p:nvSpPr>
          <p:cNvPr id="163" name="Shape 163"/>
          <p:cNvSpPr txBox="1"/>
          <p:nvPr/>
        </p:nvSpPr>
        <p:spPr>
          <a:xfrm>
            <a:off x="480200" y="1636400"/>
            <a:ext cx="11117700" cy="1601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Phương thức groupingBy() của lớp Collectors sẽ trả về 1 collectors lưu trữ các dữ liệu theo nhóm</a:t>
            </a:r>
          </a:p>
          <a:p>
            <a:pPr indent="-342900" lvl="0" marL="457200" rtl="0">
              <a:spcBef>
                <a:spcPts val="0"/>
              </a:spcBef>
              <a:buSzPct val="100000"/>
              <a:buChar char="-"/>
            </a:pPr>
            <a:r>
              <a:rPr lang="en-US" sz="1800"/>
              <a:t>Phương thức groupingBy() là overloaded.</a:t>
            </a:r>
          </a:p>
        </p:txBody>
      </p:sp>
      <p:pic>
        <p:nvPicPr>
          <p:cNvPr id="164" name="Shape 164"/>
          <p:cNvPicPr preferRelativeResize="0"/>
          <p:nvPr/>
        </p:nvPicPr>
        <p:blipFill>
          <a:blip r:embed="rId3">
            <a:alphaModFix/>
          </a:blip>
          <a:stretch>
            <a:fillRect/>
          </a:stretch>
        </p:blipFill>
        <p:spPr>
          <a:xfrm>
            <a:off x="240100" y="3490875"/>
            <a:ext cx="11711800" cy="937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grpSp>
        <p:nvGrpSpPr>
          <p:cNvPr id="170" name="Shape 170"/>
          <p:cNvGrpSpPr/>
          <p:nvPr/>
        </p:nvGrpSpPr>
        <p:grpSpPr>
          <a:xfrm>
            <a:off x="0" y="6476820"/>
            <a:ext cx="12192000" cy="423300"/>
            <a:chOff x="0" y="6434667"/>
            <a:chExt cx="12192000" cy="423300"/>
          </a:xfrm>
        </p:grpSpPr>
        <p:sp>
          <p:nvSpPr>
            <p:cNvPr id="171" name="Shape 171"/>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72" name="Shape 172"/>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73" name="Shape 173"/>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74" name="Shape 174"/>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lang="en-US" sz="2800">
                <a:solidFill>
                  <a:schemeClr val="lt1"/>
                </a:solidFill>
              </a:rPr>
              <a:t>Example</a:t>
            </a:r>
          </a:p>
        </p:txBody>
      </p:sp>
      <p:sp>
        <p:nvSpPr>
          <p:cNvPr id="176" name="Shape 176"/>
          <p:cNvSpPr txBox="1"/>
          <p:nvPr/>
        </p:nvSpPr>
        <p:spPr>
          <a:xfrm>
            <a:off x="480200" y="1410625"/>
            <a:ext cx="5045400" cy="1601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Phương thức </a:t>
            </a:r>
            <a:r>
              <a:rPr b="1" i="1" lang="en-US" sz="1800"/>
              <a:t>Collectors.groupingBy()</a:t>
            </a:r>
            <a:r>
              <a:rPr lang="en-US" sz="1800"/>
              <a:t> sẽ nhóm các Employee có cùng gender và đến số gender trong nhóm đó.</a:t>
            </a:r>
          </a:p>
        </p:txBody>
      </p:sp>
      <p:pic>
        <p:nvPicPr>
          <p:cNvPr id="177" name="Shape 177"/>
          <p:cNvPicPr preferRelativeResize="0"/>
          <p:nvPr/>
        </p:nvPicPr>
        <p:blipFill>
          <a:blip r:embed="rId3">
            <a:alphaModFix/>
          </a:blip>
          <a:stretch>
            <a:fillRect/>
          </a:stretch>
        </p:blipFill>
        <p:spPr>
          <a:xfrm>
            <a:off x="6090775" y="965000"/>
            <a:ext cx="5174325" cy="545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grpSp>
        <p:nvGrpSpPr>
          <p:cNvPr id="183" name="Shape 183"/>
          <p:cNvGrpSpPr/>
          <p:nvPr/>
        </p:nvGrpSpPr>
        <p:grpSpPr>
          <a:xfrm>
            <a:off x="0" y="6476820"/>
            <a:ext cx="12192000" cy="423300"/>
            <a:chOff x="0" y="6434667"/>
            <a:chExt cx="12192000" cy="423300"/>
          </a:xfrm>
        </p:grpSpPr>
        <p:sp>
          <p:nvSpPr>
            <p:cNvPr id="184" name="Shape 184"/>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185" name="Shape 185"/>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186" name="Shape 186"/>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87" name="Shape 187"/>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2800">
                <a:solidFill>
                  <a:schemeClr val="lt1"/>
                </a:solidFill>
              </a:rPr>
              <a:t>Iterator</a:t>
            </a:r>
          </a:p>
        </p:txBody>
      </p:sp>
      <p:sp>
        <p:nvSpPr>
          <p:cNvPr id="189" name="Shape 189"/>
          <p:cNvSpPr txBox="1"/>
          <p:nvPr/>
        </p:nvSpPr>
        <p:spPr>
          <a:xfrm>
            <a:off x="390150" y="1230525"/>
            <a:ext cx="5102100" cy="4486200"/>
          </a:xfrm>
          <a:prstGeom prst="rect">
            <a:avLst/>
          </a:prstGeom>
          <a:noFill/>
          <a:ln>
            <a:noFill/>
          </a:ln>
        </p:spPr>
        <p:txBody>
          <a:bodyPr anchorCtr="0" anchor="t" bIns="91425" lIns="91425" rIns="91425" tIns="91425">
            <a:noAutofit/>
          </a:bodyPr>
          <a:lstStyle/>
          <a:p>
            <a:pPr lvl="0">
              <a:spcBef>
                <a:spcPts val="0"/>
              </a:spcBef>
              <a:buNone/>
            </a:pPr>
            <a:r>
              <a:rPr lang="en-US" sz="1800">
                <a:solidFill>
                  <a:schemeClr val="dk1"/>
                </a:solidFill>
                <a:highlight>
                  <a:srgbClr val="FFFFFF"/>
                </a:highlight>
              </a:rPr>
              <a:t>The iterate() method takes two arguments: a seed and a function.A seed is the first element of the stream. The second element is generated by applying the function to the first element. The third element is generated by applying the function on the second element.</a:t>
            </a:r>
          </a:p>
        </p:txBody>
      </p:sp>
      <p:grpSp>
        <p:nvGrpSpPr>
          <p:cNvPr id="190" name="Shape 190"/>
          <p:cNvGrpSpPr/>
          <p:nvPr/>
        </p:nvGrpSpPr>
        <p:grpSpPr>
          <a:xfrm>
            <a:off x="5751375" y="1016800"/>
            <a:ext cx="6305550" cy="5168500"/>
            <a:chOff x="5751375" y="1016800"/>
            <a:chExt cx="6305550" cy="5168500"/>
          </a:xfrm>
        </p:grpSpPr>
        <p:pic>
          <p:nvPicPr>
            <p:cNvPr descr="Capture.PNG" id="191" name="Shape 191"/>
            <p:cNvPicPr preferRelativeResize="0"/>
            <p:nvPr/>
          </p:nvPicPr>
          <p:blipFill>
            <a:blip r:embed="rId3">
              <a:alphaModFix/>
            </a:blip>
            <a:stretch>
              <a:fillRect/>
            </a:stretch>
          </p:blipFill>
          <p:spPr>
            <a:xfrm>
              <a:off x="5751375" y="1016800"/>
              <a:ext cx="6305550" cy="4976150"/>
            </a:xfrm>
            <a:prstGeom prst="rect">
              <a:avLst/>
            </a:prstGeom>
            <a:noFill/>
            <a:ln>
              <a:noFill/>
            </a:ln>
          </p:spPr>
        </p:pic>
        <p:pic>
          <p:nvPicPr>
            <p:cNvPr id="192" name="Shape 192"/>
            <p:cNvPicPr preferRelativeResize="0"/>
            <p:nvPr/>
          </p:nvPicPr>
          <p:blipFill>
            <a:blip r:embed="rId4">
              <a:alphaModFix/>
            </a:blip>
            <a:stretch>
              <a:fillRect/>
            </a:stretch>
          </p:blipFill>
          <p:spPr>
            <a:xfrm>
              <a:off x="6265575" y="3633725"/>
              <a:ext cx="1341400" cy="255157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grpSp>
        <p:nvGrpSpPr>
          <p:cNvPr id="198" name="Shape 198"/>
          <p:cNvGrpSpPr/>
          <p:nvPr/>
        </p:nvGrpSpPr>
        <p:grpSpPr>
          <a:xfrm>
            <a:off x="0" y="6476820"/>
            <a:ext cx="12192000" cy="423300"/>
            <a:chOff x="0" y="6434667"/>
            <a:chExt cx="12192000" cy="423300"/>
          </a:xfrm>
        </p:grpSpPr>
        <p:sp>
          <p:nvSpPr>
            <p:cNvPr id="199" name="Shape 199"/>
            <p:cNvSpPr/>
            <p:nvPr/>
          </p:nvSpPr>
          <p:spPr>
            <a:xfrm>
              <a:off x="0" y="6434667"/>
              <a:ext cx="12192000" cy="42330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000000"/>
                </a:solidFill>
                <a:latin typeface="Calibri"/>
                <a:ea typeface="Calibri"/>
                <a:cs typeface="Calibri"/>
                <a:sym typeface="Calibri"/>
              </a:endParaRPr>
            </a:p>
          </p:txBody>
        </p:sp>
        <p:sp>
          <p:nvSpPr>
            <p:cNvPr id="200" name="Shape 200"/>
            <p:cNvSpPr txBox="1"/>
            <p:nvPr/>
          </p:nvSpPr>
          <p:spPr>
            <a:xfrm>
              <a:off x="80189" y="6461667"/>
              <a:ext cx="2995500" cy="369300"/>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lt1"/>
                  </a:solidFill>
                  <a:latin typeface="Arial Narrow"/>
                  <a:ea typeface="Arial Narrow"/>
                  <a:cs typeface="Arial Narrow"/>
                  <a:sym typeface="Arial Narrow"/>
                </a:rPr>
                <a:t>Java SE8 Fundamentals</a:t>
              </a:r>
            </a:p>
          </p:txBody>
        </p:sp>
      </p:grpSp>
      <p:sp>
        <p:nvSpPr>
          <p:cNvPr id="201" name="Shape 201"/>
          <p:cNvSpPr txBox="1"/>
          <p:nvPr>
            <p:ph idx="12" type="sldNum"/>
          </p:nvPr>
        </p:nvSpPr>
        <p:spPr>
          <a:xfrm>
            <a:off x="8610600" y="6356362"/>
            <a:ext cx="27432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202" name="Shape 202"/>
          <p:cNvSpPr/>
          <p:nvPr/>
        </p:nvSpPr>
        <p:spPr>
          <a:xfrm rot="5400000">
            <a:off x="3235497" y="-2987661"/>
            <a:ext cx="663900" cy="7134900"/>
          </a:xfrm>
          <a:prstGeom prst="round2SameRect">
            <a:avLst>
              <a:gd fmla="val 50000" name="adj1"/>
              <a:gd fmla="val 0" name="adj2"/>
            </a:avLst>
          </a:prstGeom>
          <a:solidFill>
            <a:srgbClr val="0C0C0C"/>
          </a:solidFill>
          <a:ln>
            <a:noFill/>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8" y="345069"/>
            <a:ext cx="7037700" cy="4695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2800">
                <a:solidFill>
                  <a:schemeClr val="lt1"/>
                </a:solidFill>
              </a:rPr>
              <a:t>Generate</a:t>
            </a:r>
          </a:p>
        </p:txBody>
      </p:sp>
      <p:sp>
        <p:nvSpPr>
          <p:cNvPr id="204" name="Shape 204"/>
          <p:cNvSpPr txBox="1"/>
          <p:nvPr/>
        </p:nvSpPr>
        <p:spPr>
          <a:xfrm>
            <a:off x="390150" y="1230525"/>
            <a:ext cx="4291800" cy="4486200"/>
          </a:xfrm>
          <a:prstGeom prst="rect">
            <a:avLst/>
          </a:prstGeom>
          <a:noFill/>
          <a:ln>
            <a:noFill/>
          </a:ln>
        </p:spPr>
        <p:txBody>
          <a:bodyPr anchorCtr="0" anchor="t" bIns="91425" lIns="91425" rIns="91425" tIns="91425">
            <a:noAutofit/>
          </a:bodyPr>
          <a:lstStyle/>
          <a:p>
            <a:pPr lvl="0" rtl="0">
              <a:spcBef>
                <a:spcPts val="0"/>
              </a:spcBef>
              <a:buNone/>
            </a:pPr>
            <a:r>
              <a:rPr lang="en-US" sz="1800">
                <a:solidFill>
                  <a:schemeClr val="dk1"/>
                </a:solidFill>
                <a:highlight>
                  <a:srgbClr val="FFFFFF"/>
                </a:highlight>
              </a:rPr>
              <a:t>Stream generate(Supplier&lt;T&gt; s) returns an infinite sequential unordered stream where each element is generated by the provided Supplier</a:t>
            </a:r>
          </a:p>
        </p:txBody>
      </p:sp>
      <p:pic>
        <p:nvPicPr>
          <p:cNvPr descr="Capture.PNG" id="205" name="Shape 205"/>
          <p:cNvPicPr preferRelativeResize="0"/>
          <p:nvPr/>
        </p:nvPicPr>
        <p:blipFill>
          <a:blip r:embed="rId3">
            <a:alphaModFix/>
          </a:blip>
          <a:stretch>
            <a:fillRect/>
          </a:stretch>
        </p:blipFill>
        <p:spPr>
          <a:xfrm>
            <a:off x="4963675" y="1114424"/>
            <a:ext cx="7134899" cy="524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Wonderland">
      <a:dk1>
        <a:srgbClr val="000000"/>
      </a:dk1>
      <a:lt1>
        <a:srgbClr val="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