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1" autoAdjust="0"/>
  </p:normalViewPr>
  <p:slideViewPr>
    <p:cSldViewPr>
      <p:cViewPr>
        <p:scale>
          <a:sx n="100" d="100"/>
          <a:sy n="100" d="100"/>
        </p:scale>
        <p:origin x="-300" y="-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AB92E4-56FC-4AD7-BA84-7E02EEEF3F9A}"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B92E4-56FC-4AD7-BA84-7E02EEEF3F9A}"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B92E4-56FC-4AD7-BA84-7E02EEEF3F9A}"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B92E4-56FC-4AD7-BA84-7E02EEEF3F9A}"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B92E4-56FC-4AD7-BA84-7E02EEEF3F9A}"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AB92E4-56FC-4AD7-BA84-7E02EEEF3F9A}"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6"/>
            <a:ext cx="4040188"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AB92E4-56FC-4AD7-BA84-7E02EEEF3F9A}"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AB92E4-56FC-4AD7-BA84-7E02EEEF3F9A}"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B92E4-56FC-4AD7-BA84-7E02EEEF3F9A}"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2"/>
            <a:ext cx="3008313"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5"/>
            <a:ext cx="3008313"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B92E4-56FC-4AD7-BA84-7E02EEEF3F9A}"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B92E4-56FC-4AD7-BA84-7E02EEEF3F9A}"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A2D7-B233-41F2-B48D-DCBD5DE1E41D}" type="slidenum">
              <a:rPr lang="en-US" smtClean="0"/>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3663"/>
            <a:ext cx="8229600"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412776"/>
            <a:ext cx="8229600" cy="4713391"/>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165304"/>
            <a:ext cx="21336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53AB92E4-56FC-4AD7-BA84-7E02EEEF3F9A}" type="datetimeFigureOut">
              <a:rPr lang="en-US" smtClean="0"/>
              <a:t>8/30/2016</a:t>
            </a:fld>
            <a:endParaRPr lang="en-US"/>
          </a:p>
        </p:txBody>
      </p:sp>
      <p:sp>
        <p:nvSpPr>
          <p:cNvPr id="5" name="Footer Placeholder 4"/>
          <p:cNvSpPr>
            <a:spLocks noGrp="1"/>
          </p:cNvSpPr>
          <p:nvPr>
            <p:ph type="ftr" sz="quarter" idx="3"/>
          </p:nvPr>
        </p:nvSpPr>
        <p:spPr>
          <a:xfrm>
            <a:off x="3124200" y="6165304"/>
            <a:ext cx="28956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165304"/>
            <a:ext cx="21336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3941A2D7-B233-41F2-B48D-DCBD5DE1E41D}" type="slidenum">
              <a:rPr lang="en-US" smtClean="0"/>
              <a:t>‹#›</a:t>
            </a:fld>
            <a:endParaRPr lang="en-US"/>
          </a:p>
        </p:txBody>
      </p:sp>
      <p:pic>
        <p:nvPicPr>
          <p:cNvPr id="7" name="Picture 6" descr="E:\websites\free-power-point-templates\2012\logos.png"/>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8409940" y="6608110"/>
            <a:ext cx="752469" cy="2708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18987" rtl="0" eaLnBrk="1" latinLnBrk="0" hangingPunct="1">
        <a:spcBef>
          <a:spcPct val="0"/>
        </a:spcBef>
        <a:buNone/>
        <a:defRPr sz="3600" kern="1200">
          <a:solidFill>
            <a:schemeClr val="bg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bg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bg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bg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parxsystems.com.au/resources/uml2_tutorial/uml2_sequencediagram.html" TargetMode="External"/><Relationship Id="rId2" Type="http://schemas.openxmlformats.org/officeDocument/2006/relationships/hyperlink" Target="http://www.informit.com/articles/article.aspx?p=169507&amp;seqNum=3" TargetMode="External"/><Relationship Id="rId1" Type="http://schemas.openxmlformats.org/officeDocument/2006/relationships/slideLayout" Target="../slideLayouts/slideLayout2.xml"/><Relationship Id="rId4" Type="http://schemas.openxmlformats.org/officeDocument/2006/relationships/hyperlink" Target="https://l.facebook.com/l.php?u=https%3A%2F%2Fwww.visual-paradigm.com%2Ftutorials%2Fdurationconstraint.jsp&amp;h=vAQE5e4s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7200" dirty="0" smtClean="0"/>
              <a:t>Sequence Diagram</a:t>
            </a:r>
            <a:endParaRPr lang="en-US" sz="7200" dirty="0"/>
          </a:p>
        </p:txBody>
      </p:sp>
      <p:sp>
        <p:nvSpPr>
          <p:cNvPr id="3" name="Subtitle 2"/>
          <p:cNvSpPr>
            <a:spLocks noGrp="1"/>
          </p:cNvSpPr>
          <p:nvPr>
            <p:ph type="subTitle" idx="1"/>
          </p:nvPr>
        </p:nvSpPr>
        <p:spPr>
          <a:xfrm>
            <a:off x="1524000" y="3886200"/>
            <a:ext cx="6400800" cy="1752600"/>
          </a:xfrm>
        </p:spPr>
        <p:txBody>
          <a:bodyPr>
            <a:normAutofit/>
          </a:bodyPr>
          <a:lstStyle/>
          <a:p>
            <a:pPr algn="r"/>
            <a:r>
              <a:rPr lang="en-US" sz="2400" dirty="0" err="1" smtClean="0">
                <a:solidFill>
                  <a:schemeClr val="bg1"/>
                </a:solidFill>
              </a:rPr>
              <a:t>Hà</a:t>
            </a:r>
            <a:r>
              <a:rPr lang="en-US" sz="2400" dirty="0" smtClean="0">
                <a:solidFill>
                  <a:schemeClr val="bg1"/>
                </a:solidFill>
              </a:rPr>
              <a:t> </a:t>
            </a:r>
            <a:r>
              <a:rPr lang="en-US" sz="2400" dirty="0" err="1" smtClean="0">
                <a:solidFill>
                  <a:schemeClr val="bg1"/>
                </a:solidFill>
              </a:rPr>
              <a:t>Tấn</a:t>
            </a:r>
            <a:r>
              <a:rPr lang="en-US" sz="2400" dirty="0" smtClean="0">
                <a:solidFill>
                  <a:schemeClr val="bg1"/>
                </a:solidFill>
              </a:rPr>
              <a:t> </a:t>
            </a:r>
            <a:r>
              <a:rPr lang="en-US" sz="2400" dirty="0" err="1" smtClean="0">
                <a:solidFill>
                  <a:schemeClr val="bg1"/>
                </a:solidFill>
              </a:rPr>
              <a:t>Điền</a:t>
            </a:r>
            <a:endParaRPr lang="en-US" sz="2400" dirty="0" smtClean="0">
              <a:solidFill>
                <a:schemeClr val="bg1"/>
              </a:solidFill>
            </a:endParaRPr>
          </a:p>
          <a:p>
            <a:pPr algn="r"/>
            <a:r>
              <a:rPr lang="en-US" sz="2400" dirty="0" err="1" smtClean="0">
                <a:solidFill>
                  <a:schemeClr val="bg1"/>
                </a:solidFill>
              </a:rPr>
              <a:t>Nguyễn</a:t>
            </a:r>
            <a:r>
              <a:rPr lang="en-US" sz="2400" dirty="0" smtClean="0">
                <a:solidFill>
                  <a:schemeClr val="bg1"/>
                </a:solidFill>
              </a:rPr>
              <a:t> </a:t>
            </a:r>
            <a:r>
              <a:rPr lang="en-US" sz="2400" dirty="0" err="1" smtClean="0">
                <a:solidFill>
                  <a:schemeClr val="bg1"/>
                </a:solidFill>
              </a:rPr>
              <a:t>Hoàng</a:t>
            </a:r>
            <a:r>
              <a:rPr lang="en-US" sz="2400" dirty="0" smtClean="0">
                <a:solidFill>
                  <a:schemeClr val="bg1"/>
                </a:solidFill>
              </a:rPr>
              <a:t> </a:t>
            </a:r>
            <a:r>
              <a:rPr lang="en-US" sz="2400" dirty="0" err="1" smtClean="0">
                <a:solidFill>
                  <a:schemeClr val="bg1"/>
                </a:solidFill>
              </a:rPr>
              <a:t>Phú</a:t>
            </a:r>
            <a:r>
              <a:rPr lang="en-US" sz="2400" dirty="0" smtClean="0">
                <a:solidFill>
                  <a:schemeClr val="bg1"/>
                </a:solidFill>
              </a:rPr>
              <a:t> </a:t>
            </a:r>
            <a:r>
              <a:rPr lang="en-US" sz="2400" dirty="0" err="1" smtClean="0">
                <a:solidFill>
                  <a:schemeClr val="bg1"/>
                </a:solidFill>
              </a:rPr>
              <a:t>Tiên</a:t>
            </a:r>
            <a:endParaRPr lang="en-US" sz="2400" dirty="0">
              <a:solidFill>
                <a:schemeClr val="bg1"/>
              </a:solidFill>
            </a:endParaRPr>
          </a:p>
        </p:txBody>
      </p:sp>
    </p:spTree>
    <p:extLst>
      <p:ext uri="{BB962C8B-B14F-4D97-AF65-F5344CB8AC3E}">
        <p14:creationId xmlns:p14="http://schemas.microsoft.com/office/powerpoint/2010/main" val="1318031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13391"/>
          </a:xfrm>
        </p:spPr>
        <p:txBody>
          <a:bodyPr>
            <a:normAutofit/>
          </a:bodyPr>
          <a:lstStyle/>
          <a:p>
            <a:pPr algn="just"/>
            <a:r>
              <a:rPr lang="vi-VN" sz="2800" dirty="0"/>
              <a:t>Nếu một </a:t>
            </a:r>
            <a:r>
              <a:rPr lang="vi-VN" sz="2800" dirty="0" smtClean="0"/>
              <a:t>người gửi </a:t>
            </a:r>
            <a:r>
              <a:rPr lang="en-US" sz="2800" dirty="0"/>
              <a:t>Synchronous </a:t>
            </a:r>
            <a:r>
              <a:rPr lang="en-US" sz="2800" dirty="0" smtClean="0"/>
              <a:t>message</a:t>
            </a:r>
            <a:r>
              <a:rPr lang="vi-VN" sz="2800" dirty="0" smtClean="0"/>
              <a:t>, </a:t>
            </a:r>
            <a:r>
              <a:rPr lang="vi-VN" sz="2800" dirty="0"/>
              <a:t>nó phải chờ đợi cho đến khi </a:t>
            </a:r>
            <a:r>
              <a:rPr lang="en-US" sz="2800" dirty="0" smtClean="0"/>
              <a:t>message </a:t>
            </a:r>
            <a:r>
              <a:rPr lang="vi-VN" sz="2800" dirty="0" smtClean="0"/>
              <a:t>được </a:t>
            </a:r>
            <a:r>
              <a:rPr lang="vi-VN" sz="2800" dirty="0"/>
              <a:t>thực hiện, chẳng hạn như gọi một chương trình con. Nếu một người </a:t>
            </a:r>
            <a:r>
              <a:rPr lang="vi-VN" sz="2800" dirty="0" smtClean="0"/>
              <a:t>gửi </a:t>
            </a:r>
            <a:r>
              <a:rPr lang="vi-VN" sz="2800" dirty="0"/>
              <a:t>một </a:t>
            </a:r>
            <a:r>
              <a:rPr lang="en-US" sz="2800" dirty="0"/>
              <a:t>Asynchronous </a:t>
            </a:r>
            <a:r>
              <a:rPr lang="en-US" sz="2800" dirty="0" smtClean="0"/>
              <a:t>message</a:t>
            </a:r>
            <a:r>
              <a:rPr lang="vi-VN" sz="2800" dirty="0" smtClean="0"/>
              <a:t>, </a:t>
            </a:r>
            <a:r>
              <a:rPr lang="vi-VN" sz="2800" dirty="0"/>
              <a:t>nó có thể tiếp tục xử lý và không phải chờ đợi một phản </a:t>
            </a:r>
            <a:r>
              <a:rPr lang="vi-VN" sz="2800" dirty="0" smtClean="0"/>
              <a:t>ứng</a:t>
            </a:r>
            <a:endParaRPr lang="en-US" sz="2800" dirty="0"/>
          </a:p>
        </p:txBody>
      </p:sp>
      <p:sp>
        <p:nvSpPr>
          <p:cNvPr id="4" name="Title 1"/>
          <p:cNvSpPr txBox="1">
            <a:spLocks/>
          </p:cNvSpPr>
          <p:nvPr/>
        </p:nvSpPr>
        <p:spPr>
          <a:xfrm>
            <a:off x="609600" y="566063"/>
            <a:ext cx="8229600"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bg1"/>
                </a:solidFill>
                <a:latin typeface="+mj-lt"/>
                <a:ea typeface="+mj-ea"/>
                <a:cs typeface="+mj-cs"/>
              </a:defRPr>
            </a:lvl1pPr>
          </a:lstStyle>
          <a:p>
            <a:r>
              <a:rPr lang="en-US" dirty="0" err="1" smtClean="0"/>
              <a:t>Thành</a:t>
            </a:r>
            <a:r>
              <a:rPr lang="en-US" dirty="0" smtClean="0"/>
              <a:t> </a:t>
            </a:r>
            <a:r>
              <a:rPr lang="en-US" dirty="0" err="1" smtClean="0"/>
              <a:t>phần</a:t>
            </a:r>
            <a:endParaRPr lang="en-US" dirty="0"/>
          </a:p>
        </p:txBody>
      </p:sp>
      <p:sp>
        <p:nvSpPr>
          <p:cNvPr id="6" name="AutoShape 58"/>
          <p:cNvSpPr>
            <a:spLocks noChangeArrowheads="1"/>
          </p:cNvSpPr>
          <p:nvPr/>
        </p:nvSpPr>
        <p:spPr bwMode="auto">
          <a:xfrm>
            <a:off x="1371600" y="4149725"/>
            <a:ext cx="5410200" cy="9906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dirty="0">
              <a:solidFill>
                <a:schemeClr val="bg1"/>
              </a:solidFill>
            </a:endParaRPr>
          </a:p>
        </p:txBody>
      </p:sp>
      <p:sp>
        <p:nvSpPr>
          <p:cNvPr id="7" name="Line 54"/>
          <p:cNvSpPr>
            <a:spLocks noChangeShapeType="1"/>
          </p:cNvSpPr>
          <p:nvPr/>
        </p:nvSpPr>
        <p:spPr bwMode="auto">
          <a:xfrm>
            <a:off x="1581150" y="4343400"/>
            <a:ext cx="251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55"/>
          <p:cNvSpPr>
            <a:spLocks noChangeShapeType="1"/>
          </p:cNvSpPr>
          <p:nvPr/>
        </p:nvSpPr>
        <p:spPr bwMode="auto">
          <a:xfrm>
            <a:off x="1581150" y="4648200"/>
            <a:ext cx="2514600" cy="0"/>
          </a:xfrm>
          <a:prstGeom prst="line">
            <a:avLst/>
          </a:prstGeom>
          <a:noFill/>
          <a:ln w="412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56"/>
          <p:cNvSpPr txBox="1">
            <a:spLocks noChangeArrowheads="1"/>
          </p:cNvSpPr>
          <p:nvPr/>
        </p:nvSpPr>
        <p:spPr bwMode="auto">
          <a:xfrm>
            <a:off x="4095750" y="4114800"/>
            <a:ext cx="25098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37931725" indent="-37474525">
              <a:defRPr sz="24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400">
                <a:solidFill>
                  <a:schemeClr val="tx1"/>
                </a:solidFill>
                <a:latin typeface="Arial" pitchFamily="34" charset="0"/>
                <a:ea typeface="MS PGothic" pitchFamily="34" charset="-128"/>
              </a:defRPr>
            </a:lvl4pPr>
            <a:lvl5pPr>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r>
              <a:rPr lang="en-US" sz="1800" dirty="0"/>
              <a:t>Synchronous message</a:t>
            </a:r>
            <a:endParaRPr lang="en-US" dirty="0"/>
          </a:p>
        </p:txBody>
      </p:sp>
      <p:sp>
        <p:nvSpPr>
          <p:cNvPr id="10" name="Text Box 57"/>
          <p:cNvSpPr txBox="1">
            <a:spLocks noChangeArrowheads="1"/>
          </p:cNvSpPr>
          <p:nvPr/>
        </p:nvSpPr>
        <p:spPr bwMode="auto">
          <a:xfrm>
            <a:off x="4095750" y="4419600"/>
            <a:ext cx="26241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37931725" indent="-37474525">
              <a:defRPr sz="24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400">
                <a:solidFill>
                  <a:schemeClr val="tx1"/>
                </a:solidFill>
                <a:latin typeface="Arial" pitchFamily="34" charset="0"/>
                <a:ea typeface="MS PGothic" pitchFamily="34" charset="-128"/>
              </a:defRPr>
            </a:lvl4pPr>
            <a:lvl5pPr>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r>
              <a:rPr lang="en-US" sz="1800" dirty="0"/>
              <a:t>Asynchronous message</a:t>
            </a:r>
            <a:endParaRPr lang="en-US" dirty="0"/>
          </a:p>
        </p:txBody>
      </p:sp>
      <p:sp>
        <p:nvSpPr>
          <p:cNvPr id="11" name="Line 55"/>
          <p:cNvSpPr>
            <a:spLocks noChangeShapeType="1"/>
          </p:cNvSpPr>
          <p:nvPr/>
        </p:nvSpPr>
        <p:spPr bwMode="auto">
          <a:xfrm>
            <a:off x="1581150" y="4953000"/>
            <a:ext cx="2514600" cy="0"/>
          </a:xfrm>
          <a:prstGeom prst="line">
            <a:avLst/>
          </a:prstGeom>
          <a:noFill/>
          <a:ln w="41275">
            <a:solidFill>
              <a:schemeClr val="tx1"/>
            </a:solidFill>
            <a:prstDash val="dash"/>
            <a:bevel/>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57"/>
          <p:cNvSpPr txBox="1">
            <a:spLocks noChangeArrowheads="1"/>
          </p:cNvSpPr>
          <p:nvPr/>
        </p:nvSpPr>
        <p:spPr bwMode="auto">
          <a:xfrm>
            <a:off x="4095750" y="4727575"/>
            <a:ext cx="187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37931725" indent="-37474525">
              <a:defRPr sz="24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400">
                <a:solidFill>
                  <a:schemeClr val="tx1"/>
                </a:solidFill>
                <a:latin typeface="Arial" pitchFamily="34" charset="0"/>
                <a:ea typeface="MS PGothic" pitchFamily="34" charset="-128"/>
              </a:defRPr>
            </a:lvl4pPr>
            <a:lvl5pPr>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r>
              <a:rPr lang="en-US" sz="1800" dirty="0"/>
              <a:t>Return message</a:t>
            </a:r>
            <a:endParaRPr lang="en-US" dirty="0"/>
          </a:p>
        </p:txBody>
      </p:sp>
    </p:spTree>
    <p:extLst>
      <p:ext uri="{BB962C8B-B14F-4D97-AF65-F5344CB8AC3E}">
        <p14:creationId xmlns:p14="http://schemas.microsoft.com/office/powerpoint/2010/main" val="171340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Thành</a:t>
            </a:r>
            <a:r>
              <a:rPr lang="en-US" dirty="0"/>
              <a:t> </a:t>
            </a:r>
            <a:r>
              <a:rPr lang="en-US" dirty="0" err="1"/>
              <a:t>phần</a:t>
            </a:r>
            <a:endParaRPr lang="en-US" dirty="0"/>
          </a:p>
        </p:txBody>
      </p:sp>
      <p:sp>
        <p:nvSpPr>
          <p:cNvPr id="3" name="Content Placeholder 2"/>
          <p:cNvSpPr>
            <a:spLocks noGrp="1"/>
          </p:cNvSpPr>
          <p:nvPr>
            <p:ph idx="1"/>
          </p:nvPr>
        </p:nvSpPr>
        <p:spPr>
          <a:xfrm>
            <a:off x="457200" y="1163534"/>
            <a:ext cx="8229600" cy="4713391"/>
          </a:xfrm>
        </p:spPr>
        <p:txBody>
          <a:bodyPr>
            <a:normAutofit/>
          </a:bodyPr>
          <a:lstStyle/>
          <a:p>
            <a:pPr marL="514350" indent="-514350">
              <a:buFont typeface="+mj-lt"/>
              <a:buAutoNum type="arabicPeriod" startAt="3"/>
            </a:pPr>
            <a:r>
              <a:rPr lang="en-US" sz="3200" b="1" dirty="0">
                <a:latin typeface="Times New Roman" pitchFamily="18" charset="0"/>
                <a:cs typeface="Times New Roman" pitchFamily="18" charset="0"/>
              </a:rPr>
              <a:t>Lost and </a:t>
            </a:r>
            <a:r>
              <a:rPr lang="en-US" sz="3200" b="1" dirty="0" smtClean="0">
                <a:latin typeface="Times New Roman" pitchFamily="18" charset="0"/>
                <a:cs typeface="Times New Roman" pitchFamily="18" charset="0"/>
              </a:rPr>
              <a:t>Found Messages</a:t>
            </a:r>
          </a:p>
          <a:p>
            <a:pPr marL="0" indent="0" algn="just">
              <a:buNone/>
            </a:pPr>
            <a:r>
              <a:rPr lang="en-US" sz="2800" dirty="0" smtClean="0">
                <a:latin typeface="Times New Roman" pitchFamily="18" charset="0"/>
                <a:cs typeface="Times New Roman" pitchFamily="18" charset="0"/>
              </a:rPr>
              <a:t>Lost message: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gửi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message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object </a:t>
            </a:r>
            <a:r>
              <a:rPr lang="en-US" sz="2800" dirty="0" err="1" smtClean="0">
                <a:latin typeface="Times New Roman" pitchFamily="18" charset="0"/>
                <a:cs typeface="Times New Roman" pitchFamily="18" charset="0"/>
              </a:rPr>
              <a:t>nào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diagram.</a:t>
            </a:r>
          </a:p>
          <a:p>
            <a:pPr marL="0" indent="0" algn="just">
              <a:buNone/>
            </a:pPr>
            <a:r>
              <a:rPr lang="en-US" sz="2800" dirty="0" smtClean="0">
                <a:latin typeface="Times New Roman" pitchFamily="18" charset="0"/>
                <a:cs typeface="Times New Roman" pitchFamily="18" charset="0"/>
              </a:rPr>
              <a:t>Found message: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message </a:t>
            </a:r>
            <a:r>
              <a:rPr lang="en-US" sz="2800" dirty="0" err="1" smtClean="0">
                <a:latin typeface="Times New Roman" pitchFamily="18" charset="0"/>
                <a:cs typeface="Times New Roman" pitchFamily="18" charset="0"/>
              </a:rPr>
              <a:t>nào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gửi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object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diagram.</a:t>
            </a:r>
          </a:p>
          <a:p>
            <a:pPr marL="0" indent="0">
              <a:buNone/>
            </a:pP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3733800"/>
            <a:ext cx="33242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736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normAutofit/>
          </a:bodyPr>
          <a:lstStyle/>
          <a:p>
            <a:pPr marL="742950" indent="-742950">
              <a:buFont typeface="+mj-lt"/>
              <a:buAutoNum type="arabicPeriod" startAt="4"/>
            </a:pPr>
            <a:r>
              <a:rPr lang="en-US" sz="3200" b="1" dirty="0">
                <a:latin typeface="Times New Roman" pitchFamily="18" charset="0"/>
                <a:cs typeface="Times New Roman" pitchFamily="18" charset="0"/>
              </a:rPr>
              <a:t>Lifeline Start and </a:t>
            </a:r>
            <a:r>
              <a:rPr lang="en-US" sz="3200" b="1" dirty="0" smtClean="0">
                <a:latin typeface="Times New Roman" pitchFamily="18" charset="0"/>
                <a:cs typeface="Times New Roman" pitchFamily="18" charset="0"/>
              </a:rPr>
              <a:t>End</a:t>
            </a:r>
          </a:p>
          <a:p>
            <a:pPr marL="0" indent="0" algn="just">
              <a:buNone/>
            </a:pPr>
            <a:r>
              <a:rPr lang="vi-VN" sz="2800" dirty="0"/>
              <a:t>có thể được </a:t>
            </a:r>
            <a:r>
              <a:rPr lang="vi-VN" sz="2800" dirty="0" smtClean="0"/>
              <a:t>tạo </a:t>
            </a:r>
            <a:r>
              <a:rPr lang="vi-VN" sz="2800" dirty="0"/>
              <a:t>hoặc </a:t>
            </a:r>
            <a:r>
              <a:rPr lang="vi-VN" sz="2800" dirty="0" smtClean="0"/>
              <a:t>hủy </a:t>
            </a:r>
            <a:r>
              <a:rPr lang="vi-VN" sz="2800" dirty="0"/>
              <a:t>trong khoảng thời gian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trong</a:t>
            </a:r>
            <a:r>
              <a:rPr lang="en-US" sz="2800" dirty="0" smtClean="0"/>
              <a:t> Sequence diagram.</a:t>
            </a:r>
            <a:endParaRPr lang="en-US" sz="3200" dirty="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7999"/>
            <a:ext cx="4876800" cy="301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204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sz="3200" b="1" dirty="0">
                <a:latin typeface="Times New Roman" pitchFamily="18" charset="0"/>
                <a:cs typeface="Times New Roman" pitchFamily="18" charset="0"/>
              </a:rPr>
              <a:t>Duration and Time </a:t>
            </a:r>
            <a:r>
              <a:rPr lang="en-US" sz="3200" b="1" dirty="0" smtClean="0">
                <a:latin typeface="Times New Roman" pitchFamily="18" charset="0"/>
                <a:cs typeface="Times New Roman" pitchFamily="18" charset="0"/>
              </a:rPr>
              <a:t>Constraints</a:t>
            </a:r>
          </a:p>
          <a:p>
            <a:pPr marL="0" indent="0">
              <a:buNone/>
            </a:pPr>
            <a:r>
              <a:rPr lang="vi-VN" sz="2800" dirty="0" smtClean="0"/>
              <a:t>Theo mặc định, một </a:t>
            </a:r>
            <a:r>
              <a:rPr lang="en-US" sz="2800" dirty="0" smtClean="0"/>
              <a:t>message </a:t>
            </a:r>
            <a:r>
              <a:rPr lang="vi-VN" sz="2800" dirty="0" smtClean="0"/>
              <a:t>sẽ được hiển thị như là một đường ngang</a:t>
            </a:r>
            <a:r>
              <a:rPr lang="en-US" sz="2800" dirty="0" smtClean="0"/>
              <a:t>. </a:t>
            </a:r>
            <a:r>
              <a:rPr lang="en-US" sz="2800" dirty="0" err="1" smtClean="0"/>
              <a:t>Khi</a:t>
            </a:r>
            <a:r>
              <a:rPr lang="en-US" sz="2800" dirty="0" smtClean="0"/>
              <a:t> </a:t>
            </a:r>
            <a:r>
              <a:rPr lang="en-US" sz="2800" dirty="0" err="1" smtClean="0"/>
              <a:t>một</a:t>
            </a:r>
            <a:r>
              <a:rPr lang="en-US" sz="2800" dirty="0" smtClean="0"/>
              <a:t> </a:t>
            </a:r>
            <a:r>
              <a:rPr lang="en-US" sz="2800" dirty="0" err="1" smtClean="0"/>
              <a:t>một</a:t>
            </a:r>
            <a:r>
              <a:rPr lang="en-US" sz="2800" dirty="0" smtClean="0"/>
              <a:t> </a:t>
            </a:r>
            <a:r>
              <a:rPr lang="en-US" sz="2800" dirty="0" err="1" smtClean="0"/>
              <a:t>tác</a:t>
            </a:r>
            <a:r>
              <a:rPr lang="en-US" sz="2800" dirty="0" smtClean="0"/>
              <a:t> </a:t>
            </a:r>
            <a:r>
              <a:rPr lang="en-US" sz="2800" dirty="0" err="1" smtClean="0"/>
              <a:t>vụ</a:t>
            </a:r>
            <a:r>
              <a:rPr lang="en-US" sz="2800" dirty="0" smtClean="0"/>
              <a:t> </a:t>
            </a:r>
            <a:r>
              <a:rPr lang="en-US" sz="2800" dirty="0" err="1" smtClean="0"/>
              <a:t>nào</a:t>
            </a:r>
            <a:r>
              <a:rPr lang="en-US" sz="2800" dirty="0" smtClean="0"/>
              <a:t> </a:t>
            </a:r>
            <a:r>
              <a:rPr lang="en-US" sz="2800" dirty="0" err="1" smtClean="0"/>
              <a:t>đó</a:t>
            </a:r>
            <a:r>
              <a:rPr lang="en-US" sz="2800" dirty="0" smtClean="0"/>
              <a:t> </a:t>
            </a:r>
            <a:r>
              <a:rPr lang="en-US" sz="2800" dirty="0" err="1" smtClean="0"/>
              <a:t>cần</a:t>
            </a:r>
            <a:r>
              <a:rPr lang="en-US" sz="2800" dirty="0" smtClean="0"/>
              <a:t> </a:t>
            </a:r>
            <a:r>
              <a:rPr lang="en-US" sz="2800" dirty="0" err="1" smtClean="0"/>
              <a:t>thời</a:t>
            </a:r>
            <a:r>
              <a:rPr lang="en-US" sz="2800" dirty="0" smtClean="0"/>
              <a:t> </a:t>
            </a:r>
            <a:r>
              <a:rPr lang="en-US" sz="2800" dirty="0" err="1" smtClean="0"/>
              <a:t>gian</a:t>
            </a:r>
            <a:r>
              <a:rPr lang="en-US" sz="2800" dirty="0" smtClean="0"/>
              <a:t> </a:t>
            </a:r>
            <a:r>
              <a:rPr lang="en-US" sz="2800" dirty="0" err="1" smtClean="0"/>
              <a:t>thực</a:t>
            </a:r>
            <a:r>
              <a:rPr lang="en-US" sz="2800" dirty="0" smtClean="0"/>
              <a:t> </a:t>
            </a:r>
            <a:r>
              <a:rPr lang="en-US" sz="2800" dirty="0" err="1" smtClean="0"/>
              <a:t>thi</a:t>
            </a:r>
            <a:r>
              <a:rPr lang="en-US" sz="2800" dirty="0" smtClean="0"/>
              <a:t> </a:t>
            </a:r>
            <a:r>
              <a:rPr lang="en-US" sz="2800" dirty="0" err="1" smtClean="0"/>
              <a:t>thì</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rằng</a:t>
            </a:r>
            <a:r>
              <a:rPr lang="en-US" sz="2800" dirty="0" smtClean="0"/>
              <a:t> </a:t>
            </a:r>
            <a:r>
              <a:rPr lang="en-US" sz="2800" dirty="0" err="1" smtClean="0"/>
              <a:t>buộc</a:t>
            </a:r>
            <a:r>
              <a:rPr lang="en-US" sz="2800" dirty="0" smtClean="0"/>
              <a:t> </a:t>
            </a:r>
            <a:r>
              <a:rPr lang="en-US" sz="2800" dirty="0" err="1" smtClean="0"/>
              <a:t>này</a:t>
            </a:r>
            <a:r>
              <a:rPr lang="en-US" sz="2800" dirty="0" smtClean="0"/>
              <a:t>. </a:t>
            </a:r>
            <a:endParaRPr lang="en-US" sz="2800" dirty="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80658"/>
            <a:ext cx="4572000" cy="301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77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sz="3200" b="1" dirty="0">
                <a:latin typeface="Times New Roman" pitchFamily="18" charset="0"/>
                <a:cs typeface="Times New Roman" pitchFamily="18" charset="0"/>
              </a:rPr>
              <a:t>Combined </a:t>
            </a:r>
            <a:r>
              <a:rPr lang="en-US" sz="3200" b="1" dirty="0" smtClean="0">
                <a:latin typeface="Times New Roman" pitchFamily="18" charset="0"/>
                <a:cs typeface="Times New Roman" pitchFamily="18" charset="0"/>
              </a:rPr>
              <a:t>Fragments</a:t>
            </a:r>
          </a:p>
          <a:p>
            <a:pPr marL="0" indent="0">
              <a:buNone/>
            </a:pPr>
            <a:endParaRPr lang="en-US" sz="32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100130"/>
            <a:ext cx="4648199" cy="430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469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lstStyle/>
          <a:p>
            <a:pPr marL="742950" indent="-742950">
              <a:buFont typeface="+mj-lt"/>
              <a:buAutoNum type="arabicPeriod" startAt="7"/>
            </a:pPr>
            <a:r>
              <a:rPr lang="en-US" sz="3200" b="1" dirty="0" smtClean="0">
                <a:latin typeface="Times New Roman" pitchFamily="18" charset="0"/>
                <a:cs typeface="Times New Roman" pitchFamily="18" charset="0"/>
              </a:rPr>
              <a:t>Gate</a:t>
            </a:r>
          </a:p>
          <a:p>
            <a:pPr marL="0" indent="0">
              <a:buNone/>
            </a:pP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xuất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diagram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nằm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diagram.</a:t>
            </a:r>
            <a:endParaRPr lang="en-US" sz="28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340791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657599"/>
            <a:ext cx="310773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001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lstStyle/>
          <a:p>
            <a:pPr marL="742950" indent="-742950">
              <a:buFont typeface="+mj-lt"/>
              <a:buAutoNum type="arabicPeriod" startAt="8"/>
            </a:pPr>
            <a:r>
              <a:rPr lang="en-US" dirty="0" smtClean="0"/>
              <a:t>Alt/else</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28198"/>
          <a:stretch>
            <a:fillRect/>
          </a:stretch>
        </p:blipFill>
        <p:spPr bwMode="auto">
          <a:xfrm>
            <a:off x="1295400" y="2133600"/>
            <a:ext cx="4972050" cy="421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46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lstStyle/>
          <a:p>
            <a:pPr marL="742950" indent="-742950">
              <a:buFont typeface="+mj-lt"/>
              <a:buAutoNum type="arabicPeriod" startAt="9"/>
            </a:pPr>
            <a:r>
              <a:rPr lang="en-US" dirty="0" smtClean="0"/>
              <a:t>Option</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43095"/>
            <a:ext cx="5867400" cy="41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524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solidFill>
                  <a:schemeClr val="accent5">
                    <a:lumMod val="20000"/>
                    <a:lumOff val="80000"/>
                  </a:schemeClr>
                </a:solidFill>
                <a:hlinkClick r:id="rId2"/>
              </a:rPr>
              <a:t>http://</a:t>
            </a:r>
            <a:r>
              <a:rPr lang="en-US" sz="2800" dirty="0" smtClean="0">
                <a:solidFill>
                  <a:schemeClr val="accent5">
                    <a:lumMod val="20000"/>
                    <a:lumOff val="80000"/>
                  </a:schemeClr>
                </a:solidFill>
                <a:hlinkClick r:id="rId2"/>
              </a:rPr>
              <a:t>www.informit.com/articles/article.aspx?p=169507&amp;seqNum=3</a:t>
            </a:r>
            <a:endParaRPr lang="en-US" sz="2800" dirty="0" smtClean="0">
              <a:solidFill>
                <a:schemeClr val="accent5">
                  <a:lumMod val="20000"/>
                  <a:lumOff val="80000"/>
                </a:schemeClr>
              </a:solidFill>
            </a:endParaRPr>
          </a:p>
          <a:p>
            <a:pPr marL="514350" indent="-514350">
              <a:buFont typeface="+mj-lt"/>
              <a:buAutoNum type="arabicPeriod"/>
            </a:pPr>
            <a:r>
              <a:rPr lang="en-US" sz="2800" dirty="0">
                <a:solidFill>
                  <a:schemeClr val="accent5">
                    <a:lumMod val="20000"/>
                    <a:lumOff val="80000"/>
                  </a:schemeClr>
                </a:solidFill>
                <a:hlinkClick r:id="rId3"/>
              </a:rPr>
              <a:t>http://</a:t>
            </a:r>
            <a:r>
              <a:rPr lang="en-US" sz="2800" dirty="0" smtClean="0">
                <a:solidFill>
                  <a:schemeClr val="accent5">
                    <a:lumMod val="20000"/>
                    <a:lumOff val="80000"/>
                  </a:schemeClr>
                </a:solidFill>
                <a:hlinkClick r:id="rId3"/>
              </a:rPr>
              <a:t>www.sparxsystems.com.au/resources/uml2_tutorial/uml2_sequencediagram.html</a:t>
            </a:r>
            <a:endParaRPr lang="en-US" sz="2800" dirty="0" smtClean="0">
              <a:solidFill>
                <a:schemeClr val="accent5">
                  <a:lumMod val="20000"/>
                  <a:lumOff val="80000"/>
                </a:schemeClr>
              </a:solidFill>
            </a:endParaRPr>
          </a:p>
          <a:p>
            <a:pPr marL="514350" indent="-514350">
              <a:buFont typeface="+mj-lt"/>
              <a:buAutoNum type="arabicPeriod"/>
            </a:pPr>
            <a:r>
              <a:rPr lang="en-US" sz="2800" dirty="0">
                <a:solidFill>
                  <a:schemeClr val="accent5">
                    <a:lumMod val="20000"/>
                    <a:lumOff val="80000"/>
                  </a:schemeClr>
                </a:solidFill>
                <a:hlinkClick r:id="rId4"/>
              </a:rPr>
              <a:t>https://www.visual-paradigm.com/t</a:t>
            </a:r>
            <a:r>
              <a:rPr lang="en-US" sz="2800" dirty="0">
                <a:hlinkClick r:id="rId4"/>
              </a:rPr>
              <a:t>utorials/durationconstraint.jsp</a:t>
            </a:r>
            <a:endParaRPr lang="en-US" sz="2800" dirty="0"/>
          </a:p>
        </p:txBody>
      </p:sp>
    </p:spTree>
    <p:extLst>
      <p:ext uri="{BB962C8B-B14F-4D97-AF65-F5344CB8AC3E}">
        <p14:creationId xmlns:p14="http://schemas.microsoft.com/office/powerpoint/2010/main" val="1471909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29" charset="-128"/>
              </a:rPr>
              <a:t>Interaction </a:t>
            </a:r>
            <a:r>
              <a:rPr lang="en-US" dirty="0" smtClean="0">
                <a:ea typeface="ＭＳ Ｐゴシック" pitchFamily="29" charset="-128"/>
              </a:rPr>
              <a:t>Diagram</a:t>
            </a:r>
            <a:endParaRPr lang="en-US" dirty="0"/>
          </a:p>
        </p:txBody>
      </p:sp>
      <p:sp>
        <p:nvSpPr>
          <p:cNvPr id="3" name="Content Placeholder 2"/>
          <p:cNvSpPr>
            <a:spLocks noGrp="1"/>
          </p:cNvSpPr>
          <p:nvPr>
            <p:ph idx="1"/>
          </p:nvPr>
        </p:nvSpPr>
        <p:spPr/>
        <p:txBody>
          <a:bodyPr>
            <a:normAutofit/>
          </a:bodyPr>
          <a:lstStyle/>
          <a:p>
            <a:pPr algn="just"/>
            <a:r>
              <a:rPr lang="en-US" sz="2800" dirty="0" err="1" smtClean="0"/>
              <a:t>Là</a:t>
            </a:r>
            <a:r>
              <a:rPr lang="en-US" sz="2800" dirty="0" smtClean="0"/>
              <a:t> </a:t>
            </a:r>
            <a:r>
              <a:rPr lang="en-US" sz="2800" dirty="0" err="1" smtClean="0"/>
              <a:t>một</a:t>
            </a:r>
            <a:r>
              <a:rPr lang="en-US" sz="2800" dirty="0" smtClean="0"/>
              <a:t> </a:t>
            </a:r>
            <a:r>
              <a:rPr lang="en-US" sz="2800" dirty="0" err="1" smtClean="0"/>
              <a:t>sơ</a:t>
            </a:r>
            <a:r>
              <a:rPr lang="en-US" sz="2800" dirty="0" smtClean="0"/>
              <a:t> </a:t>
            </a:r>
            <a:r>
              <a:rPr lang="en-US" sz="2800" dirty="0" err="1" smtClean="0"/>
              <a:t>đồ</a:t>
            </a:r>
            <a:r>
              <a:rPr lang="en-US" sz="2800" dirty="0" smtClean="0"/>
              <a:t> </a:t>
            </a:r>
            <a:r>
              <a:rPr lang="en-US" sz="2800" dirty="0" err="1" smtClean="0"/>
              <a:t>dùng</a:t>
            </a:r>
            <a:r>
              <a:rPr lang="en-US" sz="2800" dirty="0" smtClean="0"/>
              <a:t> </a:t>
            </a:r>
            <a:r>
              <a:rPr lang="en-US" sz="2800" dirty="0" err="1" smtClean="0"/>
              <a:t>để</a:t>
            </a:r>
            <a:r>
              <a:rPr lang="en-US" sz="2800" dirty="0" smtClean="0"/>
              <a:t> </a:t>
            </a:r>
            <a:r>
              <a:rPr lang="en-US" sz="2800" dirty="0" err="1" smtClean="0"/>
              <a:t>miêu</a:t>
            </a:r>
            <a:r>
              <a:rPr lang="en-US" sz="2800" dirty="0" smtClean="0"/>
              <a:t> </a:t>
            </a:r>
            <a:r>
              <a:rPr lang="en-US" sz="2800" dirty="0" err="1" smtClean="0"/>
              <a:t>tả</a:t>
            </a:r>
            <a:r>
              <a:rPr lang="en-US" sz="2800" dirty="0" smtClean="0"/>
              <a:t> </a:t>
            </a:r>
            <a:r>
              <a:rPr lang="en-US" sz="2800" dirty="0" err="1" smtClean="0"/>
              <a:t>cách</a:t>
            </a:r>
            <a:r>
              <a:rPr lang="en-US" sz="2800" dirty="0" smtClean="0"/>
              <a:t> </a:t>
            </a:r>
            <a:r>
              <a:rPr lang="en-US" sz="2800" dirty="0" err="1" smtClean="0"/>
              <a:t>thức</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và</a:t>
            </a:r>
            <a:r>
              <a:rPr lang="en-US" sz="2800" dirty="0" smtClean="0"/>
              <a:t> </a:t>
            </a:r>
            <a:r>
              <a:rPr lang="en-US" sz="2800" dirty="0" err="1" smtClean="0"/>
              <a:t>mối</a:t>
            </a:r>
            <a:r>
              <a:rPr lang="en-US" sz="2800" dirty="0" smtClean="0"/>
              <a:t> </a:t>
            </a:r>
            <a:r>
              <a:rPr lang="en-US" sz="2800" dirty="0" err="1" smtClean="0"/>
              <a:t>liên</a:t>
            </a:r>
            <a:r>
              <a:rPr lang="en-US" sz="2800" dirty="0" smtClean="0"/>
              <a:t> </a:t>
            </a:r>
            <a:r>
              <a:rPr lang="en-US" sz="2800" dirty="0" err="1" smtClean="0"/>
              <a:t>hệ</a:t>
            </a:r>
            <a:r>
              <a:rPr lang="en-US" sz="2800" dirty="0" smtClean="0"/>
              <a:t> </a:t>
            </a:r>
            <a:r>
              <a:rPr lang="en-US" sz="2800" dirty="0" err="1" smtClean="0"/>
              <a:t>giũa</a:t>
            </a:r>
            <a:r>
              <a:rPr lang="en-US" sz="2800" dirty="0" smtClean="0"/>
              <a:t> </a:t>
            </a:r>
            <a:r>
              <a:rPr lang="en-US" sz="2800" dirty="0" err="1" smtClean="0"/>
              <a:t>các</a:t>
            </a:r>
            <a:r>
              <a:rPr lang="en-US" sz="2800" dirty="0" smtClean="0"/>
              <a:t> </a:t>
            </a:r>
            <a:r>
              <a:rPr lang="en-US" sz="2800" dirty="0" err="1" smtClean="0"/>
              <a:t>thành</a:t>
            </a:r>
            <a:r>
              <a:rPr lang="en-US" sz="2800" dirty="0" smtClean="0"/>
              <a:t> </a:t>
            </a:r>
            <a:r>
              <a:rPr lang="en-US" sz="2800" dirty="0" err="1" smtClean="0"/>
              <a:t>phần</a:t>
            </a:r>
            <a:r>
              <a:rPr lang="en-US" sz="2800" dirty="0" smtClean="0"/>
              <a:t> </a:t>
            </a:r>
            <a:r>
              <a:rPr lang="en-US" sz="2800" dirty="0" err="1" smtClean="0"/>
              <a:t>của</a:t>
            </a:r>
            <a:r>
              <a:rPr lang="en-US" sz="2800" dirty="0" smtClean="0"/>
              <a:t> </a:t>
            </a:r>
            <a:r>
              <a:rPr lang="en-US" sz="2800" dirty="0" err="1" smtClean="0"/>
              <a:t>một</a:t>
            </a:r>
            <a:r>
              <a:rPr lang="en-US" sz="2800" dirty="0" smtClean="0"/>
              <a:t> </a:t>
            </a:r>
            <a:r>
              <a:rPr lang="en-US" sz="2800" dirty="0" err="1" smtClean="0"/>
              <a:t>nghiệp</a:t>
            </a:r>
            <a:r>
              <a:rPr lang="en-US" sz="2800" dirty="0" smtClean="0"/>
              <a:t> </a:t>
            </a:r>
            <a:r>
              <a:rPr lang="en-US" sz="2800" dirty="0" err="1" smtClean="0"/>
              <a:t>vụ</a:t>
            </a:r>
            <a:r>
              <a:rPr lang="en-US" sz="2800" dirty="0" smtClean="0"/>
              <a:t> </a:t>
            </a:r>
            <a:r>
              <a:rPr lang="en-US" sz="2800" dirty="0" err="1" smtClean="0"/>
              <a:t>nào</a:t>
            </a:r>
            <a:r>
              <a:rPr lang="en-US" sz="2800" dirty="0" smtClean="0"/>
              <a:t> </a:t>
            </a:r>
            <a:r>
              <a:rPr lang="en-US" sz="2800" dirty="0" err="1" smtClean="0"/>
              <a:t>đó</a:t>
            </a:r>
            <a:r>
              <a:rPr lang="en-US" sz="2800" dirty="0" smtClean="0"/>
              <a:t>.</a:t>
            </a:r>
          </a:p>
          <a:p>
            <a:r>
              <a:rPr lang="en-US" sz="2800" dirty="0" err="1" smtClean="0"/>
              <a:t>Bao</a:t>
            </a:r>
            <a:r>
              <a:rPr lang="en-US" sz="2800" dirty="0" smtClean="0"/>
              <a:t> </a:t>
            </a:r>
            <a:r>
              <a:rPr lang="en-US" sz="2800" dirty="0" err="1" smtClean="0"/>
              <a:t>gồm</a:t>
            </a:r>
            <a:r>
              <a:rPr lang="en-US" sz="2800" dirty="0" smtClean="0"/>
              <a:t> :</a:t>
            </a:r>
          </a:p>
          <a:p>
            <a:pPr marL="990507" lvl="1" indent="-457200">
              <a:buFont typeface="+mj-lt"/>
              <a:buAutoNum type="arabicPeriod"/>
            </a:pPr>
            <a:r>
              <a:rPr lang="en-US" sz="2400" dirty="0" smtClean="0"/>
              <a:t>Sequence Diagram</a:t>
            </a:r>
          </a:p>
          <a:p>
            <a:pPr marL="990507" lvl="1" indent="-457200">
              <a:buFont typeface="+mj-lt"/>
              <a:buAutoNum type="arabicPeriod"/>
            </a:pPr>
            <a:r>
              <a:rPr lang="en-US" sz="2400" dirty="0" smtClean="0"/>
              <a:t>Communication Diagram</a:t>
            </a:r>
          </a:p>
          <a:p>
            <a:pPr marL="990507" lvl="1" indent="-457200">
              <a:buFont typeface="+mj-lt"/>
              <a:buAutoNum type="arabicPeriod"/>
            </a:pPr>
            <a:r>
              <a:rPr lang="en-US" sz="2400" dirty="0" smtClean="0"/>
              <a:t>Interaction Overview Diagram</a:t>
            </a:r>
          </a:p>
          <a:p>
            <a:pPr marL="990507" lvl="1" indent="-457200">
              <a:buFont typeface="+mj-lt"/>
              <a:buAutoNum type="arabicPeriod"/>
            </a:pPr>
            <a:r>
              <a:rPr lang="en-US" sz="2400" dirty="0" smtClean="0"/>
              <a:t>Timing Diagram.</a:t>
            </a:r>
          </a:p>
          <a:p>
            <a:pPr marL="533307" lvl="1" indent="0">
              <a:buNone/>
            </a:pPr>
            <a:endParaRPr lang="en-US" sz="2000" dirty="0"/>
          </a:p>
        </p:txBody>
      </p:sp>
    </p:spTree>
    <p:extLst>
      <p:ext uri="{BB962C8B-B14F-4D97-AF65-F5344CB8AC3E}">
        <p14:creationId xmlns:p14="http://schemas.microsoft.com/office/powerpoint/2010/main" val="760224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Diagram</a:t>
            </a:r>
          </a:p>
        </p:txBody>
      </p:sp>
      <p:sp>
        <p:nvSpPr>
          <p:cNvPr id="3" name="Content Placeholder 2"/>
          <p:cNvSpPr>
            <a:spLocks noGrp="1"/>
          </p:cNvSpPr>
          <p:nvPr>
            <p:ph idx="1"/>
          </p:nvPr>
        </p:nvSpPr>
        <p:spPr/>
        <p:txBody>
          <a:bodyPr>
            <a:normAutofit/>
          </a:bodyPr>
          <a:lstStyle/>
          <a:p>
            <a:pPr algn="just"/>
            <a:r>
              <a:rPr lang="en-US" sz="2800" dirty="0"/>
              <a:t>Sequence Diagrams </a:t>
            </a:r>
            <a:r>
              <a:rPr lang="en-US" sz="2800" dirty="0" err="1"/>
              <a:t>là</a:t>
            </a:r>
            <a:r>
              <a:rPr lang="en-US" sz="2800" dirty="0"/>
              <a:t> </a:t>
            </a:r>
            <a:r>
              <a:rPr lang="en-US" sz="2800" dirty="0" err="1"/>
              <a:t>một</a:t>
            </a:r>
            <a:r>
              <a:rPr lang="en-US" sz="2800" dirty="0"/>
              <a:t> </a:t>
            </a:r>
            <a:r>
              <a:rPr lang="en-US" sz="2800" dirty="0" err="1"/>
              <a:t>dạng</a:t>
            </a:r>
            <a:r>
              <a:rPr lang="en-US" sz="2800" dirty="0"/>
              <a:t> </a:t>
            </a:r>
            <a:r>
              <a:rPr lang="en-US" sz="2800" dirty="0" err="1"/>
              <a:t>của</a:t>
            </a:r>
            <a:r>
              <a:rPr lang="en-US" sz="2800" dirty="0"/>
              <a:t> Interaction Diagrams  </a:t>
            </a:r>
            <a:r>
              <a:rPr lang="en-US" sz="2800" dirty="0" err="1"/>
              <a:t>mô</a:t>
            </a:r>
            <a:r>
              <a:rPr lang="en-US" sz="2800" dirty="0"/>
              <a:t> </a:t>
            </a:r>
            <a:r>
              <a:rPr lang="en-US" sz="2800" dirty="0" err="1"/>
              <a:t>tả</a:t>
            </a:r>
            <a:r>
              <a:rPr lang="en-US" sz="2800" dirty="0"/>
              <a:t> </a:t>
            </a:r>
            <a:r>
              <a:rPr lang="en-US" sz="2800" dirty="0" err="1"/>
              <a:t>sự</a:t>
            </a:r>
            <a:r>
              <a:rPr lang="en-US" sz="2800" dirty="0"/>
              <a:t> </a:t>
            </a:r>
            <a:r>
              <a:rPr lang="en-US" sz="2800" dirty="0" err="1"/>
              <a:t>tương</a:t>
            </a:r>
            <a:r>
              <a:rPr lang="en-US" sz="2800" dirty="0"/>
              <a:t> </a:t>
            </a:r>
            <a:r>
              <a:rPr lang="en-US" sz="2800" dirty="0" err="1"/>
              <a:t>tác</a:t>
            </a:r>
            <a:r>
              <a:rPr lang="en-US" sz="2800" dirty="0"/>
              <a:t> </a:t>
            </a:r>
            <a:r>
              <a:rPr lang="en-US" sz="2800" dirty="0" err="1"/>
              <a:t>hoạt</a:t>
            </a:r>
            <a:r>
              <a:rPr lang="en-US" sz="2800" dirty="0"/>
              <a:t> </a:t>
            </a:r>
            <a:r>
              <a:rPr lang="en-US" sz="2800" dirty="0" err="1"/>
              <a:t>động</a:t>
            </a:r>
            <a:r>
              <a:rPr lang="en-US" sz="2800" dirty="0"/>
              <a:t> </a:t>
            </a:r>
            <a:r>
              <a:rPr lang="en-US" sz="2800" dirty="0" err="1"/>
              <a:t>giữa</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với</a:t>
            </a:r>
            <a:r>
              <a:rPr lang="en-US" sz="2800" dirty="0"/>
              <a:t> </a:t>
            </a:r>
            <a:r>
              <a:rPr lang="en-US" sz="2800" dirty="0" err="1"/>
              <a:t>nhau</a:t>
            </a:r>
            <a:r>
              <a:rPr lang="en-US" sz="2800" dirty="0"/>
              <a:t> </a:t>
            </a:r>
            <a:r>
              <a:rPr lang="en-US" sz="2800" dirty="0" err="1"/>
              <a:t>và</a:t>
            </a:r>
            <a:r>
              <a:rPr lang="en-US" sz="2800" dirty="0"/>
              <a:t> </a:t>
            </a:r>
            <a:r>
              <a:rPr lang="en-US" sz="2800" dirty="0" err="1"/>
              <a:t>theo</a:t>
            </a:r>
            <a:r>
              <a:rPr lang="en-US" sz="2800" dirty="0"/>
              <a:t> </a:t>
            </a:r>
            <a:r>
              <a:rPr lang="en-US" sz="2800" dirty="0" err="1"/>
              <a:t>một</a:t>
            </a:r>
            <a:r>
              <a:rPr lang="en-US" sz="2800" dirty="0"/>
              <a:t> </a:t>
            </a:r>
            <a:r>
              <a:rPr lang="en-US" sz="2800" dirty="0" err="1"/>
              <a:t>trình</a:t>
            </a:r>
            <a:r>
              <a:rPr lang="en-US" sz="2800" dirty="0"/>
              <a:t> </a:t>
            </a:r>
            <a:r>
              <a:rPr lang="en-US" sz="2800" dirty="0" err="1" smtClean="0"/>
              <a:t>tự</a:t>
            </a:r>
            <a:r>
              <a:rPr lang="en-US" sz="2800" dirty="0" smtClean="0"/>
              <a:t>.</a:t>
            </a:r>
          </a:p>
          <a:p>
            <a:pPr algn="just"/>
            <a:r>
              <a:rPr lang="en-US" sz="2800" dirty="0" smtClean="0"/>
              <a:t>Sequence Diagrams </a:t>
            </a:r>
            <a:r>
              <a:rPr lang="vi-VN" sz="2800" dirty="0" smtClean="0"/>
              <a:t>cho </a:t>
            </a:r>
            <a:r>
              <a:rPr lang="vi-VN" sz="2800" dirty="0"/>
              <a:t>thấy đối tượng tương tác được sắp xếp theo trình tự thời gian. Nó mô tả các đối tượng và các lớp tham gia vào kịch bản và trình tự của thông điệp trao đổi giữa các đối tượng cần thiết để thực hiện các chức năng của kịch </a:t>
            </a:r>
            <a:r>
              <a:rPr lang="vi-VN" sz="2800" dirty="0" smtClean="0"/>
              <a:t>bản</a:t>
            </a:r>
            <a:r>
              <a:rPr lang="en-US" sz="2800" dirty="0" smtClean="0"/>
              <a:t>.</a:t>
            </a:r>
          </a:p>
          <a:p>
            <a:pPr algn="just"/>
            <a:r>
              <a:rPr lang="en-US" sz="2800" dirty="0" smtClean="0"/>
              <a:t>Sequence Diagrams </a:t>
            </a:r>
            <a:r>
              <a:rPr lang="en-US" sz="2800" dirty="0" err="1" smtClean="0"/>
              <a:t>chú</a:t>
            </a:r>
            <a:r>
              <a:rPr lang="en-US" sz="2800" dirty="0" smtClean="0"/>
              <a:t> </a:t>
            </a:r>
            <a:r>
              <a:rPr lang="en-US" sz="2800" dirty="0" err="1" smtClean="0"/>
              <a:t>trọng</a:t>
            </a:r>
            <a:r>
              <a:rPr lang="en-US" sz="2800" dirty="0" smtClean="0"/>
              <a:t> </a:t>
            </a:r>
            <a:r>
              <a:rPr lang="en-US" sz="2800" dirty="0" err="1" smtClean="0"/>
              <a:t>vào</a:t>
            </a:r>
            <a:r>
              <a:rPr lang="en-US" sz="2800" dirty="0" smtClean="0"/>
              <a:t> </a:t>
            </a:r>
            <a:r>
              <a:rPr lang="en-US" sz="2800" dirty="0" err="1" smtClean="0"/>
              <a:t>trình</a:t>
            </a:r>
            <a:r>
              <a:rPr lang="en-US" sz="2800" dirty="0" smtClean="0"/>
              <a:t> </a:t>
            </a:r>
            <a:r>
              <a:rPr lang="en-US" sz="2800" dirty="0" err="1" smtClean="0"/>
              <a:t>tự</a:t>
            </a:r>
            <a:r>
              <a:rPr lang="en-US" sz="2800" dirty="0" smtClean="0"/>
              <a:t> </a:t>
            </a:r>
            <a:r>
              <a:rPr lang="en-US" sz="2800" dirty="0" err="1" smtClean="0"/>
              <a:t>thời</a:t>
            </a:r>
            <a:r>
              <a:rPr lang="en-US" sz="2800" dirty="0" smtClean="0"/>
              <a:t> </a:t>
            </a:r>
            <a:r>
              <a:rPr lang="en-US" sz="2800" dirty="0" err="1" smtClean="0"/>
              <a:t>gian</a:t>
            </a:r>
            <a:r>
              <a:rPr lang="en-US" sz="2800" dirty="0" smtClean="0"/>
              <a:t> </a:t>
            </a:r>
            <a:r>
              <a:rPr lang="en-US" sz="2800" dirty="0" err="1" smtClean="0"/>
              <a:t>của</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giũa</a:t>
            </a:r>
            <a:r>
              <a:rPr lang="en-US" sz="2800" dirty="0" smtClean="0"/>
              <a:t> </a:t>
            </a:r>
            <a:r>
              <a:rPr lang="en-US" sz="2800" dirty="0" err="1" smtClean="0"/>
              <a:t>các</a:t>
            </a:r>
            <a:r>
              <a:rPr lang="en-US" sz="2800" dirty="0" smtClean="0"/>
              <a:t> </a:t>
            </a:r>
            <a:r>
              <a:rPr lang="en-US" sz="2800" dirty="0" err="1" smtClean="0"/>
              <a:t>đối</a:t>
            </a:r>
            <a:r>
              <a:rPr lang="en-US" sz="2800" dirty="0" smtClean="0"/>
              <a:t> </a:t>
            </a:r>
            <a:r>
              <a:rPr lang="en-US" sz="2800" dirty="0" err="1" smtClean="0"/>
              <a:t>tượng</a:t>
            </a:r>
            <a:r>
              <a:rPr lang="en-US" sz="2800" dirty="0" smtClean="0"/>
              <a:t> </a:t>
            </a:r>
            <a:r>
              <a:rPr lang="en-US" sz="2800" dirty="0" err="1" smtClean="0"/>
              <a:t>với</a:t>
            </a:r>
            <a:r>
              <a:rPr lang="en-US" sz="2800" dirty="0" smtClean="0"/>
              <a:t> </a:t>
            </a:r>
            <a:r>
              <a:rPr lang="en-US" sz="2800" dirty="0" err="1" smtClean="0"/>
              <a:t>nhau</a:t>
            </a:r>
            <a:r>
              <a:rPr lang="en-US" sz="2800" dirty="0" smtClean="0"/>
              <a:t>.</a:t>
            </a:r>
            <a:endParaRPr lang="en-US" sz="2800" dirty="0"/>
          </a:p>
        </p:txBody>
      </p:sp>
    </p:spTree>
    <p:extLst>
      <p:ext uri="{BB962C8B-B14F-4D97-AF65-F5344CB8AC3E}">
        <p14:creationId xmlns:p14="http://schemas.microsoft.com/office/powerpoint/2010/main" val="123844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3" name="Content Placeholder 2"/>
          <p:cNvSpPr>
            <a:spLocks noGrp="1"/>
          </p:cNvSpPr>
          <p:nvPr>
            <p:ph idx="1"/>
          </p:nvPr>
        </p:nvSpPr>
        <p:spPr/>
        <p:txBody>
          <a:bodyPr>
            <a:normAutofit/>
          </a:bodyPr>
          <a:lstStyle/>
          <a:p>
            <a:pPr algn="just"/>
            <a:r>
              <a:rPr lang="en-US" sz="2800" dirty="0" err="1" smtClean="0"/>
              <a:t>Mô</a:t>
            </a:r>
            <a:r>
              <a:rPr lang="en-US" sz="2800" dirty="0" smtClean="0"/>
              <a:t> </a:t>
            </a:r>
            <a:r>
              <a:rPr lang="en-US" sz="2800" dirty="0" err="1" smtClean="0"/>
              <a:t>tả</a:t>
            </a:r>
            <a:r>
              <a:rPr lang="en-US" sz="2800" dirty="0" smtClean="0"/>
              <a:t> </a:t>
            </a:r>
            <a:r>
              <a:rPr lang="en-US" sz="2800" dirty="0" err="1" smtClean="0"/>
              <a:t>dòng</a:t>
            </a:r>
            <a:r>
              <a:rPr lang="en-US" sz="2800" dirty="0" smtClean="0"/>
              <a:t> </a:t>
            </a:r>
            <a:r>
              <a:rPr lang="en-US" sz="2800" dirty="0" err="1" smtClean="0"/>
              <a:t>chảy</a:t>
            </a:r>
            <a:r>
              <a:rPr lang="en-US" sz="2800" dirty="0" smtClean="0"/>
              <a:t> </a:t>
            </a:r>
            <a:r>
              <a:rPr lang="en-US" sz="2800" dirty="0" err="1" smtClean="0"/>
              <a:t>của</a:t>
            </a:r>
            <a:r>
              <a:rPr lang="en-US" sz="2800" dirty="0" smtClean="0"/>
              <a:t> </a:t>
            </a:r>
            <a:r>
              <a:rPr lang="en-US" sz="2800" dirty="0" err="1" smtClean="0"/>
              <a:t>thông</a:t>
            </a:r>
            <a:r>
              <a:rPr lang="en-US" sz="2800" dirty="0" smtClean="0"/>
              <a:t> </a:t>
            </a:r>
            <a:r>
              <a:rPr lang="en-US" sz="2800" dirty="0" err="1" smtClean="0"/>
              <a:t>điệp</a:t>
            </a:r>
            <a:r>
              <a:rPr lang="en-US" sz="2800" dirty="0" smtClean="0"/>
              <a:t>, </a:t>
            </a:r>
            <a:r>
              <a:rPr lang="en-US" sz="2800" dirty="0" err="1" smtClean="0"/>
              <a:t>các</a:t>
            </a:r>
            <a:r>
              <a:rPr lang="en-US" sz="2800" dirty="0" smtClean="0"/>
              <a:t> </a:t>
            </a:r>
            <a:r>
              <a:rPr lang="en-US" sz="2800" dirty="0" err="1" smtClean="0"/>
              <a:t>sự</a:t>
            </a:r>
            <a:r>
              <a:rPr lang="en-US" sz="2800" dirty="0" smtClean="0"/>
              <a:t> </a:t>
            </a:r>
            <a:r>
              <a:rPr lang="en-US" sz="2800" dirty="0" err="1" smtClean="0"/>
              <a:t>kiện</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đối</a:t>
            </a:r>
            <a:r>
              <a:rPr lang="en-US" sz="2800" dirty="0" smtClean="0"/>
              <a:t> </a:t>
            </a:r>
            <a:r>
              <a:rPr lang="en-US" sz="2800" dirty="0" err="1" smtClean="0"/>
              <a:t>tượng</a:t>
            </a:r>
            <a:r>
              <a:rPr lang="en-US" sz="2800" dirty="0" smtClean="0"/>
              <a:t>.</a:t>
            </a:r>
          </a:p>
          <a:p>
            <a:pPr algn="just"/>
            <a:endParaRPr lang="en-US" sz="2800" dirty="0" smtClean="0"/>
          </a:p>
          <a:p>
            <a:pPr algn="just"/>
            <a:r>
              <a:rPr lang="en-US" sz="2800" dirty="0" err="1" smtClean="0"/>
              <a:t>Thể</a:t>
            </a:r>
            <a:r>
              <a:rPr lang="en-US" sz="2800" dirty="0" smtClean="0"/>
              <a:t> </a:t>
            </a:r>
            <a:r>
              <a:rPr lang="en-US" sz="2800" dirty="0" err="1" smtClean="0"/>
              <a:t>hiện</a:t>
            </a:r>
            <a:r>
              <a:rPr lang="en-US" sz="2800" dirty="0" smtClean="0"/>
              <a:t> </a:t>
            </a:r>
            <a:r>
              <a:rPr lang="en-US" sz="2800" dirty="0" err="1" smtClean="0"/>
              <a:t>các</a:t>
            </a:r>
            <a:r>
              <a:rPr lang="en-US" sz="2800" dirty="0" smtClean="0"/>
              <a:t> </a:t>
            </a:r>
            <a:r>
              <a:rPr lang="en-US" sz="2800" dirty="0" err="1" smtClean="0"/>
              <a:t>tiến</a:t>
            </a:r>
            <a:r>
              <a:rPr lang="en-US" sz="2800" dirty="0" smtClean="0"/>
              <a:t> </a:t>
            </a:r>
            <a:r>
              <a:rPr lang="en-US" sz="2800" dirty="0" err="1" smtClean="0"/>
              <a:t>trình</a:t>
            </a:r>
            <a:r>
              <a:rPr lang="en-US" sz="2800" dirty="0" smtClean="0"/>
              <a:t> </a:t>
            </a:r>
            <a:r>
              <a:rPr lang="en-US" sz="2800" dirty="0" err="1" smtClean="0"/>
              <a:t>và</a:t>
            </a:r>
            <a:r>
              <a:rPr lang="en-US" sz="2800" dirty="0" smtClean="0"/>
              <a:t> </a:t>
            </a:r>
            <a:r>
              <a:rPr lang="en-US" sz="2800" dirty="0" err="1" smtClean="0"/>
              <a:t>hoạt</a:t>
            </a:r>
            <a:r>
              <a:rPr lang="en-US" sz="2800" dirty="0" smtClean="0"/>
              <a:t> </a:t>
            </a:r>
            <a:r>
              <a:rPr lang="en-US" sz="2800" dirty="0" err="1" smtClean="0"/>
              <a:t>động</a:t>
            </a:r>
            <a:r>
              <a:rPr lang="en-US" sz="2800" dirty="0" smtClean="0"/>
              <a:t> </a:t>
            </a:r>
            <a:r>
              <a:rPr lang="en-US" sz="2800" dirty="0" err="1" smtClean="0"/>
              <a:t>xãy</a:t>
            </a:r>
            <a:r>
              <a:rPr lang="en-US" sz="2800" dirty="0" smtClean="0"/>
              <a:t> </a:t>
            </a:r>
            <a:r>
              <a:rPr lang="en-US" sz="2800" dirty="0" err="1" smtClean="0"/>
              <a:t>ra</a:t>
            </a:r>
            <a:r>
              <a:rPr lang="en-US" sz="2800" dirty="0" smtClean="0"/>
              <a:t> </a:t>
            </a:r>
            <a:r>
              <a:rPr lang="en-US" sz="2800" dirty="0" err="1" smtClean="0"/>
              <a:t>đồng</a:t>
            </a:r>
            <a:r>
              <a:rPr lang="en-US" sz="2800" dirty="0" smtClean="0"/>
              <a:t> </a:t>
            </a:r>
            <a:r>
              <a:rPr lang="en-US" sz="2800" dirty="0" err="1" smtClean="0"/>
              <a:t>thời</a:t>
            </a:r>
            <a:r>
              <a:rPr lang="en-US" sz="2800" dirty="0" smtClean="0"/>
              <a:t>.</a:t>
            </a:r>
          </a:p>
          <a:p>
            <a:pPr algn="just"/>
            <a:endParaRPr lang="en-US" sz="2800" dirty="0" smtClean="0"/>
          </a:p>
          <a:p>
            <a:pPr algn="just"/>
            <a:r>
              <a:rPr lang="vi-VN" sz="2800" dirty="0"/>
              <a:t>Thường được sử dụng trong quá trình phân tích và thiết kế tài liệu và hiểu được dòng chảy logic của hệ thống của </a:t>
            </a:r>
            <a:r>
              <a:rPr lang="vi-VN" sz="2800" dirty="0" smtClean="0"/>
              <a:t>bạn</a:t>
            </a:r>
            <a:r>
              <a:rPr lang="en-US" sz="2800" dirty="0" smtClean="0"/>
              <a:t>.</a:t>
            </a:r>
          </a:p>
          <a:p>
            <a:pPr algn="just"/>
            <a:endParaRPr lang="en-US" sz="2800" dirty="0"/>
          </a:p>
        </p:txBody>
      </p:sp>
    </p:spTree>
    <p:extLst>
      <p:ext uri="{BB962C8B-B14F-4D97-AF65-F5344CB8AC3E}">
        <p14:creationId xmlns:p14="http://schemas.microsoft.com/office/powerpoint/2010/main" val="1941414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tắc</a:t>
            </a:r>
            <a:r>
              <a:rPr lang="en-US" dirty="0" smtClean="0"/>
              <a:t> </a:t>
            </a:r>
            <a:r>
              <a:rPr lang="en-US" dirty="0" err="1" smtClean="0"/>
              <a:t>vẽ</a:t>
            </a:r>
            <a:r>
              <a:rPr lang="en-US" dirty="0" smtClean="0"/>
              <a:t> Sequence Diagram</a:t>
            </a:r>
            <a:endParaRPr lang="en-US" dirty="0"/>
          </a:p>
        </p:txBody>
      </p:sp>
      <p:grpSp>
        <p:nvGrpSpPr>
          <p:cNvPr id="4" name="Group 3"/>
          <p:cNvGrpSpPr>
            <a:grpSpLocks/>
          </p:cNvGrpSpPr>
          <p:nvPr/>
        </p:nvGrpSpPr>
        <p:grpSpPr bwMode="auto">
          <a:xfrm>
            <a:off x="1027171" y="1393242"/>
            <a:ext cx="7278629" cy="3057222"/>
            <a:chOff x="228600" y="2438400"/>
            <a:chExt cx="8547100" cy="403860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38425"/>
              <a:ext cx="85471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990600" y="3857625"/>
              <a:ext cx="152400" cy="1676400"/>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7" name="Rectangle 6"/>
            <p:cNvSpPr>
              <a:spLocks noChangeArrowheads="1"/>
            </p:cNvSpPr>
            <p:nvPr/>
          </p:nvSpPr>
          <p:spPr bwMode="auto">
            <a:xfrm>
              <a:off x="4495800" y="3476625"/>
              <a:ext cx="304800" cy="381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8" name="Rectangle 7"/>
            <p:cNvSpPr>
              <a:spLocks noChangeArrowheads="1"/>
            </p:cNvSpPr>
            <p:nvPr/>
          </p:nvSpPr>
          <p:spPr bwMode="auto">
            <a:xfrm>
              <a:off x="4495800" y="5534025"/>
              <a:ext cx="304800"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9" name="Line 24"/>
            <p:cNvSpPr>
              <a:spLocks noChangeShapeType="1"/>
            </p:cNvSpPr>
            <p:nvPr/>
          </p:nvSpPr>
          <p:spPr bwMode="auto">
            <a:xfrm>
              <a:off x="4648200" y="3400425"/>
              <a:ext cx="0" cy="533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0" name="Line 25"/>
            <p:cNvSpPr>
              <a:spLocks noChangeShapeType="1"/>
            </p:cNvSpPr>
            <p:nvPr/>
          </p:nvSpPr>
          <p:spPr bwMode="auto">
            <a:xfrm>
              <a:off x="4648200" y="5534025"/>
              <a:ext cx="0" cy="914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1" name="Line 26"/>
            <p:cNvSpPr>
              <a:spLocks noChangeShapeType="1"/>
            </p:cNvSpPr>
            <p:nvPr/>
          </p:nvSpPr>
          <p:spPr bwMode="auto">
            <a:xfrm>
              <a:off x="3810000" y="3933825"/>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2" name="Line 27"/>
            <p:cNvSpPr>
              <a:spLocks noChangeShapeType="1"/>
            </p:cNvSpPr>
            <p:nvPr/>
          </p:nvSpPr>
          <p:spPr bwMode="auto">
            <a:xfrm>
              <a:off x="7391400" y="41624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3" name="Line 28"/>
            <p:cNvSpPr>
              <a:spLocks noChangeShapeType="1"/>
            </p:cNvSpPr>
            <p:nvPr/>
          </p:nvSpPr>
          <p:spPr bwMode="auto">
            <a:xfrm flipH="1">
              <a:off x="1143000" y="439102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4" name="Line 29"/>
            <p:cNvSpPr>
              <a:spLocks noChangeShapeType="1"/>
            </p:cNvSpPr>
            <p:nvPr/>
          </p:nvSpPr>
          <p:spPr bwMode="auto">
            <a:xfrm>
              <a:off x="4572000" y="385762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5471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p:nvSpPr>
          <p:spPr bwMode="auto">
            <a:xfrm>
              <a:off x="990600" y="3657600"/>
              <a:ext cx="152400" cy="1676400"/>
            </a:xfrm>
            <a:prstGeom prst="rect">
              <a:avLst/>
            </a:prstGeom>
            <a:solidFill>
              <a:schemeClr val="bg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7" name="Rectangle 16"/>
            <p:cNvSpPr>
              <a:spLocks noChangeArrowheads="1"/>
            </p:cNvSpPr>
            <p:nvPr/>
          </p:nvSpPr>
          <p:spPr bwMode="auto">
            <a:xfrm>
              <a:off x="4495800" y="3276600"/>
              <a:ext cx="304800" cy="381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8" name="Rectangle 17"/>
            <p:cNvSpPr>
              <a:spLocks noChangeArrowheads="1"/>
            </p:cNvSpPr>
            <p:nvPr/>
          </p:nvSpPr>
          <p:spPr bwMode="auto">
            <a:xfrm>
              <a:off x="4495800" y="5334000"/>
              <a:ext cx="304800"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19" name="Line 34"/>
            <p:cNvSpPr>
              <a:spLocks noChangeShapeType="1"/>
            </p:cNvSpPr>
            <p:nvPr/>
          </p:nvSpPr>
          <p:spPr bwMode="auto">
            <a:xfrm>
              <a:off x="4648200" y="3200400"/>
              <a:ext cx="0" cy="533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20" name="Line 35"/>
            <p:cNvSpPr>
              <a:spLocks noChangeShapeType="1"/>
            </p:cNvSpPr>
            <p:nvPr/>
          </p:nvSpPr>
          <p:spPr bwMode="auto">
            <a:xfrm>
              <a:off x="4648200" y="5334000"/>
              <a:ext cx="0" cy="914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21" name="Line 39"/>
            <p:cNvSpPr>
              <a:spLocks noChangeShapeType="1"/>
            </p:cNvSpPr>
            <p:nvPr/>
          </p:nvSpPr>
          <p:spPr bwMode="auto">
            <a:xfrm>
              <a:off x="4572000" y="3657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22" name="Line 45"/>
            <p:cNvSpPr>
              <a:spLocks noChangeShapeType="1"/>
            </p:cNvSpPr>
            <p:nvPr/>
          </p:nvSpPr>
          <p:spPr bwMode="auto">
            <a:xfrm>
              <a:off x="4724400" y="3962400"/>
              <a:ext cx="3124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23" name="Line 46"/>
            <p:cNvSpPr>
              <a:spLocks noChangeShapeType="1"/>
            </p:cNvSpPr>
            <p:nvPr/>
          </p:nvSpPr>
          <p:spPr bwMode="auto">
            <a:xfrm>
              <a:off x="1143000" y="3733800"/>
              <a:ext cx="3429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sp>
          <p:nvSpPr>
            <p:cNvPr id="24" name="Line 47"/>
            <p:cNvSpPr>
              <a:spLocks noChangeShapeType="1"/>
            </p:cNvSpPr>
            <p:nvPr/>
          </p:nvSpPr>
          <p:spPr bwMode="auto">
            <a:xfrm flipH="1">
              <a:off x="1143000" y="4191000"/>
              <a:ext cx="6629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29" charset="-128"/>
                  <a:cs typeface="+mn-cs"/>
                </a:defRPr>
              </a:lvl5pPr>
              <a:lvl6pPr marL="2286000" algn="l" defTabSz="914400" rtl="0" eaLnBrk="1" latinLnBrk="0" hangingPunct="1">
                <a:defRPr sz="2400" kern="1200">
                  <a:solidFill>
                    <a:schemeClr val="tx1"/>
                  </a:solidFill>
                  <a:latin typeface="Arial" charset="0"/>
                  <a:ea typeface="ＭＳ Ｐゴシック" pitchFamily="29" charset="-128"/>
                  <a:cs typeface="+mn-cs"/>
                </a:defRPr>
              </a:lvl6pPr>
              <a:lvl7pPr marL="2743200" algn="l" defTabSz="914400" rtl="0" eaLnBrk="1" latinLnBrk="0" hangingPunct="1">
                <a:defRPr sz="2400" kern="1200">
                  <a:solidFill>
                    <a:schemeClr val="tx1"/>
                  </a:solidFill>
                  <a:latin typeface="Arial" charset="0"/>
                  <a:ea typeface="ＭＳ Ｐゴシック" pitchFamily="29" charset="-128"/>
                  <a:cs typeface="+mn-cs"/>
                </a:defRPr>
              </a:lvl7pPr>
              <a:lvl8pPr marL="3200400" algn="l" defTabSz="914400" rtl="0" eaLnBrk="1" latinLnBrk="0" hangingPunct="1">
                <a:defRPr sz="2400" kern="1200">
                  <a:solidFill>
                    <a:schemeClr val="tx1"/>
                  </a:solidFill>
                  <a:latin typeface="Arial" charset="0"/>
                  <a:ea typeface="ＭＳ Ｐゴシック" pitchFamily="29" charset="-128"/>
                  <a:cs typeface="+mn-cs"/>
                </a:defRPr>
              </a:lvl8pPr>
              <a:lvl9pPr marL="3657600" algn="l" defTabSz="914400" rtl="0" eaLnBrk="1" latinLnBrk="0" hangingPunct="1">
                <a:defRPr sz="2400" kern="1200">
                  <a:solidFill>
                    <a:schemeClr val="tx1"/>
                  </a:solidFill>
                  <a:latin typeface="Arial" charset="0"/>
                  <a:ea typeface="ＭＳ Ｐゴシック" pitchFamily="29" charset="-128"/>
                  <a:cs typeface="+mn-cs"/>
                </a:defRPr>
              </a:lvl9pPr>
            </a:lstStyle>
            <a:p>
              <a:endParaRPr lang="en-US"/>
            </a:p>
          </p:txBody>
        </p:sp>
      </p:grpSp>
      <p:sp>
        <p:nvSpPr>
          <p:cNvPr id="26" name="Content Placeholder 2"/>
          <p:cNvSpPr>
            <a:spLocks noGrp="1"/>
          </p:cNvSpPr>
          <p:nvPr>
            <p:ph idx="1"/>
          </p:nvPr>
        </p:nvSpPr>
        <p:spPr>
          <a:xfrm>
            <a:off x="685800" y="4445846"/>
            <a:ext cx="7848600" cy="1905000"/>
          </a:xfrm>
        </p:spPr>
        <p:txBody>
          <a:bodyPr>
            <a:normAutofit/>
          </a:bodyPr>
          <a:lstStyle/>
          <a:p>
            <a:pPr algn="just"/>
            <a:r>
              <a:rPr lang="vi-VN" sz="2800" dirty="0"/>
              <a:t>Tất cả các </a:t>
            </a:r>
            <a:r>
              <a:rPr lang="en-US" sz="2800" dirty="0" smtClean="0"/>
              <a:t>line</a:t>
            </a:r>
            <a:r>
              <a:rPr lang="vi-VN" sz="2800" dirty="0" smtClean="0"/>
              <a:t> </a:t>
            </a:r>
            <a:r>
              <a:rPr lang="vi-VN" sz="2800" dirty="0"/>
              <a:t>nên </a:t>
            </a:r>
            <a:r>
              <a:rPr lang="en-US" sz="2800" dirty="0" err="1" smtClean="0">
                <a:cs typeface="Times New Roman" pitchFamily="18" charset="0"/>
              </a:rPr>
              <a:t>để</a:t>
            </a:r>
            <a:r>
              <a:rPr lang="en-US" sz="2800" dirty="0" smtClean="0">
                <a:cs typeface="Times New Roman" pitchFamily="18" charset="0"/>
              </a:rPr>
              <a:t> </a:t>
            </a:r>
            <a:r>
              <a:rPr lang="vi-VN" sz="2800" dirty="0" smtClean="0"/>
              <a:t>ngang</a:t>
            </a:r>
            <a:r>
              <a:rPr lang="en-US" sz="2800" dirty="0" smtClean="0"/>
              <a:t> </a:t>
            </a:r>
            <a:r>
              <a:rPr lang="vi-VN" sz="2800" dirty="0" smtClean="0"/>
              <a:t>chỉ </a:t>
            </a:r>
            <a:r>
              <a:rPr lang="vi-VN" sz="2800" dirty="0"/>
              <a:t>hành động tức thời. Ngoài ra nếu </a:t>
            </a:r>
            <a:r>
              <a:rPr lang="en-US" sz="2800" dirty="0" smtClean="0"/>
              <a:t>h</a:t>
            </a:r>
            <a:r>
              <a:rPr lang="vi-VN" sz="2800" dirty="0" smtClean="0"/>
              <a:t>oạt </a:t>
            </a:r>
            <a:r>
              <a:rPr lang="vi-VN" sz="2800" dirty="0"/>
              <a:t>động </a:t>
            </a:r>
            <a:r>
              <a:rPr lang="en-US" sz="2800" dirty="0" smtClean="0"/>
              <a:t>A </a:t>
            </a:r>
            <a:r>
              <a:rPr lang="vi-VN" sz="2800" dirty="0" smtClean="0"/>
              <a:t>xảy </a:t>
            </a:r>
            <a:r>
              <a:rPr lang="vi-VN" sz="2800" dirty="0"/>
              <a:t>ra trước khi hoạt </a:t>
            </a:r>
            <a:r>
              <a:rPr lang="vi-VN" sz="2800" dirty="0" smtClean="0"/>
              <a:t>động</a:t>
            </a:r>
            <a:r>
              <a:rPr lang="en-US" sz="2800" dirty="0" smtClean="0"/>
              <a:t> B</a:t>
            </a:r>
            <a:r>
              <a:rPr lang="vi-VN" sz="2800" dirty="0" smtClean="0"/>
              <a:t>, </a:t>
            </a:r>
            <a:r>
              <a:rPr lang="en-US" sz="2800" dirty="0" smtClean="0"/>
              <a:t>h</a:t>
            </a:r>
            <a:r>
              <a:rPr lang="vi-VN" sz="2800" dirty="0" smtClean="0"/>
              <a:t>oạt động</a:t>
            </a:r>
            <a:r>
              <a:rPr lang="en-US" sz="2800" dirty="0" smtClean="0"/>
              <a:t> A</a:t>
            </a:r>
            <a:r>
              <a:rPr lang="vi-VN" sz="2800" dirty="0" smtClean="0"/>
              <a:t> </a:t>
            </a:r>
            <a:r>
              <a:rPr lang="vi-VN" sz="2800" dirty="0"/>
              <a:t>phải được ở </a:t>
            </a:r>
            <a:r>
              <a:rPr lang="en-US" sz="2800" dirty="0" err="1" smtClean="0"/>
              <a:t>nằm</a:t>
            </a:r>
            <a:r>
              <a:rPr lang="en-US" sz="2800" dirty="0" smtClean="0"/>
              <a:t> </a:t>
            </a:r>
            <a:r>
              <a:rPr lang="vi-VN" sz="2800" dirty="0" smtClean="0"/>
              <a:t>trên </a:t>
            </a:r>
            <a:r>
              <a:rPr lang="vi-VN" sz="2800" dirty="0"/>
              <a:t>hoạt động </a:t>
            </a:r>
            <a:r>
              <a:rPr lang="en-US" sz="2800" dirty="0"/>
              <a:t>B</a:t>
            </a:r>
          </a:p>
        </p:txBody>
      </p:sp>
    </p:spTree>
    <p:extLst>
      <p:ext uri="{BB962C8B-B14F-4D97-AF65-F5344CB8AC3E}">
        <p14:creationId xmlns:p14="http://schemas.microsoft.com/office/powerpoint/2010/main" val="1966817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tắc</a:t>
            </a:r>
            <a:r>
              <a:rPr lang="en-US" dirty="0"/>
              <a:t> </a:t>
            </a:r>
            <a:r>
              <a:rPr lang="en-US" dirty="0" err="1"/>
              <a:t>vẽ</a:t>
            </a:r>
            <a:r>
              <a:rPr lang="en-US" dirty="0"/>
              <a:t> Sequence Diagram</a:t>
            </a:r>
          </a:p>
        </p:txBody>
      </p:sp>
      <p:sp>
        <p:nvSpPr>
          <p:cNvPr id="3" name="Content Placeholder 2"/>
          <p:cNvSpPr>
            <a:spLocks noGrp="1"/>
          </p:cNvSpPr>
          <p:nvPr>
            <p:ph idx="1"/>
          </p:nvPr>
        </p:nvSpPr>
        <p:spPr>
          <a:xfrm>
            <a:off x="457200" y="4915334"/>
            <a:ext cx="8229600" cy="1210834"/>
          </a:xfrm>
        </p:spPr>
        <p:txBody>
          <a:bodyPr>
            <a:normAutofit/>
          </a:bodyPr>
          <a:lstStyle/>
          <a:p>
            <a:endParaRPr lang="en-US" sz="2800" dirty="0"/>
          </a:p>
        </p:txBody>
      </p:sp>
      <p:sp>
        <p:nvSpPr>
          <p:cNvPr id="4" name="Rectangle 24"/>
          <p:cNvSpPr>
            <a:spLocks noChangeArrowheads="1"/>
          </p:cNvSpPr>
          <p:nvPr/>
        </p:nvSpPr>
        <p:spPr bwMode="auto">
          <a:xfrm>
            <a:off x="1371600" y="1637145"/>
            <a:ext cx="1524000" cy="762000"/>
          </a:xfrm>
          <a:prstGeom prst="rect">
            <a:avLst/>
          </a:prstGeom>
          <a:solidFill>
            <a:schemeClr val="accent1"/>
          </a:solidFill>
          <a:ln w="9525">
            <a:solidFill>
              <a:schemeClr val="tx1"/>
            </a:solidFill>
            <a:round/>
            <a:headEnd/>
            <a:tailEnd/>
          </a:ln>
        </p:spPr>
        <p:txBody>
          <a:bodyPr/>
          <a:lstStyle/>
          <a:p>
            <a:r>
              <a:rPr lang="en-US" dirty="0">
                <a:solidFill>
                  <a:schemeClr val="bg1"/>
                </a:solidFill>
              </a:rPr>
              <a:t>:Student</a:t>
            </a:r>
          </a:p>
        </p:txBody>
      </p:sp>
      <p:sp>
        <p:nvSpPr>
          <p:cNvPr id="5" name="Rectangle 25"/>
          <p:cNvSpPr>
            <a:spLocks noChangeArrowheads="1"/>
          </p:cNvSpPr>
          <p:nvPr/>
        </p:nvSpPr>
        <p:spPr bwMode="auto">
          <a:xfrm>
            <a:off x="4267200" y="1637145"/>
            <a:ext cx="2133600" cy="762000"/>
          </a:xfrm>
          <a:prstGeom prst="rect">
            <a:avLst/>
          </a:prstGeom>
          <a:solidFill>
            <a:schemeClr val="accent1"/>
          </a:solidFill>
          <a:ln w="9525">
            <a:solidFill>
              <a:schemeClr val="tx1"/>
            </a:solidFill>
            <a:round/>
            <a:headEnd/>
            <a:tailEnd/>
          </a:ln>
        </p:spPr>
        <p:txBody>
          <a:bodyPr/>
          <a:lstStyle/>
          <a:p>
            <a:r>
              <a:rPr lang="en-US" dirty="0">
                <a:solidFill>
                  <a:schemeClr val="bg1"/>
                </a:solidFill>
              </a:rPr>
              <a:t>:Registration System</a:t>
            </a:r>
          </a:p>
        </p:txBody>
      </p:sp>
      <p:cxnSp>
        <p:nvCxnSpPr>
          <p:cNvPr id="6" name="Straight Connector 27"/>
          <p:cNvCxnSpPr>
            <a:cxnSpLocks noChangeShapeType="1"/>
            <a:stCxn id="4" idx="2"/>
          </p:cNvCxnSpPr>
          <p:nvPr/>
        </p:nvCxnSpPr>
        <p:spPr bwMode="auto">
          <a:xfrm rot="5400000">
            <a:off x="876301" y="3656445"/>
            <a:ext cx="2514600" cy="31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 name="Straight Connector 29"/>
          <p:cNvCxnSpPr>
            <a:cxnSpLocks noChangeShapeType="1"/>
          </p:cNvCxnSpPr>
          <p:nvPr/>
        </p:nvCxnSpPr>
        <p:spPr bwMode="auto">
          <a:xfrm rot="5400000">
            <a:off x="4001294" y="3655651"/>
            <a:ext cx="2514600"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8" name="Rectangle 30"/>
          <p:cNvSpPr>
            <a:spLocks noChangeArrowheads="1"/>
          </p:cNvSpPr>
          <p:nvPr/>
        </p:nvSpPr>
        <p:spPr bwMode="auto">
          <a:xfrm>
            <a:off x="2057400" y="2627745"/>
            <a:ext cx="228600" cy="2209800"/>
          </a:xfrm>
          <a:prstGeom prst="rect">
            <a:avLst/>
          </a:prstGeom>
          <a:solidFill>
            <a:schemeClr val="bg1"/>
          </a:solidFill>
          <a:ln w="9525">
            <a:solidFill>
              <a:schemeClr val="tx1"/>
            </a:solidFill>
            <a:round/>
            <a:headEnd/>
            <a:tailEnd/>
          </a:ln>
        </p:spPr>
        <p:txBody>
          <a:bodyPr/>
          <a:lstStyle/>
          <a:p>
            <a:endParaRPr lang="en-US">
              <a:solidFill>
                <a:schemeClr val="bg1"/>
              </a:solidFill>
            </a:endParaRPr>
          </a:p>
        </p:txBody>
      </p:sp>
      <p:sp>
        <p:nvSpPr>
          <p:cNvPr id="9" name="Rectangle 31"/>
          <p:cNvSpPr>
            <a:spLocks noChangeArrowheads="1"/>
          </p:cNvSpPr>
          <p:nvPr/>
        </p:nvSpPr>
        <p:spPr bwMode="auto">
          <a:xfrm>
            <a:off x="5105400" y="2627745"/>
            <a:ext cx="228600" cy="2209800"/>
          </a:xfrm>
          <a:prstGeom prst="rect">
            <a:avLst/>
          </a:prstGeom>
          <a:solidFill>
            <a:schemeClr val="bg1"/>
          </a:solidFill>
          <a:ln w="9525">
            <a:solidFill>
              <a:schemeClr val="tx1"/>
            </a:solidFill>
            <a:round/>
            <a:headEnd/>
            <a:tailEnd/>
          </a:ln>
        </p:spPr>
        <p:txBody>
          <a:bodyPr/>
          <a:lstStyle/>
          <a:p>
            <a:endParaRPr lang="en-US">
              <a:solidFill>
                <a:schemeClr val="bg1"/>
              </a:solidFill>
            </a:endParaRPr>
          </a:p>
        </p:txBody>
      </p:sp>
      <p:cxnSp>
        <p:nvCxnSpPr>
          <p:cNvPr id="10" name="Straight Arrow Connector 33"/>
          <p:cNvCxnSpPr>
            <a:cxnSpLocks noChangeShapeType="1"/>
          </p:cNvCxnSpPr>
          <p:nvPr/>
        </p:nvCxnSpPr>
        <p:spPr bwMode="auto">
          <a:xfrm>
            <a:off x="2286000" y="2856345"/>
            <a:ext cx="2819400" cy="647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Rectangle 34"/>
          <p:cNvSpPr>
            <a:spLocks noChangeArrowheads="1"/>
          </p:cNvSpPr>
          <p:nvPr/>
        </p:nvSpPr>
        <p:spPr bwMode="auto">
          <a:xfrm>
            <a:off x="3200400" y="2786495"/>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sz="1600" dirty="0" err="1">
                <a:solidFill>
                  <a:schemeClr val="bg1"/>
                </a:solidFill>
              </a:rPr>
              <a:t>GetDetails</a:t>
            </a:r>
            <a:r>
              <a:rPr lang="en-US" sz="1600" dirty="0">
                <a:solidFill>
                  <a:schemeClr val="bg1"/>
                </a:solidFill>
              </a:rPr>
              <a:t>()</a:t>
            </a:r>
          </a:p>
        </p:txBody>
      </p:sp>
      <p:sp>
        <p:nvSpPr>
          <p:cNvPr id="12" name="Rectangle 11"/>
          <p:cNvSpPr>
            <a:spLocks noChangeArrowheads="1"/>
          </p:cNvSpPr>
          <p:nvPr/>
        </p:nvSpPr>
        <p:spPr bwMode="auto">
          <a:xfrm>
            <a:off x="533400" y="2627745"/>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sz="1600" dirty="0">
                <a:solidFill>
                  <a:schemeClr val="bg1"/>
                </a:solidFill>
              </a:rPr>
              <a:t>Time=A</a:t>
            </a:r>
          </a:p>
        </p:txBody>
      </p:sp>
      <p:sp>
        <p:nvSpPr>
          <p:cNvPr id="13" name="Rectangle 12"/>
          <p:cNvSpPr>
            <a:spLocks noChangeArrowheads="1"/>
          </p:cNvSpPr>
          <p:nvPr/>
        </p:nvSpPr>
        <p:spPr bwMode="auto">
          <a:xfrm>
            <a:off x="5410200" y="3237345"/>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sz="1600">
                <a:solidFill>
                  <a:schemeClr val="bg1"/>
                </a:solidFill>
              </a:rPr>
              <a:t>Time=B</a:t>
            </a:r>
          </a:p>
        </p:txBody>
      </p:sp>
    </p:spTree>
    <p:extLst>
      <p:ext uri="{BB962C8B-B14F-4D97-AF65-F5344CB8AC3E}">
        <p14:creationId xmlns:p14="http://schemas.microsoft.com/office/powerpoint/2010/main" val="250363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b="1" dirty="0" err="1" smtClean="0">
                <a:latin typeface="Times New Roman" pitchFamily="18" charset="0"/>
                <a:cs typeface="Times New Roman" pitchFamily="18" charset="0"/>
              </a:rPr>
              <a:t>LifeLine</a:t>
            </a:r>
            <a:r>
              <a:rPr lang="en-US" sz="3200" b="1" dirty="0" smtClean="0">
                <a:latin typeface="Times New Roman" pitchFamily="18" charset="0"/>
                <a:cs typeface="Times New Roman" pitchFamily="18" charset="0"/>
              </a:rPr>
              <a:t>.</a:t>
            </a:r>
          </a:p>
          <a:p>
            <a:pPr marL="0" indent="0" algn="just">
              <a:buNone/>
            </a:pP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Sequence Diagram. Lifeline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tượng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073" y="3352800"/>
            <a:ext cx="5410200" cy="272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101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Thành</a:t>
            </a:r>
            <a:r>
              <a:rPr lang="en-US" dirty="0"/>
              <a:t> </a:t>
            </a:r>
            <a:r>
              <a:rPr lang="en-US" dirty="0" err="1" smtClean="0"/>
              <a:t>phần</a:t>
            </a:r>
            <a:endParaRPr lang="en-US" dirty="0"/>
          </a:p>
        </p:txBody>
      </p:sp>
      <p:sp>
        <p:nvSpPr>
          <p:cNvPr id="3" name="Content Placeholder 2"/>
          <p:cNvSpPr>
            <a:spLocks noGrp="1"/>
          </p:cNvSpPr>
          <p:nvPr>
            <p:ph idx="1"/>
          </p:nvPr>
        </p:nvSpPr>
        <p:spPr/>
        <p:txBody>
          <a:bodyPr>
            <a:normAutofit/>
          </a:bodyPr>
          <a:lstStyle/>
          <a:p>
            <a:pPr algn="just"/>
            <a:r>
              <a:rPr lang="vi-VN" sz="2800" dirty="0"/>
              <a:t>Đôi khi một </a:t>
            </a:r>
            <a:r>
              <a:rPr lang="en-US" sz="2800" dirty="0" smtClean="0"/>
              <a:t>Sequence Diagram </a:t>
            </a:r>
            <a:r>
              <a:rPr lang="vi-VN" sz="2800" dirty="0" smtClean="0"/>
              <a:t>sẽ </a:t>
            </a:r>
            <a:r>
              <a:rPr lang="vi-VN" sz="2800" dirty="0"/>
              <a:t>có một </a:t>
            </a:r>
            <a:r>
              <a:rPr lang="en-US" sz="2800" dirty="0" smtClean="0"/>
              <a:t>lifeline </a:t>
            </a:r>
            <a:r>
              <a:rPr lang="vi-VN" sz="2800" dirty="0" smtClean="0"/>
              <a:t>với </a:t>
            </a:r>
            <a:r>
              <a:rPr lang="vi-VN" sz="2800" dirty="0"/>
              <a:t>một biểu tượng thành phần </a:t>
            </a:r>
            <a:r>
              <a:rPr lang="en-US" sz="2800" dirty="0" err="1" smtClean="0"/>
              <a:t>là</a:t>
            </a:r>
            <a:r>
              <a:rPr lang="en-US" sz="2800" dirty="0" smtClean="0"/>
              <a:t> actor</a:t>
            </a:r>
            <a:r>
              <a:rPr lang="vi-VN" sz="2800" dirty="0" smtClean="0"/>
              <a:t> </a:t>
            </a:r>
            <a:r>
              <a:rPr lang="vi-VN" sz="2800" dirty="0"/>
              <a:t>đứng đầu. Điều này thường sẽ là trường hợp nếu các </a:t>
            </a:r>
            <a:r>
              <a:rPr lang="en-US" sz="2800" dirty="0" smtClean="0"/>
              <a:t>Sequence Diagram</a:t>
            </a:r>
            <a:r>
              <a:rPr lang="vi-VN" sz="2800" dirty="0" smtClean="0"/>
              <a:t> </a:t>
            </a:r>
            <a:r>
              <a:rPr lang="vi-VN" sz="2800" dirty="0"/>
              <a:t>được sở hữu bởi một trường hợp sử dụng. </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00"/>
            <a:ext cx="6248400" cy="255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1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Thành</a:t>
            </a:r>
            <a:r>
              <a:rPr lang="en-US" dirty="0"/>
              <a:t> </a:t>
            </a:r>
            <a:r>
              <a:rPr lang="en-US" dirty="0" err="1"/>
              <a:t>phần</a:t>
            </a:r>
            <a:endParaRPr lang="en-US" dirty="0"/>
          </a:p>
        </p:txBody>
      </p:sp>
      <p:sp>
        <p:nvSpPr>
          <p:cNvPr id="3" name="Content Placeholder 2"/>
          <p:cNvSpPr>
            <a:spLocks noGrp="1"/>
          </p:cNvSpPr>
          <p:nvPr>
            <p:ph idx="1"/>
          </p:nvPr>
        </p:nvSpPr>
        <p:spPr/>
        <p:txBody>
          <a:bodyPr>
            <a:normAutofit/>
          </a:bodyPr>
          <a:lstStyle/>
          <a:p>
            <a:pPr marL="742950" indent="-742950">
              <a:buFont typeface="+mj-lt"/>
              <a:buAutoNum type="arabicPeriod" startAt="2"/>
            </a:pPr>
            <a:r>
              <a:rPr lang="en-US" sz="3200" b="1" dirty="0" smtClean="0">
                <a:latin typeface="Times New Roman" pitchFamily="18" charset="0"/>
                <a:cs typeface="Times New Roman" pitchFamily="18" charset="0"/>
              </a:rPr>
              <a:t>Messages</a:t>
            </a:r>
          </a:p>
          <a:p>
            <a:pPr marL="0" indent="0" algn="just">
              <a:buNone/>
            </a:pPr>
            <a:r>
              <a:rPr lang="en-US" sz="2800" dirty="0" smtClean="0">
                <a:latin typeface="Times New Roman" pitchFamily="18" charset="0"/>
                <a:cs typeface="Times New Roman" pitchFamily="18" charset="0"/>
              </a:rPr>
              <a:t>Messages </a:t>
            </a:r>
            <a:r>
              <a:rPr lang="vi-VN" sz="2800" dirty="0" smtClean="0">
                <a:latin typeface="Times New Roman" pitchFamily="18" charset="0"/>
                <a:cs typeface="Times New Roman" pitchFamily="18" charset="0"/>
              </a:rPr>
              <a:t>được </a:t>
            </a:r>
            <a:r>
              <a:rPr lang="vi-VN" sz="2800" dirty="0">
                <a:latin typeface="Times New Roman" pitchFamily="18" charset="0"/>
                <a:cs typeface="Times New Roman" pitchFamily="18" charset="0"/>
              </a:rPr>
              <a:t>hiển thị như mũi tên. </a:t>
            </a:r>
            <a:r>
              <a:rPr lang="en-US" sz="2800" dirty="0">
                <a:latin typeface="Times New Roman" pitchFamily="18" charset="0"/>
                <a:cs typeface="Times New Roman" pitchFamily="18" charset="0"/>
              </a:rPr>
              <a:t>Messages </a:t>
            </a:r>
            <a:r>
              <a:rPr lang="vi-VN" sz="2800" dirty="0" smtClean="0">
                <a:latin typeface="Times New Roman" pitchFamily="18" charset="0"/>
                <a:cs typeface="Times New Roman" pitchFamily="18" charset="0"/>
              </a:rPr>
              <a:t>có </a:t>
            </a:r>
            <a:r>
              <a:rPr lang="vi-VN" sz="2800" dirty="0">
                <a:latin typeface="Times New Roman" pitchFamily="18" charset="0"/>
                <a:cs typeface="Times New Roman" pitchFamily="18" charset="0"/>
              </a:rPr>
              <a:t>thể được hoàn thành, bị mất hoặc bị phát hiện; đồng bộ hoặc không đồng bộ;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gọi</a:t>
            </a:r>
            <a:r>
              <a:rPr lang="en-US" sz="2800" dirty="0" smtClean="0">
                <a:latin typeface="Times New Roman" pitchFamily="18" charset="0"/>
                <a:cs typeface="Times New Roman" pitchFamily="18" charset="0"/>
              </a:rPr>
              <a:t> (call)</a:t>
            </a:r>
            <a:r>
              <a:rPr lang="vi-VN" sz="2800" dirty="0" smtClean="0">
                <a:latin typeface="Times New Roman" pitchFamily="18" charset="0"/>
                <a:cs typeface="Times New Roman" pitchFamily="18" charset="0"/>
              </a:rPr>
              <a:t>hoặc </a:t>
            </a:r>
            <a:r>
              <a:rPr lang="en-US" sz="2800" dirty="0" err="1" smtClean="0">
                <a:latin typeface="Times New Roman" pitchFamily="18" charset="0"/>
                <a:cs typeface="Times New Roman" pitchFamily="18" charset="0"/>
              </a:rPr>
              <a:t>gửi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a:t>
            </a:r>
            <a:r>
              <a:rPr lang="en-US" sz="2800" dirty="0" smtClean="0">
                <a:latin typeface="Times New Roman" pitchFamily="18" charset="0"/>
                <a:cs typeface="Times New Roman" pitchFamily="18" charset="0"/>
              </a:rPr>
              <a:t>(signal)</a:t>
            </a:r>
            <a:r>
              <a:rPr lang="vi-VN" sz="2800" dirty="0" smtClean="0"/>
              <a:t>.</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29000"/>
            <a:ext cx="43434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782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2982-chalkbo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2982-chalkboard</Template>
  <TotalTime>234</TotalTime>
  <Words>594</Words>
  <Application>Microsoft Office PowerPoint</Application>
  <PresentationFormat>On-screen Show (4:3)</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2982-chalkboard</vt:lpstr>
      <vt:lpstr>Sequence Diagram</vt:lpstr>
      <vt:lpstr>Interaction Diagram</vt:lpstr>
      <vt:lpstr>Sequence Diagram</vt:lpstr>
      <vt:lpstr>Sequence Diagram</vt:lpstr>
      <vt:lpstr>Quy tắc vẽ Sequence Diagram</vt:lpstr>
      <vt:lpstr>Quy tắc vẽ Sequence Diagram</vt:lpstr>
      <vt:lpstr>Thành phần</vt:lpstr>
      <vt:lpstr>Thành phần</vt:lpstr>
      <vt:lpstr>Thành phần</vt:lpstr>
      <vt:lpstr>PowerPoint Presentation</vt:lpstr>
      <vt:lpstr>Thành phần</vt:lpstr>
      <vt:lpstr>Thành phần</vt:lpstr>
      <vt:lpstr>Thành Phần</vt:lpstr>
      <vt:lpstr>Thành phần</vt:lpstr>
      <vt:lpstr>Thành phần</vt:lpstr>
      <vt:lpstr>Thành phần</vt:lpstr>
      <vt:lpstr>Thành phần</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dc:title>
  <dc:creator>hv</dc:creator>
  <cp:lastModifiedBy>hv</cp:lastModifiedBy>
  <cp:revision>14</cp:revision>
  <dcterms:created xsi:type="dcterms:W3CDTF">2016-08-30T03:36:11Z</dcterms:created>
  <dcterms:modified xsi:type="dcterms:W3CDTF">2016-08-30T07:30:26Z</dcterms:modified>
</cp:coreProperties>
</file>