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handoutMasterIdLst>
    <p:handoutMasterId r:id="rId25"/>
  </p:handoutMasterIdLst>
  <p:sldIdLst>
    <p:sldId id="256" r:id="rId3"/>
    <p:sldId id="286" r:id="rId4"/>
    <p:sldId id="287" r:id="rId5"/>
    <p:sldId id="288" r:id="rId6"/>
    <p:sldId id="289" r:id="rId7"/>
    <p:sldId id="290" r:id="rId8"/>
    <p:sldId id="291" r:id="rId9"/>
    <p:sldId id="292" r:id="rId10"/>
    <p:sldId id="293" r:id="rId11"/>
    <p:sldId id="281" r:id="rId12"/>
    <p:sldId id="282" r:id="rId13"/>
    <p:sldId id="284" r:id="rId14"/>
    <p:sldId id="285" r:id="rId15"/>
    <p:sldId id="283" r:id="rId16"/>
    <p:sldId id="268" r:id="rId17"/>
    <p:sldId id="276" r:id="rId18"/>
    <p:sldId id="277" r:id="rId19"/>
    <p:sldId id="278" r:id="rId20"/>
    <p:sldId id="279" r:id="rId21"/>
    <p:sldId id="280"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ọng Thuận Nguyễn" initials="TTN" lastIdx="2" clrIdx="0">
    <p:extLst>
      <p:ext uri="{19B8F6BF-5375-455C-9EA6-DF929625EA0E}">
        <p15:presenceInfo xmlns="" xmlns:p15="http://schemas.microsoft.com/office/powerpoint/2012/main" userId="6a286b0a0d20ba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862" autoAdjust="0"/>
  </p:normalViewPr>
  <p:slideViewPr>
    <p:cSldViewPr snapToGrid="0">
      <p:cViewPr>
        <p:scale>
          <a:sx n="81" d="100"/>
          <a:sy n="81" d="100"/>
        </p:scale>
        <p:origin x="-84" y="-3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A4DC84-4633-4629-8E45-6DA3E054E4BC}" type="datetimeFigureOut">
              <a:rPr lang="en-US" smtClean="0"/>
              <a:t>8/18/2016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623F08-3DA2-478C-AE61-129C6F1A037D}" type="slidenum">
              <a:rPr lang="en-US" smtClean="0"/>
              <a:t>‹#›</a:t>
            </a:fld>
            <a:endParaRPr lang="en-US"/>
          </a:p>
        </p:txBody>
      </p:sp>
    </p:spTree>
    <p:extLst>
      <p:ext uri="{BB962C8B-B14F-4D97-AF65-F5344CB8AC3E}">
        <p14:creationId xmlns:p14="http://schemas.microsoft.com/office/powerpoint/2010/main" val="10421683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7B89E-956B-41AA-85FE-07C454F87A73}" type="datetimeFigureOut">
              <a:rPr lang="en-US" smtClean="0"/>
              <a:t>8/18/2016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69576-9428-4EDF-98C4-6AA9EB1B7FD8}" type="slidenum">
              <a:rPr lang="en-US" smtClean="0"/>
              <a:t>‹#›</a:t>
            </a:fld>
            <a:endParaRPr lang="en-US"/>
          </a:p>
        </p:txBody>
      </p:sp>
    </p:spTree>
    <p:extLst>
      <p:ext uri="{BB962C8B-B14F-4D97-AF65-F5344CB8AC3E}">
        <p14:creationId xmlns:p14="http://schemas.microsoft.com/office/powerpoint/2010/main" val="39903688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cũng</a:t>
            </a:r>
            <a:r>
              <a:rPr lang="en-US" baseline="0"/>
              <a:t> có tham số dòng lệnh, nên tìm hiểu xem trong Java có tham số dòng lệnh hay không , và cách thức hoạt động của nó có khác gì so với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2</a:t>
            </a:fld>
            <a:endParaRPr lang="en-US"/>
          </a:p>
        </p:txBody>
      </p:sp>
    </p:spTree>
    <p:extLst>
      <p:ext uri="{BB962C8B-B14F-4D97-AF65-F5344CB8AC3E}">
        <p14:creationId xmlns:p14="http://schemas.microsoft.com/office/powerpoint/2010/main" val="347435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cũng</a:t>
            </a:r>
            <a:r>
              <a:rPr lang="en-US" baseline="0"/>
              <a:t> có tham số dòng lệnh, nên tìm hiểu xem trong Java có tham số dòng lệnh hay không , và cách thức hoạt động của nó có khác gì so với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3</a:t>
            </a:fld>
            <a:endParaRPr lang="en-US"/>
          </a:p>
        </p:txBody>
      </p:sp>
    </p:spTree>
    <p:extLst>
      <p:ext uri="{BB962C8B-B14F-4D97-AF65-F5344CB8AC3E}">
        <p14:creationId xmlns:p14="http://schemas.microsoft.com/office/powerpoint/2010/main" val="347435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cũng</a:t>
            </a:r>
            <a:r>
              <a:rPr lang="en-US" baseline="0"/>
              <a:t> có tham số dòng lệnh, nên tìm hiểu xem trong Java có tham số dòng lệnh hay không , và cách thức hoạt động của nó có khác gì so với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4</a:t>
            </a:fld>
            <a:endParaRPr lang="en-US"/>
          </a:p>
        </p:txBody>
      </p:sp>
    </p:spTree>
    <p:extLst>
      <p:ext uri="{BB962C8B-B14F-4D97-AF65-F5344CB8AC3E}">
        <p14:creationId xmlns:p14="http://schemas.microsoft.com/office/powerpoint/2010/main" val="3474351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cũng</a:t>
            </a:r>
            <a:r>
              <a:rPr lang="en-US" baseline="0"/>
              <a:t> có tham số dòng lệnh, nên tìm hiểu xem trong Java có tham số dòng lệnh hay không , và cách thức hoạt động của nó có khác gì so với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5</a:t>
            </a:fld>
            <a:endParaRPr lang="en-US"/>
          </a:p>
        </p:txBody>
      </p:sp>
    </p:spTree>
    <p:extLst>
      <p:ext uri="{BB962C8B-B14F-4D97-AF65-F5344CB8AC3E}">
        <p14:creationId xmlns:p14="http://schemas.microsoft.com/office/powerpoint/2010/main" val="3474351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cũng</a:t>
            </a:r>
            <a:r>
              <a:rPr lang="en-US" baseline="0"/>
              <a:t> có tham số dòng lệnh, nên tìm hiểu xem trong Java có tham số dòng lệnh hay không , và cách thức hoạt động của nó có khác gì so với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6</a:t>
            </a:fld>
            <a:endParaRPr lang="en-US"/>
          </a:p>
        </p:txBody>
      </p:sp>
    </p:spTree>
    <p:extLst>
      <p:ext uri="{BB962C8B-B14F-4D97-AF65-F5344CB8AC3E}">
        <p14:creationId xmlns:p14="http://schemas.microsoft.com/office/powerpoint/2010/main" val="3474351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cũng</a:t>
            </a:r>
            <a:r>
              <a:rPr lang="en-US" baseline="0"/>
              <a:t> có tham số dòng lệnh, nên tìm hiểu xem trong Java có tham số dòng lệnh hay không , và cách thức hoạt động của nó có khác gì so với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7</a:t>
            </a:fld>
            <a:endParaRPr lang="en-US"/>
          </a:p>
        </p:txBody>
      </p:sp>
    </p:spTree>
    <p:extLst>
      <p:ext uri="{BB962C8B-B14F-4D97-AF65-F5344CB8AC3E}">
        <p14:creationId xmlns:p14="http://schemas.microsoft.com/office/powerpoint/2010/main" val="347435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cũng</a:t>
            </a:r>
            <a:r>
              <a:rPr lang="en-US" baseline="0"/>
              <a:t> có tham số dòng lệnh, nên tìm hiểu xem trong Java có tham số dòng lệnh hay không , và cách thức hoạt động của nó có khác gì so với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8</a:t>
            </a:fld>
            <a:endParaRPr lang="en-US"/>
          </a:p>
        </p:txBody>
      </p:sp>
    </p:spTree>
    <p:extLst>
      <p:ext uri="{BB962C8B-B14F-4D97-AF65-F5344CB8AC3E}">
        <p14:creationId xmlns:p14="http://schemas.microsoft.com/office/powerpoint/2010/main" val="3474351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Trong C++ cũng</a:t>
            </a:r>
            <a:r>
              <a:rPr lang="en-US" baseline="0"/>
              <a:t> có tham số dòng lệnh, nên tìm hiểu xem trong Java có tham số dòng lệnh hay không , và cách thức hoạt động của nó có khác gì so với C++ hay không.</a:t>
            </a:r>
            <a:endParaRPr lang="en-US"/>
          </a:p>
        </p:txBody>
      </p:sp>
      <p:sp>
        <p:nvSpPr>
          <p:cNvPr id="4" name="Slide Number Placeholder 3"/>
          <p:cNvSpPr>
            <a:spLocks noGrp="1"/>
          </p:cNvSpPr>
          <p:nvPr>
            <p:ph type="sldNum" sz="quarter" idx="10"/>
          </p:nvPr>
        </p:nvSpPr>
        <p:spPr/>
        <p:txBody>
          <a:bodyPr/>
          <a:lstStyle/>
          <a:p>
            <a:fld id="{68F69576-9428-4EDF-98C4-6AA9EB1B7FD8}" type="slidenum">
              <a:rPr lang="en-US" smtClean="0"/>
              <a:t>9</a:t>
            </a:fld>
            <a:endParaRPr lang="en-US"/>
          </a:p>
        </p:txBody>
      </p:sp>
    </p:spTree>
    <p:extLst>
      <p:ext uri="{BB962C8B-B14F-4D97-AF65-F5344CB8AC3E}">
        <p14:creationId xmlns:p14="http://schemas.microsoft.com/office/powerpoint/2010/main" val="347435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86B0F2-59F5-4B25-9152-87941BD76594}" type="datetime1">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147973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7E9BA-8905-410D-AF74-8F07E09ABAF4}" type="datetime1">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296201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511B37-4617-4574-8370-6675015C6F97}" type="datetime1">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016466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55" indent="0" algn="ctr">
              <a:buNone/>
              <a:defRPr sz="2000"/>
            </a:lvl2pPr>
            <a:lvl3pPr marL="914309" indent="0" algn="ctr">
              <a:buNone/>
              <a:defRPr sz="1800"/>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46D9132-1551-4F19-8A18-41C361A71BF8}" type="datetime1">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657430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159A6-1F10-4A0A-BA0F-11E2977EC535}" type="datetime1">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488691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5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75"/>
            <a:ext cx="10515600" cy="1500187"/>
          </a:xfrm>
        </p:spPr>
        <p:txBody>
          <a:bodyPr/>
          <a:lstStyle>
            <a:lvl1pPr marL="0" indent="0">
              <a:buNone/>
              <a:defRPr sz="2400">
                <a:solidFill>
                  <a:schemeClr val="tx1">
                    <a:tint val="75000"/>
                  </a:schemeClr>
                </a:solidFill>
              </a:defRPr>
            </a:lvl1pPr>
            <a:lvl2pPr marL="457155" indent="0">
              <a:buNone/>
              <a:defRPr sz="2000">
                <a:solidFill>
                  <a:schemeClr val="tx1">
                    <a:tint val="75000"/>
                  </a:schemeClr>
                </a:solidFill>
              </a:defRPr>
            </a:lvl2pPr>
            <a:lvl3pPr marL="914309" indent="0">
              <a:buNone/>
              <a:defRPr sz="1800">
                <a:solidFill>
                  <a:schemeClr val="tx1">
                    <a:tint val="75000"/>
                  </a:schemeClr>
                </a:solidFill>
              </a:defRPr>
            </a:lvl3pPr>
            <a:lvl4pPr marL="1371464" indent="0">
              <a:buNone/>
              <a:defRPr sz="1600">
                <a:solidFill>
                  <a:schemeClr val="tx1">
                    <a:tint val="75000"/>
                  </a:schemeClr>
                </a:solidFill>
              </a:defRPr>
            </a:lvl4pPr>
            <a:lvl5pPr marL="1828618" indent="0">
              <a:buNone/>
              <a:defRPr sz="1600">
                <a:solidFill>
                  <a:schemeClr val="tx1">
                    <a:tint val="75000"/>
                  </a:schemeClr>
                </a:solidFill>
              </a:defRPr>
            </a:lvl5pPr>
            <a:lvl6pPr marL="2285774"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7ABE38-1334-4C8A-A9E6-E0EA202D66AD}" type="datetime1">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409867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C97A78-0808-4CDA-95EB-B854E872914E}" type="datetime1">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419765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0F3ECC-B7DD-4DCD-88C3-7AF5CB3AC605}" type="datetime1">
              <a:rPr lang="en-US" smtClean="0"/>
              <a:t>8/18/2016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200101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503E7A-FD67-4F2D-9CDD-125B20BF3581}" type="datetime1">
              <a:rPr lang="en-US" smtClean="0"/>
              <a:t>8/18/2016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898038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17B12-6842-4986-8877-1B93D3A62ED7}" type="datetime1">
              <a:rPr lang="en-US" smtClean="0"/>
              <a:t>8/18/2016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36329674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245A1-71F9-4E30-ACF0-CBD69727516A}" type="datetime1">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53226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BC5BF-C3FA-4175-A2A7-588DDCB70B66}" type="datetime1">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368753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7"/>
            <a:ext cx="6172200" cy="4873625"/>
          </a:xfrm>
        </p:spPr>
        <p:txBody>
          <a:bodyPr/>
          <a:lstStyle>
            <a:lvl1pPr marL="0" indent="0">
              <a:buNone/>
              <a:defRPr sz="3200"/>
            </a:lvl1pPr>
            <a:lvl2pPr marL="457155" indent="0">
              <a:buNone/>
              <a:defRPr sz="2800"/>
            </a:lvl2pPr>
            <a:lvl3pPr marL="914309" indent="0">
              <a:buNone/>
              <a:defRPr sz="2400"/>
            </a:lvl3pPr>
            <a:lvl4pPr marL="1371464" indent="0">
              <a:buNone/>
              <a:defRPr sz="2000"/>
            </a:lvl4pPr>
            <a:lvl5pPr marL="1828618" indent="0">
              <a:buNone/>
              <a:defRPr sz="2000"/>
            </a:lvl5pPr>
            <a:lvl6pPr marL="2285774" indent="0">
              <a:buNone/>
              <a:defRPr sz="2000"/>
            </a:lvl6pPr>
            <a:lvl7pPr marL="2742926" indent="0">
              <a:buNone/>
              <a:defRPr sz="2000"/>
            </a:lvl7pPr>
            <a:lvl8pPr marL="3200080" indent="0">
              <a:buNone/>
              <a:defRPr sz="2000"/>
            </a:lvl8pPr>
            <a:lvl9pPr marL="3657235"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4362C-2FAB-4088-9AE5-3AE7E91DB62D}" type="datetime1">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1503062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38D706-3F63-4B8A-9B95-6570E697FCF2}" type="datetime1">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999704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A457CC-42A7-4C87-A85D-412E3ED2362D}" type="datetime1">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6CFEE-36C4-4A0C-BC89-DCE02F99B3D3}" type="slidenum">
              <a:rPr lang="en-US" smtClean="0"/>
              <a:t>‹#›</a:t>
            </a:fld>
            <a:endParaRPr lang="en-US"/>
          </a:p>
        </p:txBody>
      </p:sp>
    </p:spTree>
    <p:extLst>
      <p:ext uri="{BB962C8B-B14F-4D97-AF65-F5344CB8AC3E}">
        <p14:creationId xmlns:p14="http://schemas.microsoft.com/office/powerpoint/2010/main" val="2562330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81" y="2870646"/>
            <a:ext cx="5932223" cy="711081"/>
          </a:xfrm>
          <a:prstGeom prst="rect">
            <a:avLst/>
          </a:prstGeo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838200" y="6356362"/>
            <a:ext cx="2743200" cy="365125"/>
          </a:xfrm>
          <a:prstGeom prst="rect">
            <a:avLst/>
          </a:prstGeom>
        </p:spPr>
        <p:txBody>
          <a:bodyPr/>
          <a:lstStyle/>
          <a:p>
            <a:fld id="{55FDE59D-7D18-4377-92CE-5C4567E958A3}" type="datetime1">
              <a:rPr lang="en-US" smtClean="0"/>
              <a:t>8/18/2016</a:t>
            </a:fld>
            <a:endParaRPr lang="en-US"/>
          </a:p>
        </p:txBody>
      </p:sp>
      <p:sp>
        <p:nvSpPr>
          <p:cNvPr id="4" name="Footer Placeholder 3"/>
          <p:cNvSpPr>
            <a:spLocks noGrp="1"/>
          </p:cNvSpPr>
          <p:nvPr>
            <p:ph type="ftr" sz="quarter" idx="11"/>
          </p:nvPr>
        </p:nvSpPr>
        <p:spPr>
          <a:xfrm>
            <a:off x="4038600" y="635636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62"/>
            <a:ext cx="2743200"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28475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5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75"/>
            <a:ext cx="10515600" cy="1500187"/>
          </a:xfrm>
        </p:spPr>
        <p:txBody>
          <a:bodyPr/>
          <a:lstStyle>
            <a:lvl1pPr marL="0" indent="0">
              <a:buNone/>
              <a:defRPr sz="2400">
                <a:solidFill>
                  <a:schemeClr val="tx1">
                    <a:tint val="75000"/>
                  </a:schemeClr>
                </a:solidFill>
              </a:defRPr>
            </a:lvl1pPr>
            <a:lvl2pPr marL="457155" indent="0">
              <a:buNone/>
              <a:defRPr sz="2000">
                <a:solidFill>
                  <a:schemeClr val="tx1">
                    <a:tint val="75000"/>
                  </a:schemeClr>
                </a:solidFill>
              </a:defRPr>
            </a:lvl2pPr>
            <a:lvl3pPr marL="914309" indent="0">
              <a:buNone/>
              <a:defRPr sz="1800">
                <a:solidFill>
                  <a:schemeClr val="tx1">
                    <a:tint val="75000"/>
                  </a:schemeClr>
                </a:solidFill>
              </a:defRPr>
            </a:lvl3pPr>
            <a:lvl4pPr marL="1371464" indent="0">
              <a:buNone/>
              <a:defRPr sz="1600">
                <a:solidFill>
                  <a:schemeClr val="tx1">
                    <a:tint val="75000"/>
                  </a:schemeClr>
                </a:solidFill>
              </a:defRPr>
            </a:lvl4pPr>
            <a:lvl5pPr marL="1828618" indent="0">
              <a:buNone/>
              <a:defRPr sz="1600">
                <a:solidFill>
                  <a:schemeClr val="tx1">
                    <a:tint val="75000"/>
                  </a:schemeClr>
                </a:solidFill>
              </a:defRPr>
            </a:lvl5pPr>
            <a:lvl6pPr marL="2285774"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D7B9306-C0B5-4EAE-B377-1083EE37A0B9}" type="datetime1">
              <a:rPr lang="en-US" smtClean="0"/>
              <a:t>8/18/2016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35081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2483A0-39F2-4499-950B-343B436C895F}" type="datetime1">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393966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55" indent="0">
              <a:buNone/>
              <a:defRPr sz="2000" b="1"/>
            </a:lvl2pPr>
            <a:lvl3pPr marL="914309" indent="0">
              <a:buNone/>
              <a:defRPr sz="1800" b="1"/>
            </a:lvl3pPr>
            <a:lvl4pPr marL="1371464" indent="0">
              <a:buNone/>
              <a:defRPr sz="1600" b="1"/>
            </a:lvl4pPr>
            <a:lvl5pPr marL="1828618" indent="0">
              <a:buNone/>
              <a:defRPr sz="1600" b="1"/>
            </a:lvl5pPr>
            <a:lvl6pPr marL="2285774" indent="0">
              <a:buNone/>
              <a:defRPr sz="1600" b="1"/>
            </a:lvl6pPr>
            <a:lvl7pPr marL="2742926" indent="0">
              <a:buNone/>
              <a:defRPr sz="1600" b="1"/>
            </a:lvl7pPr>
            <a:lvl8pPr marL="3200080" indent="0">
              <a:buNone/>
              <a:defRPr sz="1600" b="1"/>
            </a:lvl8pPr>
            <a:lvl9pPr marL="3657235" indent="0">
              <a:buNone/>
              <a:defRPr sz="1600" b="1"/>
            </a:lvl9pPr>
          </a:lstStyle>
          <a:p>
            <a:pPr lvl="0"/>
            <a:r>
              <a:rPr lang="en-US"/>
              <a:t>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A020C0-57E2-4F54-9E3C-F3373876DEC5}" type="datetime1">
              <a:rPr lang="en-US" smtClean="0"/>
              <a:t>8/18/2016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126826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F4CF6E-2F08-40D6-854A-F848F225936B}" type="datetime1">
              <a:rPr lang="en-US" smtClean="0"/>
              <a:t>8/18/2016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5824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113CA-A1FF-4F42-982F-749F3AEE945D}" type="datetime1">
              <a:rPr lang="en-US" smtClean="0"/>
              <a:t>8/18/2016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53803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FFF4E9-CCFA-439E-8BC2-6AFB88A68881}" type="datetime1">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133515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7"/>
            <a:ext cx="6172200" cy="4873625"/>
          </a:xfrm>
        </p:spPr>
        <p:txBody>
          <a:bodyPr/>
          <a:lstStyle>
            <a:lvl1pPr marL="0" indent="0">
              <a:buNone/>
              <a:defRPr sz="3200"/>
            </a:lvl1pPr>
            <a:lvl2pPr marL="457155" indent="0">
              <a:buNone/>
              <a:defRPr sz="2800"/>
            </a:lvl2pPr>
            <a:lvl3pPr marL="914309" indent="0">
              <a:buNone/>
              <a:defRPr sz="2400"/>
            </a:lvl3pPr>
            <a:lvl4pPr marL="1371464" indent="0">
              <a:buNone/>
              <a:defRPr sz="2000"/>
            </a:lvl4pPr>
            <a:lvl5pPr marL="1828618" indent="0">
              <a:buNone/>
              <a:defRPr sz="2000"/>
            </a:lvl5pPr>
            <a:lvl6pPr marL="2285774" indent="0">
              <a:buNone/>
              <a:defRPr sz="2000"/>
            </a:lvl6pPr>
            <a:lvl7pPr marL="2742926" indent="0">
              <a:buNone/>
              <a:defRPr sz="2000"/>
            </a:lvl7pPr>
            <a:lvl8pPr marL="3200080" indent="0">
              <a:buNone/>
              <a:defRPr sz="2000"/>
            </a:lvl8pPr>
            <a:lvl9pPr marL="3657235"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55" indent="0">
              <a:buNone/>
              <a:defRPr sz="1400"/>
            </a:lvl2pPr>
            <a:lvl3pPr marL="914309" indent="0">
              <a:buNone/>
              <a:defRPr sz="1200"/>
            </a:lvl3pPr>
            <a:lvl4pPr marL="1371464" indent="0">
              <a:buNone/>
              <a:defRPr sz="1000"/>
            </a:lvl4pPr>
            <a:lvl5pPr marL="1828618" indent="0">
              <a:buNone/>
              <a:defRPr sz="1000"/>
            </a:lvl5pPr>
            <a:lvl6pPr marL="2285774" indent="0">
              <a:buNone/>
              <a:defRPr sz="1000"/>
            </a:lvl6pPr>
            <a:lvl7pPr marL="2742926" indent="0">
              <a:buNone/>
              <a:defRPr sz="1000"/>
            </a:lvl7pPr>
            <a:lvl8pPr marL="3200080" indent="0">
              <a:buNone/>
              <a:defRPr sz="1000"/>
            </a:lvl8pPr>
            <a:lvl9pPr marL="3657235"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A2FB63-7B40-409E-A77D-8AE06BB7A706}" type="datetime1">
              <a:rPr lang="en-US" smtClean="0"/>
              <a:t>8/18/2016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382F58-F358-4B53-825D-FEC6D55D078C}" type="slidenum">
              <a:rPr lang="en-US" smtClean="0"/>
              <a:t>‹#›</a:t>
            </a:fld>
            <a:endParaRPr lang="en-US"/>
          </a:p>
        </p:txBody>
      </p:sp>
    </p:spTree>
    <p:extLst>
      <p:ext uri="{BB962C8B-B14F-4D97-AF65-F5344CB8AC3E}">
        <p14:creationId xmlns:p14="http://schemas.microsoft.com/office/powerpoint/2010/main" val="235120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9847B-5E9D-47FA-AFBA-4E389685644D}" type="datetime1">
              <a:rPr lang="en-US" smtClean="0"/>
              <a:t>8/18/2016</a:t>
            </a:fld>
            <a:endParaRPr lang="en-US"/>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82F58-F358-4B53-825D-FEC6D55D078C}" type="slidenum">
              <a:rPr lang="en-US" smtClean="0"/>
              <a:t>‹#›</a:t>
            </a:fld>
            <a:endParaRPr lang="en-US"/>
          </a:p>
        </p:txBody>
      </p:sp>
    </p:spTree>
    <p:extLst>
      <p:ext uri="{BB962C8B-B14F-4D97-AF65-F5344CB8AC3E}">
        <p14:creationId xmlns:p14="http://schemas.microsoft.com/office/powerpoint/2010/main" val="33500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57D85-B957-4455-AB68-874D95C6F0E0}" type="datetime1">
              <a:rPr lang="en-US" smtClean="0"/>
              <a:t>8/18/2016</a:t>
            </a:fld>
            <a:endParaRPr lang="en-US"/>
          </a:p>
        </p:txBody>
      </p:sp>
      <p:sp>
        <p:nvSpPr>
          <p:cNvPr id="5" name="Footer Placeholder 4"/>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6CFEE-36C4-4A0C-BC89-DCE02F99B3D3}" type="slidenum">
              <a:rPr lang="en-US" smtClean="0"/>
              <a:t>‹#›</a:t>
            </a:fld>
            <a:endParaRPr lang="en-US"/>
          </a:p>
        </p:txBody>
      </p:sp>
    </p:spTree>
    <p:extLst>
      <p:ext uri="{BB962C8B-B14F-4D97-AF65-F5344CB8AC3E}">
        <p14:creationId xmlns:p14="http://schemas.microsoft.com/office/powerpoint/2010/main" val="4657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Rectangle 1"/>
          <p:cNvSpPr/>
          <p:nvPr/>
        </p:nvSpPr>
        <p:spPr>
          <a:xfrm>
            <a:off x="0" y="1163783"/>
            <a:ext cx="12192000" cy="288570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18" name="Rectangle 17"/>
          <p:cNvSpPr/>
          <p:nvPr/>
        </p:nvSpPr>
        <p:spPr>
          <a:xfrm>
            <a:off x="5323143" y="4485775"/>
            <a:ext cx="1327788" cy="369332"/>
          </a:xfrm>
          <a:prstGeom prst="rect">
            <a:avLst/>
          </a:prstGeom>
          <a:ln>
            <a:noFill/>
          </a:ln>
        </p:spPr>
        <p:txBody>
          <a:bodyPr wrap="square">
            <a:spAutoFit/>
          </a:bodyPr>
          <a:lstStyle/>
          <a:p>
            <a:pPr algn="ctr" defTabSz="914309"/>
            <a:r>
              <a:rPr lang="en-US" b="1" kern="0">
                <a:solidFill>
                  <a:schemeClr val="tx1">
                    <a:lumMod val="65000"/>
                    <a:lumOff val="35000"/>
                  </a:schemeClr>
                </a:solidFill>
                <a:latin typeface="Arial" panose="020B0604020202020204" pitchFamily="34" charset="0"/>
                <a:cs typeface="Arial" panose="020B0604020202020204" pitchFamily="34" charset="0"/>
              </a:rPr>
              <a:t>Thực hiện</a:t>
            </a:r>
            <a:endParaRPr lang="en-US" b="1" kern="0" dirty="0">
              <a:solidFill>
                <a:sysClr val="windowText" lastClr="000000"/>
              </a:solidFill>
            </a:endParaRPr>
          </a:p>
        </p:txBody>
      </p:sp>
      <p:sp>
        <p:nvSpPr>
          <p:cNvPr id="28" name="Rectangle 27"/>
          <p:cNvSpPr/>
          <p:nvPr/>
        </p:nvSpPr>
        <p:spPr>
          <a:xfrm>
            <a:off x="1506145" y="1829097"/>
            <a:ext cx="9179721" cy="1569660"/>
          </a:xfrm>
          <a:prstGeom prst="rect">
            <a:avLst/>
          </a:prstGeom>
        </p:spPr>
        <p:txBody>
          <a:bodyPr wrap="square">
            <a:spAutoFit/>
          </a:bodyPr>
          <a:lstStyle/>
          <a:p>
            <a:pPr algn="ctr" defTabSz="914309"/>
            <a:r>
              <a:rPr lang="en-US" sz="4800" b="1" kern="0" dirty="0" smtClean="0">
                <a:solidFill>
                  <a:schemeClr val="bg1"/>
                </a:solidFill>
                <a:latin typeface="Arial" panose="020B0604020202020204" pitchFamily="34" charset="0"/>
                <a:cs typeface="Arial" panose="020B0604020202020204" pitchFamily="34" charset="0"/>
              </a:rPr>
              <a:t>S.O.L.I.D of Object Oriented Design</a:t>
            </a:r>
            <a:endParaRPr lang="en-US" sz="4800" b="1" kern="0" dirty="0">
              <a:solidFill>
                <a:schemeClr val="bg1"/>
              </a:solidFill>
              <a:latin typeface="Arial" panose="020B0604020202020204" pitchFamily="34" charset="0"/>
              <a:cs typeface="Arial" panose="020B0604020202020204" pitchFamily="34" charset="0"/>
            </a:endParaRPr>
          </a:p>
        </p:txBody>
      </p:sp>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63" name="Rectangle 62"/>
          <p:cNvSpPr/>
          <p:nvPr/>
        </p:nvSpPr>
        <p:spPr>
          <a:xfrm>
            <a:off x="4618788" y="5274915"/>
            <a:ext cx="2736515" cy="369332"/>
          </a:xfrm>
          <a:prstGeom prst="rect">
            <a:avLst/>
          </a:prstGeom>
          <a:ln>
            <a:noFill/>
          </a:ln>
        </p:spPr>
        <p:txBody>
          <a:bodyPr wrap="square">
            <a:spAutoFit/>
          </a:bodyPr>
          <a:lstStyle/>
          <a:p>
            <a:pPr algn="ctr" defTabSz="914309"/>
            <a:r>
              <a:rPr lang="en-US" kern="0" dirty="0" err="1">
                <a:solidFill>
                  <a:schemeClr val="tx1">
                    <a:lumMod val="65000"/>
                    <a:lumOff val="35000"/>
                  </a:schemeClr>
                </a:solidFill>
                <a:latin typeface="Arial" panose="020B0604020202020204" pitchFamily="34" charset="0"/>
                <a:cs typeface="Arial" panose="020B0604020202020204" pitchFamily="34" charset="0"/>
              </a:rPr>
              <a:t>Nguyễn</a:t>
            </a:r>
            <a:r>
              <a:rPr lang="en-US" kern="0" dirty="0">
                <a:solidFill>
                  <a:schemeClr val="tx1">
                    <a:lumMod val="65000"/>
                    <a:lumOff val="35000"/>
                  </a:schemeClr>
                </a:solidFill>
                <a:latin typeface="Arial" panose="020B0604020202020204" pitchFamily="34" charset="0"/>
                <a:cs typeface="Arial" panose="020B0604020202020204" pitchFamily="34" charset="0"/>
              </a:rPr>
              <a:t> </a:t>
            </a:r>
            <a:r>
              <a:rPr lang="en-US" kern="0" dirty="0" err="1">
                <a:solidFill>
                  <a:schemeClr val="tx1">
                    <a:lumMod val="65000"/>
                    <a:lumOff val="35000"/>
                  </a:schemeClr>
                </a:solidFill>
                <a:latin typeface="Arial" panose="020B0604020202020204" pitchFamily="34" charset="0"/>
                <a:cs typeface="Arial" panose="020B0604020202020204" pitchFamily="34" charset="0"/>
              </a:rPr>
              <a:t>Trọng</a:t>
            </a:r>
            <a:r>
              <a:rPr lang="en-US" kern="0" dirty="0">
                <a:solidFill>
                  <a:schemeClr val="tx1">
                    <a:lumMod val="65000"/>
                    <a:lumOff val="35000"/>
                  </a:schemeClr>
                </a:solidFill>
                <a:latin typeface="Arial" panose="020B0604020202020204" pitchFamily="34" charset="0"/>
                <a:cs typeface="Arial" panose="020B0604020202020204" pitchFamily="34" charset="0"/>
              </a:rPr>
              <a:t> </a:t>
            </a:r>
            <a:r>
              <a:rPr lang="en-US" kern="0" dirty="0" err="1">
                <a:solidFill>
                  <a:schemeClr val="tx1">
                    <a:lumMod val="65000"/>
                    <a:lumOff val="35000"/>
                  </a:schemeClr>
                </a:solidFill>
                <a:latin typeface="Arial" panose="020B0604020202020204" pitchFamily="34" charset="0"/>
                <a:cs typeface="Arial" panose="020B0604020202020204" pitchFamily="34" charset="0"/>
              </a:rPr>
              <a:t>Thuận</a:t>
            </a:r>
            <a:endParaRPr lang="en-US" kern="0" dirty="0">
              <a:solidFill>
                <a:sysClr val="windowText" lastClr="00000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9" y="4011469"/>
            <a:ext cx="2438400" cy="2438400"/>
          </a:xfrm>
          <a:prstGeom prst="rect">
            <a:avLst/>
          </a:prstGeom>
        </p:spPr>
      </p:pic>
      <p:sp>
        <p:nvSpPr>
          <p:cNvPr id="3" name="Slide Number Placeholder 2"/>
          <p:cNvSpPr>
            <a:spLocks noGrp="1"/>
          </p:cNvSpPr>
          <p:nvPr>
            <p:ph type="sldNum" sz="quarter" idx="12"/>
          </p:nvPr>
        </p:nvSpPr>
        <p:spPr/>
        <p:txBody>
          <a:bodyPr/>
          <a:lstStyle/>
          <a:p>
            <a:fld id="{5176CFEE-36C4-4A0C-BC89-DCE02F99B3D3}" type="slidenum">
              <a:rPr lang="en-US" smtClean="0"/>
              <a:t>1</a:t>
            </a:fld>
            <a:endParaRPr lang="en-US"/>
          </a:p>
        </p:txBody>
      </p:sp>
      <p:sp>
        <p:nvSpPr>
          <p:cNvPr id="12" name="Rectangle 11"/>
          <p:cNvSpPr/>
          <p:nvPr/>
        </p:nvSpPr>
        <p:spPr>
          <a:xfrm>
            <a:off x="4618779" y="4854637"/>
            <a:ext cx="2736515" cy="369332"/>
          </a:xfrm>
          <a:prstGeom prst="rect">
            <a:avLst/>
          </a:prstGeom>
          <a:ln>
            <a:noFill/>
          </a:ln>
        </p:spPr>
        <p:txBody>
          <a:bodyPr wrap="square">
            <a:spAutoFit/>
          </a:bodyPr>
          <a:lstStyle/>
          <a:p>
            <a:pPr algn="ctr" defTabSz="914309"/>
            <a:r>
              <a:rPr lang="en-US" kern="0" dirty="0" err="1" smtClean="0">
                <a:solidFill>
                  <a:schemeClr val="tx1">
                    <a:lumMod val="65000"/>
                    <a:lumOff val="35000"/>
                  </a:schemeClr>
                </a:solidFill>
                <a:latin typeface="Arial" panose="020B0604020202020204" pitchFamily="34" charset="0"/>
                <a:cs typeface="Arial" panose="020B0604020202020204" pitchFamily="34" charset="0"/>
              </a:rPr>
              <a:t>Nguyễn</a:t>
            </a:r>
            <a:r>
              <a:rPr lang="en-US" kern="0" dirty="0" smtClean="0">
                <a:solidFill>
                  <a:schemeClr val="tx1">
                    <a:lumMod val="65000"/>
                    <a:lumOff val="35000"/>
                  </a:schemeClr>
                </a:solidFill>
                <a:latin typeface="Arial" panose="020B0604020202020204" pitchFamily="34" charset="0"/>
                <a:cs typeface="Arial" panose="020B0604020202020204" pitchFamily="34" charset="0"/>
              </a:rPr>
              <a:t> </a:t>
            </a:r>
            <a:r>
              <a:rPr lang="en-US" kern="0" dirty="0" err="1" smtClean="0">
                <a:solidFill>
                  <a:schemeClr val="tx1">
                    <a:lumMod val="65000"/>
                    <a:lumOff val="35000"/>
                  </a:schemeClr>
                </a:solidFill>
                <a:latin typeface="Arial" panose="020B0604020202020204" pitchFamily="34" charset="0"/>
                <a:cs typeface="Arial" panose="020B0604020202020204" pitchFamily="34" charset="0"/>
              </a:rPr>
              <a:t>Hoàng</a:t>
            </a:r>
            <a:r>
              <a:rPr lang="en-US" kern="0" dirty="0" smtClean="0">
                <a:solidFill>
                  <a:schemeClr val="tx1">
                    <a:lumMod val="65000"/>
                    <a:lumOff val="35000"/>
                  </a:schemeClr>
                </a:solidFill>
                <a:latin typeface="Arial" panose="020B0604020202020204" pitchFamily="34" charset="0"/>
                <a:cs typeface="Arial" panose="020B0604020202020204" pitchFamily="34" charset="0"/>
              </a:rPr>
              <a:t> </a:t>
            </a:r>
            <a:r>
              <a:rPr lang="en-US" kern="0" dirty="0" err="1" smtClean="0">
                <a:solidFill>
                  <a:schemeClr val="tx1">
                    <a:lumMod val="65000"/>
                    <a:lumOff val="35000"/>
                  </a:schemeClr>
                </a:solidFill>
                <a:latin typeface="Arial" panose="020B0604020202020204" pitchFamily="34" charset="0"/>
                <a:cs typeface="Arial" panose="020B0604020202020204" pitchFamily="34" charset="0"/>
              </a:rPr>
              <a:t>Phú</a:t>
            </a:r>
            <a:r>
              <a:rPr lang="en-US" kern="0" dirty="0" smtClean="0">
                <a:solidFill>
                  <a:schemeClr val="tx1">
                    <a:lumMod val="65000"/>
                    <a:lumOff val="35000"/>
                  </a:schemeClr>
                </a:solidFill>
                <a:latin typeface="Arial" panose="020B0604020202020204" pitchFamily="34" charset="0"/>
                <a:cs typeface="Arial" panose="020B0604020202020204" pitchFamily="34" charset="0"/>
              </a:rPr>
              <a:t> </a:t>
            </a:r>
            <a:r>
              <a:rPr lang="en-US" kern="0" dirty="0" err="1" smtClean="0">
                <a:solidFill>
                  <a:schemeClr val="tx1">
                    <a:lumMod val="65000"/>
                    <a:lumOff val="35000"/>
                  </a:schemeClr>
                </a:solidFill>
                <a:latin typeface="Arial" panose="020B0604020202020204" pitchFamily="34" charset="0"/>
                <a:cs typeface="Arial" panose="020B0604020202020204" pitchFamily="34" charset="0"/>
              </a:rPr>
              <a:t>Tiên</a:t>
            </a:r>
            <a:endParaRPr lang="en-US" kern="0" dirty="0">
              <a:solidFill>
                <a:sysClr val="windowText" lastClr="000000"/>
              </a:solidFill>
            </a:endParaRPr>
          </a:p>
        </p:txBody>
      </p:sp>
    </p:spTree>
    <p:extLst>
      <p:ext uri="{BB962C8B-B14F-4D97-AF65-F5344CB8AC3E}">
        <p14:creationId xmlns:p14="http://schemas.microsoft.com/office/powerpoint/2010/main" val="125737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454597" y="-3206760"/>
            <a:ext cx="663915" cy="7573111"/>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Interface </a:t>
            </a:r>
            <a:r>
              <a:rPr lang="en-US" sz="2800" dirty="0">
                <a:solidFill>
                  <a:schemeClr val="bg1"/>
                </a:solidFill>
                <a:latin typeface="Arial" panose="020B0604020202020204" pitchFamily="34" charset="0"/>
                <a:cs typeface="Arial" panose="020B0604020202020204" pitchFamily="34" charset="0"/>
              </a:rPr>
              <a:t>Segregation Principle (ISP)</a:t>
            </a:r>
            <a:endParaRPr lang="en-US" sz="2800" dirty="0">
              <a:solidFill>
                <a:schemeClr val="bg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176CFEE-36C4-4A0C-BC89-DCE02F99B3D3}" type="slidenum">
              <a:rPr lang="en-US" smtClean="0"/>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940" y="1005538"/>
            <a:ext cx="6666059" cy="4999544"/>
          </a:xfrm>
          <a:prstGeom prst="rect">
            <a:avLst/>
          </a:prstGeom>
        </p:spPr>
      </p:pic>
      <p:sp>
        <p:nvSpPr>
          <p:cNvPr id="7" name="Rectangle 6"/>
          <p:cNvSpPr/>
          <p:nvPr/>
        </p:nvSpPr>
        <p:spPr>
          <a:xfrm>
            <a:off x="1793629" y="6005082"/>
            <a:ext cx="8968155" cy="307777"/>
          </a:xfrm>
          <a:prstGeom prst="rect">
            <a:avLst/>
          </a:prstGeom>
        </p:spPr>
        <p:txBody>
          <a:bodyPr wrap="square">
            <a:spAutoFit/>
          </a:bodyPr>
          <a:lstStyle/>
          <a:p>
            <a:r>
              <a:rPr lang="en-US" sz="1400" dirty="0"/>
              <a:t>https://blogs.msdn.microsoft.com/cdndevs/2009/07/15/the-solid-principles-explained-with-motivational-posters/</a:t>
            </a:r>
          </a:p>
        </p:txBody>
      </p:sp>
    </p:spTree>
    <p:extLst>
      <p:ext uri="{BB962C8B-B14F-4D97-AF65-F5344CB8AC3E}">
        <p14:creationId xmlns:p14="http://schemas.microsoft.com/office/powerpoint/2010/main" val="154142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454597" y="-3206760"/>
            <a:ext cx="663915" cy="7573111"/>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Interface </a:t>
            </a:r>
            <a:r>
              <a:rPr lang="en-US" sz="2800" dirty="0">
                <a:solidFill>
                  <a:schemeClr val="bg1"/>
                </a:solidFill>
                <a:latin typeface="Arial" panose="020B0604020202020204" pitchFamily="34" charset="0"/>
                <a:cs typeface="Arial" panose="020B0604020202020204" pitchFamily="34" charset="0"/>
              </a:rPr>
              <a:t>Segregation Principle (ISP)</a:t>
            </a:r>
            <a:endParaRPr lang="en-US" sz="2800" dirty="0">
              <a:solidFill>
                <a:schemeClr val="bg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176CFEE-36C4-4A0C-BC89-DCE02F99B3D3}" type="slidenum">
              <a:rPr lang="en-US" smtClean="0"/>
              <a:t>11</a:t>
            </a:fld>
            <a:endParaRPr lang="en-US"/>
          </a:p>
        </p:txBody>
      </p:sp>
      <p:sp>
        <p:nvSpPr>
          <p:cNvPr id="4" name="Rectangle 3"/>
          <p:cNvSpPr/>
          <p:nvPr/>
        </p:nvSpPr>
        <p:spPr>
          <a:xfrm>
            <a:off x="715107" y="1248344"/>
            <a:ext cx="10351477" cy="2862322"/>
          </a:xfrm>
          <a:prstGeom prst="rect">
            <a:avLst/>
          </a:prstGeom>
        </p:spPr>
        <p:txBody>
          <a:bodyPr wrap="square">
            <a:spAutoFit/>
          </a:bodyPr>
          <a:lstStyle/>
          <a:p>
            <a:r>
              <a:rPr lang="en-US" sz="2000" dirty="0">
                <a:latin typeface="Arial" pitchFamily="34" charset="0"/>
                <a:cs typeface="Arial" pitchFamily="34" charset="0"/>
              </a:rPr>
              <a:t>Clients should not be forced to depend upon interfaces that they don't use</a:t>
            </a:r>
            <a:r>
              <a:rPr lang="en-US" sz="2000" dirty="0" smtClean="0">
                <a:latin typeface="Arial" pitchFamily="34" charset="0"/>
                <a:cs typeface="Arial" pitchFamily="34" charset="0"/>
              </a:rPr>
              <a:t>.</a:t>
            </a:r>
          </a:p>
          <a:p>
            <a:pPr marL="342900" indent="-342900">
              <a:buFont typeface="Arial" pitchFamily="34" charset="0"/>
              <a:buChar char="•"/>
            </a:pPr>
            <a:r>
              <a:rPr lang="en-US" sz="2000" dirty="0" smtClean="0">
                <a:latin typeface="Arial" pitchFamily="34" charset="0"/>
                <a:cs typeface="Arial" pitchFamily="34" charset="0"/>
              </a:rPr>
              <a:t>Example:</a:t>
            </a:r>
          </a:p>
          <a:p>
            <a:pPr marL="342900" indent="-342900">
              <a:buFont typeface="Arial" pitchFamily="34" charset="0"/>
              <a:buChar char="•"/>
            </a:pPr>
            <a:r>
              <a:rPr lang="en-US" sz="2000" dirty="0" smtClean="0">
                <a:latin typeface="Arial" pitchFamily="34" charset="0"/>
                <a:cs typeface="Arial" pitchFamily="34" charset="0"/>
              </a:rPr>
              <a:t>We </a:t>
            </a:r>
            <a:r>
              <a:rPr lang="en-US" sz="2000" dirty="0">
                <a:latin typeface="Arial" pitchFamily="34" charset="0"/>
                <a:cs typeface="Arial" pitchFamily="34" charset="0"/>
              </a:rPr>
              <a:t>have a Manager class which represent the person which manages the workers. And we have 2 types of workers some average and some very efficient workers. </a:t>
            </a:r>
            <a:endParaRPr lang="en-US" sz="2000" dirty="0" smtClean="0">
              <a:latin typeface="Arial" pitchFamily="34" charset="0"/>
              <a:cs typeface="Arial" pitchFamily="34" charset="0"/>
            </a:endParaRPr>
          </a:p>
          <a:p>
            <a:pPr marL="342900" indent="-342900">
              <a:buFont typeface="Arial" pitchFamily="34" charset="0"/>
              <a:buChar char="•"/>
            </a:pPr>
            <a:r>
              <a:rPr lang="en-US" sz="2000" dirty="0" smtClean="0">
                <a:latin typeface="Arial" pitchFamily="34" charset="0"/>
                <a:cs typeface="Arial" pitchFamily="34" charset="0"/>
              </a:rPr>
              <a:t>Both </a:t>
            </a:r>
            <a:r>
              <a:rPr lang="en-US" sz="2000" dirty="0">
                <a:latin typeface="Arial" pitchFamily="34" charset="0"/>
                <a:cs typeface="Arial" pitchFamily="34" charset="0"/>
              </a:rPr>
              <a:t>types of workers works and they need a daily launch break to eat. But now some robots came in the company they work as well , but they don't eat so they don't need a launch break. </a:t>
            </a:r>
            <a:endParaRPr lang="en-US" sz="2000" dirty="0" smtClean="0">
              <a:latin typeface="Arial" pitchFamily="34" charset="0"/>
              <a:cs typeface="Arial" pitchFamily="34" charset="0"/>
            </a:endParaRPr>
          </a:p>
          <a:p>
            <a:pPr marL="342900" indent="-342900">
              <a:buFont typeface="Arial" pitchFamily="34" charset="0"/>
              <a:buChar char="•"/>
            </a:pPr>
            <a:r>
              <a:rPr lang="en-US" sz="2000" dirty="0" smtClean="0">
                <a:latin typeface="Arial" pitchFamily="34" charset="0"/>
                <a:cs typeface="Arial" pitchFamily="34" charset="0"/>
              </a:rPr>
              <a:t>One </a:t>
            </a:r>
            <a:r>
              <a:rPr lang="en-US" sz="2000" dirty="0">
                <a:latin typeface="Arial" pitchFamily="34" charset="0"/>
                <a:cs typeface="Arial" pitchFamily="34" charset="0"/>
              </a:rPr>
              <a:t>on side the new Robot class need to implement the </a:t>
            </a:r>
            <a:r>
              <a:rPr lang="en-US" sz="2000" dirty="0" err="1">
                <a:latin typeface="Arial" pitchFamily="34" charset="0"/>
                <a:cs typeface="Arial" pitchFamily="34" charset="0"/>
              </a:rPr>
              <a:t>IWorker</a:t>
            </a:r>
            <a:r>
              <a:rPr lang="en-US" sz="2000" dirty="0">
                <a:latin typeface="Arial" pitchFamily="34" charset="0"/>
                <a:cs typeface="Arial" pitchFamily="34" charset="0"/>
              </a:rPr>
              <a:t> interface because robots works. On the other side, the don't have to implement it because they don't eat</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05564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454597" y="-3206760"/>
            <a:ext cx="663915" cy="7573111"/>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Interface </a:t>
            </a:r>
            <a:r>
              <a:rPr lang="en-US" sz="2800" dirty="0">
                <a:solidFill>
                  <a:schemeClr val="bg1"/>
                </a:solidFill>
                <a:latin typeface="Arial" panose="020B0604020202020204" pitchFamily="34" charset="0"/>
                <a:cs typeface="Arial" panose="020B0604020202020204" pitchFamily="34" charset="0"/>
              </a:rPr>
              <a:t>Segregation Principle (ISP)</a:t>
            </a:r>
            <a:endParaRPr lang="en-US" sz="2800" dirty="0">
              <a:solidFill>
                <a:schemeClr val="bg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176CFEE-36C4-4A0C-BC89-DCE02F99B3D3}" type="slidenum">
              <a:rPr lang="en-US" smtClean="0"/>
              <a:t>12</a:t>
            </a:fld>
            <a:endParaRPr lang="en-US"/>
          </a:p>
        </p:txBody>
      </p:sp>
      <p:sp>
        <p:nvSpPr>
          <p:cNvPr id="4" name="Rectangle 3"/>
          <p:cNvSpPr/>
          <p:nvPr/>
        </p:nvSpPr>
        <p:spPr>
          <a:xfrm>
            <a:off x="715107" y="1248344"/>
            <a:ext cx="10351477" cy="3693319"/>
          </a:xfrm>
          <a:prstGeom prst="rect">
            <a:avLst/>
          </a:prstGeom>
        </p:spPr>
        <p:txBody>
          <a:bodyPr wrap="square">
            <a:spAutoFit/>
          </a:bodyPr>
          <a:lstStyle/>
          <a:p>
            <a:pPr marL="342900" indent="-342900">
              <a:buFont typeface="Arial" pitchFamily="34" charset="0"/>
              <a:buChar char="•"/>
            </a:pPr>
            <a:r>
              <a:rPr lang="en-US" sz="2400" dirty="0" smtClean="0">
                <a:latin typeface="Arial" pitchFamily="34" charset="0"/>
                <a:cs typeface="Arial" pitchFamily="34" charset="0"/>
              </a:rPr>
              <a:t>Example:</a:t>
            </a:r>
          </a:p>
          <a:p>
            <a:pPr marL="342900" indent="-342900">
              <a:lnSpc>
                <a:spcPct val="150000"/>
              </a:lnSpc>
              <a:buFont typeface="Arial" pitchFamily="34" charset="0"/>
              <a:buChar char="•"/>
            </a:pPr>
            <a:r>
              <a:rPr lang="en-US" sz="2000" dirty="0">
                <a:latin typeface="Arial" pitchFamily="34" charset="0"/>
                <a:cs typeface="Arial" pitchFamily="34" charset="0"/>
              </a:rPr>
              <a:t>This is why in this case the </a:t>
            </a:r>
            <a:r>
              <a:rPr lang="en-US" sz="2000" dirty="0" err="1">
                <a:latin typeface="Arial" pitchFamily="34" charset="0"/>
                <a:cs typeface="Arial" pitchFamily="34" charset="0"/>
              </a:rPr>
              <a:t>IWorker</a:t>
            </a:r>
            <a:r>
              <a:rPr lang="en-US" sz="2000" dirty="0">
                <a:latin typeface="Arial" pitchFamily="34" charset="0"/>
                <a:cs typeface="Arial" pitchFamily="34" charset="0"/>
              </a:rPr>
              <a:t> is considered a polluted interface.</a:t>
            </a:r>
          </a:p>
          <a:p>
            <a:pPr marL="342900" indent="-342900">
              <a:lnSpc>
                <a:spcPct val="150000"/>
              </a:lnSpc>
              <a:buFont typeface="Arial" pitchFamily="34" charset="0"/>
              <a:buChar char="•"/>
            </a:pPr>
            <a:r>
              <a:rPr lang="en-US" sz="2000" dirty="0">
                <a:latin typeface="Arial" pitchFamily="34" charset="0"/>
                <a:cs typeface="Arial" pitchFamily="34" charset="0"/>
              </a:rPr>
              <a:t>If we keep the present design, the new Robot class is forced to implement the eat method. We can write a dummy class which does nothing(let's say a launch break of 1 second daily), and can have undesired effects in the application(For example the reports seen by managers will report more lunches taken than the number of people).</a:t>
            </a:r>
          </a:p>
          <a:p>
            <a:pPr marL="342900" indent="-342900">
              <a:lnSpc>
                <a:spcPct val="150000"/>
              </a:lnSpc>
              <a:buFont typeface="Arial" pitchFamily="34" charset="0"/>
              <a:buChar char="•"/>
            </a:pPr>
            <a:r>
              <a:rPr lang="en-US" sz="2000" dirty="0">
                <a:latin typeface="Arial" pitchFamily="34" charset="0"/>
                <a:cs typeface="Arial" pitchFamily="34" charset="0"/>
              </a:rPr>
              <a:t>According to the Interface Segregation Principle, a flexible design will not have polluted interfaces. In our case the </a:t>
            </a:r>
            <a:r>
              <a:rPr lang="en-US" sz="2000" dirty="0" err="1">
                <a:latin typeface="Arial" pitchFamily="34" charset="0"/>
                <a:cs typeface="Arial" pitchFamily="34" charset="0"/>
              </a:rPr>
              <a:t>IWorker</a:t>
            </a:r>
            <a:r>
              <a:rPr lang="en-US" sz="2000" dirty="0">
                <a:latin typeface="Arial" pitchFamily="34" charset="0"/>
                <a:cs typeface="Arial" pitchFamily="34" charset="0"/>
              </a:rPr>
              <a:t> interface should be split in 2 different interfaces.</a:t>
            </a:r>
          </a:p>
        </p:txBody>
      </p:sp>
    </p:spTree>
    <p:extLst>
      <p:ext uri="{BB962C8B-B14F-4D97-AF65-F5344CB8AC3E}">
        <p14:creationId xmlns:p14="http://schemas.microsoft.com/office/powerpoint/2010/main" val="386994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454597" y="-3206760"/>
            <a:ext cx="663915" cy="7573111"/>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Interface </a:t>
            </a:r>
            <a:r>
              <a:rPr lang="en-US" sz="2800" dirty="0">
                <a:solidFill>
                  <a:schemeClr val="bg1"/>
                </a:solidFill>
                <a:latin typeface="Arial" panose="020B0604020202020204" pitchFamily="34" charset="0"/>
                <a:cs typeface="Arial" panose="020B0604020202020204" pitchFamily="34" charset="0"/>
              </a:rPr>
              <a:t>Segregation Principle (ISP)</a:t>
            </a:r>
            <a:endParaRPr lang="en-US" sz="2800" dirty="0">
              <a:solidFill>
                <a:schemeClr val="bg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176CFEE-36C4-4A0C-BC89-DCE02F99B3D3}" type="slidenum">
              <a:rPr lang="en-US" smtClean="0"/>
              <a:t>13</a:t>
            </a:fld>
            <a:endParaRPr lang="en-US"/>
          </a:p>
        </p:txBody>
      </p:sp>
      <p:sp>
        <p:nvSpPr>
          <p:cNvPr id="4" name="Rectangle 3"/>
          <p:cNvSpPr/>
          <p:nvPr/>
        </p:nvSpPr>
        <p:spPr>
          <a:xfrm>
            <a:off x="715107" y="1248344"/>
            <a:ext cx="10351477" cy="461665"/>
          </a:xfrm>
          <a:prstGeom prst="rect">
            <a:avLst/>
          </a:prstGeom>
        </p:spPr>
        <p:txBody>
          <a:bodyPr wrap="square">
            <a:spAutoFit/>
          </a:bodyPr>
          <a:lstStyle/>
          <a:p>
            <a:pPr marL="342900" indent="-342900">
              <a:buFont typeface="Arial" pitchFamily="34" charset="0"/>
              <a:buChar char="•"/>
            </a:pPr>
            <a:r>
              <a:rPr lang="en-US" sz="2400" dirty="0" smtClean="0">
                <a:latin typeface="Arial" pitchFamily="34" charset="0"/>
                <a:cs typeface="Arial" pitchFamily="34" charset="0"/>
              </a:rPr>
              <a:t>Example: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615" y="1225736"/>
            <a:ext cx="3346230" cy="52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269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454597" y="-3206760"/>
            <a:ext cx="663915" cy="7573111"/>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Interface </a:t>
            </a:r>
            <a:r>
              <a:rPr lang="en-US" sz="2800" dirty="0">
                <a:solidFill>
                  <a:schemeClr val="bg1"/>
                </a:solidFill>
                <a:latin typeface="Arial" panose="020B0604020202020204" pitchFamily="34" charset="0"/>
                <a:cs typeface="Arial" panose="020B0604020202020204" pitchFamily="34" charset="0"/>
              </a:rPr>
              <a:t>Segregation Principle (ISP)</a:t>
            </a:r>
            <a:endParaRPr lang="en-US" sz="2800" dirty="0">
              <a:solidFill>
                <a:schemeClr val="bg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176CFEE-36C4-4A0C-BC89-DCE02F99B3D3}" type="slidenum">
              <a:rPr lang="en-US" smtClean="0"/>
              <a:t>14</a:t>
            </a:fld>
            <a:endParaRPr lang="en-US"/>
          </a:p>
        </p:txBody>
      </p:sp>
      <p:sp>
        <p:nvSpPr>
          <p:cNvPr id="4" name="Rectangle 3"/>
          <p:cNvSpPr/>
          <p:nvPr/>
        </p:nvSpPr>
        <p:spPr>
          <a:xfrm>
            <a:off x="715107" y="1248344"/>
            <a:ext cx="10351477" cy="461665"/>
          </a:xfrm>
          <a:prstGeom prst="rect">
            <a:avLst/>
          </a:prstGeom>
        </p:spPr>
        <p:txBody>
          <a:bodyPr wrap="square">
            <a:spAutoFit/>
          </a:bodyPr>
          <a:lstStyle/>
          <a:p>
            <a:pPr marL="342900" indent="-342900">
              <a:buFont typeface="Arial" pitchFamily="34" charset="0"/>
              <a:buChar char="•"/>
            </a:pPr>
            <a:r>
              <a:rPr lang="en-US" sz="2400" dirty="0" smtClean="0">
                <a:latin typeface="Arial" pitchFamily="34" charset="0"/>
                <a:cs typeface="Arial" pitchFamily="34" charset="0"/>
              </a:rPr>
              <a:t>Example</a:t>
            </a:r>
            <a:endParaRPr lang="en-US" sz="2400" dirty="0">
              <a:latin typeface="Arial" pitchFamily="34" charset="0"/>
              <a:cs typeface="Arial"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495" y="1710009"/>
            <a:ext cx="3770837" cy="432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859" y="1710009"/>
            <a:ext cx="27527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193322" y="3716852"/>
            <a:ext cx="6998678" cy="1631216"/>
          </a:xfrm>
          <a:prstGeom prst="rect">
            <a:avLst/>
          </a:prstGeom>
        </p:spPr>
        <p:txBody>
          <a:bodyPr wrap="square">
            <a:spAutoFit/>
          </a:bodyPr>
          <a:lstStyle/>
          <a:p>
            <a:pPr marL="342900" indent="-342900">
              <a:buFont typeface="Arial" pitchFamily="34" charset="0"/>
              <a:buChar char="•"/>
            </a:pPr>
            <a:r>
              <a:rPr lang="en-US" sz="2000" dirty="0">
                <a:latin typeface="Arial" pitchFamily="34" charset="0"/>
                <a:cs typeface="Arial" pitchFamily="34" charset="0"/>
              </a:rPr>
              <a:t>By splitting the </a:t>
            </a:r>
            <a:r>
              <a:rPr lang="en-US" sz="2000" dirty="0" err="1">
                <a:latin typeface="Arial" pitchFamily="34" charset="0"/>
                <a:cs typeface="Arial" pitchFamily="34" charset="0"/>
              </a:rPr>
              <a:t>IWorker</a:t>
            </a:r>
            <a:r>
              <a:rPr lang="en-US" sz="2000" dirty="0">
                <a:latin typeface="Arial" pitchFamily="34" charset="0"/>
                <a:cs typeface="Arial" pitchFamily="34" charset="0"/>
              </a:rPr>
              <a:t> interface in 2 different interfaces the new Robot class is no longer forced to implement the eat method. Also if we need another functionality for the robot like recharging we create another interface </a:t>
            </a:r>
            <a:r>
              <a:rPr lang="en-US" sz="2000" dirty="0" err="1">
                <a:latin typeface="Arial" pitchFamily="34" charset="0"/>
                <a:cs typeface="Arial" pitchFamily="34" charset="0"/>
              </a:rPr>
              <a:t>IRechargeble</a:t>
            </a:r>
            <a:r>
              <a:rPr lang="en-US" sz="2000" dirty="0">
                <a:latin typeface="Arial" pitchFamily="34" charset="0"/>
                <a:cs typeface="Arial" pitchFamily="34" charset="0"/>
              </a:rPr>
              <a:t> with a method recharge.</a:t>
            </a:r>
          </a:p>
        </p:txBody>
      </p:sp>
    </p:spTree>
    <p:extLst>
      <p:ext uri="{BB962C8B-B14F-4D97-AF65-F5344CB8AC3E}">
        <p14:creationId xmlns:p14="http://schemas.microsoft.com/office/powerpoint/2010/main" val="173001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a:solidFill>
                  <a:schemeClr val="bg1"/>
                </a:solidFill>
                <a:latin typeface="Arial" panose="020B0604020202020204" pitchFamily="34" charset="0"/>
                <a:cs typeface="Arial" panose="020B0604020202020204" pitchFamily="34" charset="0"/>
              </a:rPr>
              <a:t>Dependency Inversion Principle (</a:t>
            </a:r>
            <a:r>
              <a:rPr lang="en-US" sz="2800" dirty="0" smtClean="0">
                <a:solidFill>
                  <a:schemeClr val="bg1"/>
                </a:solidFill>
                <a:latin typeface="Arial" panose="020B0604020202020204" pitchFamily="34" charset="0"/>
                <a:cs typeface="Arial" panose="020B0604020202020204" pitchFamily="34" charset="0"/>
              </a:rPr>
              <a:t>DIP)</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15</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505" y="1013608"/>
            <a:ext cx="6775939" cy="5081954"/>
          </a:xfrm>
          <a:prstGeom prst="rect">
            <a:avLst/>
          </a:prstGeom>
        </p:spPr>
      </p:pic>
      <p:sp>
        <p:nvSpPr>
          <p:cNvPr id="3" name="Rectangle 2"/>
          <p:cNvSpPr/>
          <p:nvPr/>
        </p:nvSpPr>
        <p:spPr>
          <a:xfrm>
            <a:off x="1436075" y="6095562"/>
            <a:ext cx="8452336" cy="307777"/>
          </a:xfrm>
          <a:prstGeom prst="rect">
            <a:avLst/>
          </a:prstGeom>
        </p:spPr>
        <p:txBody>
          <a:bodyPr wrap="square">
            <a:spAutoFit/>
          </a:bodyPr>
          <a:lstStyle/>
          <a:p>
            <a:r>
              <a:rPr lang="en-US" sz="1400" dirty="0"/>
              <a:t>https://blogs.msdn.microsoft.com/cdndevs/2009/07/15/the-solid-principles-explained-with-motivational-posters/</a:t>
            </a:r>
          </a:p>
        </p:txBody>
      </p:sp>
    </p:spTree>
    <p:extLst>
      <p:ext uri="{BB962C8B-B14F-4D97-AF65-F5344CB8AC3E}">
        <p14:creationId xmlns:p14="http://schemas.microsoft.com/office/powerpoint/2010/main" val="260824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a:solidFill>
                  <a:schemeClr val="bg1"/>
                </a:solidFill>
                <a:latin typeface="Arial" panose="020B0604020202020204" pitchFamily="34" charset="0"/>
                <a:cs typeface="Arial" panose="020B0604020202020204" pitchFamily="34" charset="0"/>
              </a:rPr>
              <a:t>Dependency Inversion Principle (</a:t>
            </a:r>
            <a:r>
              <a:rPr lang="en-US" sz="2800" dirty="0" smtClean="0">
                <a:solidFill>
                  <a:schemeClr val="bg1"/>
                </a:solidFill>
                <a:latin typeface="Arial" panose="020B0604020202020204" pitchFamily="34" charset="0"/>
                <a:cs typeface="Arial" panose="020B0604020202020204" pitchFamily="34" charset="0"/>
              </a:rPr>
              <a:t>DIP)</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16</a:t>
            </a:fld>
            <a:endParaRPr lang="en-US"/>
          </a:p>
        </p:txBody>
      </p:sp>
      <p:sp>
        <p:nvSpPr>
          <p:cNvPr id="3" name="Rectangle 2"/>
          <p:cNvSpPr/>
          <p:nvPr/>
        </p:nvSpPr>
        <p:spPr>
          <a:xfrm>
            <a:off x="480645" y="1078085"/>
            <a:ext cx="10808677" cy="4455835"/>
          </a:xfrm>
          <a:prstGeom prst="rect">
            <a:avLst/>
          </a:prstGeom>
        </p:spPr>
        <p:txBody>
          <a:bodyPr wrap="square">
            <a:spAutoFit/>
          </a:bodyPr>
          <a:lstStyle/>
          <a:p>
            <a:pPr marL="342900" indent="-342900">
              <a:lnSpc>
                <a:spcPct val="150000"/>
              </a:lnSpc>
              <a:buFont typeface="Arial" pitchFamily="34" charset="0"/>
              <a:buChar char="•"/>
            </a:pPr>
            <a:r>
              <a:rPr lang="en-US" sz="2400" dirty="0" smtClean="0">
                <a:latin typeface="Arial" pitchFamily="34" charset="0"/>
                <a:cs typeface="Arial" pitchFamily="34" charset="0"/>
              </a:rPr>
              <a:t>Copy module which reads characters from the keyboard and writes them to the printer device. </a:t>
            </a:r>
          </a:p>
          <a:p>
            <a:pPr marL="342900" indent="-342900">
              <a:lnSpc>
                <a:spcPct val="150000"/>
              </a:lnSpc>
              <a:buFont typeface="Wingdings" pitchFamily="2" charset="2"/>
              <a:buChar char="Ø"/>
            </a:pPr>
            <a:r>
              <a:rPr lang="en-US" sz="2400" b="1" dirty="0" smtClean="0">
                <a:latin typeface="Arial" pitchFamily="34" charset="0"/>
                <a:cs typeface="Arial" pitchFamily="34" charset="0"/>
              </a:rPr>
              <a:t>The </a:t>
            </a:r>
            <a:r>
              <a:rPr lang="en-US" sz="2400" b="1" dirty="0">
                <a:latin typeface="Arial" pitchFamily="34" charset="0"/>
                <a:cs typeface="Arial" pitchFamily="34" charset="0"/>
              </a:rPr>
              <a:t>high level class </a:t>
            </a:r>
            <a:r>
              <a:rPr lang="en-US" sz="2400" b="1" dirty="0" smtClean="0">
                <a:latin typeface="Arial" pitchFamily="34" charset="0"/>
                <a:cs typeface="Arial" pitchFamily="34" charset="0"/>
              </a:rPr>
              <a:t>:Copy </a:t>
            </a:r>
            <a:r>
              <a:rPr lang="en-US" sz="2400" b="1" dirty="0">
                <a:latin typeface="Arial" pitchFamily="34" charset="0"/>
                <a:cs typeface="Arial" pitchFamily="34" charset="0"/>
              </a:rPr>
              <a:t>class</a:t>
            </a:r>
            <a:r>
              <a:rPr lang="en-US" sz="2400" dirty="0">
                <a:latin typeface="Arial" pitchFamily="34" charset="0"/>
                <a:cs typeface="Arial" pitchFamily="34" charset="0"/>
              </a:rPr>
              <a:t>. </a:t>
            </a:r>
            <a:endParaRPr lang="en-US" sz="2400" dirty="0" smtClean="0">
              <a:latin typeface="Arial" pitchFamily="34" charset="0"/>
              <a:cs typeface="Arial" pitchFamily="34" charset="0"/>
            </a:endParaRPr>
          </a:p>
          <a:p>
            <a:pPr marL="342900" indent="-342900">
              <a:lnSpc>
                <a:spcPct val="150000"/>
              </a:lnSpc>
              <a:buFont typeface="Wingdings" pitchFamily="2" charset="2"/>
              <a:buChar char="Ø"/>
            </a:pPr>
            <a:r>
              <a:rPr lang="en-US" sz="2400" b="1" dirty="0" smtClean="0">
                <a:latin typeface="Arial" pitchFamily="34" charset="0"/>
                <a:cs typeface="Arial" pitchFamily="34" charset="0"/>
              </a:rPr>
              <a:t>The </a:t>
            </a:r>
            <a:r>
              <a:rPr lang="en-US" sz="2400" b="1" dirty="0">
                <a:latin typeface="Arial" pitchFamily="34" charset="0"/>
                <a:cs typeface="Arial" pitchFamily="34" charset="0"/>
              </a:rPr>
              <a:t>low level </a:t>
            </a:r>
            <a:r>
              <a:rPr lang="en-US" sz="2400" b="1" dirty="0" smtClean="0">
                <a:latin typeface="Arial" pitchFamily="34" charset="0"/>
                <a:cs typeface="Arial" pitchFamily="34" charset="0"/>
              </a:rPr>
              <a:t>classes: </a:t>
            </a:r>
            <a:r>
              <a:rPr lang="en-US" sz="2400" b="1" dirty="0" err="1" smtClean="0">
                <a:latin typeface="Arial" pitchFamily="34" charset="0"/>
                <a:cs typeface="Arial" pitchFamily="34" charset="0"/>
              </a:rPr>
              <a:t>KeyboardReader</a:t>
            </a:r>
            <a:r>
              <a:rPr lang="en-US" sz="2400" dirty="0" smtClean="0">
                <a:latin typeface="Arial" pitchFamily="34" charset="0"/>
                <a:cs typeface="Arial" pitchFamily="34" charset="0"/>
              </a:rPr>
              <a:t> </a:t>
            </a:r>
            <a:r>
              <a:rPr lang="en-US" sz="2400" dirty="0">
                <a:latin typeface="Arial" pitchFamily="34" charset="0"/>
                <a:cs typeface="Arial" pitchFamily="34" charset="0"/>
              </a:rPr>
              <a:t>and </a:t>
            </a:r>
            <a:r>
              <a:rPr lang="en-US" sz="2400" b="1" dirty="0" err="1">
                <a:latin typeface="Arial" pitchFamily="34" charset="0"/>
                <a:cs typeface="Arial" pitchFamily="34" charset="0"/>
              </a:rPr>
              <a:t>PrinterWriter</a:t>
            </a:r>
            <a:r>
              <a:rPr lang="en-US" sz="2400" dirty="0" smtClean="0">
                <a:latin typeface="Arial" pitchFamily="34" charset="0"/>
                <a:cs typeface="Arial" pitchFamily="34" charset="0"/>
              </a:rPr>
              <a:t>.</a:t>
            </a:r>
          </a:p>
          <a:p>
            <a:pPr marL="342900" indent="-342900">
              <a:lnSpc>
                <a:spcPct val="150000"/>
              </a:lnSpc>
              <a:buFont typeface="Arial" pitchFamily="34" charset="0"/>
              <a:buChar char="•"/>
            </a:pPr>
            <a:r>
              <a:rPr lang="en-US" sz="2400" dirty="0">
                <a:latin typeface="Arial" pitchFamily="34" charset="0"/>
                <a:cs typeface="Arial" pitchFamily="34" charset="0"/>
              </a:rPr>
              <a:t>In a </a:t>
            </a:r>
            <a:r>
              <a:rPr lang="en-US" sz="2400" dirty="0" smtClean="0">
                <a:solidFill>
                  <a:schemeClr val="accent1"/>
                </a:solidFill>
                <a:latin typeface="Arial" pitchFamily="34" charset="0"/>
                <a:cs typeface="Arial" pitchFamily="34" charset="0"/>
              </a:rPr>
              <a:t>bad</a:t>
            </a:r>
            <a:r>
              <a:rPr lang="en-US" sz="2400" dirty="0" smtClean="0">
                <a:latin typeface="Arial" pitchFamily="34" charset="0"/>
                <a:cs typeface="Arial" pitchFamily="34" charset="0"/>
              </a:rPr>
              <a:t> design </a:t>
            </a:r>
            <a:r>
              <a:rPr lang="en-US" sz="2400" dirty="0">
                <a:latin typeface="Arial" pitchFamily="34" charset="0"/>
                <a:cs typeface="Arial" pitchFamily="34" charset="0"/>
              </a:rPr>
              <a:t>the high level class uses directly and depends heavily on the low level classes. In such a case if we want to change the design to direct the output to a new </a:t>
            </a:r>
            <a:r>
              <a:rPr lang="en-US" sz="2400" dirty="0" err="1">
                <a:latin typeface="Arial" pitchFamily="34" charset="0"/>
                <a:cs typeface="Arial" pitchFamily="34" charset="0"/>
              </a:rPr>
              <a:t>FileWriter</a:t>
            </a:r>
            <a:r>
              <a:rPr lang="en-US" sz="2400" dirty="0">
                <a:latin typeface="Arial" pitchFamily="34" charset="0"/>
                <a:cs typeface="Arial" pitchFamily="34" charset="0"/>
              </a:rPr>
              <a:t> class we have to make changes in the </a:t>
            </a:r>
            <a:r>
              <a:rPr lang="en-US" sz="2400" b="1" dirty="0">
                <a:latin typeface="Arial" pitchFamily="34" charset="0"/>
                <a:cs typeface="Arial" pitchFamily="34" charset="0"/>
              </a:rPr>
              <a:t>Copy class</a:t>
            </a:r>
            <a:r>
              <a:rPr lang="en-US" sz="2400" dirty="0" smtClean="0">
                <a:latin typeface="Arial" pitchFamily="34" charset="0"/>
                <a:cs typeface="Arial" pitchFamily="34" charset="0"/>
              </a:rPr>
              <a:t>.</a:t>
            </a:r>
          </a:p>
        </p:txBody>
      </p:sp>
    </p:spTree>
    <p:extLst>
      <p:ext uri="{BB962C8B-B14F-4D97-AF65-F5344CB8AC3E}">
        <p14:creationId xmlns:p14="http://schemas.microsoft.com/office/powerpoint/2010/main" val="1864296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a:solidFill>
                  <a:schemeClr val="bg1"/>
                </a:solidFill>
                <a:latin typeface="Arial" panose="020B0604020202020204" pitchFamily="34" charset="0"/>
                <a:cs typeface="Arial" panose="020B0604020202020204" pitchFamily="34" charset="0"/>
              </a:rPr>
              <a:t>Dependency Inversion Principle (</a:t>
            </a:r>
            <a:r>
              <a:rPr lang="en-US" sz="2800" dirty="0" smtClean="0">
                <a:solidFill>
                  <a:schemeClr val="bg1"/>
                </a:solidFill>
                <a:latin typeface="Arial" panose="020B0604020202020204" pitchFamily="34" charset="0"/>
                <a:cs typeface="Arial" panose="020B0604020202020204" pitchFamily="34" charset="0"/>
              </a:rPr>
              <a:t>DIP)</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17</a:t>
            </a:fld>
            <a:endParaRPr lang="en-US"/>
          </a:p>
        </p:txBody>
      </p:sp>
      <p:sp>
        <p:nvSpPr>
          <p:cNvPr id="3" name="Rectangle 2"/>
          <p:cNvSpPr/>
          <p:nvPr/>
        </p:nvSpPr>
        <p:spPr>
          <a:xfrm>
            <a:off x="480645" y="1078085"/>
            <a:ext cx="10808677" cy="3970318"/>
          </a:xfrm>
          <a:prstGeom prst="rect">
            <a:avLst/>
          </a:prstGeom>
        </p:spPr>
        <p:txBody>
          <a:bodyPr wrap="square">
            <a:spAutoFit/>
          </a:bodyPr>
          <a:lstStyle/>
          <a:p>
            <a:pPr marL="342900" indent="-342900">
              <a:lnSpc>
                <a:spcPct val="150000"/>
              </a:lnSpc>
              <a:buFont typeface="Arial" pitchFamily="34" charset="0"/>
              <a:buChar char="•"/>
            </a:pPr>
            <a:r>
              <a:rPr lang="en-US" sz="2400" dirty="0" smtClean="0">
                <a:latin typeface="Arial" pitchFamily="34" charset="0"/>
                <a:cs typeface="Arial" pitchFamily="34" charset="0"/>
              </a:rPr>
              <a:t>In </a:t>
            </a:r>
            <a:r>
              <a:rPr lang="en-US" sz="2400" dirty="0">
                <a:latin typeface="Arial" pitchFamily="34" charset="0"/>
                <a:cs typeface="Arial" pitchFamily="34" charset="0"/>
              </a:rPr>
              <a:t>order to avoid such problems we can introduce an </a:t>
            </a:r>
            <a:r>
              <a:rPr lang="en-US" sz="2400" b="1" dirty="0">
                <a:latin typeface="Arial" pitchFamily="34" charset="0"/>
                <a:cs typeface="Arial" pitchFamily="34" charset="0"/>
              </a:rPr>
              <a:t>abstraction</a:t>
            </a:r>
            <a:r>
              <a:rPr lang="en-US" sz="2400" dirty="0">
                <a:latin typeface="Arial" pitchFamily="34" charset="0"/>
                <a:cs typeface="Arial" pitchFamily="34" charset="0"/>
              </a:rPr>
              <a:t> layer between high level classes and low level classes. Since the high level modules contain the complex logic they should not depend on the low level modules so the new abstraction layer should not be created based on low level modules. Low level modules are to be created based on the abstraction layer</a:t>
            </a:r>
            <a:r>
              <a:rPr lang="en-US" sz="2400" dirty="0" smtClean="0">
                <a:latin typeface="Arial" pitchFamily="34" charset="0"/>
                <a:cs typeface="Arial" pitchFamily="34" charset="0"/>
              </a:rPr>
              <a:t>.</a:t>
            </a:r>
          </a:p>
          <a:p>
            <a:pPr marL="342900" indent="-342900">
              <a:lnSpc>
                <a:spcPct val="150000"/>
              </a:lnSpc>
              <a:buFont typeface="Arial" pitchFamily="34" charset="0"/>
              <a:buChar char="•"/>
            </a:pPr>
            <a:r>
              <a:rPr lang="en-US" sz="2400" b="1" dirty="0">
                <a:latin typeface="Arial" pitchFamily="34" charset="0"/>
                <a:cs typeface="Arial" pitchFamily="34" charset="0"/>
              </a:rPr>
              <a:t>High Level Classes</a:t>
            </a:r>
            <a:r>
              <a:rPr lang="en-US" sz="2400" dirty="0">
                <a:latin typeface="Arial" pitchFamily="34" charset="0"/>
                <a:cs typeface="Arial" pitchFamily="34" charset="0"/>
              </a:rPr>
              <a:t> --&gt; </a:t>
            </a:r>
            <a:r>
              <a:rPr lang="en-US" sz="2400" b="1" dirty="0">
                <a:latin typeface="Arial" pitchFamily="34" charset="0"/>
                <a:cs typeface="Arial" pitchFamily="34" charset="0"/>
              </a:rPr>
              <a:t>Abstraction Layer </a:t>
            </a:r>
            <a:r>
              <a:rPr lang="en-US" sz="2400" dirty="0">
                <a:latin typeface="Arial" pitchFamily="34" charset="0"/>
                <a:cs typeface="Arial" pitchFamily="34" charset="0"/>
              </a:rPr>
              <a:t>--&gt; </a:t>
            </a:r>
            <a:r>
              <a:rPr lang="en-US" sz="2400" b="1" dirty="0">
                <a:latin typeface="Arial" pitchFamily="34" charset="0"/>
                <a:cs typeface="Arial" pitchFamily="34" charset="0"/>
              </a:rPr>
              <a:t>Low Level Classes</a:t>
            </a:r>
            <a:endParaRPr lang="en-US" sz="2400" b="1" dirty="0" smtClean="0">
              <a:latin typeface="Arial" pitchFamily="34" charset="0"/>
              <a:cs typeface="Arial" pitchFamily="34" charset="0"/>
            </a:endParaRPr>
          </a:p>
        </p:txBody>
      </p:sp>
    </p:spTree>
    <p:extLst>
      <p:ext uri="{BB962C8B-B14F-4D97-AF65-F5344CB8AC3E}">
        <p14:creationId xmlns:p14="http://schemas.microsoft.com/office/powerpoint/2010/main" val="2888501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a:solidFill>
                  <a:schemeClr val="bg1"/>
                </a:solidFill>
                <a:latin typeface="Arial" panose="020B0604020202020204" pitchFamily="34" charset="0"/>
                <a:cs typeface="Arial" panose="020B0604020202020204" pitchFamily="34" charset="0"/>
              </a:rPr>
              <a:t>Dependency Inversion Principle (</a:t>
            </a:r>
            <a:r>
              <a:rPr lang="en-US" sz="2800" dirty="0" smtClean="0">
                <a:solidFill>
                  <a:schemeClr val="bg1"/>
                </a:solidFill>
                <a:latin typeface="Arial" panose="020B0604020202020204" pitchFamily="34" charset="0"/>
                <a:cs typeface="Arial" panose="020B0604020202020204" pitchFamily="34" charset="0"/>
              </a:rPr>
              <a:t>DIP)</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18</a:t>
            </a:fld>
            <a:endParaRPr lang="en-US"/>
          </a:p>
        </p:txBody>
      </p:sp>
      <p:sp>
        <p:nvSpPr>
          <p:cNvPr id="3" name="Rectangle 2"/>
          <p:cNvSpPr/>
          <p:nvPr/>
        </p:nvSpPr>
        <p:spPr>
          <a:xfrm>
            <a:off x="480645" y="1078085"/>
            <a:ext cx="10808677" cy="2239844"/>
          </a:xfrm>
          <a:prstGeom prst="rect">
            <a:avLst/>
          </a:prstGeom>
        </p:spPr>
        <p:txBody>
          <a:bodyPr wrap="square">
            <a:spAutoFit/>
          </a:bodyPr>
          <a:lstStyle/>
          <a:p>
            <a:pPr marL="342900" indent="-342900">
              <a:lnSpc>
                <a:spcPct val="150000"/>
              </a:lnSpc>
              <a:buFont typeface="Arial" pitchFamily="34" charset="0"/>
              <a:buChar char="•"/>
            </a:pPr>
            <a:r>
              <a:rPr lang="en-US" sz="2400" b="1" dirty="0">
                <a:latin typeface="Arial" pitchFamily="34" charset="0"/>
                <a:cs typeface="Arial" pitchFamily="34" charset="0"/>
              </a:rPr>
              <a:t>High-level modules </a:t>
            </a:r>
            <a:r>
              <a:rPr lang="en-US" sz="2400" dirty="0">
                <a:latin typeface="Arial" pitchFamily="34" charset="0"/>
                <a:cs typeface="Arial" pitchFamily="34" charset="0"/>
              </a:rPr>
              <a:t>should </a:t>
            </a:r>
            <a:r>
              <a:rPr lang="en-US" sz="2400" dirty="0">
                <a:solidFill>
                  <a:schemeClr val="accent1"/>
                </a:solidFill>
                <a:latin typeface="Arial" pitchFamily="34" charset="0"/>
                <a:cs typeface="Arial" pitchFamily="34" charset="0"/>
              </a:rPr>
              <a:t>not depend on </a:t>
            </a:r>
            <a:r>
              <a:rPr lang="en-US" sz="2400" b="1" dirty="0">
                <a:latin typeface="Arial" pitchFamily="34" charset="0"/>
                <a:cs typeface="Arial" pitchFamily="34" charset="0"/>
              </a:rPr>
              <a:t>low-level modules</a:t>
            </a:r>
            <a:r>
              <a:rPr lang="en-US" sz="2400" dirty="0">
                <a:latin typeface="Arial" pitchFamily="34" charset="0"/>
                <a:cs typeface="Arial" pitchFamily="34" charset="0"/>
              </a:rPr>
              <a:t>. Both should </a:t>
            </a:r>
            <a:r>
              <a:rPr lang="en-US" sz="2400" dirty="0">
                <a:solidFill>
                  <a:schemeClr val="accent1"/>
                </a:solidFill>
                <a:latin typeface="Arial" pitchFamily="34" charset="0"/>
                <a:cs typeface="Arial" pitchFamily="34" charset="0"/>
              </a:rPr>
              <a:t>depend on </a:t>
            </a:r>
            <a:r>
              <a:rPr lang="en-US" sz="2400" b="1" dirty="0">
                <a:latin typeface="Arial" pitchFamily="34" charset="0"/>
                <a:cs typeface="Arial" pitchFamily="34" charset="0"/>
              </a:rPr>
              <a:t>abstractions</a:t>
            </a:r>
            <a:r>
              <a:rPr lang="en-US" sz="2400" dirty="0">
                <a:latin typeface="Arial" pitchFamily="34" charset="0"/>
                <a:cs typeface="Arial" pitchFamily="34" charset="0"/>
              </a:rPr>
              <a:t>.</a:t>
            </a:r>
          </a:p>
          <a:p>
            <a:pPr marL="342900" indent="-342900">
              <a:lnSpc>
                <a:spcPct val="150000"/>
              </a:lnSpc>
              <a:buFont typeface="Arial" pitchFamily="34" charset="0"/>
              <a:buChar char="•"/>
            </a:pPr>
            <a:r>
              <a:rPr lang="en-US" sz="2400" b="1" dirty="0">
                <a:latin typeface="Arial" pitchFamily="34" charset="0"/>
                <a:cs typeface="Arial" pitchFamily="34" charset="0"/>
              </a:rPr>
              <a:t>Abstractions</a:t>
            </a:r>
            <a:r>
              <a:rPr lang="en-US" sz="2400" dirty="0">
                <a:latin typeface="Arial" pitchFamily="34" charset="0"/>
                <a:cs typeface="Arial" pitchFamily="34" charset="0"/>
              </a:rPr>
              <a:t> should </a:t>
            </a:r>
            <a:r>
              <a:rPr lang="en-US" sz="2400" dirty="0">
                <a:solidFill>
                  <a:schemeClr val="accent1"/>
                </a:solidFill>
                <a:latin typeface="Arial" pitchFamily="34" charset="0"/>
                <a:cs typeface="Arial" pitchFamily="34" charset="0"/>
              </a:rPr>
              <a:t>not depend on </a:t>
            </a:r>
            <a:r>
              <a:rPr lang="en-US" sz="2400" b="1" dirty="0">
                <a:latin typeface="Arial" pitchFamily="34" charset="0"/>
                <a:cs typeface="Arial" pitchFamily="34" charset="0"/>
              </a:rPr>
              <a:t>details</a:t>
            </a:r>
            <a:r>
              <a:rPr lang="en-US" sz="2400" dirty="0">
                <a:latin typeface="Arial" pitchFamily="34" charset="0"/>
                <a:cs typeface="Arial" pitchFamily="34" charset="0"/>
              </a:rPr>
              <a:t>. </a:t>
            </a:r>
            <a:r>
              <a:rPr lang="en-US" sz="2400" b="1" dirty="0">
                <a:latin typeface="Arial" pitchFamily="34" charset="0"/>
                <a:cs typeface="Arial" pitchFamily="34" charset="0"/>
              </a:rPr>
              <a:t>Details</a:t>
            </a:r>
            <a:r>
              <a:rPr lang="en-US" sz="2400" dirty="0">
                <a:latin typeface="Arial" pitchFamily="34" charset="0"/>
                <a:cs typeface="Arial" pitchFamily="34" charset="0"/>
              </a:rPr>
              <a:t> should </a:t>
            </a:r>
            <a:r>
              <a:rPr lang="en-US" sz="2400" dirty="0">
                <a:solidFill>
                  <a:schemeClr val="accent1"/>
                </a:solidFill>
                <a:latin typeface="Arial" pitchFamily="34" charset="0"/>
                <a:cs typeface="Arial" pitchFamily="34" charset="0"/>
              </a:rPr>
              <a:t>depend on </a:t>
            </a:r>
            <a:r>
              <a:rPr lang="en-US" sz="2400" b="1" dirty="0">
                <a:latin typeface="Arial" pitchFamily="34" charset="0"/>
                <a:cs typeface="Arial" pitchFamily="34" charset="0"/>
              </a:rPr>
              <a:t>abstractions</a:t>
            </a:r>
            <a:r>
              <a:rPr lang="en-US" sz="2400" dirty="0">
                <a:latin typeface="Arial" pitchFamily="34" charset="0"/>
                <a:cs typeface="Arial" pitchFamily="34" charset="0"/>
              </a:rPr>
              <a:t>.</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3835007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a:solidFill>
                  <a:schemeClr val="bg1"/>
                </a:solidFill>
                <a:latin typeface="Arial" panose="020B0604020202020204" pitchFamily="34" charset="0"/>
                <a:cs typeface="Arial" panose="020B0604020202020204" pitchFamily="34" charset="0"/>
              </a:rPr>
              <a:t>Dependency Inversion Principle (</a:t>
            </a:r>
            <a:r>
              <a:rPr lang="en-US" sz="2800" dirty="0" smtClean="0">
                <a:solidFill>
                  <a:schemeClr val="bg1"/>
                </a:solidFill>
                <a:latin typeface="Arial" panose="020B0604020202020204" pitchFamily="34" charset="0"/>
                <a:cs typeface="Arial" panose="020B0604020202020204" pitchFamily="34" charset="0"/>
              </a:rPr>
              <a:t>DIP)</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19</a:t>
            </a:fld>
            <a:endParaRPr lang="en-US"/>
          </a:p>
        </p:txBody>
      </p:sp>
      <p:sp>
        <p:nvSpPr>
          <p:cNvPr id="3" name="Rectangle 2"/>
          <p:cNvSpPr/>
          <p:nvPr/>
        </p:nvSpPr>
        <p:spPr>
          <a:xfrm>
            <a:off x="480645" y="1078085"/>
            <a:ext cx="10808677" cy="577850"/>
          </a:xfrm>
          <a:prstGeom prst="rect">
            <a:avLst/>
          </a:prstGeom>
        </p:spPr>
        <p:txBody>
          <a:bodyPr wrap="square">
            <a:spAutoFit/>
          </a:bodyPr>
          <a:lstStyle/>
          <a:p>
            <a:pPr marL="342900" indent="-342900">
              <a:lnSpc>
                <a:spcPct val="150000"/>
              </a:lnSpc>
              <a:buFont typeface="Arial" pitchFamily="34" charset="0"/>
              <a:buChar char="•"/>
            </a:pPr>
            <a:r>
              <a:rPr lang="en-US" sz="2400" dirty="0" smtClean="0">
                <a:latin typeface="Arial" pitchFamily="34" charset="0"/>
                <a:cs typeface="Arial" pitchFamily="34" charset="0"/>
              </a:rPr>
              <a:t>Example: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35" y="1655935"/>
            <a:ext cx="2850565" cy="4682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525107" y="2198419"/>
            <a:ext cx="6869723" cy="2308324"/>
          </a:xfrm>
          <a:prstGeom prst="rect">
            <a:avLst/>
          </a:prstGeom>
        </p:spPr>
        <p:txBody>
          <a:bodyPr wrap="square">
            <a:spAutoFit/>
          </a:bodyPr>
          <a:lstStyle/>
          <a:p>
            <a:pPr marL="285750" indent="-285750">
              <a:buFont typeface="Arial" pitchFamily="34" charset="0"/>
              <a:buChar char="•"/>
            </a:pPr>
            <a:r>
              <a:rPr lang="en-US" sz="2400" dirty="0" smtClean="0">
                <a:latin typeface="Arial" pitchFamily="34" charset="0"/>
                <a:cs typeface="Arial" pitchFamily="34" charset="0"/>
              </a:rPr>
              <a:t>We have </a:t>
            </a:r>
            <a:r>
              <a:rPr lang="en-US" sz="2400" dirty="0">
                <a:latin typeface="Arial" pitchFamily="34" charset="0"/>
                <a:cs typeface="Arial" pitchFamily="34" charset="0"/>
              </a:rPr>
              <a:t>to change the Manager class (remember it is a complex one and this will involve time and effort to make the changes).</a:t>
            </a:r>
          </a:p>
          <a:p>
            <a:pPr marL="285750" indent="-285750">
              <a:buFont typeface="Arial" pitchFamily="34" charset="0"/>
              <a:buChar char="•"/>
            </a:pPr>
            <a:r>
              <a:rPr lang="en-US" sz="2400" dirty="0" smtClean="0">
                <a:latin typeface="Arial" pitchFamily="34" charset="0"/>
                <a:cs typeface="Arial" pitchFamily="34" charset="0"/>
              </a:rPr>
              <a:t>Some of </a:t>
            </a:r>
            <a:r>
              <a:rPr lang="en-US" sz="2400" dirty="0">
                <a:latin typeface="Arial" pitchFamily="34" charset="0"/>
                <a:cs typeface="Arial" pitchFamily="34" charset="0"/>
              </a:rPr>
              <a:t>the current functionality  </a:t>
            </a:r>
            <a:r>
              <a:rPr lang="en-US" sz="2400" dirty="0" smtClean="0">
                <a:latin typeface="Arial" pitchFamily="34" charset="0"/>
                <a:cs typeface="Arial" pitchFamily="34" charset="0"/>
              </a:rPr>
              <a:t>from </a:t>
            </a:r>
            <a:r>
              <a:rPr lang="en-US" sz="2400" dirty="0">
                <a:latin typeface="Arial" pitchFamily="34" charset="0"/>
                <a:cs typeface="Arial" pitchFamily="34" charset="0"/>
              </a:rPr>
              <a:t>the manager class might be affected.</a:t>
            </a:r>
          </a:p>
          <a:p>
            <a:pPr marL="285750" indent="-285750">
              <a:buFont typeface="Arial" pitchFamily="34" charset="0"/>
              <a:buChar char="•"/>
            </a:pPr>
            <a:r>
              <a:rPr lang="en-US" sz="2400" dirty="0" smtClean="0">
                <a:latin typeface="Arial" pitchFamily="34" charset="0"/>
                <a:cs typeface="Arial" pitchFamily="34" charset="0"/>
              </a:rPr>
              <a:t>The unit </a:t>
            </a:r>
            <a:r>
              <a:rPr lang="en-US" sz="2400" dirty="0">
                <a:latin typeface="Arial" pitchFamily="34" charset="0"/>
                <a:cs typeface="Arial" pitchFamily="34" charset="0"/>
              </a:rPr>
              <a:t>testing should be redone.</a:t>
            </a:r>
          </a:p>
        </p:txBody>
      </p:sp>
    </p:spTree>
    <p:extLst>
      <p:ext uri="{BB962C8B-B14F-4D97-AF65-F5344CB8AC3E}">
        <p14:creationId xmlns:p14="http://schemas.microsoft.com/office/powerpoint/2010/main" val="1413386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2" name="Slide Number Placeholder 1"/>
          <p:cNvSpPr>
            <a:spLocks noGrp="1"/>
          </p:cNvSpPr>
          <p:nvPr>
            <p:ph type="sldNum" sz="quarter" idx="12"/>
          </p:nvPr>
        </p:nvSpPr>
        <p:spPr/>
        <p:txBody>
          <a:bodyPr/>
          <a:lstStyle/>
          <a:p>
            <a:fld id="{5176CFEE-36C4-4A0C-BC89-DCE02F99B3D3}" type="slidenum">
              <a:rPr lang="en-US" smtClean="0"/>
              <a:t>2</a:t>
            </a:fld>
            <a:endParaRPr lang="en-US"/>
          </a:p>
        </p:txBody>
      </p:sp>
      <p:sp>
        <p:nvSpPr>
          <p:cNvPr id="7" name="Round Same Side Corner Rectangle 6"/>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Introduction</a:t>
            </a:r>
            <a:endParaRPr lang="en-US" sz="2800" dirty="0">
              <a:solidFill>
                <a:schemeClr val="bg1"/>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016" y="1318918"/>
            <a:ext cx="6211167" cy="4220164"/>
          </a:xfrm>
          <a:prstGeom prst="rect">
            <a:avLst/>
          </a:prstGeom>
        </p:spPr>
      </p:pic>
    </p:spTree>
    <p:extLst>
      <p:ext uri="{BB962C8B-B14F-4D97-AF65-F5344CB8AC3E}">
        <p14:creationId xmlns:p14="http://schemas.microsoft.com/office/powerpoint/2010/main" val="568404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11" name="Round Same Side Corner Rectangle 10"/>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a:solidFill>
                  <a:schemeClr val="bg1"/>
                </a:solidFill>
                <a:latin typeface="Arial" panose="020B0604020202020204" pitchFamily="34" charset="0"/>
                <a:cs typeface="Arial" panose="020B0604020202020204" pitchFamily="34" charset="0"/>
              </a:rPr>
              <a:t>Dependency Inversion Principle (</a:t>
            </a:r>
            <a:r>
              <a:rPr lang="en-US" sz="2800" dirty="0" smtClean="0">
                <a:solidFill>
                  <a:schemeClr val="bg1"/>
                </a:solidFill>
                <a:latin typeface="Arial" panose="020B0604020202020204" pitchFamily="34" charset="0"/>
                <a:cs typeface="Arial" panose="020B0604020202020204" pitchFamily="34" charset="0"/>
              </a:rPr>
              <a:t>DIP)</a:t>
            </a:r>
            <a:endParaRPr lang="en-US" sz="28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176CFEE-36C4-4A0C-BC89-DCE02F99B3D3}" type="slidenum">
              <a:rPr lang="en-US" smtClean="0"/>
              <a:t>20</a:t>
            </a:fld>
            <a:endParaRPr lang="en-US"/>
          </a:p>
        </p:txBody>
      </p:sp>
      <p:sp>
        <p:nvSpPr>
          <p:cNvPr id="3" name="Rectangle 2"/>
          <p:cNvSpPr/>
          <p:nvPr/>
        </p:nvSpPr>
        <p:spPr>
          <a:xfrm>
            <a:off x="480645" y="1078085"/>
            <a:ext cx="10808677" cy="577850"/>
          </a:xfrm>
          <a:prstGeom prst="rect">
            <a:avLst/>
          </a:prstGeom>
        </p:spPr>
        <p:txBody>
          <a:bodyPr wrap="square">
            <a:spAutoFit/>
          </a:bodyPr>
          <a:lstStyle/>
          <a:p>
            <a:pPr marL="342900" indent="-342900">
              <a:lnSpc>
                <a:spcPct val="150000"/>
              </a:lnSpc>
              <a:buFont typeface="Arial" pitchFamily="34" charset="0"/>
              <a:buChar char="•"/>
            </a:pPr>
            <a:r>
              <a:rPr lang="en-US" sz="2400" dirty="0" smtClean="0">
                <a:latin typeface="Arial" pitchFamily="34" charset="0"/>
                <a:cs typeface="Arial" pitchFamily="34" charset="0"/>
              </a:rPr>
              <a:t>Example:</a:t>
            </a:r>
          </a:p>
        </p:txBody>
      </p:sp>
      <p:sp>
        <p:nvSpPr>
          <p:cNvPr id="5" name="Rectangle 4"/>
          <p:cNvSpPr/>
          <p:nvPr/>
        </p:nvSpPr>
        <p:spPr>
          <a:xfrm>
            <a:off x="4977852" y="2444713"/>
            <a:ext cx="6534210" cy="2677656"/>
          </a:xfrm>
          <a:prstGeom prst="rect">
            <a:avLst/>
          </a:prstGeom>
        </p:spPr>
        <p:txBody>
          <a:bodyPr wrap="square">
            <a:spAutoFit/>
          </a:bodyPr>
          <a:lstStyle/>
          <a:p>
            <a:pPr marL="285750" indent="-285750">
              <a:buFont typeface="Arial" pitchFamily="34" charset="0"/>
              <a:buChar char="•"/>
            </a:pPr>
            <a:r>
              <a:rPr lang="en-US" sz="2400" dirty="0">
                <a:latin typeface="Arial" pitchFamily="34" charset="0"/>
                <a:cs typeface="Arial" pitchFamily="34" charset="0"/>
              </a:rPr>
              <a:t>Manager class doesn't require changes when adding </a:t>
            </a:r>
            <a:r>
              <a:rPr lang="en-US" sz="2400" dirty="0" err="1">
                <a:latin typeface="Arial" pitchFamily="34" charset="0"/>
                <a:cs typeface="Arial" pitchFamily="34" charset="0"/>
              </a:rPr>
              <a:t>SuperWorkers</a:t>
            </a:r>
            <a:r>
              <a:rPr lang="en-US" sz="2400" dirty="0">
                <a:latin typeface="Arial" pitchFamily="34" charset="0"/>
                <a:cs typeface="Arial" pitchFamily="34" charset="0"/>
              </a:rPr>
              <a:t>.</a:t>
            </a:r>
          </a:p>
          <a:p>
            <a:pPr marL="285750" indent="-285750">
              <a:buFont typeface="Arial" pitchFamily="34" charset="0"/>
              <a:buChar char="•"/>
            </a:pPr>
            <a:r>
              <a:rPr lang="en-US" sz="2400" dirty="0">
                <a:latin typeface="Arial" pitchFamily="34" charset="0"/>
                <a:cs typeface="Arial" pitchFamily="34" charset="0"/>
              </a:rPr>
              <a:t>Minimized risk to affect old functionality present in Manager class since we don't change it.</a:t>
            </a:r>
          </a:p>
          <a:p>
            <a:pPr marL="285750" indent="-285750">
              <a:buFont typeface="Arial" pitchFamily="34" charset="0"/>
              <a:buChar char="•"/>
            </a:pPr>
            <a:r>
              <a:rPr lang="en-US" sz="2400" dirty="0">
                <a:latin typeface="Arial" pitchFamily="34" charset="0"/>
                <a:cs typeface="Arial" pitchFamily="34" charset="0"/>
              </a:rPr>
              <a:t>No need to redo the unit testing for Manager class.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397" y="1655935"/>
            <a:ext cx="3667126" cy="455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013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46000">
              <a:schemeClr val="bg1">
                <a:lumMod val="95000"/>
              </a:schemeClr>
            </a:gs>
            <a:gs pos="100000">
              <a:schemeClr val="bg1">
                <a:lumMod val="75000"/>
              </a:schemeClr>
            </a:gs>
          </a:gsLst>
          <a:path path="circle">
            <a:fillToRect l="50000" t="130000" r="50000" b="-30000"/>
          </a:path>
        </a:gradFill>
        <a:effectLst/>
      </p:bgPr>
    </p:bg>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8" name="Slide Number Placeholder 7"/>
          <p:cNvSpPr>
            <a:spLocks noGrp="1"/>
          </p:cNvSpPr>
          <p:nvPr>
            <p:ph type="sldNum" sz="quarter" idx="12"/>
          </p:nvPr>
        </p:nvSpPr>
        <p:spPr/>
        <p:txBody>
          <a:bodyPr/>
          <a:lstStyle/>
          <a:p>
            <a:fld id="{5176CFEE-36C4-4A0C-BC89-DCE02F99B3D3}" type="slidenum">
              <a:rPr lang="en-US" smtClean="0"/>
              <a:t>21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716" y="755343"/>
            <a:ext cx="7804484" cy="5190287"/>
          </a:xfrm>
          <a:prstGeom prst="rect">
            <a:avLst/>
          </a:prstGeom>
        </p:spPr>
      </p:pic>
    </p:spTree>
    <p:extLst>
      <p:ext uri="{BB962C8B-B14F-4D97-AF65-F5344CB8AC3E}">
        <p14:creationId xmlns:p14="http://schemas.microsoft.com/office/powerpoint/2010/main" val="2388647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2" name="Slide Number Placeholder 1"/>
          <p:cNvSpPr>
            <a:spLocks noGrp="1"/>
          </p:cNvSpPr>
          <p:nvPr>
            <p:ph type="sldNum" sz="quarter" idx="12"/>
          </p:nvPr>
        </p:nvSpPr>
        <p:spPr/>
        <p:txBody>
          <a:bodyPr/>
          <a:lstStyle/>
          <a:p>
            <a:fld id="{5176CFEE-36C4-4A0C-BC89-DCE02F99B3D3}" type="slidenum">
              <a:rPr lang="en-US" smtClean="0"/>
              <a:t>3</a:t>
            </a:fld>
            <a:endParaRPr lang="en-US"/>
          </a:p>
        </p:txBody>
      </p:sp>
      <p:sp>
        <p:nvSpPr>
          <p:cNvPr id="7" name="Round Same Side Corner Rectangle 6"/>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Single responsibility principle</a:t>
            </a:r>
            <a:endParaRPr lang="en-US" sz="2800"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660" y="911753"/>
            <a:ext cx="9461480" cy="101083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5179" y="1797998"/>
            <a:ext cx="6201641" cy="4678838"/>
          </a:xfrm>
          <a:prstGeom prst="rect">
            <a:avLst/>
          </a:prstGeom>
        </p:spPr>
      </p:pic>
    </p:spTree>
    <p:extLst>
      <p:ext uri="{BB962C8B-B14F-4D97-AF65-F5344CB8AC3E}">
        <p14:creationId xmlns:p14="http://schemas.microsoft.com/office/powerpoint/2010/main" val="237940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2" name="Slide Number Placeholder 1"/>
          <p:cNvSpPr>
            <a:spLocks noGrp="1"/>
          </p:cNvSpPr>
          <p:nvPr>
            <p:ph type="sldNum" sz="quarter" idx="12"/>
          </p:nvPr>
        </p:nvSpPr>
        <p:spPr/>
        <p:txBody>
          <a:bodyPr/>
          <a:lstStyle/>
          <a:p>
            <a:fld id="{5176CFEE-36C4-4A0C-BC89-DCE02F99B3D3}" type="slidenum">
              <a:rPr lang="en-US" smtClean="0"/>
              <a:t>4</a:t>
            </a:fld>
            <a:endParaRPr lang="en-US"/>
          </a:p>
        </p:txBody>
      </p:sp>
      <p:sp>
        <p:nvSpPr>
          <p:cNvPr id="7" name="Round Same Side Corner Rectangle 6"/>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Single responsibility principle</a:t>
            </a:r>
            <a:endParaRPr lang="en-US" sz="28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384" y="911753"/>
            <a:ext cx="7608278" cy="5304528"/>
          </a:xfrm>
          <a:prstGeom prst="rect">
            <a:avLst/>
          </a:prstGeom>
        </p:spPr>
      </p:pic>
    </p:spTree>
    <p:extLst>
      <p:ext uri="{BB962C8B-B14F-4D97-AF65-F5344CB8AC3E}">
        <p14:creationId xmlns:p14="http://schemas.microsoft.com/office/powerpoint/2010/main" val="216205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2" name="Slide Number Placeholder 1"/>
          <p:cNvSpPr>
            <a:spLocks noGrp="1"/>
          </p:cNvSpPr>
          <p:nvPr>
            <p:ph type="sldNum" sz="quarter" idx="12"/>
          </p:nvPr>
        </p:nvSpPr>
        <p:spPr/>
        <p:txBody>
          <a:bodyPr/>
          <a:lstStyle/>
          <a:p>
            <a:fld id="{5176CFEE-36C4-4A0C-BC89-DCE02F99B3D3}" type="slidenum">
              <a:rPr lang="en-US" smtClean="0"/>
              <a:t>5</a:t>
            </a:fld>
            <a:endParaRPr lang="en-US"/>
          </a:p>
        </p:txBody>
      </p:sp>
      <p:sp>
        <p:nvSpPr>
          <p:cNvPr id="7" name="Round Same Side Corner Rectangle 6"/>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Single responsibility principle</a:t>
            </a:r>
            <a:endParaRPr lang="en-US" sz="28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738" y="1453662"/>
            <a:ext cx="10410093" cy="4149969"/>
          </a:xfrm>
          <a:prstGeom prst="rect">
            <a:avLst/>
          </a:prstGeom>
        </p:spPr>
      </p:pic>
    </p:spTree>
    <p:extLst>
      <p:ext uri="{BB962C8B-B14F-4D97-AF65-F5344CB8AC3E}">
        <p14:creationId xmlns:p14="http://schemas.microsoft.com/office/powerpoint/2010/main" val="167592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2" name="Slide Number Placeholder 1"/>
          <p:cNvSpPr>
            <a:spLocks noGrp="1"/>
          </p:cNvSpPr>
          <p:nvPr>
            <p:ph type="sldNum" sz="quarter" idx="12"/>
          </p:nvPr>
        </p:nvSpPr>
        <p:spPr/>
        <p:txBody>
          <a:bodyPr/>
          <a:lstStyle/>
          <a:p>
            <a:fld id="{5176CFEE-36C4-4A0C-BC89-DCE02F99B3D3}" type="slidenum">
              <a:rPr lang="en-US" smtClean="0"/>
              <a:t>6</a:t>
            </a:fld>
            <a:endParaRPr lang="en-US"/>
          </a:p>
        </p:txBody>
      </p:sp>
      <p:sp>
        <p:nvSpPr>
          <p:cNvPr id="7" name="Round Same Side Corner Rectangle 6"/>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Single responsibility principle</a:t>
            </a:r>
            <a:endParaRPr lang="en-US" sz="28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312985"/>
            <a:ext cx="10832123" cy="4583723"/>
          </a:xfrm>
          <a:prstGeom prst="rect">
            <a:avLst/>
          </a:prstGeom>
        </p:spPr>
      </p:pic>
    </p:spTree>
    <p:extLst>
      <p:ext uri="{BB962C8B-B14F-4D97-AF65-F5344CB8AC3E}">
        <p14:creationId xmlns:p14="http://schemas.microsoft.com/office/powerpoint/2010/main" val="19987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2" name="Slide Number Placeholder 1"/>
          <p:cNvSpPr>
            <a:spLocks noGrp="1"/>
          </p:cNvSpPr>
          <p:nvPr>
            <p:ph type="sldNum" sz="quarter" idx="12"/>
          </p:nvPr>
        </p:nvSpPr>
        <p:spPr/>
        <p:txBody>
          <a:bodyPr/>
          <a:lstStyle/>
          <a:p>
            <a:fld id="{5176CFEE-36C4-4A0C-BC89-DCE02F99B3D3}" type="slidenum">
              <a:rPr lang="en-US" smtClean="0"/>
              <a:t>7</a:t>
            </a:fld>
            <a:endParaRPr lang="en-US"/>
          </a:p>
        </p:txBody>
      </p:sp>
      <p:sp>
        <p:nvSpPr>
          <p:cNvPr id="7" name="Round Same Side Corner Rectangle 6"/>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Open-closed Principle</a:t>
            </a:r>
            <a:endParaRPr lang="en-US" sz="28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103025"/>
            <a:ext cx="7134899" cy="101885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8155" y="1612450"/>
            <a:ext cx="6916614" cy="4864385"/>
          </a:xfrm>
          <a:prstGeom prst="rect">
            <a:avLst/>
          </a:prstGeom>
        </p:spPr>
      </p:pic>
    </p:spTree>
    <p:extLst>
      <p:ext uri="{BB962C8B-B14F-4D97-AF65-F5344CB8AC3E}">
        <p14:creationId xmlns:p14="http://schemas.microsoft.com/office/powerpoint/2010/main" val="390059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2" name="Slide Number Placeholder 1"/>
          <p:cNvSpPr>
            <a:spLocks noGrp="1"/>
          </p:cNvSpPr>
          <p:nvPr>
            <p:ph type="sldNum" sz="quarter" idx="12"/>
          </p:nvPr>
        </p:nvSpPr>
        <p:spPr/>
        <p:txBody>
          <a:bodyPr/>
          <a:lstStyle/>
          <a:p>
            <a:fld id="{5176CFEE-36C4-4A0C-BC89-DCE02F99B3D3}" type="slidenum">
              <a:rPr lang="en-US" smtClean="0"/>
              <a:t>8</a:t>
            </a:fld>
            <a:endParaRPr lang="en-US"/>
          </a:p>
        </p:txBody>
      </p:sp>
      <p:sp>
        <p:nvSpPr>
          <p:cNvPr id="7" name="Round Same Side Corner Rectangle 6"/>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smtClean="0">
                <a:solidFill>
                  <a:schemeClr val="bg1"/>
                </a:solidFill>
                <a:latin typeface="Arial" panose="020B0604020202020204" pitchFamily="34" charset="0"/>
                <a:cs typeface="Arial" panose="020B0604020202020204" pitchFamily="34" charset="0"/>
              </a:rPr>
              <a:t>Open-closed Principle</a:t>
            </a:r>
            <a:endParaRPr lang="en-US" sz="28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103025"/>
            <a:ext cx="7134899" cy="101885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4962" y="1612451"/>
            <a:ext cx="6907038" cy="4694564"/>
          </a:xfrm>
          <a:prstGeom prst="rect">
            <a:avLst/>
          </a:prstGeom>
        </p:spPr>
      </p:pic>
    </p:spTree>
    <p:extLst>
      <p:ext uri="{BB962C8B-B14F-4D97-AF65-F5344CB8AC3E}">
        <p14:creationId xmlns:p14="http://schemas.microsoft.com/office/powerpoint/2010/main" val="188549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74"/>
          <p:cNvGrpSpPr/>
          <p:nvPr/>
        </p:nvGrpSpPr>
        <p:grpSpPr>
          <a:xfrm>
            <a:off x="0" y="6476836"/>
            <a:ext cx="12192000" cy="423334"/>
            <a:chOff x="0" y="6434667"/>
            <a:chExt cx="12192000" cy="423333"/>
          </a:xfrm>
          <a:solidFill>
            <a:schemeClr val="tx1"/>
          </a:solidFill>
        </p:grpSpPr>
        <p:sp>
          <p:nvSpPr>
            <p:cNvPr id="76" name="Rectangle 7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9"/>
              <a:endParaRPr lang="en-US" kern="0">
                <a:solidFill>
                  <a:sysClr val="windowText" lastClr="000000"/>
                </a:solidFill>
              </a:endParaRPr>
            </a:p>
          </p:txBody>
        </p:sp>
        <p:sp>
          <p:nvSpPr>
            <p:cNvPr id="77" name="TextBox 76"/>
            <p:cNvSpPr txBox="1"/>
            <p:nvPr/>
          </p:nvSpPr>
          <p:spPr>
            <a:xfrm>
              <a:off x="80189" y="6461667"/>
              <a:ext cx="2995629" cy="369331"/>
            </a:xfrm>
            <a:prstGeom prst="rect">
              <a:avLst/>
            </a:prstGeom>
            <a:grpFill/>
          </p:spPr>
          <p:txBody>
            <a:bodyPr wrap="square" rtlCol="0">
              <a:spAutoFit/>
            </a:bodyPr>
            <a:lstStyle/>
            <a:p>
              <a:pPr defTabSz="914309"/>
              <a:r>
                <a:rPr lang="en-US" b="1" kern="0">
                  <a:solidFill>
                    <a:schemeClr val="bg1"/>
                  </a:solidFill>
                  <a:latin typeface="Arial Narrow" panose="020B0606020202030204" pitchFamily="34" charset="0"/>
                </a:rPr>
                <a:t>Java SE8 Fundamentals</a:t>
              </a:r>
              <a:endParaRPr lang="en-US" b="1" kern="0" dirty="0">
                <a:solidFill>
                  <a:schemeClr val="bg1"/>
                </a:solidFill>
                <a:latin typeface="Arial Narrow" panose="020B0606020202030204" pitchFamily="34" charset="0"/>
              </a:endParaRPr>
            </a:p>
          </p:txBody>
        </p:sp>
      </p:grpSp>
      <p:sp>
        <p:nvSpPr>
          <p:cNvPr id="2" name="Slide Number Placeholder 1"/>
          <p:cNvSpPr>
            <a:spLocks noGrp="1"/>
          </p:cNvSpPr>
          <p:nvPr>
            <p:ph type="sldNum" sz="quarter" idx="12"/>
          </p:nvPr>
        </p:nvSpPr>
        <p:spPr/>
        <p:txBody>
          <a:bodyPr/>
          <a:lstStyle/>
          <a:p>
            <a:fld id="{5176CFEE-36C4-4A0C-BC89-DCE02F99B3D3}" type="slidenum">
              <a:rPr lang="en-US" smtClean="0"/>
              <a:t>9</a:t>
            </a:fld>
            <a:endParaRPr lang="en-US"/>
          </a:p>
        </p:txBody>
      </p:sp>
      <p:sp>
        <p:nvSpPr>
          <p:cNvPr id="7" name="Round Same Side Corner Rectangle 6"/>
          <p:cNvSpPr/>
          <p:nvPr/>
        </p:nvSpPr>
        <p:spPr>
          <a:xfrm rot="5400000">
            <a:off x="3235492" y="-2987654"/>
            <a:ext cx="663913" cy="7134899"/>
          </a:xfrm>
          <a:prstGeom prst="round2SameRect">
            <a:avLst>
              <a:gd name="adj1" fmla="val 50000"/>
              <a:gd name="adj2" fmla="val 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800" dirty="0" err="1" smtClean="0">
                <a:solidFill>
                  <a:schemeClr val="bg1"/>
                </a:solidFill>
                <a:latin typeface="Arial" panose="020B0604020202020204" pitchFamily="34" charset="0"/>
                <a:cs typeface="Arial" panose="020B0604020202020204" pitchFamily="34" charset="0"/>
              </a:rPr>
              <a:t>Liskov’s</a:t>
            </a:r>
            <a:r>
              <a:rPr lang="en-US" sz="2800" dirty="0" smtClean="0">
                <a:solidFill>
                  <a:schemeClr val="bg1"/>
                </a:solidFill>
                <a:latin typeface="Arial" panose="020B0604020202020204" pitchFamily="34" charset="0"/>
                <a:cs typeface="Arial" panose="020B0604020202020204" pitchFamily="34" charset="0"/>
              </a:rPr>
              <a:t> Substitution Principle</a:t>
            </a:r>
            <a:endParaRPr lang="en-US" sz="28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18339" y="2017766"/>
            <a:ext cx="11555321" cy="2031325"/>
          </a:xfrm>
          <a:prstGeom prst="rect">
            <a:avLst/>
          </a:prstGeom>
        </p:spPr>
        <p:txBody>
          <a:bodyPr wrap="square">
            <a:spAutoFit/>
          </a:bodyPr>
          <a:lstStyle/>
          <a:p>
            <a:r>
              <a:rPr lang="en-US" dirty="0"/>
              <a:t>All the time we design a program module and we create some class hierarchies. Then we extend some classes creating some derived classes</a:t>
            </a:r>
            <a:r>
              <a:rPr lang="en-US" dirty="0" smtClean="0"/>
              <a:t>.</a:t>
            </a:r>
            <a:r>
              <a:rPr lang="en-US" dirty="0"/>
              <a:t> We must make sure that the new derived classes just extend without replacing the functionality of old classes. Otherwise the new classes can produce undesired effects when they are used in existing program modules.</a:t>
            </a:r>
          </a:p>
          <a:p>
            <a:r>
              <a:rPr lang="en-US" dirty="0" err="1"/>
              <a:t>Likov's</a:t>
            </a:r>
            <a:r>
              <a:rPr lang="en-US" dirty="0"/>
              <a:t> Substitution Principle states that if a program module is using a Base class, then the reference to the Base class can be replaced with a Derived class without affecting the functionality of the program module.</a:t>
            </a:r>
          </a:p>
          <a:p>
            <a:endParaRPr lang="en-US" dirty="0"/>
          </a:p>
          <a:p>
            <a:endParaRPr lang="en-US" dirty="0"/>
          </a:p>
        </p:txBody>
      </p:sp>
      <p:sp>
        <p:nvSpPr>
          <p:cNvPr id="6" name="Rectangle 5"/>
          <p:cNvSpPr/>
          <p:nvPr/>
        </p:nvSpPr>
        <p:spPr>
          <a:xfrm>
            <a:off x="785445" y="1288758"/>
            <a:ext cx="8639909" cy="461665"/>
          </a:xfrm>
          <a:prstGeom prst="rect">
            <a:avLst/>
          </a:prstGeom>
        </p:spPr>
        <p:txBody>
          <a:bodyPr wrap="square">
            <a:spAutoFit/>
          </a:bodyPr>
          <a:lstStyle/>
          <a:p>
            <a:r>
              <a:rPr lang="en-US" sz="2400" dirty="0">
                <a:solidFill>
                  <a:srgbClr val="0070C0"/>
                </a:solidFill>
              </a:rPr>
              <a:t>Derived types must be completely substitutable for their base types.</a:t>
            </a:r>
          </a:p>
        </p:txBody>
      </p:sp>
    </p:spTree>
    <p:extLst>
      <p:ext uri="{BB962C8B-B14F-4D97-AF65-F5344CB8AC3E}">
        <p14:creationId xmlns:p14="http://schemas.microsoft.com/office/powerpoint/2010/main" val="1630721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Wonderland">
      <a:dk1>
        <a:sysClr val="windowText" lastClr="000000"/>
      </a:dk1>
      <a:lt1>
        <a:sysClr val="window" lastClr="FFFFFF"/>
      </a:lt1>
      <a:dk2>
        <a:srgbClr val="44546A"/>
      </a:dk2>
      <a:lt2>
        <a:srgbClr val="E7E6E6"/>
      </a:lt2>
      <a:accent1>
        <a:srgbClr val="EA3D15"/>
      </a:accent1>
      <a:accent2>
        <a:srgbClr val="F99325"/>
      </a:accent2>
      <a:accent3>
        <a:srgbClr val="6DAF27"/>
      </a:accent3>
      <a:accent4>
        <a:srgbClr val="188ED6"/>
      </a:accent4>
      <a:accent5>
        <a:srgbClr val="4EB9C1"/>
      </a:accent5>
      <a:accent6>
        <a:srgbClr val="73166F"/>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1184</Words>
  <Application>Microsoft Office PowerPoint</Application>
  <PresentationFormat>Custom</PresentationFormat>
  <Paragraphs>114</Paragraphs>
  <Slides>21</Slides>
  <Notes>8</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Trọng Thuận Nguyễn</dc:creator>
  <cp:lastModifiedBy>hv</cp:lastModifiedBy>
  <cp:revision>89</cp:revision>
  <dcterms:created xsi:type="dcterms:W3CDTF">2016-07-30T03:19:24Z</dcterms:created>
  <dcterms:modified xsi:type="dcterms:W3CDTF">2016-08-18T03:01:51Z</dcterms:modified>
</cp:coreProperties>
</file>