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2589213" y="2514600"/>
            <a:ext cx="8915398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5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589213" y="4777378"/>
            <a:ext cx="8915398" cy="1126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0" y="4323810"/>
            <a:ext cx="1744651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531812" y="45295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589211" y="609600"/>
            <a:ext cx="8915398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275011" y="3505200"/>
            <a:ext cx="7536553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2589211" y="4354046"/>
            <a:ext cx="8915398" cy="155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23" name="Shape 123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849949" y="609600"/>
            <a:ext cx="839392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40" name="Shape 140"/>
          <p:cNvSpPr txBox="1"/>
          <p:nvPr/>
        </p:nvSpPr>
        <p:spPr>
          <a:xfrm>
            <a:off x="2467651" y="648004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1114852" y="290530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2589211" y="627406"/>
            <a:ext cx="8915398" cy="2880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8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589211" y="4343400"/>
            <a:ext cx="89154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 rot="5400000">
            <a:off x="5103811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5" name="Shape 15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 rot="5400000">
            <a:off x="7756704" y="2165512"/>
            <a:ext cx="5283816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 rot="5400000">
            <a:off x="3185803" y="30813"/>
            <a:ext cx="5283816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" name="Shape 162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92925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2589211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2589211" y="2058750"/>
            <a:ext cx="891539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589211" y="3530128"/>
            <a:ext cx="891539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/>
          <p:nvPr/>
        </p:nvSpPr>
        <p:spPr>
          <a:xfrm flipH="1" rot="10800000">
            <a:off x="-4188" y="31781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531812" y="3244139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589211" y="2133600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7190746" y="2126222"/>
            <a:ext cx="431386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939373" y="1972702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2589211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7506628" y="1969475"/>
            <a:ext cx="3999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589211" y="446087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323012" y="446087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2589211" y="1598612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/>
          <p:nvPr/>
        </p:nvSpPr>
        <p:spPr>
          <a:xfrm flipH="1" rot="10800000">
            <a:off x="-4188" y="71437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589213" y="4800600"/>
            <a:ext cx="89154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24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/>
          <p:nvPr>
            <p:ph idx="2" type="pic"/>
          </p:nvPr>
        </p:nvSpPr>
        <p:spPr>
          <a:xfrm>
            <a:off x="2589211" y="634964"/>
            <a:ext cx="8915400" cy="3854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589213" y="5367337"/>
            <a:ext cx="8915400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/>
          <p:nvPr/>
        </p:nvSpPr>
        <p:spPr>
          <a:xfrm flipH="1" rot="10800000">
            <a:off x="-4188" y="4911724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531812" y="4983087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1" y="228600"/>
            <a:ext cx="2851516" cy="6638628"/>
            <a:chOff x="2487613" y="285750"/>
            <a:chExt cx="2428874" cy="5654675"/>
          </a:xfrm>
        </p:grpSpPr>
        <p:sp>
          <p:nvSpPr>
            <p:cNvPr id="11" name="Shape 11"/>
            <p:cNvSpPr/>
            <p:nvPr/>
          </p:nvSpPr>
          <p:spPr>
            <a:xfrm>
              <a:off x="2487613" y="2284413"/>
              <a:ext cx="85724" cy="533399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97150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3175000" y="4730750"/>
              <a:ext cx="519112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305176" y="5630862"/>
              <a:ext cx="146050" cy="309562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2573338" y="2817813"/>
              <a:ext cx="700087" cy="2835274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2506663" y="285750"/>
              <a:ext cx="90487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4288" y="2598738"/>
              <a:ext cx="66674" cy="420687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143250" y="4757737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3148013" y="1282700"/>
              <a:ext cx="1768474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273425" y="5653087"/>
              <a:ext cx="138112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43250" y="4656137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211513" y="5410200"/>
              <a:ext cx="203199" cy="530224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Shape 23"/>
          <p:cNvGrpSpPr/>
          <p:nvPr/>
        </p:nvGrpSpPr>
        <p:grpSpPr>
          <a:xfrm>
            <a:off x="27221" y="-785"/>
            <a:ext cx="2356674" cy="6854039"/>
            <a:chOff x="6627813" y="194832"/>
            <a:chExt cx="1952625" cy="5678917"/>
          </a:xfrm>
        </p:grpSpPr>
        <p:sp>
          <p:nvSpPr>
            <p:cNvPr id="24" name="Shape 24"/>
            <p:cNvSpPr/>
            <p:nvPr/>
          </p:nvSpPr>
          <p:spPr>
            <a:xfrm>
              <a:off x="6627813" y="194832"/>
              <a:ext cx="409575" cy="3646487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061200" y="3771900"/>
              <a:ext cx="350837" cy="1309687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439025" y="5053012"/>
              <a:ext cx="357188" cy="820737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037388" y="3811587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992938" y="1263650"/>
              <a:ext cx="144462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526338" y="5640387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021513" y="3598862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494588" y="5664200"/>
              <a:ext cx="100013" cy="20954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412038" y="5081587"/>
              <a:ext cx="114300" cy="558799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439025" y="5434012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0"/>
            <a:ext cx="18287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592924" y="624110"/>
            <a:ext cx="8911686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589211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10361611" y="6130437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2589211" y="6135807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531812" y="787781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439899" y="-74225"/>
            <a:ext cx="10277100" cy="66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A65E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800">
                <a:solidFill>
                  <a:schemeClr val="dk1"/>
                </a:solidFill>
              </a:rPr>
              <a:t>ARRAY IN JAVA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A65E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just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743200" marR="0" rtl="0" algn="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GV: Khuất Thuỳ Phương </a:t>
            </a:r>
          </a:p>
          <a:p>
            <a:pPr indent="0" lvl="6" marL="2743200" marR="0" rtl="0" algn="ct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US" sz="2400">
                <a:solidFill>
                  <a:schemeClr val="dk1"/>
                </a:solidFill>
              </a:rPr>
              <a:t>    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hiện: </a:t>
            </a:r>
          </a:p>
          <a:p>
            <a:pPr indent="0" lvl="6" marL="2743200" marR="0" rtl="0" algn="r"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Nguyễn Hoàng Phú Tiên</a:t>
            </a:r>
          </a:p>
          <a:p>
            <a:pPr indent="0" lvl="6" marL="274320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               Võ Văn Minh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2053" y="1560216"/>
            <a:ext cx="7636475" cy="294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2582780" y="1979882"/>
            <a:ext cx="2255399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hằng: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67" name="Shape 267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Thuật toán sắp xếp (Bubble sort):</a:t>
              </a:r>
            </a:p>
          </p:txBody>
        </p:sp>
      </p:grpSp>
      <p:sp>
        <p:nvSpPr>
          <p:cNvPr id="271" name="Shape 271"/>
          <p:cNvSpPr txBox="1"/>
          <p:nvPr/>
        </p:nvSpPr>
        <p:spPr>
          <a:xfrm>
            <a:off x="1821375" y="1826678"/>
            <a:ext cx="9579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bble.PNG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800" y="1885950"/>
            <a:ext cx="6482200" cy="463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2582780" y="1979882"/>
            <a:ext cx="2255399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hằng:</a:t>
            </a:r>
          </a:p>
        </p:txBody>
      </p:sp>
      <p:grpSp>
        <p:nvGrpSpPr>
          <p:cNvPr id="279" name="Shape 279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80" name="Shape 280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Thuật toán sắp xếp (Insertion Sort):</a:t>
              </a:r>
            </a:p>
          </p:txBody>
        </p:sp>
      </p:grpSp>
      <p:sp>
        <p:nvSpPr>
          <p:cNvPr id="284" name="Shape 284"/>
          <p:cNvSpPr txBox="1"/>
          <p:nvPr/>
        </p:nvSpPr>
        <p:spPr>
          <a:xfrm>
            <a:off x="1821375" y="1826678"/>
            <a:ext cx="9579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sertion.PNG" id="285" name="Shape 285"/>
          <p:cNvPicPr preferRelativeResize="0"/>
          <p:nvPr/>
        </p:nvPicPr>
        <p:blipFill rotWithShape="1">
          <a:blip r:embed="rId3">
            <a:alphaModFix/>
          </a:blip>
          <a:srcRect b="15576" l="7586" r="19046" t="0"/>
          <a:stretch/>
        </p:blipFill>
        <p:spPr>
          <a:xfrm>
            <a:off x="2737050" y="1733549"/>
            <a:ext cx="5996900" cy="443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2203440" y="2377930"/>
            <a:ext cx="85968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55643E"/>
              </a:buClr>
              <a:buSzPct val="25000"/>
              <a:buFont typeface="Arial"/>
              <a:buNone/>
            </a:pPr>
            <a:r>
              <a:rPr b="0" i="1" lang="en-US" sz="4800" u="none" cap="none" strike="noStrike">
                <a:solidFill>
                  <a:srgbClr val="55643E"/>
                </a:solidFill>
                <a:latin typeface="Arial"/>
                <a:ea typeface="Arial"/>
                <a:cs typeface="Arial"/>
                <a:sym typeface="Arial"/>
              </a:rPr>
              <a:t>Thank you for your time and attention!</a:t>
            </a:r>
            <a:br>
              <a:rPr b="0" i="1" lang="en-US" sz="4800" u="none" cap="none" strike="noStrike">
                <a:solidFill>
                  <a:srgbClr val="55643E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92" name="Shape 292"/>
          <p:cNvSpPr/>
          <p:nvPr/>
        </p:nvSpPr>
        <p:spPr>
          <a:xfrm>
            <a:off x="6003633" y="2967334"/>
            <a:ext cx="18473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400" cap="none">
              <a:solidFill>
                <a:schemeClr val="accent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2844799" y="2519896"/>
            <a:ext cx="830134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Tìm hiểu thêm về mảng trong Java.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2844800" y="635000"/>
            <a:ext cx="7365999" cy="1409700"/>
            <a:chOff x="0" y="0"/>
            <a:chExt cx="7365999" cy="1409700"/>
          </a:xfrm>
        </p:grpSpPr>
        <p:sp>
          <p:nvSpPr>
            <p:cNvPr id="177" name="Shape 177"/>
            <p:cNvSpPr/>
            <p:nvPr/>
          </p:nvSpPr>
          <p:spPr>
            <a:xfrm>
              <a:off x="0" y="0"/>
              <a:ext cx="7365999" cy="140970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41289" y="41289"/>
              <a:ext cx="7283421" cy="1327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400" lIns="152400" rIns="152400" tIns="152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4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NỘI DUNG</a:t>
              </a:r>
            </a:p>
          </p:txBody>
        </p:sp>
      </p:grp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582780" y="1979882"/>
            <a:ext cx="2255399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hằng: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186" name="Shape 186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Cách khởi tạo mảng mới cho phần tử khác kiểu dữ liệu</a:t>
              </a:r>
            </a:p>
          </p:txBody>
        </p:sp>
      </p:grpSp>
      <p:sp>
        <p:nvSpPr>
          <p:cNvPr id="190" name="Shape 190"/>
          <p:cNvSpPr txBox="1"/>
          <p:nvPr/>
        </p:nvSpPr>
        <p:spPr>
          <a:xfrm>
            <a:off x="1821375" y="1826678"/>
            <a:ext cx="9579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bject[]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75" y="1566875"/>
            <a:ext cx="8350500" cy="45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2582780" y="1979882"/>
            <a:ext cx="2255369" cy="425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rIns="45700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Tên hằng: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1718718" y="122108"/>
            <a:ext cx="9166209" cy="1336114"/>
            <a:chOff x="1593" y="0"/>
            <a:chExt cx="9166209" cy="1336114"/>
          </a:xfrm>
        </p:grpSpPr>
        <p:sp>
          <p:nvSpPr>
            <p:cNvPr id="199" name="Shape 199"/>
            <p:cNvSpPr/>
            <p:nvPr/>
          </p:nvSpPr>
          <p:spPr>
            <a:xfrm flipH="1" rot="10800000">
              <a:off x="85203" y="905623"/>
              <a:ext cx="8388160" cy="163984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10800000">
              <a:off x="58063" y="844509"/>
              <a:ext cx="430250" cy="379239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593" y="0"/>
              <a:ext cx="9166209" cy="1336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593" y="0"/>
              <a:ext cx="9166209" cy="1336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Các khởi tạo mảng mới và cách tạo mảng chỉ dùng một lần</a:t>
              </a:r>
            </a:p>
          </p:txBody>
        </p:sp>
      </p:grpSp>
      <p:sp>
        <p:nvSpPr>
          <p:cNvPr id="203" name="Shape 203"/>
          <p:cNvSpPr txBox="1"/>
          <p:nvPr/>
        </p:nvSpPr>
        <p:spPr>
          <a:xfrm>
            <a:off x="1821375" y="1826678"/>
            <a:ext cx="95796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hoitao.PN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400" y="1979874"/>
            <a:ext cx="8589199" cy="353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Shape 210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11" name="Shape 211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Sắp xếp mảng giảm dần</a:t>
              </a:r>
            </a:p>
          </p:txBody>
        </p:sp>
      </p:grpSp>
      <p:pic>
        <p:nvPicPr>
          <p:cNvPr descr="Untitled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125" y="1976450"/>
            <a:ext cx="7503824" cy="3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Shape 221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22" name="Shape 222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Ghi một giá trị cho tất cả các phần tử trong mảng</a:t>
              </a:r>
            </a:p>
          </p:txBody>
        </p:sp>
      </p:grpSp>
      <p:pic>
        <p:nvPicPr>
          <p:cNvPr descr="Untitled.png"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950" y="1721975"/>
            <a:ext cx="6688725" cy="404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Shape 232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33" name="Shape 233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Sử dụng toString() để định dạng hiển thị cho mảng  </a:t>
              </a:r>
            </a:p>
          </p:txBody>
        </p:sp>
      </p:grpSp>
      <p:pic>
        <p:nvPicPr>
          <p:cNvPr descr="Untitled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75" y="1737574"/>
            <a:ext cx="7703725" cy="38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Shape 243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44" name="Shape 244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Khai báo mảng trên một dòng và cách duyệt mảng đơn giản</a:t>
              </a:r>
            </a:p>
          </p:txBody>
        </p:sp>
      </p:grpSp>
      <p:pic>
        <p:nvPicPr>
          <p:cNvPr descr="Untitled.png"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750" y="1778625"/>
            <a:ext cx="7610499" cy="36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Shape 254"/>
          <p:cNvGrpSpPr/>
          <p:nvPr/>
        </p:nvGrpSpPr>
        <p:grpSpPr>
          <a:xfrm>
            <a:off x="1718719" y="122108"/>
            <a:ext cx="9166200" cy="1336200"/>
            <a:chOff x="1594" y="0"/>
            <a:chExt cx="9166200" cy="1336200"/>
          </a:xfrm>
        </p:grpSpPr>
        <p:sp>
          <p:nvSpPr>
            <p:cNvPr id="255" name="Shape 255"/>
            <p:cNvSpPr/>
            <p:nvPr/>
          </p:nvSpPr>
          <p:spPr>
            <a:xfrm flipH="1" rot="10800000">
              <a:off x="85203" y="905508"/>
              <a:ext cx="8388300" cy="164100"/>
            </a:xfrm>
            <a:prstGeom prst="rect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 rot="10800000">
              <a:off x="58114" y="844549"/>
              <a:ext cx="430200" cy="3792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1594" y="0"/>
              <a:ext cx="9166200" cy="13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45700" rIns="45700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</a:rPr>
                <a:t>Mảng nhiều chiều</a:t>
              </a:r>
            </a:p>
          </p:txBody>
        </p:sp>
      </p:grpSp>
      <p:sp>
        <p:nvSpPr>
          <p:cNvPr id="259" name="Shape 259"/>
          <p:cNvSpPr txBox="1"/>
          <p:nvPr/>
        </p:nvSpPr>
        <p:spPr>
          <a:xfrm>
            <a:off x="2014350" y="1676050"/>
            <a:ext cx="8749200" cy="4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Ngoài mảng 2 chiều đã học, ta có thể tạo mảng n chiều với n &gt;= 3.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Ví dụ: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-US" sz="1800"/>
              <a:t>double[][][] scores = new double[6][5][2];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double[][][] scores = {{{7.5, 20.5}, {9.0, 22.5}, {15, 33.5}, {13, 21.5}, {15, 2.5}},</a:t>
            </a:r>
          </a:p>
          <a:p>
            <a:pPr indent="387350" lvl="0" marL="18288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{{4.5, 21.5}, {9.0, 22.5}, {15, 34.5}, {12, 20.5}, {14, 9.5}},</a:t>
            </a:r>
          </a:p>
          <a:p>
            <a:pPr indent="387350" lvl="0" marL="18288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{{6.5, 30.5}, {9.4, 10.5}, {11, 33.5}, {11, 23.5}, {10, 2.5}},</a:t>
            </a:r>
          </a:p>
          <a:p>
            <a:pPr indent="387350" lvl="0" marL="18288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{{6.5, 23.5}, {9.4, 32.5}, {13, 34.5}, {11, 20.5}, {16, 7.5}},</a:t>
            </a:r>
          </a:p>
          <a:p>
            <a:pPr indent="387350" lvl="0" marL="18288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{{8.5, 26.5}, {9.4, 52.5}, {13, 36.5}, {13, 24.5}, {16, 2.5}},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-US" sz="1800"/>
              <a:t>{{9.5, 20.5}, {9.4, 42.5}, {13, 31.5}, {12, 20.5}, {16, 6.5}}};		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/>
              <a:t>	Trong đó: 6 là số dòng, 5 là số cột và 2 là số phần tử ở mỗi ô.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