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Libre Baskerville"/>
      <p:regular r:id="rId29"/>
      <p:bold r:id="rId30"/>
      <p: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Baskervil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Baskerville-italic.fntdata"/><Relationship Id="rId30" Type="http://schemas.openxmlformats.org/officeDocument/2006/relationships/font" Target="fonts/LibreBaskerville-bold.fntdata"/><Relationship Id="rId11" Type="http://schemas.openxmlformats.org/officeDocument/2006/relationships/slide" Target="slides/slide7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6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8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26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spcBef>
                <a:spcPts val="370"/>
              </a:spcBef>
              <a:buClr>
                <a:schemeClr val="accent2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spcBef>
                <a:spcPts val="370"/>
              </a:spcBef>
              <a:buClr>
                <a:srgbClr val="E6AF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spcBef>
                <a:spcPts val="370"/>
              </a:spcBef>
              <a:buClr>
                <a:srgbClr val="CAABA9"/>
              </a:buClr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1" name="Shape 21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22" name="Shape 22"/>
          <p:cNvSpPr/>
          <p:nvPr/>
        </p:nvSpPr>
        <p:spPr>
          <a:xfrm>
            <a:off x="62930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62930" y="1396720"/>
            <a:ext cx="9021537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62930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" name="Shape 25"/>
          <p:cNvSpPr txBox="1"/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b="0" i="0" sz="40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2514599" y="-152399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2" name="Shape 9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 rot="5400000">
            <a:off x="4709477" y="2194563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 rot="5400000">
            <a:off x="769937" y="419102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8" name="Shape 98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" name="Shape 3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65313" y="69754"/>
            <a:ext cx="9013371" cy="6692200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Shape 35"/>
          <p:cNvSpPr txBox="1"/>
          <p:nvPr>
            <p:ph type="title"/>
          </p:nvPr>
        </p:nvSpPr>
        <p:spPr>
          <a:xfrm>
            <a:off x="722312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722312" y="2547938"/>
            <a:ext cx="7772400" cy="1338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 flipH="1" rot="10800000">
            <a:off x="69411" y="2376829"/>
            <a:ext cx="9013514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69146" y="2341475"/>
            <a:ext cx="9013780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Shape 41"/>
          <p:cNvSpPr/>
          <p:nvPr/>
        </p:nvSpPr>
        <p:spPr>
          <a:xfrm>
            <a:off x="68305" y="2468880"/>
            <a:ext cx="9014621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Shape 42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Shape 4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Shape 56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3" name="Shape 6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Shape 6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64008" y="69754"/>
            <a:ext cx="9013371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14400" y="1600200"/>
            <a:ext cx="190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31140" lvl="1" marL="548640" marR="0" rtl="0" algn="l">
              <a:spcBef>
                <a:spcPts val="370"/>
              </a:spcBef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38760" lvl="2" marL="822960" marR="0" rtl="0" algn="l">
              <a:spcBef>
                <a:spcPts val="370"/>
              </a:spcBef>
              <a:buClr>
                <a:srgbClr val="E6AFA9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33680" lvl="3" marL="1097280" marR="0" rtl="0" algn="l">
              <a:spcBef>
                <a:spcPts val="370"/>
              </a:spcBef>
              <a:buClr>
                <a:schemeClr val="accent3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1371600" marR="0" rtl="0" algn="l">
              <a:spcBef>
                <a:spcPts val="370"/>
              </a:spcBef>
              <a:buClr>
                <a:schemeClr val="accent3"/>
              </a:buClr>
              <a:buFont typeface="Libre Baskerville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Shape 75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2971800" y="1600200"/>
            <a:ext cx="5714999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2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14400" y="5445825"/>
            <a:ext cx="731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6637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84785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87960" lvl="3" marL="1097280" marR="0" rtl="0" algn="l">
              <a:spcBef>
                <a:spcPts val="370"/>
              </a:spcBef>
              <a:buClr>
                <a:schemeClr val="accent3"/>
              </a:buClr>
              <a:buSzPct val="79999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7145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172200" y="6191250"/>
            <a:ext cx="24765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Shape 82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  <p:sp>
        <p:nvSpPr>
          <p:cNvPr id="83" name="Shape 83"/>
          <p:cNvSpPr/>
          <p:nvPr/>
        </p:nvSpPr>
        <p:spPr>
          <a:xfrm flipH="1" rot="10800000">
            <a:off x="68307" y="4683554"/>
            <a:ext cx="9006839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8508" y="4650473"/>
            <a:ext cx="9006639" cy="45718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68509" y="4773223"/>
            <a:ext cx="9006636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Shape 86"/>
          <p:cNvSpPr/>
          <p:nvPr>
            <p:ph idx="2" type="pic"/>
          </p:nvPr>
        </p:nvSpPr>
        <p:spPr>
          <a:xfrm>
            <a:off x="68308" y="66675"/>
            <a:ext cx="9001873" cy="4581524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58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70688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Source Sans Pro"/>
              <a:buNone/>
              <a:defRPr b="0" i="0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3985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10160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130810" lvl="2" marL="822960" marR="0" rtl="0" algn="l">
              <a:spcBef>
                <a:spcPts val="370"/>
              </a:spcBef>
              <a:buClr>
                <a:srgbClr val="E6AFA9"/>
              </a:buClr>
              <a:buSzPct val="85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132080" lvl="3" marL="1097280" marR="0" rtl="0" algn="l">
              <a:spcBef>
                <a:spcPts val="370"/>
              </a:spcBef>
              <a:buClr>
                <a:schemeClr val="accent3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101600" lvl="4" marL="137160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121920" lvl="5" marL="1645920" marR="0" rtl="0" algn="l">
              <a:spcBef>
                <a:spcPts val="370"/>
              </a:spcBef>
              <a:buClr>
                <a:schemeClr val="accent3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116839" lvl="6" marL="1920240" marR="0" rtl="0" algn="l">
              <a:spcBef>
                <a:spcPts val="370"/>
              </a:spcBef>
              <a:buClr>
                <a:schemeClr val="accent2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124460" lvl="7" marL="2194560" marR="0" rtl="0" algn="l">
              <a:spcBef>
                <a:spcPts val="370"/>
              </a:spcBef>
              <a:buClr>
                <a:srgbClr val="E6AF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119379" lvl="8" marL="2468880" marR="0" rtl="0" algn="l">
              <a:spcBef>
                <a:spcPts val="370"/>
              </a:spcBef>
              <a:buClr>
                <a:srgbClr val="CAABA9"/>
              </a:buClr>
              <a:buSzPct val="1000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aptrinh.vn/d/4707-java-synchronized-la-gi.html" TargetMode="External"/><Relationship Id="rId4" Type="http://schemas.openxmlformats.org/officeDocument/2006/relationships/hyperlink" Target="https://voer.edu.vn/c/phuong-thuc-trong-mot-lop-method/95eeacbe/d75e2109" TargetMode="External"/><Relationship Id="rId5" Type="http://schemas.openxmlformats.org/officeDocument/2006/relationships/hyperlink" Target="http://www.tutorialspoint.com/java/java_methods.htm" TargetMode="External"/><Relationship Id="rId6" Type="http://schemas.openxmlformats.org/officeDocument/2006/relationships/hyperlink" Target="http://www.tutorialspoint.com/java/java_generics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1295400" y="3200400"/>
            <a:ext cx="6400799" cy="16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Bùi Thị Thúy Quỳnh</a:t>
            </a:r>
          </a:p>
          <a:p>
            <a:pPr indent="0" lvl="0" marL="0" marR="0" rtl="0" algn="ctr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Nguyễn Hoàng Phú Tiên</a:t>
            </a:r>
          </a:p>
        </p:txBody>
      </p:sp>
      <p:sp>
        <p:nvSpPr>
          <p:cNvPr id="104" name="Shape 104"/>
          <p:cNvSpPr txBox="1"/>
          <p:nvPr>
            <p:ph type="ctrTitle"/>
          </p:nvPr>
        </p:nvSpPr>
        <p:spPr>
          <a:xfrm>
            <a:off x="457200" y="1505929"/>
            <a:ext cx="82296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Source Sans Pro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Advandce Methods</a:t>
            </a:r>
          </a:p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06" name="Shape 106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phương thức để điều khiển kết nối tới một đối tượng. 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Một thread chỉ thực hiện một synchronized method đảm bảo safe thread - Cùng một thời điểm chỉ có một thread được truy cập tới đối tượng.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khóa đã được giữ bởi một thread, các thread khác phải đợi.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Một thread rời khóa bằng cách return từ synchronized method và cho phép thread tiếp theo chờ khóa thực hiện tiến trình. 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84" name="Shape 18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 dụ: Lớp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SyncMethodsExample.java 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362200"/>
            <a:ext cx="4876799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93" name="Shape 19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Hàm main</a:t>
            </a: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3679" lvl="8" marL="246888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ct val="100000"/>
              <a:buFont typeface="Arial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199" y="1981200"/>
            <a:ext cx="4610348" cy="419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02" name="Shape 20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" lvl="1" marL="3200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→ threadA và threadB thực hiện song song.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10" name="Shape 21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270" y="2438400"/>
            <a:ext cx="6531349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từ khóa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vào trước phương thức doStuff</a:t>
            </a: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" lvl="1" marL="3200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" lvl="1" marL="320040" marR="0" rtl="0" algn="l">
              <a:spcBef>
                <a:spcPts val="370"/>
              </a:spcBef>
              <a:buClr>
                <a:schemeClr val="accent2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→ threadA thực hiện xong, threadB mới thực hiện</a:t>
            </a:r>
          </a:p>
        </p:txBody>
      </p:sp>
      <p:pic>
        <p:nvPicPr>
          <p:cNvPr id="218" name="Shape 2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925736"/>
            <a:ext cx="6019799" cy="503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20" name="Shape 22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038600"/>
            <a:ext cx="6400799" cy="12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28" name="Shape 228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sử dụng trong các lớp abstract.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Các phương thức này chỉ có phần head nhưng không có body.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57" y="3505200"/>
            <a:ext cx="5889117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36" name="Shape 23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37" name="Shape 23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 sử dụng để thay đổi nội dung bên trong phương thức kế thừa.</a:t>
            </a: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100" y="2895600"/>
            <a:ext cx="5625784" cy="11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0831" y="4348212"/>
            <a:ext cx="473104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46" name="Shape 24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47" name="Shape 24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Được sử dụng để xây dựng các phương thức với tham số truyền vào của các kiểu dữ liệu khác nhau (Generic Type Parameter)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 cũng có thể giới hạn lại kiểu dữ liệu tham số truyền vào (Generic Bounded Type Parameter)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231140" lvl="1" marL="548640" marR="0" rtl="0" algn="l">
              <a:spcBef>
                <a:spcPts val="370"/>
              </a:spcBef>
              <a:buClr>
                <a:srgbClr val="0000FF"/>
              </a:buClr>
              <a:buSzPct val="85000"/>
              <a:buFont typeface="Arial"/>
              <a:buChar char="•"/>
            </a:pPr>
            <a:r>
              <a:rPr i="1" lang="en-U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Lưu ý: Chỉ sử dụng đối với trường hợp tham số truyền vào là kiểu dữ liệu tham chiếu (Data Reference Type).</a:t>
            </a: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54" name="Shape 25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55" name="Shape 255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1: Xây dựng phương thức in mảng có kiểu tham số truyền vào là T.</a:t>
            </a: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799" y="2712075"/>
            <a:ext cx="4173595" cy="353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64" name="Shape 26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Generic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2: Xây dựng phương thức in mảng có kiểu tham số truyền vào là T, với T là kiểu dữ liệu số.</a:t>
            </a: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70"/>
              </a:spcBef>
              <a:buNone/>
            </a:pPr>
            <a:r>
              <a:t/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370"/>
              </a:spcBef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2707499"/>
            <a:ext cx="4369737" cy="36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Phạm vi truy xuất phương thức (Modifier)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Tham số (Parameter)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  <a:p>
            <a:pPr indent="-514350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số từ khóa trong method</a:t>
            </a:r>
          </a:p>
          <a:p>
            <a:pPr indent="-514350" lvl="0" marL="51435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trả về</a:t>
            </a:r>
          </a:p>
        </p:txBody>
      </p:sp>
      <p:sp>
        <p:nvSpPr>
          <p:cNvPr id="113" name="Shape 11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14" name="Shape 11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Phương thức finalize()</a:t>
            </a:r>
          </a:p>
        </p:txBody>
      </p:sp>
      <p:sp>
        <p:nvSpPr>
          <p:cNvPr id="272" name="Shape 27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73" name="Shape 27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phương thức được gọi trước khi hủy một đối tượng bởi Garbage Collector.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329" y="2805113"/>
            <a:ext cx="7178670" cy="153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số từ khóa trong method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Dùng để phân biệt biến trong phương thức và biến cục bộ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83" name="Shape 283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47" y="2462213"/>
            <a:ext cx="4581853" cy="310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Một số từ khóa trong method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Là biến tham chiếu được sử dụng để tham chiếu đến lớp cha gần nhất.</a:t>
            </a: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Từ khóa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đại diện cho lớp khởi tạo của lớp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SinhVien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482" y="2514600"/>
            <a:ext cx="4193918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553114"/>
            <a:ext cx="3429001" cy="169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294" name="Shape 294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Kiểu trả về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 về kiểu biến đối tượng của chính phương thức</a:t>
            </a:r>
          </a:p>
        </p:txBody>
      </p:sp>
      <p:sp>
        <p:nvSpPr>
          <p:cNvPr id="301" name="Shape 30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302" name="Shape 30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2449627"/>
            <a:ext cx="6073084" cy="136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Tài liệu tham khảo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821025" y="1447800"/>
            <a:ext cx="7979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526415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http://laptrinh.vn/d/4707-java-synchronized-la-gi.html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indent="-526415" lvl="0" marL="51435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https://voer.edu.vn/c/phuong-thuc-trong-mot-lop-method/95eeacbe/d75e2109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526415" lvl="0" marL="514350" marR="0" rtl="0" algn="l">
              <a:spcBef>
                <a:spcPts val="580"/>
              </a:spcBef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http://www.tutorialspoint.com/java/java_methods.htm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526415" lvl="0" marL="514350" marR="0" rtl="0" algn="l">
              <a:spcBef>
                <a:spcPts val="580"/>
              </a:spcBef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http://www.tutorialspoint.com/java/java_generics.htm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580"/>
              </a:spcBef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311" name="Shape 311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ương thức l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à tập hợp các lệnh được viết để thực hiện một chức năng nào đó.</a:t>
            </a:r>
          </a:p>
          <a:p>
            <a:pPr indent="-274320" lvl="0" marL="274320" marR="0" rtl="0" algn="l">
              <a:spcBef>
                <a:spcPts val="58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Mục đích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xây dựng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là có thể sử dụng lại khi cần.</a:t>
            </a:r>
          </a:p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22" name="Shape 122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Phạm vi truy xuất phương thức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Phương thức có 4 phạm vi truy xuất (modifier):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Private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</a:p>
          <a:p>
            <a:pPr indent="-231140" lvl="1" marL="548640" marR="0" rtl="0" algn="l">
              <a:spcBef>
                <a:spcPts val="370"/>
              </a:spcBef>
              <a:buClr>
                <a:schemeClr val="accent2"/>
              </a:buClr>
              <a:buSzPct val="85000"/>
              <a:buFont typeface="Arial"/>
              <a:buChar char="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</a:p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30" name="Shape 130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Phạm vi truy xuất phương thức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Phạm vi truy xuất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983" y="2209800"/>
            <a:ext cx="6419850" cy="368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39" name="Shape 139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số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Với tham số truyền vào là một đối tượng:</a:t>
            </a: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581" y="2057400"/>
            <a:ext cx="5266480" cy="396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48" name="Shape 148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số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Với tham số truyền vào là một danh sách (collection)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999" y="2286000"/>
            <a:ext cx="5254589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57" name="Shape 157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Tham số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❖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Với tham số truyền vào là 1 biến final. Biến này chỉ có thể đọc và không thể thay đổi giá trị của nó.</a:t>
            </a:r>
          </a:p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65" name="Shape 165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050" y="3057354"/>
            <a:ext cx="4899574" cy="14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Source Sans Pro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Xây dựng phương thức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❖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method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phương thức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không thể bị thay đổi bởi lớp con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231140" lvl="1" marL="54864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Ví dụ</a:t>
            </a:r>
          </a:p>
          <a:p>
            <a:pPr indent="-343853" lvl="2" marL="1131253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Arial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Lớp SinhVien		</a:t>
            </a:r>
          </a:p>
          <a:p>
            <a:pPr indent="-284163" lvl="0" marL="512763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853" lvl="2" marL="1131253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ct val="85000"/>
              <a:buFont typeface="Arial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Lớp SinhVienToan kế thừa lớp SinhVien</a:t>
            </a: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8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438400"/>
            <a:ext cx="332773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989" y="4114800"/>
            <a:ext cx="5329960" cy="20642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11" type="ftr"/>
          </p:nvPr>
        </p:nvSpPr>
        <p:spPr>
          <a:xfrm>
            <a:off x="914400" y="6172200"/>
            <a:ext cx="39623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 SE8 Fundamentals</a:t>
            </a:r>
          </a:p>
        </p:txBody>
      </p:sp>
      <p:sp>
        <p:nvSpPr>
          <p:cNvPr id="176" name="Shape 176"/>
          <p:cNvSpPr/>
          <p:nvPr>
            <p:ph idx="12" type="sldNum"/>
          </p:nvPr>
        </p:nvSpPr>
        <p:spPr>
          <a:xfrm>
            <a:off x="8229600" y="61722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