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Arial Narrow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Narrow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rialNarrow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ArialNarrow-italic.fntdata"/><Relationship Id="rId6" Type="http://schemas.openxmlformats.org/officeDocument/2006/relationships/slide" Target="slides/slide2.xml"/><Relationship Id="rId18" Type="http://schemas.openxmlformats.org/officeDocument/2006/relationships/font" Target="fonts/ArialNarrow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838200" y="6356362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610600" y="6356362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9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778" lvl="0" marL="228578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834" lvl="1" marL="685734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185" lvl="2" marL="1142886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840" lvl="3" marL="160004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794" lvl="4" marL="2057195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749" lvl="5" marL="2514349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704" lvl="6" marL="2971504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658" lvl="7" marL="3428658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613" lvl="8" marL="3885814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62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62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3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4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778" lvl="0" marL="228578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834" lvl="1" marL="685734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185" lvl="2" marL="1142886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840" lvl="3" marL="160004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794" lvl="4" marL="2057195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749" lvl="5" marL="2514349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704" lvl="6" marL="2971504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658" lvl="7" marL="3428658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613" lvl="8" marL="3885814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62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62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lidemodel2">
    <p:bg>
      <p:bgPr>
        <a:gradFill>
          <a:gsLst>
            <a:gs pos="0">
              <a:srgbClr val="1181AE"/>
            </a:gs>
            <a:gs pos="55000">
              <a:srgbClr val="1181AE"/>
            </a:gs>
            <a:gs pos="100000">
              <a:srgbClr val="09547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218681" y="2870646"/>
            <a:ext cx="5932223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838200" y="6356362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610600" y="6356362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54" lvl="1" marL="457155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09" lvl="2" marL="914309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563" lvl="3" marL="1371464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518" lvl="4" marL="1828618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74" lvl="5" marL="2285774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425" lvl="6" marL="2742926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380" lvl="7" marL="320008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334" lvl="8" marL="3657235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838200" y="6356362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610600" y="6356362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838200" y="365129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778" lvl="0" marL="228578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834" lvl="1" marL="685734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185" lvl="2" marL="1142886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840" lvl="3" marL="160004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794" lvl="4" marL="2057195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749" lvl="5" marL="2514349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704" lvl="6" marL="2971504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658" lvl="7" marL="3428658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613" lvl="8" marL="3885814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838200" y="6356362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610600" y="6356362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831850" y="1709750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831850" y="4589475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54" lvl="1" marL="457155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09" lvl="2" marL="914309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563" lvl="3" marL="1371464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518" lvl="4" marL="1828618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74" lvl="5" marL="2285774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425" lvl="6" marL="2742926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380" lvl="7" marL="320008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334" lvl="8" marL="3657235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838200" y="6356362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610600" y="6356362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838200" y="365129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778" lvl="0" marL="228578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834" lvl="1" marL="685734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185" lvl="2" marL="1142886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840" lvl="3" marL="160004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794" lvl="4" marL="2057195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749" lvl="5" marL="2514349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704" lvl="6" marL="2971504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658" lvl="7" marL="3428658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613" lvl="8" marL="3885814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778" lvl="0" marL="228578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834" lvl="1" marL="685734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185" lvl="2" marL="1142886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840" lvl="3" marL="160004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794" lvl="4" marL="2057195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749" lvl="5" marL="2514349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704" lvl="6" marL="2971504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658" lvl="7" marL="3428658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613" lvl="8" marL="3885814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838200" y="6356362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610600" y="6356362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839787" y="365129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54" lvl="1" marL="457155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09" lvl="2" marL="914309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563" lvl="3" marL="1371464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518" lvl="4" marL="1828618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74" lvl="5" marL="2285774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425" lvl="6" marL="2742926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380" lvl="7" marL="320008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334" lvl="8" marL="3657235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778" lvl="0" marL="228578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834" lvl="1" marL="685734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185" lvl="2" marL="1142886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840" lvl="3" marL="160004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794" lvl="4" marL="2057195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749" lvl="5" marL="2514349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704" lvl="6" marL="2971504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658" lvl="7" marL="3428658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613" lvl="8" marL="3885814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6172203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54" lvl="1" marL="457155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09" lvl="2" marL="914309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563" lvl="3" marL="1371464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518" lvl="4" marL="1828618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74" lvl="5" marL="2285774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425" lvl="6" marL="2742926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380" lvl="7" marL="320008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334" lvl="8" marL="3657235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6172203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778" lvl="0" marL="228578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834" lvl="1" marL="685734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185" lvl="2" marL="1142886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840" lvl="3" marL="160004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794" lvl="4" marL="2057195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749" lvl="5" marL="2514349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704" lvl="6" marL="2971504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658" lvl="7" marL="3428658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613" lvl="8" marL="3885814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838200" y="6356362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610600" y="6356362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838200" y="365129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62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62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37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378" lvl="0" marL="228578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434" lvl="1" marL="685734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85" lvl="2" marL="1142886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140" lvl="3" marL="160004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094" lvl="4" marL="2057195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049" lvl="5" marL="2514349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004" lvl="6" marL="2971504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3958" lvl="7" marL="3428658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3913" lvl="8" marL="3885814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54" lvl="1" marL="457155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09" lvl="2" marL="914309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563" lvl="3" marL="1371464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518" lvl="4" marL="1828618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74" lvl="5" marL="2285774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425" lvl="6" marL="2742926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380" lvl="7" marL="320008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334" lvl="8" marL="3657235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62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62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37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54" lvl="1" marL="457155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09" lvl="2" marL="914309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563" lvl="3" marL="1371464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518" lvl="4" marL="1828618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74" lvl="5" marL="2285774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425" lvl="6" marL="2742926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380" lvl="7" marL="320008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334" lvl="8" marL="3657235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54" lvl="1" marL="457155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09" lvl="2" marL="914309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563" lvl="3" marL="1371464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518" lvl="4" marL="1828618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74" lvl="5" marL="2285774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425" lvl="6" marL="2742926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380" lvl="7" marL="320008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334" lvl="8" marL="3657235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62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62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9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778" lvl="0" marL="228578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834" lvl="1" marL="685734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185" lvl="2" marL="1142886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840" lvl="3" marL="160004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794" lvl="4" marL="2057195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749" lvl="5" marL="2514349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704" lvl="6" marL="2971504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658" lvl="7" marL="3428658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613" lvl="8" marL="3885814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62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62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46000">
              <a:srgbClr val="F2F2F2"/>
            </a:gs>
            <a:gs pos="100000">
              <a:srgbClr val="BFBFB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0" y="1163783"/>
            <a:ext cx="12192000" cy="2885703"/>
          </a:xfrm>
          <a:prstGeom prst="rect">
            <a:avLst/>
          </a:prstGeom>
          <a:solidFill>
            <a:srgbClr val="0B476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5323142" y="4485775"/>
            <a:ext cx="13277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Thực hiện</a:t>
            </a:r>
          </a:p>
        </p:txBody>
      </p:sp>
      <p:sp>
        <p:nvSpPr>
          <p:cNvPr id="95" name="Shape 95"/>
          <p:cNvSpPr/>
          <p:nvPr/>
        </p:nvSpPr>
        <p:spPr>
          <a:xfrm>
            <a:off x="1506145" y="1829097"/>
            <a:ext cx="917972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4800">
                <a:solidFill>
                  <a:schemeClr val="lt1"/>
                </a:solidFill>
              </a:rPr>
              <a:t>Enum</a:t>
            </a:r>
            <a: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trong Java</a:t>
            </a:r>
          </a:p>
        </p:txBody>
      </p:sp>
      <p:grpSp>
        <p:nvGrpSpPr>
          <p:cNvPr id="96" name="Shape 96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</p:grpSpPr>
        <p:sp>
          <p:nvSpPr>
            <p:cNvPr id="97" name="Shape 97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 txBox="1"/>
            <p:nvPr/>
          </p:nvSpPr>
          <p:spPr>
            <a:xfrm>
              <a:off x="80189" y="6461667"/>
              <a:ext cx="2995629" cy="36933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Java SE8 Fundamentals</a:t>
              </a:r>
            </a:p>
          </p:txBody>
        </p:sp>
      </p:grpSp>
      <p:sp>
        <p:nvSpPr>
          <p:cNvPr id="99" name="Shape 99"/>
          <p:cNvSpPr/>
          <p:nvPr/>
        </p:nvSpPr>
        <p:spPr>
          <a:xfrm>
            <a:off x="4618787" y="5274914"/>
            <a:ext cx="27365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595959"/>
                </a:solidFill>
              </a:rPr>
              <a:t>Đoàn Minh Quân</a:t>
            </a: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89" y="4011469"/>
            <a:ext cx="2438399" cy="2438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>
            <p:ph idx="12" type="sldNum"/>
          </p:nvPr>
        </p:nvSpPr>
        <p:spPr>
          <a:xfrm>
            <a:off x="8610600" y="6356362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02" name="Shape 102"/>
          <p:cNvSpPr/>
          <p:nvPr/>
        </p:nvSpPr>
        <p:spPr>
          <a:xfrm>
            <a:off x="4618778" y="4854637"/>
            <a:ext cx="27365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Nguyễn Hoàng Phú Tiên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46000">
              <a:srgbClr val="F2F2F2"/>
            </a:gs>
            <a:gs pos="100000">
              <a:srgbClr val="BFBFB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Shape 215"/>
          <p:cNvGrpSpPr/>
          <p:nvPr/>
        </p:nvGrpSpPr>
        <p:grpSpPr>
          <a:xfrm>
            <a:off x="0" y="6476820"/>
            <a:ext cx="12192000" cy="423300"/>
            <a:chOff x="0" y="6434667"/>
            <a:chExt cx="12192000" cy="423300"/>
          </a:xfrm>
        </p:grpSpPr>
        <p:sp>
          <p:nvSpPr>
            <p:cNvPr id="216" name="Shape 216"/>
            <p:cNvSpPr/>
            <p:nvPr/>
          </p:nvSpPr>
          <p:spPr>
            <a:xfrm>
              <a:off x="0" y="6434667"/>
              <a:ext cx="12192000" cy="423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 txBox="1"/>
            <p:nvPr/>
          </p:nvSpPr>
          <p:spPr>
            <a:xfrm>
              <a:off x="80189" y="6461667"/>
              <a:ext cx="2995500" cy="369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chemeClr val="lt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Java SE8 Fundamentals</a:t>
              </a:r>
            </a:p>
          </p:txBody>
        </p:sp>
      </p:grpSp>
      <p:sp>
        <p:nvSpPr>
          <p:cNvPr id="218" name="Shape 218"/>
          <p:cNvSpPr/>
          <p:nvPr/>
        </p:nvSpPr>
        <p:spPr>
          <a:xfrm rot="5400000">
            <a:off x="3235497" y="-2987661"/>
            <a:ext cx="663900" cy="7134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0C0C0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/>
        </p:nvSpPr>
        <p:spPr>
          <a:xfrm>
            <a:off x="-18" y="345069"/>
            <a:ext cx="70377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lt1"/>
                </a:solidFill>
              </a:rPr>
              <a:t>Dùng toán tử “==” so sánh 2 Enum</a:t>
            </a:r>
          </a:p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8610600" y="6356362"/>
            <a:ext cx="27432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21" name="Shape 221"/>
          <p:cNvSpPr txBox="1"/>
          <p:nvPr/>
        </p:nvSpPr>
        <p:spPr>
          <a:xfrm>
            <a:off x="701100" y="1223950"/>
            <a:ext cx="104808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An toàn trong quá trình biên dịch (Safer at compile time)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-US" sz="1800"/>
              <a:t>Khi bạn so sánh 2 enum khác kiểu bằng toán tử ==, thì trình biên dịch sẽ báo lỗi.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1556700" y="2271075"/>
            <a:ext cx="9864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Ví dụ</a:t>
            </a:r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9412" y="2271062"/>
            <a:ext cx="5591175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46000">
              <a:srgbClr val="F2F2F2"/>
            </a:gs>
            <a:gs pos="100000">
              <a:srgbClr val="BFBFB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Shape 228"/>
          <p:cNvGrpSpPr/>
          <p:nvPr/>
        </p:nvGrpSpPr>
        <p:grpSpPr>
          <a:xfrm>
            <a:off x="0" y="6476820"/>
            <a:ext cx="12192000" cy="423300"/>
            <a:chOff x="0" y="6434667"/>
            <a:chExt cx="12192000" cy="423300"/>
          </a:xfrm>
        </p:grpSpPr>
        <p:sp>
          <p:nvSpPr>
            <p:cNvPr id="229" name="Shape 229"/>
            <p:cNvSpPr/>
            <p:nvPr/>
          </p:nvSpPr>
          <p:spPr>
            <a:xfrm>
              <a:off x="0" y="6434667"/>
              <a:ext cx="12192000" cy="423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Shape 230"/>
            <p:cNvSpPr txBox="1"/>
            <p:nvPr/>
          </p:nvSpPr>
          <p:spPr>
            <a:xfrm>
              <a:off x="80189" y="6461667"/>
              <a:ext cx="2995500" cy="369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chemeClr val="lt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Java SE8 Fundamentals</a:t>
              </a:r>
            </a:p>
          </p:txBody>
        </p:sp>
      </p:grpSp>
      <p:sp>
        <p:nvSpPr>
          <p:cNvPr id="231" name="Shape 231"/>
          <p:cNvSpPr/>
          <p:nvPr/>
        </p:nvSpPr>
        <p:spPr>
          <a:xfrm rot="5400000">
            <a:off x="3235497" y="-2987661"/>
            <a:ext cx="663900" cy="7134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0C0C0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 txBox="1"/>
          <p:nvPr/>
        </p:nvSpPr>
        <p:spPr>
          <a:xfrm>
            <a:off x="-18" y="345069"/>
            <a:ext cx="70377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lt1"/>
                </a:solidFill>
              </a:rPr>
              <a:t>Ghi đè method trong Enum</a:t>
            </a:r>
          </a:p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x="8610600" y="6356362"/>
            <a:ext cx="27432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34" name="Shape 234"/>
          <p:cNvSpPr txBox="1"/>
          <p:nvPr/>
        </p:nvSpPr>
        <p:spPr>
          <a:xfrm>
            <a:off x="701100" y="1223950"/>
            <a:ext cx="104808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Trong enum có thể ghi đè các method kế thừa từ lớp Object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Ví dụ: Bạn có thể ghi đè method toString() thừa kế từ class Object.</a:t>
            </a:r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5325" y="2647275"/>
            <a:ext cx="6666699" cy="332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46000">
              <a:srgbClr val="F2F2F2"/>
            </a:gs>
            <a:gs pos="100000">
              <a:srgbClr val="BFBFB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Shape 240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</p:grpSpPr>
        <p:sp>
          <p:nvSpPr>
            <p:cNvPr id="241" name="Shape 241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Shape 242"/>
            <p:cNvSpPr txBox="1"/>
            <p:nvPr/>
          </p:nvSpPr>
          <p:spPr>
            <a:xfrm>
              <a:off x="80189" y="6461667"/>
              <a:ext cx="2995629" cy="36933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chemeClr val="lt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Java SE8 Fundamentals</a:t>
              </a:r>
            </a:p>
          </p:txBody>
        </p:sp>
      </p:grpSp>
      <p:sp>
        <p:nvSpPr>
          <p:cNvPr id="243" name="Shape 243"/>
          <p:cNvSpPr txBox="1"/>
          <p:nvPr>
            <p:ph idx="12" type="sldNum"/>
          </p:nvPr>
        </p:nvSpPr>
        <p:spPr>
          <a:xfrm>
            <a:off x="8610600" y="6356362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7716" y="755343"/>
            <a:ext cx="7804483" cy="5190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46000">
              <a:srgbClr val="F2F2F2"/>
            </a:gs>
            <a:gs pos="100000">
              <a:srgbClr val="BFBFB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Shape 107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</p:grpSpPr>
        <p:sp>
          <p:nvSpPr>
            <p:cNvPr id="108" name="Shape 108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 txBox="1"/>
            <p:nvPr/>
          </p:nvSpPr>
          <p:spPr>
            <a:xfrm>
              <a:off x="80189" y="6461667"/>
              <a:ext cx="2995629" cy="36933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Java SE8 Fundamentals</a:t>
              </a:r>
            </a:p>
          </p:txBody>
        </p:sp>
      </p:grpSp>
      <p:sp>
        <p:nvSpPr>
          <p:cNvPr id="110" name="Shape 110"/>
          <p:cNvSpPr/>
          <p:nvPr/>
        </p:nvSpPr>
        <p:spPr>
          <a:xfrm rot="5400000">
            <a:off x="2402754" y="-2154915"/>
            <a:ext cx="663912" cy="5469421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0C0C0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-4" y="345081"/>
            <a:ext cx="5372195" cy="46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Nội dung</a:t>
            </a:r>
          </a:p>
        </p:txBody>
      </p:sp>
      <p:sp>
        <p:nvSpPr>
          <p:cNvPr id="112" name="Shape 112"/>
          <p:cNvSpPr/>
          <p:nvPr/>
        </p:nvSpPr>
        <p:spPr>
          <a:xfrm rot="5400000">
            <a:off x="5010871" y="-1553037"/>
            <a:ext cx="663912" cy="6151705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2266953" y="1288098"/>
            <a:ext cx="6054479" cy="46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</a:rPr>
              <a:t>Enum nằm trong class</a:t>
            </a:r>
          </a:p>
        </p:txBody>
      </p:sp>
      <p:sp>
        <p:nvSpPr>
          <p:cNvPr id="114" name="Shape 114"/>
          <p:cNvSpPr/>
          <p:nvPr/>
        </p:nvSpPr>
        <p:spPr>
          <a:xfrm rot="5400000">
            <a:off x="5010871" y="-754018"/>
            <a:ext cx="663912" cy="6151705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2266953" y="2087123"/>
            <a:ext cx="6054479" cy="46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</a:rPr>
              <a:t>Các tips trong enum</a:t>
            </a:r>
          </a:p>
        </p:txBody>
      </p:sp>
      <p:sp>
        <p:nvSpPr>
          <p:cNvPr id="116" name="Shape 116"/>
          <p:cNvSpPr/>
          <p:nvPr/>
        </p:nvSpPr>
        <p:spPr>
          <a:xfrm rot="5400000">
            <a:off x="5040730" y="41840"/>
            <a:ext cx="663912" cy="6151705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2296828" y="2882948"/>
            <a:ext cx="6054479" cy="46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/>
          <p:nvPr/>
        </p:nvSpPr>
        <p:spPr>
          <a:xfrm rot="5400000">
            <a:off x="5040730" y="883136"/>
            <a:ext cx="663912" cy="6151705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2296828" y="3724248"/>
            <a:ext cx="6054479" cy="46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/>
          <p:nvPr/>
        </p:nvSpPr>
        <p:spPr>
          <a:xfrm rot="5400000">
            <a:off x="5040730" y="1704659"/>
            <a:ext cx="663912" cy="6151705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2296828" y="4545773"/>
            <a:ext cx="6054479" cy="46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610600" y="6356362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46000">
              <a:srgbClr val="F2F2F2"/>
            </a:gs>
            <a:gs pos="100000">
              <a:srgbClr val="BFBFB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Shape 127"/>
          <p:cNvGrpSpPr/>
          <p:nvPr/>
        </p:nvGrpSpPr>
        <p:grpSpPr>
          <a:xfrm>
            <a:off x="0" y="6476820"/>
            <a:ext cx="12192000" cy="423300"/>
            <a:chOff x="0" y="6434667"/>
            <a:chExt cx="12192000" cy="423300"/>
          </a:xfrm>
        </p:grpSpPr>
        <p:sp>
          <p:nvSpPr>
            <p:cNvPr id="128" name="Shape 128"/>
            <p:cNvSpPr/>
            <p:nvPr/>
          </p:nvSpPr>
          <p:spPr>
            <a:xfrm>
              <a:off x="0" y="6434667"/>
              <a:ext cx="12192000" cy="423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Shape 129"/>
            <p:cNvSpPr txBox="1"/>
            <p:nvPr/>
          </p:nvSpPr>
          <p:spPr>
            <a:xfrm>
              <a:off x="80189" y="6461667"/>
              <a:ext cx="2995500" cy="369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chemeClr val="lt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Java SE8 Fundamentals</a:t>
              </a:r>
            </a:p>
          </p:txBody>
        </p:sp>
      </p:grpSp>
      <p:sp>
        <p:nvSpPr>
          <p:cNvPr id="130" name="Shape 130"/>
          <p:cNvSpPr/>
          <p:nvPr/>
        </p:nvSpPr>
        <p:spPr>
          <a:xfrm rot="5400000">
            <a:off x="3235497" y="-2987661"/>
            <a:ext cx="663900" cy="7134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0C0C0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-18" y="345069"/>
            <a:ext cx="70377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lt1"/>
                </a:solidFill>
              </a:rPr>
              <a:t>Enum Constructor</a:t>
            </a:r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610600" y="6356362"/>
            <a:ext cx="27432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33" name="Shape 133"/>
          <p:cNvSpPr txBox="1"/>
          <p:nvPr/>
        </p:nvSpPr>
        <p:spPr>
          <a:xfrm>
            <a:off x="225775" y="1165000"/>
            <a:ext cx="10160100" cy="1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Ví dụ sau khởi tạo enum bởi sử dụng một constructor và phương thức getPrice() và hiển thị giá trị của enum trong Java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37" y="1996375"/>
            <a:ext cx="6048375" cy="406797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6247237" y="1996375"/>
            <a:ext cx="1212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Kết quả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7250" y="2525525"/>
            <a:ext cx="3984049" cy="16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46000">
              <a:srgbClr val="F2F2F2"/>
            </a:gs>
            <a:gs pos="100000">
              <a:srgbClr val="BFBFB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Shape 141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</p:grpSpPr>
        <p:sp>
          <p:nvSpPr>
            <p:cNvPr id="142" name="Shape 142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Shape 143"/>
            <p:cNvSpPr txBox="1"/>
            <p:nvPr/>
          </p:nvSpPr>
          <p:spPr>
            <a:xfrm>
              <a:off x="80189" y="6461667"/>
              <a:ext cx="2995629" cy="36933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chemeClr val="lt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Java SE8 Fundamentals</a:t>
              </a:r>
            </a:p>
          </p:txBody>
        </p:sp>
      </p:grpSp>
      <p:sp>
        <p:nvSpPr>
          <p:cNvPr id="144" name="Shape 144"/>
          <p:cNvSpPr/>
          <p:nvPr/>
        </p:nvSpPr>
        <p:spPr>
          <a:xfrm rot="5400000">
            <a:off x="3235491" y="-2987654"/>
            <a:ext cx="663912" cy="7134899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0C0C0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-18" y="345069"/>
            <a:ext cx="7037672" cy="46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lt1"/>
                </a:solidFill>
              </a:rPr>
              <a:t>Enum trong class</a:t>
            </a: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8610600" y="6356362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47" name="Shape 147"/>
          <p:cNvSpPr txBox="1"/>
          <p:nvPr/>
        </p:nvSpPr>
        <p:spPr>
          <a:xfrm>
            <a:off x="6000925" y="1521500"/>
            <a:ext cx="5917800" cy="1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Có thể để enum bên trong 1 class . Lúc này enum được hiểu fields trong class.</a:t>
            </a:r>
          </a:p>
        </p:txBody>
      </p:sp>
      <p:pic>
        <p:nvPicPr>
          <p:cNvPr descr="inner.PNG"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00" y="1438262"/>
            <a:ext cx="5619750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46000">
              <a:srgbClr val="F2F2F2"/>
            </a:gs>
            <a:gs pos="100000">
              <a:srgbClr val="BFBFB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Shape 153"/>
          <p:cNvGrpSpPr/>
          <p:nvPr/>
        </p:nvGrpSpPr>
        <p:grpSpPr>
          <a:xfrm>
            <a:off x="0" y="6476820"/>
            <a:ext cx="12192000" cy="423300"/>
            <a:chOff x="0" y="6434667"/>
            <a:chExt cx="12192000" cy="423300"/>
          </a:xfrm>
        </p:grpSpPr>
        <p:sp>
          <p:nvSpPr>
            <p:cNvPr id="154" name="Shape 154"/>
            <p:cNvSpPr/>
            <p:nvPr/>
          </p:nvSpPr>
          <p:spPr>
            <a:xfrm>
              <a:off x="0" y="6434667"/>
              <a:ext cx="12192000" cy="423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Shape 155"/>
            <p:cNvSpPr txBox="1"/>
            <p:nvPr/>
          </p:nvSpPr>
          <p:spPr>
            <a:xfrm>
              <a:off x="80189" y="6461667"/>
              <a:ext cx="2995500" cy="369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chemeClr val="lt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Java SE8 Fundamentals</a:t>
              </a:r>
            </a:p>
          </p:txBody>
        </p:sp>
      </p:grpSp>
      <p:sp>
        <p:nvSpPr>
          <p:cNvPr id="156" name="Shape 156"/>
          <p:cNvSpPr/>
          <p:nvPr/>
        </p:nvSpPr>
        <p:spPr>
          <a:xfrm rot="5400000">
            <a:off x="3235497" y="-2987661"/>
            <a:ext cx="663900" cy="7134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0C0C0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/>
        </p:nvSpPr>
        <p:spPr>
          <a:xfrm>
            <a:off x="-18" y="345069"/>
            <a:ext cx="70377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lt1"/>
                </a:solidFill>
              </a:rPr>
              <a:t>Tips trong enum</a:t>
            </a:r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8610600" y="6356362"/>
            <a:ext cx="27432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59" name="Shape 159"/>
          <p:cNvSpPr txBox="1"/>
          <p:nvPr/>
        </p:nvSpPr>
        <p:spPr>
          <a:xfrm>
            <a:off x="6547550" y="1153125"/>
            <a:ext cx="5917800" cy="1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Enum là một class (có đầy đủ constructor,getter,setter,...) . Nhưng enum không thể kế thừa từ một enum khác .Vì mặc đinh enum là final .</a:t>
            </a:r>
          </a:p>
        </p:txBody>
      </p:sp>
      <p:pic>
        <p:nvPicPr>
          <p:cNvPr descr="inherit.PNG"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075" y="1389950"/>
            <a:ext cx="5334000" cy="328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46000">
              <a:srgbClr val="F2F2F2"/>
            </a:gs>
            <a:gs pos="100000">
              <a:srgbClr val="BFBFB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Shape 165"/>
          <p:cNvGrpSpPr/>
          <p:nvPr/>
        </p:nvGrpSpPr>
        <p:grpSpPr>
          <a:xfrm>
            <a:off x="0" y="6476820"/>
            <a:ext cx="12192000" cy="423300"/>
            <a:chOff x="0" y="6434667"/>
            <a:chExt cx="12192000" cy="423300"/>
          </a:xfrm>
        </p:grpSpPr>
        <p:sp>
          <p:nvSpPr>
            <p:cNvPr id="166" name="Shape 166"/>
            <p:cNvSpPr/>
            <p:nvPr/>
          </p:nvSpPr>
          <p:spPr>
            <a:xfrm>
              <a:off x="0" y="6434667"/>
              <a:ext cx="12192000" cy="423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 txBox="1"/>
            <p:nvPr/>
          </p:nvSpPr>
          <p:spPr>
            <a:xfrm>
              <a:off x="80189" y="6461667"/>
              <a:ext cx="2995500" cy="369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chemeClr val="lt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Java SE8 Fundamentals</a:t>
              </a:r>
            </a:p>
          </p:txBody>
        </p:sp>
      </p:grpSp>
      <p:sp>
        <p:nvSpPr>
          <p:cNvPr id="168" name="Shape 168"/>
          <p:cNvSpPr/>
          <p:nvPr/>
        </p:nvSpPr>
        <p:spPr>
          <a:xfrm rot="5400000">
            <a:off x="3235497" y="-2987661"/>
            <a:ext cx="663900" cy="7134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0C0C0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/>
        </p:nvSpPr>
        <p:spPr>
          <a:xfrm>
            <a:off x="-18" y="345069"/>
            <a:ext cx="70377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>
                <a:solidFill>
                  <a:schemeClr val="lt1"/>
                </a:solidFill>
              </a:rPr>
              <a:t>Tips trong enum</a:t>
            </a:r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8610600" y="6356362"/>
            <a:ext cx="27432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71" name="Shape 171"/>
          <p:cNvSpPr txBox="1"/>
          <p:nvPr/>
        </p:nvSpPr>
        <p:spPr>
          <a:xfrm>
            <a:off x="7037675" y="983675"/>
            <a:ext cx="5080800" cy="1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Trong enum với mỗi hằng số có nhiều tham số</a:t>
            </a:r>
          </a:p>
        </p:txBody>
      </p:sp>
      <p:pic>
        <p:nvPicPr>
          <p:cNvPr descr="enum2.PNG"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00" y="983687"/>
            <a:ext cx="5876925" cy="5421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46000">
              <a:srgbClr val="F2F2F2"/>
            </a:gs>
            <a:gs pos="100000">
              <a:srgbClr val="BFBFB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Shape 177"/>
          <p:cNvGrpSpPr/>
          <p:nvPr/>
        </p:nvGrpSpPr>
        <p:grpSpPr>
          <a:xfrm>
            <a:off x="0" y="6476820"/>
            <a:ext cx="12192000" cy="423300"/>
            <a:chOff x="0" y="6434667"/>
            <a:chExt cx="12192000" cy="423300"/>
          </a:xfrm>
        </p:grpSpPr>
        <p:sp>
          <p:nvSpPr>
            <p:cNvPr id="178" name="Shape 178"/>
            <p:cNvSpPr/>
            <p:nvPr/>
          </p:nvSpPr>
          <p:spPr>
            <a:xfrm>
              <a:off x="0" y="6434667"/>
              <a:ext cx="12192000" cy="423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Shape 179"/>
            <p:cNvSpPr txBox="1"/>
            <p:nvPr/>
          </p:nvSpPr>
          <p:spPr>
            <a:xfrm>
              <a:off x="80189" y="6461667"/>
              <a:ext cx="2995500" cy="369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chemeClr val="lt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Java SE8 Fundamentals</a:t>
              </a:r>
            </a:p>
          </p:txBody>
        </p:sp>
      </p:grpSp>
      <p:sp>
        <p:nvSpPr>
          <p:cNvPr id="180" name="Shape 180"/>
          <p:cNvSpPr/>
          <p:nvPr/>
        </p:nvSpPr>
        <p:spPr>
          <a:xfrm rot="5400000">
            <a:off x="3235497" y="-2987661"/>
            <a:ext cx="663900" cy="7134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0C0C0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/>
        </p:nvSpPr>
        <p:spPr>
          <a:xfrm>
            <a:off x="-18" y="345069"/>
            <a:ext cx="70377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lt1"/>
                </a:solidFill>
              </a:rPr>
              <a:t>Tips trong enum</a:t>
            </a:r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8610600" y="6356362"/>
            <a:ext cx="27432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83" name="Shape 183"/>
          <p:cNvSpPr txBox="1"/>
          <p:nvPr/>
        </p:nvSpPr>
        <p:spPr>
          <a:xfrm>
            <a:off x="7037675" y="983675"/>
            <a:ext cx="5080800" cy="1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Enum implements Interface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descr="interface.PNG"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4887" y="1892700"/>
            <a:ext cx="391477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face.PNG"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550" y="1166950"/>
            <a:ext cx="5867400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46000">
              <a:srgbClr val="F2F2F2"/>
            </a:gs>
            <a:gs pos="100000">
              <a:srgbClr val="BFBFB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Shape 190"/>
          <p:cNvGrpSpPr/>
          <p:nvPr/>
        </p:nvGrpSpPr>
        <p:grpSpPr>
          <a:xfrm>
            <a:off x="0" y="6476820"/>
            <a:ext cx="12192000" cy="423300"/>
            <a:chOff x="0" y="6434667"/>
            <a:chExt cx="12192000" cy="423300"/>
          </a:xfrm>
        </p:grpSpPr>
        <p:sp>
          <p:nvSpPr>
            <p:cNvPr id="191" name="Shape 191"/>
            <p:cNvSpPr/>
            <p:nvPr/>
          </p:nvSpPr>
          <p:spPr>
            <a:xfrm>
              <a:off x="0" y="6434667"/>
              <a:ext cx="12192000" cy="423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Shape 192"/>
            <p:cNvSpPr txBox="1"/>
            <p:nvPr/>
          </p:nvSpPr>
          <p:spPr>
            <a:xfrm>
              <a:off x="80189" y="6461667"/>
              <a:ext cx="2995500" cy="369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chemeClr val="lt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Java SE8 Fundamentals</a:t>
              </a:r>
            </a:p>
          </p:txBody>
        </p:sp>
      </p:grpSp>
      <p:sp>
        <p:nvSpPr>
          <p:cNvPr id="193" name="Shape 193"/>
          <p:cNvSpPr/>
          <p:nvPr/>
        </p:nvSpPr>
        <p:spPr>
          <a:xfrm rot="5400000">
            <a:off x="3235497" y="-2987661"/>
            <a:ext cx="663900" cy="7134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0C0C0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/>
        </p:nvSpPr>
        <p:spPr>
          <a:xfrm>
            <a:off x="-18" y="345069"/>
            <a:ext cx="70377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lt1"/>
                </a:solidFill>
              </a:rPr>
              <a:t>Tips trong enum</a:t>
            </a:r>
          </a:p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8610600" y="6356362"/>
            <a:ext cx="27432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96" name="Shape 196"/>
          <p:cNvSpPr txBox="1"/>
          <p:nvPr/>
        </p:nvSpPr>
        <p:spPr>
          <a:xfrm>
            <a:off x="7037675" y="983675"/>
            <a:ext cx="5080800" cy="1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Enum với generic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descr="interface.PNG"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6775"/>
            <a:ext cx="6572250" cy="54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46000">
              <a:srgbClr val="F2F2F2"/>
            </a:gs>
            <a:gs pos="100000">
              <a:srgbClr val="BFBFB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Shape 202"/>
          <p:cNvGrpSpPr/>
          <p:nvPr/>
        </p:nvGrpSpPr>
        <p:grpSpPr>
          <a:xfrm>
            <a:off x="0" y="6476820"/>
            <a:ext cx="12192000" cy="423300"/>
            <a:chOff x="0" y="6434667"/>
            <a:chExt cx="12192000" cy="423300"/>
          </a:xfrm>
        </p:grpSpPr>
        <p:sp>
          <p:nvSpPr>
            <p:cNvPr id="203" name="Shape 203"/>
            <p:cNvSpPr/>
            <p:nvPr/>
          </p:nvSpPr>
          <p:spPr>
            <a:xfrm>
              <a:off x="0" y="6434667"/>
              <a:ext cx="12192000" cy="423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Shape 204"/>
            <p:cNvSpPr txBox="1"/>
            <p:nvPr/>
          </p:nvSpPr>
          <p:spPr>
            <a:xfrm>
              <a:off x="80189" y="6461667"/>
              <a:ext cx="2995500" cy="369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chemeClr val="lt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Java SE8 Fundamentals</a:t>
              </a:r>
            </a:p>
          </p:txBody>
        </p:sp>
      </p:grpSp>
      <p:sp>
        <p:nvSpPr>
          <p:cNvPr id="205" name="Shape 205"/>
          <p:cNvSpPr/>
          <p:nvPr/>
        </p:nvSpPr>
        <p:spPr>
          <a:xfrm rot="5400000">
            <a:off x="3235497" y="-2987661"/>
            <a:ext cx="663900" cy="7134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0C0C0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/>
        </p:nvSpPr>
        <p:spPr>
          <a:xfrm>
            <a:off x="-18" y="345069"/>
            <a:ext cx="70377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lt1"/>
                </a:solidFill>
              </a:rPr>
              <a:t>Dùng toán tử “==” so sánh 2 Enum</a:t>
            </a:r>
          </a:p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8610600" y="6356362"/>
            <a:ext cx="27432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08" name="Shape 208"/>
          <p:cNvSpPr txBox="1"/>
          <p:nvPr/>
        </p:nvSpPr>
        <p:spPr>
          <a:xfrm>
            <a:off x="701100" y="1223950"/>
            <a:ext cx="10480800" cy="14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Đơn giản.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An toàn trong quá trình thực thi (Safer at runtime)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-US" sz="1800"/>
              <a:t>Khi gọi phương thức equals trên một null enum thì NullPointerException sẽ được ném ra. Nhưng, nếu dùng toán tử == để so sánh thì không có ngoại lệ ném ra.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675" y="2823075"/>
            <a:ext cx="6149925" cy="290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1283375" y="2823075"/>
            <a:ext cx="9864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Ví dụ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Wonderland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A3D15"/>
      </a:accent1>
      <a:accent2>
        <a:srgbClr val="F99325"/>
      </a:accent2>
      <a:accent3>
        <a:srgbClr val="6DAF27"/>
      </a:accent3>
      <a:accent4>
        <a:srgbClr val="188ED6"/>
      </a:accent4>
      <a:accent5>
        <a:srgbClr val="4EB9C1"/>
      </a:accent5>
      <a:accent6>
        <a:srgbClr val="73166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