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71" r:id="rId13"/>
    <p:sldId id="272" r:id="rId14"/>
    <p:sldId id="270" r:id="rId15"/>
    <p:sldId id="268" r:id="rId16"/>
  </p:sldIdLst>
  <p:sldSz cx="9144000" cy="5143500" type="screen16x9"/>
  <p:notesSz cx="6858000" cy="9144000"/>
  <p:embeddedFontLst>
    <p:embeddedFont>
      <p:font typeface="Nunito Light" panose="02000503030000020003" pitchFamily="2" charset="0"/>
      <p:regular r:id="rId18"/>
    </p:embeddedFont>
    <p:embeddedFont>
      <p:font typeface="Albert Sans" charset="0"/>
      <p:regular r:id="rId19"/>
      <p:bold r:id="rId20"/>
      <p:italic r:id="rId21"/>
      <p:boldItalic r:id="rId22"/>
    </p:embeddedFont>
    <p:embeddedFont>
      <p:font typeface="Bebas Neue" panose="020B0604020202020204" charset="0"/>
      <p:regular r:id="rId23"/>
    </p:embeddedFont>
    <p:embeddedFont>
      <p:font typeface="Manrope" panose="020B0604020202020204" charset="0"/>
      <p:regular r:id="rId24"/>
      <p:bold r:id="rId25"/>
    </p:embeddedFont>
    <p:embeddedFont>
      <p:font typeface="Albert Sans Light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47AA6E-79EB-4596-9092-ACE94932AB62}">
  <a:tblStyle styleId="{2E47AA6E-79EB-4596-9092-ACE94932AB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2" autoAdjust="0"/>
    <p:restoredTop sz="94660"/>
  </p:normalViewPr>
  <p:slideViewPr>
    <p:cSldViewPr snapToGrid="0">
      <p:cViewPr>
        <p:scale>
          <a:sx n="100" d="100"/>
          <a:sy n="100" d="100"/>
        </p:scale>
        <p:origin x="859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c823060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c823060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854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c823060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c823060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c823060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c823060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718143"/>
            <a:ext cx="77175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2998243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753441" y="36261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713410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/>
          <p:nvPr/>
        </p:nvSpPr>
        <p:spPr>
          <a:xfrm rot="10800000" flipH="1">
            <a:off x="2" y="4310800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 rot="10800000" flipH="1">
            <a:off x="1" y="4319701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/>
          <p:nvPr/>
        </p:nvSpPr>
        <p:spPr>
          <a:xfrm flipH="1">
            <a:off x="4573644" y="-823175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flipH="1">
            <a:off x="4547301" y="-5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2"/>
          </p:nvPr>
        </p:nvSpPr>
        <p:spPr>
          <a:xfrm>
            <a:off x="720000" y="244995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720000" y="2752118"/>
            <a:ext cx="23055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3"/>
          </p:nvPr>
        </p:nvSpPr>
        <p:spPr>
          <a:xfrm>
            <a:off x="3419218" y="244995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4"/>
          </p:nvPr>
        </p:nvSpPr>
        <p:spPr>
          <a:xfrm>
            <a:off x="3419218" y="2752118"/>
            <a:ext cx="23055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5"/>
          </p:nvPr>
        </p:nvSpPr>
        <p:spPr>
          <a:xfrm>
            <a:off x="6118442" y="244995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6"/>
          </p:nvPr>
        </p:nvSpPr>
        <p:spPr>
          <a:xfrm>
            <a:off x="6118442" y="2752118"/>
            <a:ext cx="23055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712783"/>
            <a:ext cx="82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8" hasCustomPrompt="1"/>
          </p:nvPr>
        </p:nvSpPr>
        <p:spPr>
          <a:xfrm>
            <a:off x="3419218" y="1712783"/>
            <a:ext cx="82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 idx="9" hasCustomPrompt="1"/>
          </p:nvPr>
        </p:nvSpPr>
        <p:spPr>
          <a:xfrm>
            <a:off x="6118442" y="1712783"/>
            <a:ext cx="82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4"/>
          <p:cNvSpPr/>
          <p:nvPr/>
        </p:nvSpPr>
        <p:spPr>
          <a:xfrm rot="10800000" flipH="1">
            <a:off x="2" y="4310800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 rot="10800000" flipH="1">
            <a:off x="1" y="4319701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 flipH="1">
            <a:off x="4573644" y="-823175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 flipH="1">
            <a:off x="4547301" y="-5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1"/>
          </p:nvPr>
        </p:nvSpPr>
        <p:spPr>
          <a:xfrm>
            <a:off x="3767400" y="1414800"/>
            <a:ext cx="4663500" cy="29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lbert Sans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0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pic" idx="2"/>
          </p:nvPr>
        </p:nvSpPr>
        <p:spPr>
          <a:xfrm>
            <a:off x="710475" y="1338600"/>
            <a:ext cx="2856600" cy="2926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7" name="Google Shape;107;p15"/>
          <p:cNvSpPr/>
          <p:nvPr/>
        </p:nvSpPr>
        <p:spPr>
          <a:xfrm rot="10800000" flipH="1">
            <a:off x="2" y="4310800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 rot="10800000" flipH="1">
            <a:off x="1" y="4319701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 flipH="1">
            <a:off x="4573644" y="-823175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 flipH="1">
            <a:off x="4547301" y="-5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2391875" y="3176488"/>
            <a:ext cx="4360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1051500" y="1511325"/>
            <a:ext cx="70410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4" name="Google Shape;114;p16"/>
          <p:cNvSpPr/>
          <p:nvPr/>
        </p:nvSpPr>
        <p:spPr>
          <a:xfrm flipH="1">
            <a:off x="2681226" y="-1176103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 flipH="1">
            <a:off x="2648703" y="-12424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 rot="10800000" flipH="1">
            <a:off x="4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 rot="10800000" flipH="1">
            <a:off x="3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1"/>
          </p:nvPr>
        </p:nvSpPr>
        <p:spPr>
          <a:xfrm>
            <a:off x="4780037" y="1278800"/>
            <a:ext cx="3644100" cy="29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2"/>
          </p:nvPr>
        </p:nvSpPr>
        <p:spPr>
          <a:xfrm>
            <a:off x="720000" y="1278800"/>
            <a:ext cx="3644100" cy="29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2" name="Google Shape;122;p17"/>
          <p:cNvSpPr/>
          <p:nvPr/>
        </p:nvSpPr>
        <p:spPr>
          <a:xfrm rot="10800000" flipH="1">
            <a:off x="2" y="4310800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/>
          <p:nvPr/>
        </p:nvSpPr>
        <p:spPr>
          <a:xfrm rot="10800000" flipH="1">
            <a:off x="1" y="4319701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/>
          <p:nvPr/>
        </p:nvSpPr>
        <p:spPr>
          <a:xfrm flipH="1">
            <a:off x="4573644" y="-823175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/>
          <p:nvPr/>
        </p:nvSpPr>
        <p:spPr>
          <a:xfrm flipH="1">
            <a:off x="4547301" y="-5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2347938" y="921000"/>
            <a:ext cx="4448100" cy="12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1"/>
          </p:nvPr>
        </p:nvSpPr>
        <p:spPr>
          <a:xfrm>
            <a:off x="2347900" y="1993850"/>
            <a:ext cx="4448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2319325" y="3383350"/>
            <a:ext cx="45054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lang="en" sz="1100" b="1">
                <a:solidFill>
                  <a:schemeClr val="hlink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/>
              </a:rPr>
              <a:t>Slidesgo</a:t>
            </a: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1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0" name="Google Shape;130;p18"/>
          <p:cNvSpPr/>
          <p:nvPr/>
        </p:nvSpPr>
        <p:spPr>
          <a:xfrm flipH="1">
            <a:off x="753441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 flipH="1">
            <a:off x="713410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 rot="10800000" flipH="1">
            <a:off x="0" y="37023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 rot="10800000" flipH="1">
            <a:off x="-1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flipH="1">
            <a:off x="753441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flipH="1">
            <a:off x="713410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/>
          <p:nvPr/>
        </p:nvSpPr>
        <p:spPr>
          <a:xfrm rot="10800000" flipH="1">
            <a:off x="0" y="36261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/>
          <p:nvPr/>
        </p:nvSpPr>
        <p:spPr>
          <a:xfrm rot="10800000" flipH="1">
            <a:off x="-1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 rot="10800000" flipH="1">
            <a:off x="2" y="4310800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 rot="10800000" flipH="1">
            <a:off x="1" y="4319701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 flipH="1">
            <a:off x="4573644" y="-823175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 flipH="1">
            <a:off x="4547301" y="-5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84825" y="2026950"/>
            <a:ext cx="634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026950"/>
            <a:ext cx="1371600" cy="10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084825" y="2741575"/>
            <a:ext cx="63459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753441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713410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 flipH="1">
            <a:off x="0" y="36261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10800000" flipH="1">
            <a:off x="-1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210989"/>
            <a:ext cx="77040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1100"/>
              <a:buFont typeface="Nunito Light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 flipH="1">
            <a:off x="4573644" y="-823175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4547301" y="-5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10800000" flipH="1">
            <a:off x="2" y="4310800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10800000" flipH="1">
            <a:off x="1" y="4319701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4907349" y="2260977"/>
            <a:ext cx="31812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>
          <a:xfrm>
            <a:off x="1055451" y="2260977"/>
            <a:ext cx="31812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4907345" y="1952950"/>
            <a:ext cx="3181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1055451" y="1952950"/>
            <a:ext cx="3181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4573644" y="-823175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flipH="1">
            <a:off x="4547301" y="-5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 rot="10800000" flipH="1">
            <a:off x="2" y="4310800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10800000" flipH="1">
            <a:off x="1" y="4319701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 flipH="1">
            <a:off x="4573644" y="-823175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547301" y="-5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rot="10800000" flipH="1">
            <a:off x="2" y="4310800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rot="10800000" flipH="1">
            <a:off x="1" y="4319701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1155350"/>
            <a:ext cx="4755000" cy="58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720000" y="1663275"/>
            <a:ext cx="4755000" cy="23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0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>
            <a:spLocks noGrp="1"/>
          </p:cNvSpPr>
          <p:nvPr>
            <p:ph type="pic" idx="2"/>
          </p:nvPr>
        </p:nvSpPr>
        <p:spPr>
          <a:xfrm>
            <a:off x="5643575" y="539500"/>
            <a:ext cx="3200400" cy="406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50" name="Google Shape;50;p7"/>
          <p:cNvSpPr/>
          <p:nvPr/>
        </p:nvSpPr>
        <p:spPr>
          <a:xfrm>
            <a:off x="4" y="-1176103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3" y="-12424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 rot="10800000">
            <a:off x="2679001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 rot="10800000">
            <a:off x="2646478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 flipH="1">
            <a:off x="753441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 flipH="1">
            <a:off x="713410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rot="10800000" flipH="1">
            <a:off x="0" y="36261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10800000" flipH="1">
            <a:off x="-1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0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-1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 rot="10800000">
            <a:off x="753441" y="36261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rot="10800000">
            <a:off x="713410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7" name="Google Shape;77;p11"/>
          <p:cNvSpPr/>
          <p:nvPr/>
        </p:nvSpPr>
        <p:spPr>
          <a:xfrm flipH="1">
            <a:off x="753441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 flipH="1">
            <a:off x="713410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rot="10800000" flipH="1">
            <a:off x="0" y="36261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rot="10800000" flipH="1">
            <a:off x="-1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●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○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■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●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○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■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●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○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2921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Albert Sans"/>
              <a:buChar char="■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li.asp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www.w3schools.com/tags/tag_ol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w3schools.com/tags/tag_ul.asp" TargetMode="External"/><Relationship Id="rId11" Type="http://schemas.openxmlformats.org/officeDocument/2006/relationships/hyperlink" Target="https://www.w3schools.com/tags/tag_dd.asp" TargetMode="External"/><Relationship Id="rId5" Type="http://schemas.openxmlformats.org/officeDocument/2006/relationships/image" Target="../media/image8.png"/><Relationship Id="rId10" Type="http://schemas.openxmlformats.org/officeDocument/2006/relationships/hyperlink" Target="https://www.w3schools.com/tags/tag_dt.asp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www.w3schools.com/tags/tag_dl.a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col.asp" TargetMode="External"/><Relationship Id="rId3" Type="http://schemas.openxmlformats.org/officeDocument/2006/relationships/hyperlink" Target="https://www.w3schools.com/tags/tag_th.asp" TargetMode="External"/><Relationship Id="rId7" Type="http://schemas.openxmlformats.org/officeDocument/2006/relationships/hyperlink" Target="https://www.w3schools.com/tags/tag_colgroup.asp" TargetMode="External"/><Relationship Id="rId2" Type="http://schemas.openxmlformats.org/officeDocument/2006/relationships/hyperlink" Target="https://www.w3schools.com/tags/tag_table.as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tags/tag_caption.asp" TargetMode="External"/><Relationship Id="rId11" Type="http://schemas.openxmlformats.org/officeDocument/2006/relationships/hyperlink" Target="https://www.w3schools.com/tags/tag_tfoot.asp" TargetMode="External"/><Relationship Id="rId5" Type="http://schemas.openxmlformats.org/officeDocument/2006/relationships/hyperlink" Target="https://www.w3schools.com/tags/tag_td.asp" TargetMode="External"/><Relationship Id="rId10" Type="http://schemas.openxmlformats.org/officeDocument/2006/relationships/hyperlink" Target="https://www.w3schools.com/tags/tag_tbody.asp" TargetMode="External"/><Relationship Id="rId4" Type="http://schemas.openxmlformats.org/officeDocument/2006/relationships/hyperlink" Target="https://www.w3schools.com/tags/tag_tr.asp" TargetMode="External"/><Relationship Id="rId9" Type="http://schemas.openxmlformats.org/officeDocument/2006/relationships/hyperlink" Target="https://www.w3schools.com/tags/tag_thead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youremail@freepik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script.asp" TargetMode="External"/><Relationship Id="rId3" Type="http://schemas.openxmlformats.org/officeDocument/2006/relationships/hyperlink" Target="https://www.w3schools.com/tags/tag_head.asp" TargetMode="External"/><Relationship Id="rId7" Type="http://schemas.openxmlformats.org/officeDocument/2006/relationships/hyperlink" Target="https://www.w3schools.com/tags/tag_meta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w3schools.com/tags/tag_link.asp" TargetMode="External"/><Relationship Id="rId5" Type="http://schemas.openxmlformats.org/officeDocument/2006/relationships/hyperlink" Target="https://www.w3schools.com/tags/tag_base.asp" TargetMode="External"/><Relationship Id="rId4" Type="http://schemas.openxmlformats.org/officeDocument/2006/relationships/hyperlink" Target="https://www.w3schools.com/tags/tag_title.asp" TargetMode="External"/><Relationship Id="rId9" Type="http://schemas.openxmlformats.org/officeDocument/2006/relationships/hyperlink" Target="https://www.w3schools.com/tags/tag_style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p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schools.com/tags/tag_pre.asp" TargetMode="External"/><Relationship Id="rId5" Type="http://schemas.openxmlformats.org/officeDocument/2006/relationships/hyperlink" Target="https://www.w3schools.com/tags/tag_br.asp" TargetMode="External"/><Relationship Id="rId4" Type="http://schemas.openxmlformats.org/officeDocument/2006/relationships/hyperlink" Target="https://www.w3schools.com/tags/tag_hr.asp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sub.asp" TargetMode="External"/><Relationship Id="rId3" Type="http://schemas.openxmlformats.org/officeDocument/2006/relationships/hyperlink" Target="https://www.w3schools.com/tags/tag_b.asp" TargetMode="External"/><Relationship Id="rId7" Type="http://schemas.openxmlformats.org/officeDocument/2006/relationships/hyperlink" Target="https://www.w3schools.com/tags/tag_strong.asp" TargetMode="External"/><Relationship Id="rId12" Type="http://schemas.openxmlformats.org/officeDocument/2006/relationships/hyperlink" Target="https://www.w3schools.com/tags/tag_mark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w3schools.com/tags/tag_small.asp" TargetMode="External"/><Relationship Id="rId11" Type="http://schemas.openxmlformats.org/officeDocument/2006/relationships/hyperlink" Target="https://www.w3schools.com/tags/tag_del.asp" TargetMode="External"/><Relationship Id="rId5" Type="http://schemas.openxmlformats.org/officeDocument/2006/relationships/hyperlink" Target="https://www.w3schools.com/tags/tag_i.asp" TargetMode="External"/><Relationship Id="rId10" Type="http://schemas.openxmlformats.org/officeDocument/2006/relationships/hyperlink" Target="https://www.w3schools.com/tags/tag_ins.asp" TargetMode="External"/><Relationship Id="rId4" Type="http://schemas.openxmlformats.org/officeDocument/2006/relationships/hyperlink" Target="https://www.w3schools.com/tags/tag_em.asp" TargetMode="External"/><Relationship Id="rId9" Type="http://schemas.openxmlformats.org/officeDocument/2006/relationships/hyperlink" Target="https://www.w3schools.com/tags/tag_sup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713225" y="1718143"/>
            <a:ext cx="77175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Simple Waves</a:t>
            </a:r>
            <a:r>
              <a:rPr lang="en" dirty="0"/>
              <a:t/>
            </a:r>
            <a:br>
              <a:rPr lang="en" dirty="0"/>
            </a:br>
            <a:r>
              <a:rPr lang="en" b="0" dirty="0"/>
              <a:t>Business Plan Basic Template</a:t>
            </a:r>
            <a:endParaRPr b="0" dirty="0"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2307675" y="2998243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83;p27"/>
          <p:cNvSpPr txBox="1">
            <a:spLocks noGrp="1"/>
          </p:cNvSpPr>
          <p:nvPr>
            <p:ph type="title"/>
          </p:nvPr>
        </p:nvSpPr>
        <p:spPr>
          <a:xfrm>
            <a:off x="1230517" y="462824"/>
            <a:ext cx="2114567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000" dirty="0" smtClean="0"/>
              <a:t>HTML </a:t>
            </a:r>
            <a:r>
              <a:rPr lang="en-US" dirty="0" smtClean="0"/>
              <a:t>List</a:t>
            </a:r>
            <a:endParaRPr sz="3000" b="0" dirty="0"/>
          </a:p>
        </p:txBody>
      </p:sp>
      <p:sp>
        <p:nvSpPr>
          <p:cNvPr id="23" name="Google Shape;184;p27"/>
          <p:cNvSpPr txBox="1">
            <a:spLocks/>
          </p:cNvSpPr>
          <p:nvPr/>
        </p:nvSpPr>
        <p:spPr>
          <a:xfrm>
            <a:off x="217057" y="348524"/>
            <a:ext cx="1092715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dirty="0" smtClean="0">
                <a:solidFill>
                  <a:schemeClr val="accent2"/>
                </a:solidFill>
              </a:rPr>
              <a:t>08</a:t>
            </a:r>
            <a:endParaRPr lang="en" sz="60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3414" y="1080012"/>
            <a:ext cx="54058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anose="020B0604020202020204" charset="0"/>
              </a:rPr>
              <a:t>HTML lists allow web developers to group a set of related items in </a:t>
            </a:r>
            <a:r>
              <a:rPr lang="en-US" sz="1600" dirty="0" smtClean="0">
                <a:latin typeface="Albert Sans" panose="020B0604020202020204" charset="0"/>
              </a:rPr>
              <a:t>lists.</a:t>
            </a:r>
            <a:endParaRPr lang="en-US" sz="1600" dirty="0">
              <a:latin typeface="Albert Sans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912" y="169365"/>
            <a:ext cx="2621507" cy="13640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912" y="1764488"/>
            <a:ext cx="2621507" cy="13336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912" y="3461874"/>
            <a:ext cx="2156647" cy="14403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69082"/>
              </p:ext>
            </p:extLst>
          </p:nvPr>
        </p:nvGraphicFramePr>
        <p:xfrm>
          <a:off x="459129" y="1800164"/>
          <a:ext cx="5478684" cy="2595880"/>
        </p:xfrm>
        <a:graphic>
          <a:graphicData uri="http://schemas.openxmlformats.org/drawingml/2006/table">
            <a:tbl>
              <a:tblPr firstRow="1" bandRow="1">
                <a:tableStyleId>{2E47AA6E-79EB-4596-9092-ACE94932AB62}</a:tableStyleId>
              </a:tblPr>
              <a:tblGrid>
                <a:gridCol w="1449425">
                  <a:extLst>
                    <a:ext uri="{9D8B030D-6E8A-4147-A177-3AD203B41FA5}">
                      <a16:colId xmlns:a16="http://schemas.microsoft.com/office/drawing/2014/main" val="2249927112"/>
                    </a:ext>
                  </a:extLst>
                </a:gridCol>
                <a:gridCol w="4029259">
                  <a:extLst>
                    <a:ext uri="{9D8B030D-6E8A-4147-A177-3AD203B41FA5}">
                      <a16:colId xmlns:a16="http://schemas.microsoft.com/office/drawing/2014/main" val="3519976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panose="020B0604020202020204" charset="0"/>
                        </a:rPr>
                        <a:t>Tag</a:t>
                      </a: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panose="020B0604020202020204" charset="0"/>
                        </a:rPr>
                        <a:t>Description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74864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6"/>
                        </a:rPr>
                        <a:t>&lt;ul&gt;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an unordered list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91438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7"/>
                        </a:rPr>
                        <a:t>&lt;ol&gt;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Defines an ordered list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91424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8"/>
                        </a:rPr>
                        <a:t>&lt;li&gt;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a list item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30034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9"/>
                        </a:rPr>
                        <a:t>&lt;dl&gt;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a description list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65761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10"/>
                        </a:rPr>
                        <a:t>&lt;dt&gt;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a term in a description list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81486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11"/>
                        </a:rPr>
                        <a:t>&lt;dd&gt;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Describes the term in a description list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63780039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3;p27"/>
          <p:cNvSpPr txBox="1">
            <a:spLocks noGrp="1"/>
          </p:cNvSpPr>
          <p:nvPr>
            <p:ph type="title"/>
          </p:nvPr>
        </p:nvSpPr>
        <p:spPr>
          <a:xfrm>
            <a:off x="1230517" y="334922"/>
            <a:ext cx="2403934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000" dirty="0" smtClean="0"/>
              <a:t>HTML </a:t>
            </a:r>
            <a:r>
              <a:rPr lang="en-US" dirty="0" smtClean="0"/>
              <a:t>Table</a:t>
            </a:r>
            <a:endParaRPr sz="3000" b="0" dirty="0"/>
          </a:p>
        </p:txBody>
      </p:sp>
      <p:sp>
        <p:nvSpPr>
          <p:cNvPr id="12" name="Google Shape;184;p27"/>
          <p:cNvSpPr txBox="1">
            <a:spLocks/>
          </p:cNvSpPr>
          <p:nvPr/>
        </p:nvSpPr>
        <p:spPr>
          <a:xfrm>
            <a:off x="217057" y="220622"/>
            <a:ext cx="1092715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dirty="0" smtClean="0">
                <a:solidFill>
                  <a:schemeClr val="accent2"/>
                </a:solidFill>
              </a:rPr>
              <a:t>09</a:t>
            </a:r>
            <a:endParaRPr lang="en" sz="60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504" y="1031565"/>
            <a:ext cx="4359018" cy="38789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763414" y="930553"/>
            <a:ext cx="3297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anose="020B0604020202020204" charset="0"/>
              </a:rPr>
              <a:t>HTML tables allow web developers to arrange data into rows and columns.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717" y="4232102"/>
            <a:ext cx="2842506" cy="823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70232"/>
              </p:ext>
            </p:extLst>
          </p:nvPr>
        </p:nvGraphicFramePr>
        <p:xfrm>
          <a:off x="1006997" y="441478"/>
          <a:ext cx="6609144" cy="4556760"/>
        </p:xfrm>
        <a:graphic>
          <a:graphicData uri="http://schemas.openxmlformats.org/drawingml/2006/table">
            <a:tbl>
              <a:tblPr firstRow="1" bandRow="1">
                <a:tableStyleId>{2E47AA6E-79EB-4596-9092-ACE94932AB62}</a:tableStyleId>
              </a:tblPr>
              <a:tblGrid>
                <a:gridCol w="1397586">
                  <a:extLst>
                    <a:ext uri="{9D8B030D-6E8A-4147-A177-3AD203B41FA5}">
                      <a16:colId xmlns:a16="http://schemas.microsoft.com/office/drawing/2014/main" val="949209722"/>
                    </a:ext>
                  </a:extLst>
                </a:gridCol>
                <a:gridCol w="5211558">
                  <a:extLst>
                    <a:ext uri="{9D8B030D-6E8A-4147-A177-3AD203B41FA5}">
                      <a16:colId xmlns:a16="http://schemas.microsoft.com/office/drawing/2014/main" val="1448190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panose="020B0604020202020204" charset="0"/>
                        </a:rPr>
                        <a:t>Tag</a:t>
                      </a: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panose="020B0604020202020204" charset="0"/>
                        </a:rPr>
                        <a:t>Description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6816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2"/>
                        </a:rPr>
                        <a:t>&lt;table&gt;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a table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82545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3"/>
                        </a:rPr>
                        <a:t>&lt;th&gt;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Defines a header cell in a table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62048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4"/>
                        </a:rPr>
                        <a:t>&lt;tr&gt;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a row in a table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55052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5"/>
                        </a:rPr>
                        <a:t>&lt;td&gt;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a cell in a table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89388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6"/>
                        </a:rPr>
                        <a:t>&lt;caption&gt;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a table caption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2749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7"/>
                        </a:rPr>
                        <a:t>&lt;colgroup&gt;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Specifies a group of one or more columns in a table for formatting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75078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8"/>
                        </a:rPr>
                        <a:t>&lt;col&gt;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Specifies column properties for each column within a &lt;colgroup&gt; element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17100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9"/>
                        </a:rPr>
                        <a:t>&lt;thead&gt;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Groups the header content in a table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91675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10"/>
                        </a:rPr>
                        <a:t>&lt;tbody&gt;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Groups the body content in a table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50327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11"/>
                        </a:rPr>
                        <a:t>&lt;tfoot&gt;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Groups the footer content in a table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9139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6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3;p27"/>
          <p:cNvSpPr txBox="1">
            <a:spLocks noGrp="1"/>
          </p:cNvSpPr>
          <p:nvPr>
            <p:ph type="title"/>
          </p:nvPr>
        </p:nvSpPr>
        <p:spPr>
          <a:xfrm>
            <a:off x="1230517" y="462824"/>
            <a:ext cx="2519680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000" dirty="0" smtClean="0"/>
              <a:t>Select Tag</a:t>
            </a:r>
            <a:endParaRPr sz="3000" b="0" dirty="0"/>
          </a:p>
        </p:txBody>
      </p:sp>
      <p:sp>
        <p:nvSpPr>
          <p:cNvPr id="9" name="Google Shape;184;p27"/>
          <p:cNvSpPr txBox="1">
            <a:spLocks/>
          </p:cNvSpPr>
          <p:nvPr/>
        </p:nvSpPr>
        <p:spPr>
          <a:xfrm>
            <a:off x="217057" y="348524"/>
            <a:ext cx="1092715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dirty="0" smtClean="0">
                <a:solidFill>
                  <a:schemeClr val="accent2"/>
                </a:solidFill>
              </a:rPr>
              <a:t>10</a:t>
            </a:r>
            <a:endParaRPr lang="en" sz="6000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14" y="1792063"/>
            <a:ext cx="4237087" cy="30330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760" y="3041851"/>
            <a:ext cx="2522439" cy="17832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63414" y="1106732"/>
            <a:ext cx="291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anose="020B0604020202020204" charset="0"/>
              </a:rPr>
              <a:t>Create a drop-down list</a:t>
            </a:r>
            <a:endParaRPr lang="en-US" sz="1600" dirty="0">
              <a:latin typeface="Albert Sans" panose="020B06040202020202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401" y="1379161"/>
            <a:ext cx="3673158" cy="13640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0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3;p27"/>
          <p:cNvSpPr txBox="1">
            <a:spLocks noGrp="1"/>
          </p:cNvSpPr>
          <p:nvPr>
            <p:ph type="title"/>
          </p:nvPr>
        </p:nvSpPr>
        <p:spPr>
          <a:xfrm>
            <a:off x="1230516" y="462824"/>
            <a:ext cx="3051923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Form and Input</a:t>
            </a:r>
            <a:endParaRPr sz="3000" b="0" dirty="0"/>
          </a:p>
        </p:txBody>
      </p:sp>
      <p:sp>
        <p:nvSpPr>
          <p:cNvPr id="7" name="Google Shape;184;p27"/>
          <p:cNvSpPr txBox="1">
            <a:spLocks/>
          </p:cNvSpPr>
          <p:nvPr/>
        </p:nvSpPr>
        <p:spPr>
          <a:xfrm>
            <a:off x="217057" y="348524"/>
            <a:ext cx="1092715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dirty="0" smtClean="0">
                <a:solidFill>
                  <a:schemeClr val="accent2"/>
                </a:solidFill>
              </a:rPr>
              <a:t>11</a:t>
            </a:r>
            <a:endParaRPr lang="en" sz="60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1621" y="965714"/>
            <a:ext cx="6053260" cy="789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charset="0"/>
              </a:rPr>
              <a:t>An HTML form is used to collect user </a:t>
            </a:r>
            <a:r>
              <a:rPr lang="en-US" sz="1600" dirty="0" smtClean="0">
                <a:latin typeface="Albert Sans" charset="0"/>
              </a:rPr>
              <a:t>input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charset="0"/>
              </a:rPr>
              <a:t>The user input is most often sent to a server for processing</a:t>
            </a:r>
            <a:endParaRPr lang="en-US" sz="1600" dirty="0">
              <a:latin typeface="Albert Sans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767915"/>
              </p:ext>
            </p:extLst>
          </p:nvPr>
        </p:nvGraphicFramePr>
        <p:xfrm>
          <a:off x="1525153" y="1755674"/>
          <a:ext cx="6096000" cy="3175000"/>
        </p:xfrm>
        <a:graphic>
          <a:graphicData uri="http://schemas.openxmlformats.org/drawingml/2006/table">
            <a:tbl>
              <a:tblPr firstRow="1" bandRow="1">
                <a:tableStyleId>{2E47AA6E-79EB-4596-9092-ACE94932AB62}</a:tableStyleId>
              </a:tblPr>
              <a:tblGrid>
                <a:gridCol w="2651039">
                  <a:extLst>
                    <a:ext uri="{9D8B030D-6E8A-4147-A177-3AD203B41FA5}">
                      <a16:colId xmlns:a16="http://schemas.microsoft.com/office/drawing/2014/main" val="1229687246"/>
                    </a:ext>
                  </a:extLst>
                </a:gridCol>
                <a:gridCol w="3444961">
                  <a:extLst>
                    <a:ext uri="{9D8B030D-6E8A-4147-A177-3AD203B41FA5}">
                      <a16:colId xmlns:a16="http://schemas.microsoft.com/office/drawing/2014/main" val="3255283056"/>
                    </a:ext>
                  </a:extLst>
                </a:gridCol>
              </a:tblGrid>
              <a:tr h="34343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charset="0"/>
                        </a:rPr>
                        <a:t>Type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charset="0"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6258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charset="0"/>
                        </a:rPr>
                        <a:t>&lt;input type="text"&gt;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charset="0"/>
                        </a:rPr>
                        <a:t>Displays a single-line text input field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6443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charset="0"/>
                        </a:rPr>
                        <a:t>&lt;input type="radio"&gt;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charset="0"/>
                        </a:rPr>
                        <a:t>Displays a radio button (for selecting one of many choices)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3138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charset="0"/>
                        </a:rPr>
                        <a:t>&lt;input type="checkbox"&gt;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charset="0"/>
                        </a:rPr>
                        <a:t>Displays a checkbox (for selecting zero or more of many choices)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4147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charset="0"/>
                        </a:rPr>
                        <a:t>&lt;input type="submit"&gt;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charset="0"/>
                        </a:rPr>
                        <a:t>Displays a submit button (for submitting the form)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615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charset="0"/>
                        </a:rPr>
                        <a:t>&lt;input type="button"&gt;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charset="0"/>
                        </a:rPr>
                        <a:t>Displays a clickable button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81227726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41" y="1927055"/>
            <a:ext cx="823031" cy="8916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57" y="3313829"/>
            <a:ext cx="1173582" cy="6858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534" y="2484076"/>
            <a:ext cx="1181202" cy="9983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2347938" y="921000"/>
            <a:ext cx="4448100" cy="12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subTitle" idx="1"/>
          </p:nvPr>
        </p:nvSpPr>
        <p:spPr>
          <a:xfrm>
            <a:off x="2347900" y="1993850"/>
            <a:ext cx="4448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Do you have any questions?</a:t>
            </a:r>
            <a:endParaRPr sz="1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youremail@freepik.com</a:t>
            </a:r>
            <a:r>
              <a:rPr lang="en" sz="1100"/>
              <a:t>  </a:t>
            </a:r>
            <a:r>
              <a:rPr lang="en" sz="1100">
                <a:solidFill>
                  <a:schemeClr val="accent2"/>
                </a:solidFill>
              </a:rPr>
              <a:t>/</a:t>
            </a:r>
            <a:r>
              <a:rPr lang="en" sz="1100"/>
              <a:t>  +34 654 321 432  </a:t>
            </a:r>
            <a:r>
              <a:rPr lang="en" sz="1100">
                <a:solidFill>
                  <a:schemeClr val="accent2"/>
                </a:solidFill>
              </a:rPr>
              <a:t>/</a:t>
            </a:r>
            <a:r>
              <a:rPr lang="en" sz="1100"/>
              <a:t>  yourwebsite.com</a:t>
            </a:r>
            <a:endParaRPr sz="1100"/>
          </a:p>
        </p:txBody>
      </p:sp>
      <p:grpSp>
        <p:nvGrpSpPr>
          <p:cNvPr id="287" name="Google Shape;287;p36"/>
          <p:cNvGrpSpPr/>
          <p:nvPr/>
        </p:nvGrpSpPr>
        <p:grpSpPr>
          <a:xfrm>
            <a:off x="3051488" y="2783237"/>
            <a:ext cx="437400" cy="437400"/>
            <a:chOff x="3485375" y="2783237"/>
            <a:chExt cx="437400" cy="437400"/>
          </a:xfrm>
        </p:grpSpPr>
        <p:sp>
          <p:nvSpPr>
            <p:cNvPr id="288" name="Google Shape;288;p36"/>
            <p:cNvSpPr/>
            <p:nvPr/>
          </p:nvSpPr>
          <p:spPr>
            <a:xfrm>
              <a:off x="3485375" y="2783237"/>
              <a:ext cx="437400" cy="437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" name="Google Shape;289;p36"/>
            <p:cNvGrpSpPr/>
            <p:nvPr/>
          </p:nvGrpSpPr>
          <p:grpSpPr>
            <a:xfrm>
              <a:off x="3566069" y="2863941"/>
              <a:ext cx="276012" cy="275991"/>
              <a:chOff x="3368074" y="3882537"/>
              <a:chExt cx="215298" cy="215298"/>
            </a:xfrm>
          </p:grpSpPr>
          <p:sp>
            <p:nvSpPr>
              <p:cNvPr id="290" name="Google Shape;290;p36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6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6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" name="Google Shape;293;p36"/>
          <p:cNvGrpSpPr/>
          <p:nvPr/>
        </p:nvGrpSpPr>
        <p:grpSpPr>
          <a:xfrm>
            <a:off x="3919363" y="2783237"/>
            <a:ext cx="437400" cy="437400"/>
            <a:chOff x="4353250" y="2783237"/>
            <a:chExt cx="437400" cy="437400"/>
          </a:xfrm>
        </p:grpSpPr>
        <p:sp>
          <p:nvSpPr>
            <p:cNvPr id="294" name="Google Shape;294;p36"/>
            <p:cNvSpPr/>
            <p:nvPr/>
          </p:nvSpPr>
          <p:spPr>
            <a:xfrm>
              <a:off x="4353250" y="2783237"/>
              <a:ext cx="437400" cy="437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" name="Google Shape;295;p36"/>
            <p:cNvGrpSpPr/>
            <p:nvPr/>
          </p:nvGrpSpPr>
          <p:grpSpPr>
            <a:xfrm>
              <a:off x="4438556" y="2882650"/>
              <a:ext cx="266790" cy="238574"/>
              <a:chOff x="3824739" y="3890112"/>
              <a:chExt cx="208105" cy="186110"/>
            </a:xfrm>
          </p:grpSpPr>
          <p:sp>
            <p:nvSpPr>
              <p:cNvPr id="296" name="Google Shape;296;p36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6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6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9" name="Google Shape;299;p36"/>
          <p:cNvGrpSpPr/>
          <p:nvPr/>
        </p:nvGrpSpPr>
        <p:grpSpPr>
          <a:xfrm>
            <a:off x="4787238" y="2783237"/>
            <a:ext cx="437400" cy="437400"/>
            <a:chOff x="5221125" y="2783237"/>
            <a:chExt cx="437400" cy="437400"/>
          </a:xfrm>
        </p:grpSpPr>
        <p:sp>
          <p:nvSpPr>
            <p:cNvPr id="300" name="Google Shape;300;p36"/>
            <p:cNvSpPr/>
            <p:nvPr/>
          </p:nvSpPr>
          <p:spPr>
            <a:xfrm>
              <a:off x="5221125" y="2783237"/>
              <a:ext cx="437400" cy="437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>
              <a:off x="5302440" y="2882888"/>
              <a:ext cx="291511" cy="238097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36"/>
          <p:cNvSpPr txBox="1"/>
          <p:nvPr/>
        </p:nvSpPr>
        <p:spPr>
          <a:xfrm>
            <a:off x="2496150" y="38972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Please keep this slide for attribution</a:t>
            </a:r>
            <a:endParaRPr sz="11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303" name="Google Shape;303;p36"/>
          <p:cNvGrpSpPr/>
          <p:nvPr/>
        </p:nvGrpSpPr>
        <p:grpSpPr>
          <a:xfrm>
            <a:off x="5655113" y="2783237"/>
            <a:ext cx="437400" cy="437400"/>
            <a:chOff x="5221125" y="2783237"/>
            <a:chExt cx="437400" cy="437400"/>
          </a:xfrm>
        </p:grpSpPr>
        <p:sp>
          <p:nvSpPr>
            <p:cNvPr id="304" name="Google Shape;304;p36"/>
            <p:cNvSpPr/>
            <p:nvPr/>
          </p:nvSpPr>
          <p:spPr>
            <a:xfrm>
              <a:off x="5221125" y="2783237"/>
              <a:ext cx="437400" cy="437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5302440" y="2882888"/>
              <a:ext cx="291511" cy="238097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b="0" dirty="0"/>
              <a:t>contents</a:t>
            </a:r>
            <a:endParaRPr b="0" dirty="0"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 idx="5"/>
          </p:nvPr>
        </p:nvSpPr>
        <p:spPr>
          <a:xfrm>
            <a:off x="1268580" y="121274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</a:t>
            </a:r>
            <a:endParaRPr dirty="0"/>
          </a:p>
        </p:txBody>
      </p:sp>
      <p:sp>
        <p:nvSpPr>
          <p:cNvPr id="176" name="Google Shape;176;p26"/>
          <p:cNvSpPr txBox="1">
            <a:spLocks noGrp="1"/>
          </p:cNvSpPr>
          <p:nvPr>
            <p:ph type="title" idx="7"/>
          </p:nvPr>
        </p:nvSpPr>
        <p:spPr>
          <a:xfrm>
            <a:off x="445680" y="1177465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 idx="8"/>
          </p:nvPr>
        </p:nvSpPr>
        <p:spPr>
          <a:xfrm>
            <a:off x="445680" y="1728456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 idx="9"/>
          </p:nvPr>
        </p:nvSpPr>
        <p:spPr>
          <a:xfrm>
            <a:off x="445680" y="2271565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12" name="Google Shape;178;p26"/>
          <p:cNvSpPr txBox="1">
            <a:spLocks noGrp="1"/>
          </p:cNvSpPr>
          <p:nvPr>
            <p:ph type="title" idx="9"/>
          </p:nvPr>
        </p:nvSpPr>
        <p:spPr>
          <a:xfrm>
            <a:off x="445680" y="2815650"/>
            <a:ext cx="90306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13" name="Google Shape;178;p26"/>
          <p:cNvSpPr txBox="1">
            <a:spLocks noGrp="1"/>
          </p:cNvSpPr>
          <p:nvPr>
            <p:ph type="title" idx="9"/>
          </p:nvPr>
        </p:nvSpPr>
        <p:spPr>
          <a:xfrm>
            <a:off x="445680" y="3394328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14" name="Google Shape;178;p26"/>
          <p:cNvSpPr txBox="1">
            <a:spLocks noGrp="1"/>
          </p:cNvSpPr>
          <p:nvPr>
            <p:ph type="title" idx="9"/>
          </p:nvPr>
        </p:nvSpPr>
        <p:spPr>
          <a:xfrm>
            <a:off x="4693920" y="1152184"/>
            <a:ext cx="90306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20" name="Google Shape;174;p26"/>
          <p:cNvSpPr txBox="1">
            <a:spLocks noGrp="1"/>
          </p:cNvSpPr>
          <p:nvPr>
            <p:ph type="title" idx="5"/>
          </p:nvPr>
        </p:nvSpPr>
        <p:spPr>
          <a:xfrm>
            <a:off x="1268580" y="1774787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 Head</a:t>
            </a:r>
            <a:endParaRPr dirty="0"/>
          </a:p>
        </p:txBody>
      </p:sp>
      <p:sp>
        <p:nvSpPr>
          <p:cNvPr id="21" name="Google Shape;174;p26"/>
          <p:cNvSpPr txBox="1">
            <a:spLocks noGrp="1"/>
          </p:cNvSpPr>
          <p:nvPr>
            <p:ph type="title" idx="5"/>
          </p:nvPr>
        </p:nvSpPr>
        <p:spPr>
          <a:xfrm>
            <a:off x="1268580" y="2350054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 Heading</a:t>
            </a:r>
            <a:endParaRPr dirty="0"/>
          </a:p>
        </p:txBody>
      </p:sp>
      <p:sp>
        <p:nvSpPr>
          <p:cNvPr id="22" name="Google Shape;174;p26"/>
          <p:cNvSpPr txBox="1">
            <a:spLocks noGrp="1"/>
          </p:cNvSpPr>
          <p:nvPr>
            <p:ph type="title" idx="5"/>
          </p:nvPr>
        </p:nvSpPr>
        <p:spPr>
          <a:xfrm>
            <a:off x="1268580" y="289143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 Paragraph</a:t>
            </a:r>
            <a:endParaRPr dirty="0"/>
          </a:p>
        </p:txBody>
      </p:sp>
      <p:sp>
        <p:nvSpPr>
          <p:cNvPr id="23" name="Google Shape;174;p26"/>
          <p:cNvSpPr txBox="1">
            <a:spLocks noGrp="1"/>
          </p:cNvSpPr>
          <p:nvPr>
            <p:ph type="title" idx="5"/>
          </p:nvPr>
        </p:nvSpPr>
        <p:spPr>
          <a:xfrm>
            <a:off x="1268580" y="3465560"/>
            <a:ext cx="292242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 Text Formatting</a:t>
            </a:r>
            <a:endParaRPr dirty="0"/>
          </a:p>
        </p:txBody>
      </p:sp>
      <p:sp>
        <p:nvSpPr>
          <p:cNvPr id="24" name="Google Shape;174;p26"/>
          <p:cNvSpPr txBox="1">
            <a:spLocks noGrp="1"/>
          </p:cNvSpPr>
          <p:nvPr>
            <p:ph type="title" idx="5"/>
          </p:nvPr>
        </p:nvSpPr>
        <p:spPr>
          <a:xfrm>
            <a:off x="5516820" y="1212748"/>
            <a:ext cx="267096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 Comment Tag</a:t>
            </a:r>
            <a:endParaRPr dirty="0"/>
          </a:p>
        </p:txBody>
      </p:sp>
      <p:sp>
        <p:nvSpPr>
          <p:cNvPr id="25" name="Google Shape;174;p26"/>
          <p:cNvSpPr txBox="1">
            <a:spLocks noGrp="1"/>
          </p:cNvSpPr>
          <p:nvPr>
            <p:ph type="title" idx="5"/>
          </p:nvPr>
        </p:nvSpPr>
        <p:spPr>
          <a:xfrm>
            <a:off x="5516820" y="1786259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 Link</a:t>
            </a:r>
            <a:endParaRPr dirty="0"/>
          </a:p>
        </p:txBody>
      </p:sp>
      <p:sp>
        <p:nvSpPr>
          <p:cNvPr id="26" name="Google Shape;176;p26"/>
          <p:cNvSpPr txBox="1">
            <a:spLocks noGrp="1"/>
          </p:cNvSpPr>
          <p:nvPr>
            <p:ph type="title" idx="7"/>
          </p:nvPr>
        </p:nvSpPr>
        <p:spPr>
          <a:xfrm>
            <a:off x="4693920" y="1750976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27" name="Google Shape;177;p26"/>
          <p:cNvSpPr txBox="1">
            <a:spLocks noGrp="1"/>
          </p:cNvSpPr>
          <p:nvPr>
            <p:ph type="title" idx="8"/>
          </p:nvPr>
        </p:nvSpPr>
        <p:spPr>
          <a:xfrm>
            <a:off x="4693920" y="2301967"/>
            <a:ext cx="90306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</a:t>
            </a:r>
            <a:endParaRPr dirty="0"/>
          </a:p>
        </p:txBody>
      </p:sp>
      <p:sp>
        <p:nvSpPr>
          <p:cNvPr id="28" name="Google Shape;178;p26"/>
          <p:cNvSpPr txBox="1">
            <a:spLocks noGrp="1"/>
          </p:cNvSpPr>
          <p:nvPr>
            <p:ph type="title" idx="9"/>
          </p:nvPr>
        </p:nvSpPr>
        <p:spPr>
          <a:xfrm>
            <a:off x="4693920" y="2845076"/>
            <a:ext cx="90306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09</a:t>
            </a:r>
            <a:endParaRPr dirty="0"/>
          </a:p>
        </p:txBody>
      </p:sp>
      <p:sp>
        <p:nvSpPr>
          <p:cNvPr id="29" name="Google Shape;178;p26"/>
          <p:cNvSpPr txBox="1">
            <a:spLocks noGrp="1"/>
          </p:cNvSpPr>
          <p:nvPr>
            <p:ph type="title" idx="9"/>
          </p:nvPr>
        </p:nvSpPr>
        <p:spPr>
          <a:xfrm>
            <a:off x="4777740" y="3360497"/>
            <a:ext cx="90306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</a:t>
            </a:r>
            <a:endParaRPr dirty="0"/>
          </a:p>
        </p:txBody>
      </p:sp>
      <p:sp>
        <p:nvSpPr>
          <p:cNvPr id="30" name="Google Shape;178;p26"/>
          <p:cNvSpPr txBox="1">
            <a:spLocks noGrp="1"/>
          </p:cNvSpPr>
          <p:nvPr>
            <p:ph type="title" idx="9"/>
          </p:nvPr>
        </p:nvSpPr>
        <p:spPr>
          <a:xfrm>
            <a:off x="2531730" y="3992740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11</a:t>
            </a:r>
            <a:endParaRPr dirty="0"/>
          </a:p>
        </p:txBody>
      </p:sp>
      <p:sp>
        <p:nvSpPr>
          <p:cNvPr id="32" name="Google Shape;174;p26"/>
          <p:cNvSpPr txBox="1">
            <a:spLocks noGrp="1"/>
          </p:cNvSpPr>
          <p:nvPr>
            <p:ph type="title" idx="5"/>
          </p:nvPr>
        </p:nvSpPr>
        <p:spPr>
          <a:xfrm>
            <a:off x="5516820" y="234829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 List</a:t>
            </a:r>
            <a:endParaRPr dirty="0"/>
          </a:p>
        </p:txBody>
      </p:sp>
      <p:sp>
        <p:nvSpPr>
          <p:cNvPr id="33" name="Google Shape;174;p26"/>
          <p:cNvSpPr txBox="1">
            <a:spLocks noGrp="1"/>
          </p:cNvSpPr>
          <p:nvPr>
            <p:ph type="title" idx="5"/>
          </p:nvPr>
        </p:nvSpPr>
        <p:spPr>
          <a:xfrm>
            <a:off x="5516820" y="2923565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 Table</a:t>
            </a:r>
            <a:endParaRPr dirty="0"/>
          </a:p>
        </p:txBody>
      </p:sp>
      <p:sp>
        <p:nvSpPr>
          <p:cNvPr id="34" name="Google Shape;174;p26"/>
          <p:cNvSpPr txBox="1">
            <a:spLocks noGrp="1"/>
          </p:cNvSpPr>
          <p:nvPr>
            <p:ph type="title" idx="5"/>
          </p:nvPr>
        </p:nvSpPr>
        <p:spPr>
          <a:xfrm>
            <a:off x="5516820" y="3464941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 Tag</a:t>
            </a:r>
            <a:endParaRPr dirty="0"/>
          </a:p>
        </p:txBody>
      </p:sp>
      <p:sp>
        <p:nvSpPr>
          <p:cNvPr id="35" name="Google Shape;174;p26"/>
          <p:cNvSpPr txBox="1">
            <a:spLocks noGrp="1"/>
          </p:cNvSpPr>
          <p:nvPr>
            <p:ph type="title" idx="5"/>
          </p:nvPr>
        </p:nvSpPr>
        <p:spPr>
          <a:xfrm>
            <a:off x="3232710" y="4074640"/>
            <a:ext cx="292242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 Form and Input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1299965" y="632490"/>
            <a:ext cx="1976635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Overview</a:t>
            </a:r>
            <a:endParaRPr sz="3000" b="0" dirty="0"/>
          </a:p>
        </p:txBody>
      </p:sp>
      <p:sp>
        <p:nvSpPr>
          <p:cNvPr id="184" name="Google Shape;184;p27"/>
          <p:cNvSpPr txBox="1">
            <a:spLocks noGrp="1"/>
          </p:cNvSpPr>
          <p:nvPr>
            <p:ph type="title" idx="2"/>
          </p:nvPr>
        </p:nvSpPr>
        <p:spPr>
          <a:xfrm>
            <a:off x="286505" y="518190"/>
            <a:ext cx="1092715" cy="6171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01</a:t>
            </a:r>
            <a:endParaRPr sz="6000" dirty="0"/>
          </a:p>
        </p:txBody>
      </p:sp>
      <p:sp>
        <p:nvSpPr>
          <p:cNvPr id="2" name="Rectangle 1"/>
          <p:cNvSpPr/>
          <p:nvPr/>
        </p:nvSpPr>
        <p:spPr>
          <a:xfrm>
            <a:off x="701040" y="1820699"/>
            <a:ext cx="3897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anose="020B0604020202020204" charset="0"/>
              </a:rPr>
              <a:t>HTML is the standard markup language for creating Web </a:t>
            </a:r>
            <a:r>
              <a:rPr lang="en-US" sz="1600" dirty="0" smtClean="0">
                <a:latin typeface="Albert Sans" panose="020B0604020202020204" charset="0"/>
              </a:rPr>
              <a:t>pages.</a:t>
            </a:r>
            <a:endParaRPr lang="en-US" sz="1600" dirty="0">
              <a:latin typeface="Albert Sans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7965" y="1249680"/>
            <a:ext cx="40605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anose="020B0604020202020204" charset="0"/>
              </a:rPr>
              <a:t>HTML stands for Hyper Text Markup </a:t>
            </a:r>
            <a:r>
              <a:rPr lang="en-US" sz="1600" dirty="0" smtClean="0">
                <a:latin typeface="Albert Sans" panose="020B0604020202020204" charset="0"/>
              </a:rPr>
              <a:t>Language.</a:t>
            </a:r>
            <a:endParaRPr lang="en-US" sz="1600" dirty="0">
              <a:latin typeface="Albert Sans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040" y="2506935"/>
            <a:ext cx="39584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lbert Sans" panose="020B0604020202020204" charset="0"/>
              </a:rPr>
              <a:t>HTML describes the structure of a Web Page.</a:t>
            </a:r>
            <a:endParaRPr lang="en-US" sz="1600" dirty="0">
              <a:latin typeface="Albert Sans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481" y="919445"/>
            <a:ext cx="4351397" cy="29720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/>
          <p:nvPr/>
        </p:nvSpPr>
        <p:spPr>
          <a:xfrm rot="10800000">
            <a:off x="2679001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8"/>
          <p:cNvSpPr/>
          <p:nvPr/>
        </p:nvSpPr>
        <p:spPr>
          <a:xfrm rot="10800000">
            <a:off x="2646478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83;p27"/>
          <p:cNvSpPr txBox="1">
            <a:spLocks noGrp="1"/>
          </p:cNvSpPr>
          <p:nvPr>
            <p:ph type="title"/>
          </p:nvPr>
        </p:nvSpPr>
        <p:spPr>
          <a:xfrm>
            <a:off x="1299965" y="632490"/>
            <a:ext cx="2289055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HTML Head</a:t>
            </a:r>
            <a:endParaRPr sz="3000" b="0" dirty="0"/>
          </a:p>
        </p:txBody>
      </p:sp>
      <p:sp>
        <p:nvSpPr>
          <p:cNvPr id="11" name="Google Shape;184;p27"/>
          <p:cNvSpPr txBox="1">
            <a:spLocks/>
          </p:cNvSpPr>
          <p:nvPr/>
        </p:nvSpPr>
        <p:spPr>
          <a:xfrm>
            <a:off x="286505" y="518190"/>
            <a:ext cx="1092715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dirty="0" smtClean="0">
                <a:solidFill>
                  <a:schemeClr val="accent2"/>
                </a:solidFill>
              </a:rPr>
              <a:t>02</a:t>
            </a:r>
            <a:endParaRPr lang="en" sz="6000" dirty="0">
              <a:solidFill>
                <a:schemeClr val="accent2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9579" y="1249680"/>
            <a:ext cx="9121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The HTML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anose="020B0604020202020204" charset="0"/>
              </a:rPr>
              <a:t>&lt;head&gt;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 element is a container for the following elements: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anose="020B0604020202020204" charset="0"/>
              </a:rPr>
              <a:t>&lt;title&gt;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anose="020B0604020202020204" charset="0"/>
              </a:rPr>
              <a:t>&lt;style&gt;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anose="020B0604020202020204" charset="0"/>
              </a:rPr>
              <a:t>&lt;meta&gt;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anose="020B0604020202020204" charset="0"/>
              </a:rPr>
              <a:t>&lt;link&gt;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anose="020B0604020202020204" charset="0"/>
              </a:rPr>
              <a:t>&lt;script&gt;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, and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anose="020B0604020202020204" charset="0"/>
              </a:rPr>
              <a:t>&lt;base&gt;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 Sans" panose="020B0604020202020204" charset="0"/>
              </a:rPr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39426"/>
              </p:ext>
            </p:extLst>
          </p:nvPr>
        </p:nvGraphicFramePr>
        <p:xfrm>
          <a:off x="552594" y="1948755"/>
          <a:ext cx="8305800" cy="3195320"/>
        </p:xfrm>
        <a:graphic>
          <a:graphicData uri="http://schemas.openxmlformats.org/drawingml/2006/table">
            <a:tbl>
              <a:tblPr firstRow="1" bandRow="1">
                <a:tableStyleId>{2E47AA6E-79EB-4596-9092-ACE94932AB62}</a:tableStyleId>
              </a:tblPr>
              <a:tblGrid>
                <a:gridCol w="1685953">
                  <a:extLst>
                    <a:ext uri="{9D8B030D-6E8A-4147-A177-3AD203B41FA5}">
                      <a16:colId xmlns:a16="http://schemas.microsoft.com/office/drawing/2014/main" val="4005179568"/>
                    </a:ext>
                  </a:extLst>
                </a:gridCol>
                <a:gridCol w="6619847">
                  <a:extLst>
                    <a:ext uri="{9D8B030D-6E8A-4147-A177-3AD203B41FA5}">
                      <a16:colId xmlns:a16="http://schemas.microsoft.com/office/drawing/2014/main" val="2718757496"/>
                    </a:ext>
                  </a:extLst>
                </a:gridCol>
              </a:tblGrid>
              <a:tr h="3536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panose="020B0604020202020204" charset="0"/>
                        </a:rPr>
                        <a:t>Tag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panose="020B0604020202020204" charset="0"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445978727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3"/>
                        </a:rPr>
                        <a:t>&lt;head&gt;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Defines information about the document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6539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4"/>
                        </a:rPr>
                        <a:t>&lt;title&gt;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the title of a document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5921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5"/>
                        </a:rPr>
                        <a:t>&lt;base&gt;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Defines a default address or a default target for all links on a page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60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6"/>
                        </a:rPr>
                        <a:t>&lt;link&gt;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the relationship between a document and an external resource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6802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7"/>
                        </a:rPr>
                        <a:t>&lt;meta&gt;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metadata about an HTML document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9951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8"/>
                        </a:rPr>
                        <a:t>&lt;script&gt;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a client-side script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99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9"/>
                        </a:rPr>
                        <a:t>&lt;style&gt;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Defines style information for a document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9357367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3;p27"/>
          <p:cNvSpPr txBox="1">
            <a:spLocks noGrp="1"/>
          </p:cNvSpPr>
          <p:nvPr>
            <p:ph type="title"/>
          </p:nvPr>
        </p:nvSpPr>
        <p:spPr>
          <a:xfrm>
            <a:off x="1299965" y="632490"/>
            <a:ext cx="2855346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HTML Heading</a:t>
            </a:r>
            <a:endParaRPr sz="3000" b="0" dirty="0"/>
          </a:p>
        </p:txBody>
      </p:sp>
      <p:sp>
        <p:nvSpPr>
          <p:cNvPr id="7" name="Google Shape;184;p27"/>
          <p:cNvSpPr txBox="1">
            <a:spLocks/>
          </p:cNvSpPr>
          <p:nvPr/>
        </p:nvSpPr>
        <p:spPr>
          <a:xfrm>
            <a:off x="286505" y="518190"/>
            <a:ext cx="1092715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dirty="0" smtClean="0">
                <a:solidFill>
                  <a:schemeClr val="accent2"/>
                </a:solidFill>
              </a:rPr>
              <a:t>03</a:t>
            </a:r>
            <a:endParaRPr lang="en" sz="6000" dirty="0">
              <a:solidFill>
                <a:schemeClr val="accent2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1700" y="1249680"/>
            <a:ext cx="8414483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HTML headings are defined with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anose="020B0604020202020204" charset="0"/>
              </a:rPr>
              <a:t>&lt;h1&gt;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 to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anose="020B0604020202020204" charset="0"/>
              </a:rPr>
              <a:t>&lt;h6&gt;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 tags.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bert Sans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anose="020B0604020202020204" charset="0"/>
              </a:rPr>
              <a:t>&lt;h1&gt;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 defines the most important heading.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anose="020B0604020202020204" charset="0"/>
              </a:rPr>
              <a:t>&lt;h6&gt;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 defines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Albert Sans" panose="020B0604020202020204" charset="0"/>
              </a:rPr>
              <a:t>least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 important heading.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bert Sans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62" y="1948755"/>
            <a:ext cx="3086367" cy="29568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557" y="2063055"/>
            <a:ext cx="2522439" cy="2629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83;p27"/>
          <p:cNvSpPr txBox="1">
            <a:spLocks noGrp="1"/>
          </p:cNvSpPr>
          <p:nvPr>
            <p:ph type="title"/>
          </p:nvPr>
        </p:nvSpPr>
        <p:spPr>
          <a:xfrm>
            <a:off x="1299965" y="632490"/>
            <a:ext cx="3295184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HTML Paragraph</a:t>
            </a:r>
            <a:endParaRPr sz="3000" b="0" dirty="0"/>
          </a:p>
        </p:txBody>
      </p:sp>
      <p:sp>
        <p:nvSpPr>
          <p:cNvPr id="13" name="Google Shape;184;p27"/>
          <p:cNvSpPr txBox="1">
            <a:spLocks/>
          </p:cNvSpPr>
          <p:nvPr/>
        </p:nvSpPr>
        <p:spPr>
          <a:xfrm>
            <a:off x="286505" y="518190"/>
            <a:ext cx="1092715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dirty="0" smtClean="0">
                <a:solidFill>
                  <a:schemeClr val="accent2"/>
                </a:solidFill>
              </a:rPr>
              <a:t>04</a:t>
            </a:r>
            <a:endParaRPr lang="en" sz="6000" dirty="0">
              <a:solidFill>
                <a:schemeClr val="accent2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61178" y="1249680"/>
            <a:ext cx="47727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The HTML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anose="020B0604020202020204" charset="0"/>
              </a:rPr>
              <a:t>&lt;p&gt;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 element defines a paragraph.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 Sans" panose="020B0604020202020204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61177" y="1702534"/>
            <a:ext cx="43117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anose="020B0604020202020204" charset="0"/>
              </a:rPr>
              <a:t>A paragraph always starts on a new line, and browsers automatically add some white space (a margin) before and after a paragraph.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06061"/>
              </p:ext>
            </p:extLst>
          </p:nvPr>
        </p:nvGraphicFramePr>
        <p:xfrm>
          <a:off x="2947556" y="2605226"/>
          <a:ext cx="6096000" cy="1854200"/>
        </p:xfrm>
        <a:graphic>
          <a:graphicData uri="http://schemas.openxmlformats.org/drawingml/2006/table">
            <a:tbl>
              <a:tblPr firstRow="1" bandRow="1">
                <a:tableStyleId>{2E47AA6E-79EB-4596-9092-ACE94932AB62}</a:tableStyleId>
              </a:tblPr>
              <a:tblGrid>
                <a:gridCol w="1821214">
                  <a:extLst>
                    <a:ext uri="{9D8B030D-6E8A-4147-A177-3AD203B41FA5}">
                      <a16:colId xmlns:a16="http://schemas.microsoft.com/office/drawing/2014/main" val="4111937734"/>
                    </a:ext>
                  </a:extLst>
                </a:gridCol>
                <a:gridCol w="4274786">
                  <a:extLst>
                    <a:ext uri="{9D8B030D-6E8A-4147-A177-3AD203B41FA5}">
                      <a16:colId xmlns:a16="http://schemas.microsoft.com/office/drawing/2014/main" val="4027313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panose="020B0604020202020204" charset="0"/>
                        </a:rPr>
                        <a:t>Tag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panose="020B0604020202020204" charset="0"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21483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3"/>
                        </a:rPr>
                        <a:t>&lt;p&gt;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Defines a paragraph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6350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4"/>
                        </a:rPr>
                        <a:t>&lt;hr&gt;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a thematic change in the content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4137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5"/>
                        </a:rPr>
                        <a:t>&lt;br&gt;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Inserts a single line break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5904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6"/>
                        </a:rPr>
                        <a:t>&lt;pre&gt;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Defines pre-formatted text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8769426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3;p27"/>
          <p:cNvSpPr txBox="1">
            <a:spLocks noGrp="1"/>
          </p:cNvSpPr>
          <p:nvPr>
            <p:ph type="title"/>
          </p:nvPr>
        </p:nvSpPr>
        <p:spPr>
          <a:xfrm>
            <a:off x="1230516" y="462824"/>
            <a:ext cx="4360055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HTML Text Formatting</a:t>
            </a:r>
            <a:endParaRPr sz="3000" b="0" dirty="0"/>
          </a:p>
        </p:txBody>
      </p:sp>
      <p:sp>
        <p:nvSpPr>
          <p:cNvPr id="9" name="Google Shape;184;p27"/>
          <p:cNvSpPr txBox="1">
            <a:spLocks/>
          </p:cNvSpPr>
          <p:nvPr/>
        </p:nvSpPr>
        <p:spPr>
          <a:xfrm>
            <a:off x="217057" y="348524"/>
            <a:ext cx="1092715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dirty="0" smtClean="0">
                <a:solidFill>
                  <a:schemeClr val="accent2"/>
                </a:solidFill>
              </a:rPr>
              <a:t>05</a:t>
            </a:r>
            <a:endParaRPr lang="en" sz="6000" dirty="0">
              <a:solidFill>
                <a:schemeClr val="accent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962775"/>
              </p:ext>
            </p:extLst>
          </p:nvPr>
        </p:nvGraphicFramePr>
        <p:xfrm>
          <a:off x="1309772" y="965714"/>
          <a:ext cx="6728172" cy="4079240"/>
        </p:xfrm>
        <a:graphic>
          <a:graphicData uri="http://schemas.openxmlformats.org/drawingml/2006/table">
            <a:tbl>
              <a:tblPr firstRow="1" bandRow="1">
                <a:tableStyleId>{2E47AA6E-79EB-4596-9092-ACE94932AB62}</a:tableStyleId>
              </a:tblPr>
              <a:tblGrid>
                <a:gridCol w="1704759">
                  <a:extLst>
                    <a:ext uri="{9D8B030D-6E8A-4147-A177-3AD203B41FA5}">
                      <a16:colId xmlns:a16="http://schemas.microsoft.com/office/drawing/2014/main" val="687446336"/>
                    </a:ext>
                  </a:extLst>
                </a:gridCol>
                <a:gridCol w="5023413">
                  <a:extLst>
                    <a:ext uri="{9D8B030D-6E8A-4147-A177-3AD203B41FA5}">
                      <a16:colId xmlns:a16="http://schemas.microsoft.com/office/drawing/2014/main" val="262043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panose="020B0604020202020204" charset="0"/>
                        </a:rPr>
                        <a:t>Tag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panose="020B0604020202020204" charset="0"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29070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3"/>
                        </a:rPr>
                        <a:t>&lt;b&gt;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bold text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74588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4"/>
                        </a:rPr>
                        <a:t>&lt;em&gt;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emphasized text 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2050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5"/>
                        </a:rPr>
                        <a:t>&lt;i&gt;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a part of text in an alternate voice or mood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2714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6"/>
                        </a:rPr>
                        <a:t>&lt;small&gt;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smaller text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022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7"/>
                        </a:rPr>
                        <a:t>&lt;strong&gt;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important text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0347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8"/>
                        </a:rPr>
                        <a:t>&lt;sub&gt;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subscripted text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3789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9"/>
                        </a:rPr>
                        <a:t>&lt;sup&gt;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superscripted text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05185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10"/>
                        </a:rPr>
                        <a:t>&lt;ins&gt;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inserted text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27032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11"/>
                        </a:rPr>
                        <a:t>&lt;del&gt;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deleted text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4319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12"/>
                        </a:rPr>
                        <a:t>&lt;mark&gt;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Defines marked/highlighted text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0855134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83;p27"/>
          <p:cNvSpPr txBox="1">
            <a:spLocks noGrp="1"/>
          </p:cNvSpPr>
          <p:nvPr>
            <p:ph type="title"/>
          </p:nvPr>
        </p:nvSpPr>
        <p:spPr>
          <a:xfrm>
            <a:off x="1230517" y="462824"/>
            <a:ext cx="3954942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HTML Comment Tag</a:t>
            </a:r>
            <a:endParaRPr sz="3000" b="0" dirty="0"/>
          </a:p>
        </p:txBody>
      </p:sp>
      <p:sp>
        <p:nvSpPr>
          <p:cNvPr id="27" name="Google Shape;184;p27"/>
          <p:cNvSpPr txBox="1">
            <a:spLocks/>
          </p:cNvSpPr>
          <p:nvPr/>
        </p:nvSpPr>
        <p:spPr>
          <a:xfrm>
            <a:off x="217057" y="348524"/>
            <a:ext cx="1092715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dirty="0" smtClean="0">
                <a:solidFill>
                  <a:schemeClr val="accent2"/>
                </a:solidFill>
              </a:rPr>
              <a:t>06</a:t>
            </a:r>
            <a:endParaRPr lang="en" sz="60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3414" y="1080014"/>
            <a:ext cx="54869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anose="020B0604020202020204" charset="0"/>
              </a:rPr>
              <a:t>HTML comments are not displayed in the browser, but they can help document your HTML source code</a:t>
            </a:r>
            <a:r>
              <a:rPr lang="en-US" sz="1600" dirty="0" smtClean="0">
                <a:latin typeface="Albert Sans" panose="020B0604020202020204" charset="0"/>
              </a:rPr>
              <a:t>.</a:t>
            </a:r>
            <a:endParaRPr lang="en-US" sz="1600" dirty="0">
              <a:latin typeface="Albert Sans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17" y="1779089"/>
            <a:ext cx="4762913" cy="29491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486" y="2240268"/>
            <a:ext cx="2415749" cy="8230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3;p27"/>
          <p:cNvSpPr txBox="1">
            <a:spLocks noGrp="1"/>
          </p:cNvSpPr>
          <p:nvPr>
            <p:ph type="title"/>
          </p:nvPr>
        </p:nvSpPr>
        <p:spPr>
          <a:xfrm>
            <a:off x="1230517" y="462824"/>
            <a:ext cx="2114567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000" dirty="0" smtClean="0"/>
              <a:t>HTML </a:t>
            </a:r>
            <a:r>
              <a:rPr lang="en-US" dirty="0"/>
              <a:t>Link</a:t>
            </a:r>
            <a:endParaRPr sz="3000" b="0" dirty="0"/>
          </a:p>
        </p:txBody>
      </p:sp>
      <p:sp>
        <p:nvSpPr>
          <p:cNvPr id="9" name="Google Shape;184;p27"/>
          <p:cNvSpPr txBox="1">
            <a:spLocks/>
          </p:cNvSpPr>
          <p:nvPr/>
        </p:nvSpPr>
        <p:spPr>
          <a:xfrm>
            <a:off x="217057" y="348524"/>
            <a:ext cx="1092715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dirty="0" smtClean="0">
                <a:solidFill>
                  <a:schemeClr val="accent2"/>
                </a:solidFill>
              </a:rPr>
              <a:t>07</a:t>
            </a:r>
            <a:endParaRPr lang="en" sz="6000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368" y="965714"/>
            <a:ext cx="8542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lbert Sans" panose="020B0604020202020204" charset="0"/>
              </a:rPr>
              <a:t>Links are found in nearly all web pages. Links allow users to click their way from page to page.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anose="020B0604020202020204" charset="0"/>
              </a:rPr>
              <a:t>HTML links are hyperlinks.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anose="020B0604020202020204" charset="0"/>
              </a:rPr>
              <a:t>You can click on a link and jump to another document</a:t>
            </a:r>
            <a:r>
              <a:rPr lang="en-US" sz="1600" dirty="0" smtClean="0">
                <a:latin typeface="Albert Sans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anose="020B0604020202020204" charset="0"/>
              </a:rPr>
              <a:t>When you move the mouse over a link, the mouse arrow will turn into a little hand.</a:t>
            </a:r>
            <a:endParaRPr lang="en-US" sz="1600" dirty="0">
              <a:latin typeface="Albert Sans" panose="020B060402020202020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477111"/>
              </p:ext>
            </p:extLst>
          </p:nvPr>
        </p:nvGraphicFramePr>
        <p:xfrm>
          <a:off x="1419828" y="2918460"/>
          <a:ext cx="7018116" cy="2225040"/>
        </p:xfrm>
        <a:graphic>
          <a:graphicData uri="http://schemas.openxmlformats.org/drawingml/2006/table">
            <a:tbl>
              <a:tblPr firstRow="1" bandRow="1">
                <a:tableStyleId>{2E47AA6E-79EB-4596-9092-ACE94932AB62}</a:tableStyleId>
              </a:tblPr>
              <a:tblGrid>
                <a:gridCol w="1923320">
                  <a:extLst>
                    <a:ext uri="{9D8B030D-6E8A-4147-A177-3AD203B41FA5}">
                      <a16:colId xmlns:a16="http://schemas.microsoft.com/office/drawing/2014/main" val="676601543"/>
                    </a:ext>
                  </a:extLst>
                </a:gridCol>
                <a:gridCol w="5094796">
                  <a:extLst>
                    <a:ext uri="{9D8B030D-6E8A-4147-A177-3AD203B41FA5}">
                      <a16:colId xmlns:a16="http://schemas.microsoft.com/office/drawing/2014/main" val="59781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lbert Sans" panose="020B0604020202020204" charset="0"/>
                        </a:rPr>
                        <a:t>Tag</a:t>
                      </a:r>
                      <a:endParaRPr lang="en-US" sz="1600" b="1" dirty="0">
                        <a:latin typeface="Albert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lang="en-US" sz="1600" b="1" dirty="0"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3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lbert Sans" panose="020B0604020202020204" charset="0"/>
                        </a:rPr>
                        <a:t>&lt;a&gt;</a:t>
                      </a:r>
                      <a:endParaRPr lang="en-US" sz="1600" dirty="0">
                        <a:latin typeface="Albert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Define a link</a:t>
                      </a:r>
                      <a:endParaRPr lang="en-US" sz="1600" dirty="0"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84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lbert Sans" panose="020B0604020202020204" charset="0"/>
                        </a:rPr>
                        <a:t>href</a:t>
                      </a:r>
                      <a:endParaRPr lang="en-US" sz="1600" dirty="0">
                        <a:latin typeface="Albert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Define the link address</a:t>
                      </a:r>
                      <a:endParaRPr lang="en-US" sz="1600" dirty="0"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58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lbert Sans" panose="020B0604020202020204" charset="0"/>
                        </a:rPr>
                        <a:t>target</a:t>
                      </a:r>
                      <a:endParaRPr lang="en-US" sz="1600" dirty="0">
                        <a:latin typeface="Albert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Define where to open the linked document</a:t>
                      </a:r>
                      <a:endParaRPr lang="en-US" sz="1600" dirty="0"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lbert Sans" panose="020B0604020202020204" charset="0"/>
                        </a:rPr>
                        <a:t>&lt;img&gt;(inside &lt;a&gt;)</a:t>
                      </a:r>
                      <a:endParaRPr lang="en-US" sz="1600" dirty="0">
                        <a:latin typeface="Albert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Use an image as a link</a:t>
                      </a:r>
                      <a:endParaRPr lang="en-US" sz="1600" dirty="0"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5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lbert Sans" panose="020B0604020202020204" charset="0"/>
                        </a:rPr>
                        <a:t>mailto</a:t>
                      </a:r>
                      <a:endParaRPr lang="en-US" sz="1600" dirty="0">
                        <a:latin typeface="Albert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Create a link that opens the user's email program</a:t>
                      </a:r>
                      <a:endParaRPr lang="en-US" sz="1600" dirty="0"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39063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Waves - Business Plan Basic Template by Slidesgo">
  <a:themeElements>
    <a:clrScheme name="Simple Light">
      <a:dk1>
        <a:srgbClr val="191919"/>
      </a:dk1>
      <a:lt1>
        <a:srgbClr val="FFFFFF"/>
      </a:lt1>
      <a:dk2>
        <a:srgbClr val="70BCCC"/>
      </a:dk2>
      <a:lt2>
        <a:srgbClr val="96D6DD"/>
      </a:lt2>
      <a:accent1>
        <a:srgbClr val="DBF5F8"/>
      </a:accent1>
      <a:accent2>
        <a:srgbClr val="CCBFA3"/>
      </a:accent2>
      <a:accent3>
        <a:srgbClr val="E6DAC1"/>
      </a:accent3>
      <a:accent4>
        <a:srgbClr val="FAF4E6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748</Words>
  <Application>Microsoft Office PowerPoint</Application>
  <PresentationFormat>On-screen Show (16:9)</PresentationFormat>
  <Paragraphs>177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Nunito Light</vt:lpstr>
      <vt:lpstr>Albert Sans</vt:lpstr>
      <vt:lpstr>Bebas Neue</vt:lpstr>
      <vt:lpstr>Arial</vt:lpstr>
      <vt:lpstr>Manrope</vt:lpstr>
      <vt:lpstr>Albert Sans Light</vt:lpstr>
      <vt:lpstr>Simple Waves - Business Plan Basic Template by Slidesgo</vt:lpstr>
      <vt:lpstr>Simple Waves Business Plan Basic Template</vt:lpstr>
      <vt:lpstr>Table of contents</vt:lpstr>
      <vt:lpstr>Overview</vt:lpstr>
      <vt:lpstr>HTML Head</vt:lpstr>
      <vt:lpstr>HTML Heading</vt:lpstr>
      <vt:lpstr>HTML Paragraph</vt:lpstr>
      <vt:lpstr>HTML Text Formatting</vt:lpstr>
      <vt:lpstr>HTML Comment Tag</vt:lpstr>
      <vt:lpstr>HTML Link</vt:lpstr>
      <vt:lpstr>HTML List</vt:lpstr>
      <vt:lpstr>HTML Table</vt:lpstr>
      <vt:lpstr>PowerPoint Presentation</vt:lpstr>
      <vt:lpstr>Select Tag</vt:lpstr>
      <vt:lpstr>Form and Input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Waves Business Plan Basic Template</dc:title>
  <dc:creator>NguyenHung</dc:creator>
  <cp:lastModifiedBy>Nguyen Hung</cp:lastModifiedBy>
  <cp:revision>20</cp:revision>
  <dcterms:modified xsi:type="dcterms:W3CDTF">2023-02-04T17:32:51Z</dcterms:modified>
</cp:coreProperties>
</file>