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1" r:id="rId14"/>
    <p:sldId id="272" r:id="rId15"/>
    <p:sldId id="270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8" r:id="rId35"/>
  </p:sldIdLst>
  <p:sldSz cx="9144000" cy="5143500" type="screen16x9"/>
  <p:notesSz cx="6858000" cy="9144000"/>
  <p:embeddedFontLst>
    <p:embeddedFont>
      <p:font typeface="Nunito Light" panose="02000503030000020003" pitchFamily="2" charset="0"/>
      <p:regular r:id="rId38"/>
    </p:embeddedFont>
    <p:embeddedFont>
      <p:font typeface="Albert Sans" pitchFamily="2" charset="0"/>
      <p:regular r:id="rId39"/>
      <p:bold r:id="rId40"/>
      <p:italic r:id="rId41"/>
      <p:boldItalic r:id="rId42"/>
    </p:embeddedFont>
    <p:embeddedFont>
      <p:font typeface="Bebas Neue" panose="020B0604020202020204" charset="0"/>
      <p:regular r:id="rId43"/>
    </p:embeddedFont>
    <p:embeddedFont>
      <p:font typeface="Manrope" panose="020B0604020202020204" charset="0"/>
      <p:regular r:id="rId44"/>
      <p:bold r:id="rId45"/>
    </p:embeddedFont>
    <p:embeddedFont>
      <p:font typeface="Albert Sans Light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47AA6E-79EB-4596-9092-ACE94932AB62}">
  <a:tblStyle styleId="{2E47AA6E-79EB-4596-9092-ACE94932A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BB866-E170-4A28-8474-6FA4BF9A748D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B50B7-A5E0-4942-8484-60109781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26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85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9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09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939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409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202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98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407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86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79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c823060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c823060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2"/>
          </p:nvPr>
        </p:nvSpPr>
        <p:spPr>
          <a:xfrm>
            <a:off x="720000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720000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3"/>
          </p:nvPr>
        </p:nvSpPr>
        <p:spPr>
          <a:xfrm>
            <a:off x="3419218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419218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5"/>
          </p:nvPr>
        </p:nvSpPr>
        <p:spPr>
          <a:xfrm>
            <a:off x="6118442" y="244995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18442" y="2752118"/>
            <a:ext cx="23055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8" hasCustomPrompt="1"/>
          </p:nvPr>
        </p:nvSpPr>
        <p:spPr>
          <a:xfrm>
            <a:off x="3419218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9" hasCustomPrompt="1"/>
          </p:nvPr>
        </p:nvSpPr>
        <p:spPr>
          <a:xfrm>
            <a:off x="6118442" y="1712783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3767400" y="1414800"/>
            <a:ext cx="46635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lbert Sans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710475" y="1338600"/>
            <a:ext cx="2856600" cy="292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7" name="Google Shape;107;p15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2391875" y="3176488"/>
            <a:ext cx="436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1051500" y="1511325"/>
            <a:ext cx="70410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2681226" y="-1176103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flipH="1">
            <a:off x="2648703" y="-12424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10800000" flipH="1">
            <a:off x="4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3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4780037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2"/>
          </p:nvPr>
        </p:nvSpPr>
        <p:spPr>
          <a:xfrm>
            <a:off x="720000" y="1278800"/>
            <a:ext cx="3644100" cy="29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2" name="Google Shape;122;p17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319325" y="3383350"/>
            <a:ext cx="4505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1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 flipH="1">
            <a:off x="0" y="37023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26950"/>
            <a:ext cx="1371600" cy="10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0989"/>
            <a:ext cx="7704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1100"/>
              <a:buFont typeface="Nunito Light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907349" y="2260977"/>
            <a:ext cx="3181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055451" y="2260977"/>
            <a:ext cx="31812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4907345" y="1952950"/>
            <a:ext cx="318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1055451" y="1952950"/>
            <a:ext cx="3181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1155350"/>
            <a:ext cx="4755000" cy="58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720000" y="1663275"/>
            <a:ext cx="4755000" cy="23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0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643575" y="539500"/>
            <a:ext cx="32004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4" y="-1176103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" y="-12424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2921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li.asp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w3schools.com/tags/tag_ol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tags/tag_ul.asp" TargetMode="External"/><Relationship Id="rId11" Type="http://schemas.openxmlformats.org/officeDocument/2006/relationships/hyperlink" Target="https://www.w3schools.com/tags/tag_dd.asp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www.w3schools.com/tags/tag_dt.asp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w3schools.com/tags/tag_dl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col.asp" TargetMode="External"/><Relationship Id="rId3" Type="http://schemas.openxmlformats.org/officeDocument/2006/relationships/hyperlink" Target="https://www.w3schools.com/tags/tag_th.asp" TargetMode="External"/><Relationship Id="rId7" Type="http://schemas.openxmlformats.org/officeDocument/2006/relationships/hyperlink" Target="https://www.w3schools.com/tags/tag_colgroup.asp" TargetMode="External"/><Relationship Id="rId2" Type="http://schemas.openxmlformats.org/officeDocument/2006/relationships/hyperlink" Target="https://www.w3schools.com/tags/tag_table.asp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tags/tag_caption.asp" TargetMode="External"/><Relationship Id="rId11" Type="http://schemas.openxmlformats.org/officeDocument/2006/relationships/hyperlink" Target="https://www.w3schools.com/tags/tag_tfoot.asp" TargetMode="External"/><Relationship Id="rId5" Type="http://schemas.openxmlformats.org/officeDocument/2006/relationships/hyperlink" Target="https://www.w3schools.com/tags/tag_td.asp" TargetMode="External"/><Relationship Id="rId10" Type="http://schemas.openxmlformats.org/officeDocument/2006/relationships/hyperlink" Target="https://www.w3schools.com/tags/tag_tbody.asp" TargetMode="External"/><Relationship Id="rId4" Type="http://schemas.openxmlformats.org/officeDocument/2006/relationships/hyperlink" Target="https://www.w3schools.com/tags/tag_tr.asp" TargetMode="External"/><Relationship Id="rId9" Type="http://schemas.openxmlformats.org/officeDocument/2006/relationships/hyperlink" Target="https://www.w3schools.com/tags/tag_thead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comma.asp" TargetMode="External"/><Relationship Id="rId3" Type="http://schemas.openxmlformats.org/officeDocument/2006/relationships/hyperlink" Target="https://www.w3schools.com/cssref/sel_id.asp" TargetMode="External"/><Relationship Id="rId7" Type="http://schemas.openxmlformats.org/officeDocument/2006/relationships/hyperlink" Target="https://www.w3schools.com/cssref/sel_element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w3schools.com/cssref/sel_all.asp" TargetMode="External"/><Relationship Id="rId5" Type="http://schemas.openxmlformats.org/officeDocument/2006/relationships/hyperlink" Target="https://www.w3schools.com/cssref/sel_element_class.asp" TargetMode="External"/><Relationship Id="rId4" Type="http://schemas.openxmlformats.org/officeDocument/2006/relationships/hyperlink" Target="https://www.w3schools.com/cssref/sel_class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padding.asp" TargetMode="External"/><Relationship Id="rId3" Type="http://schemas.openxmlformats.org/officeDocument/2006/relationships/hyperlink" Target="https://www.w3schools.com/cssref/pr_margin.asp" TargetMode="External"/><Relationship Id="rId7" Type="http://schemas.openxmlformats.org/officeDocument/2006/relationships/hyperlink" Target="https://www.w3schools.com/cssref/pr_margin-top.asp" TargetMode="External"/><Relationship Id="rId12" Type="http://schemas.openxmlformats.org/officeDocument/2006/relationships/hyperlink" Target="https://www.w3schools.com/cssref/pr_padding-top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w3schools.com/cssref/pr_margin-right.asp" TargetMode="External"/><Relationship Id="rId11" Type="http://schemas.openxmlformats.org/officeDocument/2006/relationships/hyperlink" Target="https://www.w3schools.com/cssref/pr_padding-right.asp" TargetMode="External"/><Relationship Id="rId5" Type="http://schemas.openxmlformats.org/officeDocument/2006/relationships/hyperlink" Target="https://www.w3schools.com/cssref/pr_margin-left.asp" TargetMode="External"/><Relationship Id="rId10" Type="http://schemas.openxmlformats.org/officeDocument/2006/relationships/hyperlink" Target="https://www.w3schools.com/cssref/pr_padding-left.asp" TargetMode="External"/><Relationship Id="rId4" Type="http://schemas.openxmlformats.org/officeDocument/2006/relationships/hyperlink" Target="https://www.w3schools.com/cssref/pr_margin-bottom.asp" TargetMode="External"/><Relationship Id="rId9" Type="http://schemas.openxmlformats.org/officeDocument/2006/relationships/hyperlink" Target="https://www.w3schools.com/cssref/pr_padding-bottom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youremail@freepi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cript.asp" TargetMode="External"/><Relationship Id="rId3" Type="http://schemas.openxmlformats.org/officeDocument/2006/relationships/hyperlink" Target="https://www.w3schools.com/tags/tag_head.asp" TargetMode="External"/><Relationship Id="rId7" Type="http://schemas.openxmlformats.org/officeDocument/2006/relationships/hyperlink" Target="https://www.w3schools.com/tags/tag_meta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tags/tag_link.asp" TargetMode="External"/><Relationship Id="rId5" Type="http://schemas.openxmlformats.org/officeDocument/2006/relationships/hyperlink" Target="https://www.w3schools.com/tags/tag_base.asp" TargetMode="External"/><Relationship Id="rId4" Type="http://schemas.openxmlformats.org/officeDocument/2006/relationships/hyperlink" Target="https://www.w3schools.com/tags/tag_title.asp" TargetMode="External"/><Relationship Id="rId9" Type="http://schemas.openxmlformats.org/officeDocument/2006/relationships/hyperlink" Target="https://www.w3schools.com/tags/tag_style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p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tags/tag_pre.asp" TargetMode="External"/><Relationship Id="rId5" Type="http://schemas.openxmlformats.org/officeDocument/2006/relationships/hyperlink" Target="https://www.w3schools.com/tags/tag_br.asp" TargetMode="External"/><Relationship Id="rId4" Type="http://schemas.openxmlformats.org/officeDocument/2006/relationships/hyperlink" Target="https://www.w3schools.com/tags/tag_hr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sub.asp" TargetMode="External"/><Relationship Id="rId3" Type="http://schemas.openxmlformats.org/officeDocument/2006/relationships/hyperlink" Target="https://www.w3schools.com/tags/tag_b.asp" TargetMode="External"/><Relationship Id="rId7" Type="http://schemas.openxmlformats.org/officeDocument/2006/relationships/hyperlink" Target="https://www.w3schools.com/tags/tag_strong.asp" TargetMode="External"/><Relationship Id="rId12" Type="http://schemas.openxmlformats.org/officeDocument/2006/relationships/hyperlink" Target="https://www.w3schools.com/tags/tag_mark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tags/tag_small.asp" TargetMode="External"/><Relationship Id="rId11" Type="http://schemas.openxmlformats.org/officeDocument/2006/relationships/hyperlink" Target="https://www.w3schools.com/tags/tag_del.asp" TargetMode="External"/><Relationship Id="rId5" Type="http://schemas.openxmlformats.org/officeDocument/2006/relationships/hyperlink" Target="https://www.w3schools.com/tags/tag_i.asp" TargetMode="External"/><Relationship Id="rId10" Type="http://schemas.openxmlformats.org/officeDocument/2006/relationships/hyperlink" Target="https://www.w3schools.com/tags/tag_ins.asp" TargetMode="External"/><Relationship Id="rId4" Type="http://schemas.openxmlformats.org/officeDocument/2006/relationships/hyperlink" Target="https://www.w3schools.com/tags/tag_em.asp" TargetMode="External"/><Relationship Id="rId9" Type="http://schemas.openxmlformats.org/officeDocument/2006/relationships/hyperlink" Target="https://www.w3schools.com/tags/tag_sup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Simple Waves</a:t>
            </a:r>
            <a:r>
              <a:rPr lang="en" dirty="0"/>
              <a:t/>
            </a:r>
            <a:br>
              <a:rPr lang="en" dirty="0"/>
            </a:br>
            <a:r>
              <a:rPr lang="en" b="0" dirty="0"/>
              <a:t>Business Plan Basic Template</a:t>
            </a:r>
            <a:endParaRPr b="0"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309772" y="462824"/>
            <a:ext cx="2114567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 smtClean="0"/>
              <a:t>HTML </a:t>
            </a:r>
            <a:r>
              <a:rPr lang="en-US" dirty="0"/>
              <a:t>Link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07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368" y="965714"/>
            <a:ext cx="8542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bert Sans" panose="020B0604020202020204" charset="0"/>
              </a:rPr>
              <a:t>Links are found in nearly all web pages. Links allow users to click their way from page to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links are hyperlinks.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You can click on a link and jump to another document</a:t>
            </a:r>
            <a:r>
              <a:rPr lang="en-US" sz="1600" dirty="0" smtClean="0">
                <a:latin typeface="Albert Sans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When you move the mouse over a link, the mouse arrow will turn into a little hand.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111"/>
              </p:ext>
            </p:extLst>
          </p:nvPr>
        </p:nvGraphicFramePr>
        <p:xfrm>
          <a:off x="1419828" y="2918460"/>
          <a:ext cx="7018116" cy="222504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923320">
                  <a:extLst>
                    <a:ext uri="{9D8B030D-6E8A-4147-A177-3AD203B41FA5}">
                      <a16:colId xmlns:a16="http://schemas.microsoft.com/office/drawing/2014/main" val="676601543"/>
                    </a:ext>
                  </a:extLst>
                </a:gridCol>
                <a:gridCol w="5094796">
                  <a:extLst>
                    <a:ext uri="{9D8B030D-6E8A-4147-A177-3AD203B41FA5}">
                      <a16:colId xmlns:a16="http://schemas.microsoft.com/office/drawing/2014/main" val="5978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lbert Sans" panose="020B0604020202020204" charset="0"/>
                        </a:rPr>
                        <a:t>Tag</a:t>
                      </a:r>
                      <a:endParaRPr lang="en-US" sz="1600" b="1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lang="en-US" sz="1600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3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&lt;a&gt;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Define a link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href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Define the link address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8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target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Define where to open the linked document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&lt;img&gt;(inside &lt;a&gt;)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Use an image as a link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5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lbert Sans" panose="020B0604020202020204" charset="0"/>
                        </a:rPr>
                        <a:t>mailto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Create a link that opens the user's email program</a:t>
                      </a:r>
                      <a:endParaRPr lang="en-US" sz="16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906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83;p27"/>
          <p:cNvSpPr txBox="1">
            <a:spLocks noGrp="1"/>
          </p:cNvSpPr>
          <p:nvPr>
            <p:ph type="title"/>
          </p:nvPr>
        </p:nvSpPr>
        <p:spPr>
          <a:xfrm>
            <a:off x="1388286" y="462824"/>
            <a:ext cx="2114567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 smtClean="0"/>
              <a:t>HTML </a:t>
            </a:r>
            <a:r>
              <a:rPr lang="en-US" dirty="0" smtClean="0"/>
              <a:t>List</a:t>
            </a:r>
            <a:endParaRPr sz="3000" b="0" dirty="0"/>
          </a:p>
        </p:txBody>
      </p:sp>
      <p:sp>
        <p:nvSpPr>
          <p:cNvPr id="23" name="Google Shape;184;p27"/>
          <p:cNvSpPr txBox="1">
            <a:spLocks/>
          </p:cNvSpPr>
          <p:nvPr/>
        </p:nvSpPr>
        <p:spPr>
          <a:xfrm>
            <a:off x="217057" y="348524"/>
            <a:ext cx="1171229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08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414" y="1080012"/>
            <a:ext cx="5405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lists allow web developers to group a set of related items in </a:t>
            </a:r>
            <a:r>
              <a:rPr lang="en-US" sz="1600" dirty="0" smtClean="0">
                <a:latin typeface="Albert Sans" panose="020B0604020202020204" charset="0"/>
              </a:rPr>
              <a:t>lists.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12" y="169365"/>
            <a:ext cx="2621507" cy="1364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12" y="1764488"/>
            <a:ext cx="2621507" cy="1333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912" y="3461874"/>
            <a:ext cx="2156647" cy="1440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69082"/>
              </p:ext>
            </p:extLst>
          </p:nvPr>
        </p:nvGraphicFramePr>
        <p:xfrm>
          <a:off x="459129" y="1800164"/>
          <a:ext cx="5478684" cy="259588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449425">
                  <a:extLst>
                    <a:ext uri="{9D8B030D-6E8A-4147-A177-3AD203B41FA5}">
                      <a16:colId xmlns:a16="http://schemas.microsoft.com/office/drawing/2014/main" val="2249927112"/>
                    </a:ext>
                  </a:extLst>
                </a:gridCol>
                <a:gridCol w="4029259">
                  <a:extLst>
                    <a:ext uri="{9D8B030D-6E8A-4147-A177-3AD203B41FA5}">
                      <a16:colId xmlns:a16="http://schemas.microsoft.com/office/drawing/2014/main" val="351997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486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6"/>
                        </a:rPr>
                        <a:t>&lt;ul&gt;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an unordered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438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7"/>
                        </a:rPr>
                        <a:t>&lt;ol&gt;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an ordered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424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8"/>
                        </a:rPr>
                        <a:t>&lt;li&gt;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list item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0034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9"/>
                        </a:rPr>
                        <a:t>&lt;dl&gt;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description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65761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0"/>
                        </a:rPr>
                        <a:t>&lt;dt&gt;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term in a description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1486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1"/>
                        </a:rPr>
                        <a:t>&lt;dd&gt;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Describes the term in a description list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3780039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3;p27"/>
          <p:cNvSpPr txBox="1">
            <a:spLocks noGrp="1"/>
          </p:cNvSpPr>
          <p:nvPr>
            <p:ph type="title"/>
          </p:nvPr>
        </p:nvSpPr>
        <p:spPr>
          <a:xfrm>
            <a:off x="1341565" y="334922"/>
            <a:ext cx="2403934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000" dirty="0" smtClean="0"/>
              <a:t>HTML </a:t>
            </a:r>
            <a:r>
              <a:rPr lang="en-US" dirty="0" smtClean="0"/>
              <a:t>Table</a:t>
            </a:r>
            <a:endParaRPr sz="3000" b="0" dirty="0"/>
          </a:p>
        </p:txBody>
      </p:sp>
      <p:sp>
        <p:nvSpPr>
          <p:cNvPr id="12" name="Google Shape;184;p27"/>
          <p:cNvSpPr txBox="1">
            <a:spLocks/>
          </p:cNvSpPr>
          <p:nvPr/>
        </p:nvSpPr>
        <p:spPr>
          <a:xfrm>
            <a:off x="153569" y="220622"/>
            <a:ext cx="1187996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09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504" y="1031565"/>
            <a:ext cx="4359018" cy="38789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763414" y="930553"/>
            <a:ext cx="3297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tables allow web developers to arrange data into rows and columns.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17" y="4232102"/>
            <a:ext cx="2842506" cy="823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70232"/>
              </p:ext>
            </p:extLst>
          </p:nvPr>
        </p:nvGraphicFramePr>
        <p:xfrm>
          <a:off x="1006997" y="441478"/>
          <a:ext cx="6609144" cy="455676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397586">
                  <a:extLst>
                    <a:ext uri="{9D8B030D-6E8A-4147-A177-3AD203B41FA5}">
                      <a16:colId xmlns:a16="http://schemas.microsoft.com/office/drawing/2014/main" val="949209722"/>
                    </a:ext>
                  </a:extLst>
                </a:gridCol>
                <a:gridCol w="5211558">
                  <a:extLst>
                    <a:ext uri="{9D8B030D-6E8A-4147-A177-3AD203B41FA5}">
                      <a16:colId xmlns:a16="http://schemas.microsoft.com/office/drawing/2014/main" val="144819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6816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2"/>
                        </a:rPr>
                        <a:t>&lt;table&gt;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254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3"/>
                        </a:rPr>
                        <a:t>&lt;th&gt;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 header cell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204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4"/>
                        </a:rPr>
                        <a:t>&lt;tr&gt;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row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5052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5"/>
                        </a:rPr>
                        <a:t>&lt;td&gt;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cell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9388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6"/>
                        </a:rPr>
                        <a:t>&lt;caption&gt;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table caption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7495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7"/>
                        </a:rPr>
                        <a:t>&lt;colgroup&gt;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Specifies a group of one or more columns in a table for formatting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5078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8"/>
                        </a:rPr>
                        <a:t>&lt;col&gt;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Specifies column properties for each column within a &lt;colgroup&gt; element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7100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9"/>
                        </a:rPr>
                        <a:t>&lt;thead&gt;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Groups the header content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675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0"/>
                        </a:rPr>
                        <a:t>&lt;tbody&gt;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Groups the body content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0327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1"/>
                        </a:rPr>
                        <a:t>&lt;tfoot&gt;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Groups the footer content in a table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13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6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309772" y="462824"/>
            <a:ext cx="251968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 smtClean="0"/>
              <a:t>Select Tag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10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4" y="1792063"/>
            <a:ext cx="4237087" cy="3033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60" y="3041851"/>
            <a:ext cx="2522439" cy="1783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63414" y="1106732"/>
            <a:ext cx="2916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Create a drop-down list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401" y="1379161"/>
            <a:ext cx="3673158" cy="1364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0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309772" y="462824"/>
            <a:ext cx="3051923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Form and Input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11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621" y="965714"/>
            <a:ext cx="6053260" cy="789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charset="0"/>
              </a:rPr>
              <a:t>An HTML form is used to collect user </a:t>
            </a:r>
            <a:r>
              <a:rPr lang="en-US" sz="1600" dirty="0" smtClean="0">
                <a:latin typeface="Albert Sans" charset="0"/>
              </a:rPr>
              <a:t>input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charset="0"/>
              </a:rPr>
              <a:t>The user input is most often sent to a server for processing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67915"/>
              </p:ext>
            </p:extLst>
          </p:nvPr>
        </p:nvGraphicFramePr>
        <p:xfrm>
          <a:off x="1525153" y="1755674"/>
          <a:ext cx="6096000" cy="317500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2651039">
                  <a:extLst>
                    <a:ext uri="{9D8B030D-6E8A-4147-A177-3AD203B41FA5}">
                      <a16:colId xmlns:a16="http://schemas.microsoft.com/office/drawing/2014/main" val="1229687246"/>
                    </a:ext>
                  </a:extLst>
                </a:gridCol>
                <a:gridCol w="3444961">
                  <a:extLst>
                    <a:ext uri="{9D8B030D-6E8A-4147-A177-3AD203B41FA5}">
                      <a16:colId xmlns:a16="http://schemas.microsoft.com/office/drawing/2014/main" val="3255283056"/>
                    </a:ext>
                  </a:extLst>
                </a:gridCol>
              </a:tblGrid>
              <a:tr h="343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charset="0"/>
                        </a:rPr>
                        <a:t>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6258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type="text"&gt;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single-line text input field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6443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type="radio"&gt;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3138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type="checkbox"&gt;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4147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&lt;input type="submit"&gt;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charset="0"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615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charset="0"/>
                        </a:rPr>
                        <a:t>&lt;input type="button"&gt;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charset="0"/>
                        </a:rPr>
                        <a:t>Displays a clickable button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81227726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1" y="1927055"/>
            <a:ext cx="823031" cy="8916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57" y="3313829"/>
            <a:ext cx="1173582" cy="6858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534" y="2484076"/>
            <a:ext cx="1181202" cy="9983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0505" y="1655264"/>
            <a:ext cx="28184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 panose="020B0604020202020204" charset="0"/>
              </a:rPr>
              <a:t>CSS</a:t>
            </a:r>
            <a:endParaRPr lang="en-US" sz="10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582905" y="109844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Overview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12" name="Google Shape;176;p26"/>
          <p:cNvSpPr txBox="1">
            <a:spLocks noGrp="1"/>
          </p:cNvSpPr>
          <p:nvPr>
            <p:ph type="title" idx="4294967295"/>
          </p:nvPr>
        </p:nvSpPr>
        <p:spPr>
          <a:xfrm>
            <a:off x="760005" y="106316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/>
                </a:solidFill>
                <a:latin typeface="Manrope" panose="020B0604020202020204" charset="0"/>
              </a:rPr>
              <a:t>01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13" name="Google Shape;177;p26"/>
          <p:cNvSpPr txBox="1">
            <a:spLocks noGrp="1"/>
          </p:cNvSpPr>
          <p:nvPr>
            <p:ph type="title" idx="4294967295"/>
          </p:nvPr>
        </p:nvSpPr>
        <p:spPr>
          <a:xfrm>
            <a:off x="760005" y="1614156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accent2"/>
                </a:solidFill>
                <a:latin typeface="Manrope" panose="020B0604020202020204" charset="0"/>
              </a:rPr>
              <a:t>02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14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760005" y="215726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03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15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760005" y="2701350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04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16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760005" y="3280028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05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17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770357" y="3844982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06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18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582905" y="1660487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How To Use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19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582905" y="2235754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Selector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20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582904" y="2777130"/>
            <a:ext cx="3560595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Background and Color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21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582905" y="3351260"/>
            <a:ext cx="292242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Box Model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22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646309" y="3907962"/>
            <a:ext cx="3270465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Margin and Padding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23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1593257" y="44337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Position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24" name="Google Shape;176;p26"/>
          <p:cNvSpPr txBox="1">
            <a:spLocks noGrp="1"/>
          </p:cNvSpPr>
          <p:nvPr>
            <p:ph type="title" idx="4294967295"/>
          </p:nvPr>
        </p:nvSpPr>
        <p:spPr>
          <a:xfrm>
            <a:off x="770357" y="439851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07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5" name="Google Shape;177;p26"/>
          <p:cNvSpPr txBox="1">
            <a:spLocks noGrp="1"/>
          </p:cNvSpPr>
          <p:nvPr>
            <p:ph type="title" idx="4294967295"/>
          </p:nvPr>
        </p:nvSpPr>
        <p:spPr>
          <a:xfrm>
            <a:off x="5086243" y="1098448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08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6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5086243" y="1641557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09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7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5135668" y="2204152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10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8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5175748" y="2766067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11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9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5909143" y="114477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Overflow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30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5867383" y="2293643"/>
            <a:ext cx="1482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Clear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31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5867383" y="2816510"/>
            <a:ext cx="1532025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Links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32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5867383" y="3371624"/>
            <a:ext cx="1714697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Display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33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5166403" y="3329274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12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39" name="Google Shape;178;p26"/>
          <p:cNvSpPr txBox="1">
            <a:spLocks noGrp="1"/>
          </p:cNvSpPr>
          <p:nvPr>
            <p:ph type="title" idx="4294967295"/>
          </p:nvPr>
        </p:nvSpPr>
        <p:spPr>
          <a:xfrm>
            <a:off x="5166403" y="3862531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accent2"/>
                </a:solidFill>
                <a:latin typeface="Manrope" panose="020B0604020202020204" charset="0"/>
              </a:rPr>
              <a:t>13</a:t>
            </a:r>
            <a:endParaRPr sz="4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40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5867383" y="3944431"/>
            <a:ext cx="292242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Website Layout</a:t>
            </a:r>
            <a:endParaRPr sz="2000" b="1" dirty="0">
              <a:latin typeface="Manrope" panose="020B0604020202020204" charset="0"/>
            </a:endParaRPr>
          </a:p>
        </p:txBody>
      </p:sp>
      <p:sp>
        <p:nvSpPr>
          <p:cNvPr id="41" name="Google Shape;174;p26"/>
          <p:cNvSpPr txBox="1">
            <a:spLocks noGrp="1"/>
          </p:cNvSpPr>
          <p:nvPr>
            <p:ph type="title" idx="4294967295"/>
          </p:nvPr>
        </p:nvSpPr>
        <p:spPr>
          <a:xfrm>
            <a:off x="5867383" y="1692846"/>
            <a:ext cx="1482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Manrope" panose="020B0604020202020204" charset="0"/>
              </a:rPr>
              <a:t>CSS Float</a:t>
            </a:r>
            <a:endParaRPr sz="2000" b="1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309772" y="462824"/>
            <a:ext cx="251968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000" dirty="0" smtClean="0"/>
              <a:t>Overview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092715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01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813" y="1080014"/>
            <a:ext cx="43529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CSS stands for Cascading Style </a:t>
            </a:r>
            <a:r>
              <a:rPr lang="en-US" sz="1600" dirty="0" smtClean="0">
                <a:latin typeface="Albert Sans" pitchFamily="2" charset="0"/>
              </a:rPr>
              <a:t>Sheets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bert Sans" pitchFamily="2" charset="0"/>
              </a:rPr>
              <a:t>CSS </a:t>
            </a:r>
            <a:r>
              <a:rPr lang="en-US" sz="1600" dirty="0">
                <a:latin typeface="Albert Sans" pitchFamily="2" charset="0"/>
              </a:rPr>
              <a:t>describes how HTML elements are to be displayed on screen, paper, or in other 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CSS saves a lot of work. It can control the layout of multiple web pages all at once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External stylesheets are stored in CSS </a:t>
            </a:r>
            <a:r>
              <a:rPr lang="en-US" sz="1600" dirty="0" smtClean="0">
                <a:latin typeface="Albert Sans" pitchFamily="2" charset="0"/>
              </a:rPr>
              <a:t>files</a:t>
            </a:r>
            <a:endParaRPr lang="en-US" sz="1600" dirty="0">
              <a:latin typeface="Albert San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38" y="348524"/>
            <a:ext cx="3934374" cy="45821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472" y="0"/>
            <a:ext cx="2395528" cy="1444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3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318649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How To Use</a:t>
            </a:r>
            <a:endParaRPr sz="3000" b="0" dirty="0"/>
          </a:p>
        </p:txBody>
      </p:sp>
      <p:sp>
        <p:nvSpPr>
          <p:cNvPr id="5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02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316" y="1249680"/>
            <a:ext cx="6458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There are three ways of inserting a style sheet</a:t>
            </a:r>
            <a:r>
              <a:rPr lang="en-US" sz="1600" dirty="0" smtClean="0">
                <a:latin typeface="Albert Sans" pitchFamily="2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4450" y="1585793"/>
            <a:ext cx="4572000" cy="1159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Albert Sans" pitchFamily="2" charset="0"/>
              </a:rPr>
              <a:t>External CSS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Albert Sans" pitchFamily="2" charset="0"/>
              </a:rPr>
              <a:t>Internal CSS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Albert Sans" pitchFamily="2" charset="0"/>
              </a:rPr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23488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0455" y="1674314"/>
            <a:ext cx="36679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nrope" panose="020B0604020202020204" charset="0"/>
              </a:rPr>
              <a:t>HTML</a:t>
            </a:r>
            <a:endParaRPr lang="en-US" sz="10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3359" y="478051"/>
            <a:ext cx="2610010" cy="713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anrope" panose="020B0604020202020204" charset="0"/>
              </a:rPr>
              <a:t>External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5" y="1723884"/>
            <a:ext cx="4029637" cy="20195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76" y="3295529"/>
            <a:ext cx="3219899" cy="1733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052" y="981581"/>
            <a:ext cx="2476846" cy="1848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99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95182" y="411376"/>
            <a:ext cx="2520242" cy="713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Manrope" panose="020B0604020202020204" charset="0"/>
              </a:rPr>
              <a:t>Internal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2" y="1238756"/>
            <a:ext cx="3419952" cy="3677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173" y="1238756"/>
            <a:ext cx="2896004" cy="367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7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;p27"/>
          <p:cNvSpPr txBox="1">
            <a:spLocks noGrp="1"/>
          </p:cNvSpPr>
          <p:nvPr>
            <p:ph type="title"/>
          </p:nvPr>
        </p:nvSpPr>
        <p:spPr>
          <a:xfrm>
            <a:off x="737805" y="603915"/>
            <a:ext cx="318649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lbert Sans" pitchFamily="2" charset="0"/>
              </a:rPr>
              <a:t>Inline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55" y="1171458"/>
            <a:ext cx="6020640" cy="1676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40" y="3027045"/>
            <a:ext cx="4258269" cy="180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318649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Selector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03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2500" y="1249680"/>
            <a:ext cx="664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A CSS selector selects the HTML element(s) you want to style.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95696"/>
              </p:ext>
            </p:extLst>
          </p:nvPr>
        </p:nvGraphicFramePr>
        <p:xfrm>
          <a:off x="790575" y="1588234"/>
          <a:ext cx="7943850" cy="326136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2047875">
                  <a:extLst>
                    <a:ext uri="{9D8B030D-6E8A-4147-A177-3AD203B41FA5}">
                      <a16:colId xmlns:a16="http://schemas.microsoft.com/office/drawing/2014/main" val="3392103126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543588098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856722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itchFamily="2" charset="0"/>
                        </a:rPr>
                        <a:t>Selector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itchFamily="2" charset="0"/>
                        </a:rPr>
                        <a:t>Example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itchFamily="2" charset="0"/>
                        </a:rPr>
                        <a:t>Example 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782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  <a:hlinkClick r:id="rId3"/>
                        </a:rPr>
                        <a:t>#</a:t>
                      </a:r>
                      <a:r>
                        <a:rPr lang="en-US" sz="1600" i="1" dirty="0">
                          <a:effectLst/>
                          <a:latin typeface="Albert Sans" pitchFamily="2" charset="0"/>
                          <a:hlinkClick r:id="rId3"/>
                        </a:rPr>
                        <a:t>id</a:t>
                      </a:r>
                      <a:endParaRPr lang="en-US" sz="1600" dirty="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itchFamily="2" charset="0"/>
                        </a:rPr>
                        <a:t>#firstname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itchFamily="2" charset="0"/>
                        </a:rPr>
                        <a:t>Selects the element with id="firstname"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1688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  <a:hlinkClick r:id="rId4"/>
                        </a:rPr>
                        <a:t>.</a:t>
                      </a:r>
                      <a:r>
                        <a:rPr lang="en-US" sz="1600" i="1" dirty="0">
                          <a:effectLst/>
                          <a:latin typeface="Albert Sans" pitchFamily="2" charset="0"/>
                          <a:hlinkClick r:id="rId4"/>
                        </a:rPr>
                        <a:t>class</a:t>
                      </a:r>
                      <a:endParaRPr lang="en-US" sz="1600" dirty="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.intro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itchFamily="2" charset="0"/>
                        </a:rPr>
                        <a:t>Selects all elements with class="intro"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059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Albert Sans" pitchFamily="2" charset="0"/>
                          <a:hlinkClick r:id="rId5"/>
                        </a:rPr>
                        <a:t>element.class</a:t>
                      </a:r>
                      <a:endParaRPr lang="en-US" sz="16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p.intro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Selects only &lt;p&gt; elements with class="intro"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322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itchFamily="2" charset="0"/>
                          <a:hlinkClick r:id="rId6"/>
                        </a:rPr>
                        <a:t>*</a:t>
                      </a:r>
                      <a:endParaRPr lang="en-US" sz="16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itchFamily="2" charset="0"/>
                        </a:rPr>
                        <a:t>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Selects all elements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809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Albert Sans" pitchFamily="2" charset="0"/>
                          <a:hlinkClick r:id="rId7"/>
                        </a:rPr>
                        <a:t>element</a:t>
                      </a:r>
                      <a:endParaRPr lang="en-US" sz="16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itchFamily="2" charset="0"/>
                        </a:rPr>
                        <a:t>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Selects all &lt;p&gt; elements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289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effectLst/>
                          <a:latin typeface="Albert Sans" pitchFamily="2" charset="0"/>
                          <a:hlinkClick r:id="rId8"/>
                        </a:rPr>
                        <a:t>element,element,..</a:t>
                      </a:r>
                      <a:endParaRPr lang="en-US" sz="16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div, 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itchFamily="2" charset="0"/>
                        </a:rPr>
                        <a:t>Selects all &lt;div&gt; elements and all &lt;p&gt; elements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5574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532962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Background and Color</a:t>
            </a:r>
            <a:endParaRPr sz="3000" b="0" dirty="0"/>
          </a:p>
        </p:txBody>
      </p:sp>
      <p:sp>
        <p:nvSpPr>
          <p:cNvPr id="8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04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532962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Box Model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05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48" y="1992583"/>
            <a:ext cx="5125034" cy="22998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4021" y="1249680"/>
            <a:ext cx="37622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lbert Sans" pitchFamily="2" charset="0"/>
              </a:rPr>
              <a:t>Content</a:t>
            </a:r>
            <a:r>
              <a:rPr lang="en-US" sz="1600" dirty="0">
                <a:latin typeface="Albert Sans" pitchFamily="2" charset="0"/>
              </a:rPr>
              <a:t> - The content of the box, where text and images appear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lbert Sans" pitchFamily="2" charset="0"/>
              </a:rPr>
              <a:t>Padding</a:t>
            </a:r>
            <a:r>
              <a:rPr lang="en-US" sz="1600" dirty="0">
                <a:latin typeface="Albert Sans" pitchFamily="2" charset="0"/>
              </a:rPr>
              <a:t> - Clears an area around the content. The padding is transparent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lbert Sans" pitchFamily="2" charset="0"/>
              </a:rPr>
              <a:t>Border</a:t>
            </a:r>
            <a:r>
              <a:rPr lang="en-US" sz="1600" dirty="0">
                <a:latin typeface="Albert Sans" pitchFamily="2" charset="0"/>
              </a:rPr>
              <a:t> - A border that goes around the padding and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lbert Sans" pitchFamily="2" charset="0"/>
              </a:rPr>
              <a:t>Margin</a:t>
            </a:r>
            <a:r>
              <a:rPr lang="en-US" sz="1600" dirty="0">
                <a:latin typeface="Albert Sans" pitchFamily="2" charset="0"/>
              </a:rPr>
              <a:t> - Clears an area outside the border. The margin is transparent</a:t>
            </a:r>
          </a:p>
        </p:txBody>
      </p:sp>
    </p:spTree>
    <p:extLst>
      <p:ext uri="{BB962C8B-B14F-4D97-AF65-F5344CB8AC3E}">
        <p14:creationId xmlns:p14="http://schemas.microsoft.com/office/powerpoint/2010/main" val="29711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481527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Margin and Padding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06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9305" y="1249678"/>
            <a:ext cx="3583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Margins are used to create space around elements, outside of any defined borders.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1" y="1249679"/>
            <a:ext cx="3829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itchFamily="2" charset="0"/>
              </a:rPr>
              <a:t>Padding is used to create space around an element's content, inside of any defined borders.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45084"/>
              </p:ext>
            </p:extLst>
          </p:nvPr>
        </p:nvGraphicFramePr>
        <p:xfrm>
          <a:off x="85727" y="2263805"/>
          <a:ext cx="4714874" cy="285496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666873">
                  <a:extLst>
                    <a:ext uri="{9D8B030D-6E8A-4147-A177-3AD203B41FA5}">
                      <a16:colId xmlns:a16="http://schemas.microsoft.com/office/drawing/2014/main" val="424498376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4055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Albert Sans" pitchFamily="2" charset="0"/>
                        </a:rPr>
                        <a:t>Property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Albert Sans" pitchFamily="2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4934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Albert Sans" pitchFamily="2" charset="0"/>
                          <a:hlinkClick r:id="rId3"/>
                        </a:rPr>
                        <a:t>margin</a:t>
                      </a:r>
                      <a:endParaRPr lang="en-US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lbert Sans" pitchFamily="2" charset="0"/>
                        </a:rPr>
                        <a:t>A shorthand property for setting all the margin properties in one declaration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8028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lbert Sans" pitchFamily="2" charset="0"/>
                          <a:hlinkClick r:id="rId4"/>
                        </a:rPr>
                        <a:t>margin-bottom</a:t>
                      </a:r>
                      <a:endParaRPr lang="en-US" dirty="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lbert Sans" pitchFamily="2" charset="0"/>
                        </a:rPr>
                        <a:t>Sets the bottom margin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1581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Albert Sans" pitchFamily="2" charset="0"/>
                          <a:hlinkClick r:id="rId5"/>
                        </a:rPr>
                        <a:t>margin-left</a:t>
                      </a:r>
                      <a:endParaRPr lang="en-US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Albert Sans" pitchFamily="2" charset="0"/>
                        </a:rPr>
                        <a:t>Sets the left margin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0755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Albert Sans" pitchFamily="2" charset="0"/>
                          <a:hlinkClick r:id="rId6"/>
                        </a:rPr>
                        <a:t>margin-right</a:t>
                      </a:r>
                      <a:endParaRPr lang="en-US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Albert Sans" pitchFamily="2" charset="0"/>
                        </a:rPr>
                        <a:t>Sets the right margin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887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Albert Sans" pitchFamily="2" charset="0"/>
                          <a:hlinkClick r:id="rId7"/>
                        </a:rPr>
                        <a:t>margin-top</a:t>
                      </a:r>
                      <a:endParaRPr lang="en-US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Albert Sans" pitchFamily="2" charset="0"/>
                        </a:rPr>
                        <a:t>Sets the top margin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06590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56144"/>
              </p:ext>
            </p:extLst>
          </p:nvPr>
        </p:nvGraphicFramePr>
        <p:xfrm>
          <a:off x="4857201" y="2162205"/>
          <a:ext cx="4230198" cy="295656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277957">
                  <a:extLst>
                    <a:ext uri="{9D8B030D-6E8A-4147-A177-3AD203B41FA5}">
                      <a16:colId xmlns:a16="http://schemas.microsoft.com/office/drawing/2014/main" val="1346828839"/>
                    </a:ext>
                  </a:extLst>
                </a:gridCol>
                <a:gridCol w="2952241">
                  <a:extLst>
                    <a:ext uri="{9D8B030D-6E8A-4147-A177-3AD203B41FA5}">
                      <a16:colId xmlns:a16="http://schemas.microsoft.com/office/drawing/2014/main" val="207675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dirty="0">
                          <a:effectLst/>
                          <a:latin typeface="Albert Sans" pitchFamily="2" charset="0"/>
                        </a:rPr>
                        <a:t>Property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dirty="0">
                          <a:effectLst/>
                          <a:latin typeface="Albert Sans" pitchFamily="2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2416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  <a:hlinkClick r:id="rId8"/>
                        </a:rPr>
                        <a:t>padding</a:t>
                      </a:r>
                      <a:endParaRPr lang="en-US" sz="13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Albert Sans" pitchFamily="2" charset="0"/>
                        </a:rPr>
                        <a:t>A shorthand property for setting all the padding properties in one declaration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5240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  <a:hlinkClick r:id="rId9"/>
                        </a:rPr>
                        <a:t>padding-bottom</a:t>
                      </a:r>
                      <a:endParaRPr lang="en-US" sz="13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</a:rPr>
                        <a:t>Sets the bottom padding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4075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Albert Sans" pitchFamily="2" charset="0"/>
                          <a:hlinkClick r:id="rId10"/>
                        </a:rPr>
                        <a:t>padding-left</a:t>
                      </a:r>
                      <a:endParaRPr lang="en-US" sz="1300" dirty="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</a:rPr>
                        <a:t>Sets the left padding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9290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  <a:hlinkClick r:id="rId11"/>
                        </a:rPr>
                        <a:t>padding-right</a:t>
                      </a:r>
                      <a:endParaRPr lang="en-US" sz="13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</a:rPr>
                        <a:t>Sets the right padding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9529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Albert Sans" pitchFamily="2" charset="0"/>
                          <a:hlinkClick r:id="rId12"/>
                        </a:rPr>
                        <a:t>padding-top</a:t>
                      </a:r>
                      <a:endParaRPr lang="en-US" sz="1300">
                        <a:effectLst/>
                        <a:latin typeface="Albert Sans" pitchFamily="2" charset="0"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Albert Sans" pitchFamily="2" charset="0"/>
                        </a:rPr>
                        <a:t>Sets the top padding of an element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2530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9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481527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Position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07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277692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Overflow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08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9415" y="1194435"/>
            <a:ext cx="6934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itchFamily="2" charset="0"/>
              </a:rPr>
              <a:t>The CSS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itchFamily="2" charset="0"/>
              </a:rPr>
              <a:t>overflow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itchFamily="2" charset="0"/>
              </a:rPr>
              <a:t> property controls what happens to content that is too big to fit into an area.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12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277692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Float</a:t>
            </a:r>
            <a:endParaRPr sz="3000" b="0" dirty="0"/>
          </a:p>
        </p:txBody>
      </p:sp>
      <p:sp>
        <p:nvSpPr>
          <p:cNvPr id="5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09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4105" y="1249680"/>
            <a:ext cx="66223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itchFamily="2" charset="0"/>
              </a:rPr>
              <a:t>The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itchFamily="2" charset="0"/>
              </a:rPr>
              <a:t>float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itchFamily="2" charset="0"/>
              </a:rPr>
              <a:t> property is used for positioning and formatting content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lbert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5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121274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176" name="Google Shape;176;p26"/>
          <p:cNvSpPr txBox="1">
            <a:spLocks noGrp="1"/>
          </p:cNvSpPr>
          <p:nvPr>
            <p:ph type="title" idx="7"/>
          </p:nvPr>
        </p:nvSpPr>
        <p:spPr>
          <a:xfrm>
            <a:off x="445680" y="117746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8"/>
          </p:nvPr>
        </p:nvSpPr>
        <p:spPr>
          <a:xfrm>
            <a:off x="445680" y="1728456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45680" y="2271565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2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45680" y="2815650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3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45680" y="3394328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14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693920" y="1152184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20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1774787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Head</a:t>
            </a:r>
            <a:endParaRPr dirty="0"/>
          </a:p>
        </p:txBody>
      </p:sp>
      <p:sp>
        <p:nvSpPr>
          <p:cNvPr id="21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2350054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Heading</a:t>
            </a:r>
            <a:endParaRPr dirty="0"/>
          </a:p>
        </p:txBody>
      </p:sp>
      <p:sp>
        <p:nvSpPr>
          <p:cNvPr id="22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289143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Paragraph</a:t>
            </a:r>
            <a:endParaRPr dirty="0"/>
          </a:p>
        </p:txBody>
      </p:sp>
      <p:sp>
        <p:nvSpPr>
          <p:cNvPr id="23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1268580" y="3465560"/>
            <a:ext cx="292242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Text Formatting</a:t>
            </a:r>
            <a:endParaRPr dirty="0"/>
          </a:p>
        </p:txBody>
      </p:sp>
      <p:sp>
        <p:nvSpPr>
          <p:cNvPr id="24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1212748"/>
            <a:ext cx="267096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Comment Tag</a:t>
            </a:r>
            <a:endParaRPr dirty="0"/>
          </a:p>
        </p:txBody>
      </p:sp>
      <p:sp>
        <p:nvSpPr>
          <p:cNvPr id="25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178625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Link</a:t>
            </a:r>
            <a:endParaRPr dirty="0"/>
          </a:p>
        </p:txBody>
      </p:sp>
      <p:sp>
        <p:nvSpPr>
          <p:cNvPr id="26" name="Google Shape;176;p26"/>
          <p:cNvSpPr txBox="1">
            <a:spLocks noGrp="1"/>
          </p:cNvSpPr>
          <p:nvPr>
            <p:ph type="title" idx="7"/>
          </p:nvPr>
        </p:nvSpPr>
        <p:spPr>
          <a:xfrm>
            <a:off x="4693920" y="1750976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27" name="Google Shape;177;p26"/>
          <p:cNvSpPr txBox="1">
            <a:spLocks noGrp="1"/>
          </p:cNvSpPr>
          <p:nvPr>
            <p:ph type="title" idx="8"/>
          </p:nvPr>
        </p:nvSpPr>
        <p:spPr>
          <a:xfrm>
            <a:off x="4693920" y="2301967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28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693920" y="2845076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29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4777740" y="3360497"/>
            <a:ext cx="90306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30" name="Google Shape;178;p26"/>
          <p:cNvSpPr txBox="1">
            <a:spLocks noGrp="1"/>
          </p:cNvSpPr>
          <p:nvPr>
            <p:ph type="title" idx="9"/>
          </p:nvPr>
        </p:nvSpPr>
        <p:spPr>
          <a:xfrm>
            <a:off x="2531730" y="3992740"/>
            <a:ext cx="822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sp>
        <p:nvSpPr>
          <p:cNvPr id="32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23482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List</a:t>
            </a:r>
            <a:endParaRPr dirty="0"/>
          </a:p>
        </p:txBody>
      </p:sp>
      <p:sp>
        <p:nvSpPr>
          <p:cNvPr id="33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292356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Table</a:t>
            </a:r>
            <a:endParaRPr dirty="0"/>
          </a:p>
        </p:txBody>
      </p:sp>
      <p:sp>
        <p:nvSpPr>
          <p:cNvPr id="34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5516820" y="3464941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Tag</a:t>
            </a:r>
            <a:endParaRPr dirty="0"/>
          </a:p>
        </p:txBody>
      </p:sp>
      <p:sp>
        <p:nvSpPr>
          <p:cNvPr id="35" name="Google Shape;174;p26"/>
          <p:cNvSpPr txBox="1">
            <a:spLocks noGrp="1"/>
          </p:cNvSpPr>
          <p:nvPr>
            <p:ph type="title" idx="5"/>
          </p:nvPr>
        </p:nvSpPr>
        <p:spPr>
          <a:xfrm>
            <a:off x="3232710" y="4074640"/>
            <a:ext cx="292242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Form and Input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207207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Clear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10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211017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Links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11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277692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Display</a:t>
            </a:r>
            <a:endParaRPr sz="3000" b="0" dirty="0"/>
          </a:p>
        </p:txBody>
      </p:sp>
      <p:sp>
        <p:nvSpPr>
          <p:cNvPr id="5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12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3958020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CSS Website Layout</a:t>
            </a:r>
            <a:endParaRPr sz="3000" b="0" dirty="0"/>
          </a:p>
        </p:txBody>
      </p:sp>
      <p:sp>
        <p:nvSpPr>
          <p:cNvPr id="5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13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7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2347938" y="921000"/>
            <a:ext cx="4448100" cy="12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1"/>
          </p:nvPr>
        </p:nvSpPr>
        <p:spPr>
          <a:xfrm>
            <a:off x="2347900" y="1993850"/>
            <a:ext cx="4448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 you have any questions?</a:t>
            </a:r>
            <a:endParaRPr sz="1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youremail@freepik.com</a:t>
            </a:r>
            <a:r>
              <a:rPr lang="en" sz="1100"/>
              <a:t>  </a:t>
            </a:r>
            <a:r>
              <a:rPr lang="en" sz="1100">
                <a:solidFill>
                  <a:schemeClr val="accent2"/>
                </a:solidFill>
              </a:rPr>
              <a:t>/</a:t>
            </a:r>
            <a:r>
              <a:rPr lang="en" sz="1100"/>
              <a:t>  +34 654 321 432  </a:t>
            </a:r>
            <a:r>
              <a:rPr lang="en" sz="1100">
                <a:solidFill>
                  <a:schemeClr val="accent2"/>
                </a:solidFill>
              </a:rPr>
              <a:t>/</a:t>
            </a:r>
            <a:r>
              <a:rPr lang="en" sz="1100"/>
              <a:t>  yourwebsite.com</a:t>
            </a:r>
            <a:endParaRPr sz="1100"/>
          </a:p>
        </p:txBody>
      </p:sp>
      <p:grpSp>
        <p:nvGrpSpPr>
          <p:cNvPr id="287" name="Google Shape;287;p36"/>
          <p:cNvGrpSpPr/>
          <p:nvPr/>
        </p:nvGrpSpPr>
        <p:grpSpPr>
          <a:xfrm>
            <a:off x="3051488" y="2783237"/>
            <a:ext cx="437400" cy="437400"/>
            <a:chOff x="3485375" y="2783237"/>
            <a:chExt cx="437400" cy="437400"/>
          </a:xfrm>
        </p:grpSpPr>
        <p:sp>
          <p:nvSpPr>
            <p:cNvPr id="288" name="Google Shape;288;p36"/>
            <p:cNvSpPr/>
            <p:nvPr/>
          </p:nvSpPr>
          <p:spPr>
            <a:xfrm>
              <a:off x="3485375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36"/>
            <p:cNvGrpSpPr/>
            <p:nvPr/>
          </p:nvGrpSpPr>
          <p:grpSpPr>
            <a:xfrm>
              <a:off x="3566069" y="2863941"/>
              <a:ext cx="276012" cy="275991"/>
              <a:chOff x="3368074" y="3882537"/>
              <a:chExt cx="215298" cy="215298"/>
            </a:xfrm>
          </p:grpSpPr>
          <p:sp>
            <p:nvSpPr>
              <p:cNvPr id="290" name="Google Shape;290;p36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6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6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" name="Google Shape;293;p36"/>
          <p:cNvGrpSpPr/>
          <p:nvPr/>
        </p:nvGrpSpPr>
        <p:grpSpPr>
          <a:xfrm>
            <a:off x="3919363" y="2783237"/>
            <a:ext cx="437400" cy="437400"/>
            <a:chOff x="4353250" y="2783237"/>
            <a:chExt cx="437400" cy="437400"/>
          </a:xfrm>
        </p:grpSpPr>
        <p:sp>
          <p:nvSpPr>
            <p:cNvPr id="294" name="Google Shape;294;p36"/>
            <p:cNvSpPr/>
            <p:nvPr/>
          </p:nvSpPr>
          <p:spPr>
            <a:xfrm>
              <a:off x="4353250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36"/>
            <p:cNvGrpSpPr/>
            <p:nvPr/>
          </p:nvGrpSpPr>
          <p:grpSpPr>
            <a:xfrm>
              <a:off x="4438556" y="2882650"/>
              <a:ext cx="266790" cy="238574"/>
              <a:chOff x="3824739" y="3890112"/>
              <a:chExt cx="208105" cy="186110"/>
            </a:xfrm>
          </p:grpSpPr>
          <p:sp>
            <p:nvSpPr>
              <p:cNvPr id="296" name="Google Shape;296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36"/>
          <p:cNvGrpSpPr/>
          <p:nvPr/>
        </p:nvGrpSpPr>
        <p:grpSpPr>
          <a:xfrm>
            <a:off x="4787238" y="2783237"/>
            <a:ext cx="437400" cy="437400"/>
            <a:chOff x="5221125" y="2783237"/>
            <a:chExt cx="437400" cy="437400"/>
          </a:xfrm>
        </p:grpSpPr>
        <p:sp>
          <p:nvSpPr>
            <p:cNvPr id="300" name="Google Shape;300;p36"/>
            <p:cNvSpPr/>
            <p:nvPr/>
          </p:nvSpPr>
          <p:spPr>
            <a:xfrm>
              <a:off x="5221125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5302440" y="2882888"/>
              <a:ext cx="291511" cy="238097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6"/>
          <p:cNvSpPr txBox="1"/>
          <p:nvPr/>
        </p:nvSpPr>
        <p:spPr>
          <a:xfrm>
            <a:off x="2496150" y="38972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03" name="Google Shape;303;p36"/>
          <p:cNvGrpSpPr/>
          <p:nvPr/>
        </p:nvGrpSpPr>
        <p:grpSpPr>
          <a:xfrm>
            <a:off x="5655113" y="2783237"/>
            <a:ext cx="437400" cy="437400"/>
            <a:chOff x="5221125" y="2783237"/>
            <a:chExt cx="437400" cy="437400"/>
          </a:xfrm>
        </p:grpSpPr>
        <p:sp>
          <p:nvSpPr>
            <p:cNvPr id="304" name="Google Shape;304;p36"/>
            <p:cNvSpPr/>
            <p:nvPr/>
          </p:nvSpPr>
          <p:spPr>
            <a:xfrm>
              <a:off x="5221125" y="2783237"/>
              <a:ext cx="437400" cy="43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5302440" y="2882888"/>
              <a:ext cx="291511" cy="238097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299965" y="632490"/>
            <a:ext cx="197663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Overview</a:t>
            </a:r>
            <a:endParaRPr sz="3000" b="0" dirty="0"/>
          </a:p>
        </p:txBody>
      </p:sp>
      <p:sp>
        <p:nvSpPr>
          <p:cNvPr id="184" name="Google Shape;184;p27"/>
          <p:cNvSpPr txBox="1">
            <a:spLocks noGrp="1"/>
          </p:cNvSpPr>
          <p:nvPr>
            <p:ph type="title" idx="2"/>
          </p:nvPr>
        </p:nvSpPr>
        <p:spPr>
          <a:xfrm>
            <a:off x="286505" y="518190"/>
            <a:ext cx="1092715" cy="61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sp>
        <p:nvSpPr>
          <p:cNvPr id="2" name="Rectangle 1"/>
          <p:cNvSpPr/>
          <p:nvPr/>
        </p:nvSpPr>
        <p:spPr>
          <a:xfrm>
            <a:off x="701040" y="1820699"/>
            <a:ext cx="38974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is the standard markup language for creating Web </a:t>
            </a:r>
            <a:r>
              <a:rPr lang="en-US" sz="1600" dirty="0" smtClean="0">
                <a:latin typeface="Albert Sans" panose="020B0604020202020204" charset="0"/>
              </a:rPr>
              <a:t>pages.</a:t>
            </a:r>
            <a:endParaRPr lang="en-US" sz="1600" dirty="0">
              <a:latin typeface="Albert Sans" panose="020B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7965" y="1249680"/>
            <a:ext cx="4060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stands for Hyper Text Markup </a:t>
            </a:r>
            <a:r>
              <a:rPr lang="en-US" sz="1600" dirty="0" smtClean="0">
                <a:latin typeface="Albert Sans" panose="020B0604020202020204" charset="0"/>
              </a:rPr>
              <a:t>Language.</a:t>
            </a:r>
            <a:endParaRPr lang="en-US" sz="1600" dirty="0">
              <a:latin typeface="Albert Sans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040" y="2506935"/>
            <a:ext cx="39584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lbert Sans" panose="020B0604020202020204" charset="0"/>
              </a:rPr>
              <a:t>HTML describes the structure of a Web Page.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81" y="919445"/>
            <a:ext cx="4351397" cy="2972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/>
          <p:nvPr/>
        </p:nvSpPr>
        <p:spPr>
          <a:xfrm rot="10800000">
            <a:off x="2679001" y="3976685"/>
            <a:ext cx="6462773" cy="234291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 rot="10800000">
            <a:off x="2646478" y="3988145"/>
            <a:ext cx="6495297" cy="1167779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83;p27"/>
          <p:cNvSpPr txBox="1">
            <a:spLocks noGrp="1"/>
          </p:cNvSpPr>
          <p:nvPr>
            <p:ph type="title"/>
          </p:nvPr>
        </p:nvSpPr>
        <p:spPr>
          <a:xfrm>
            <a:off x="1461705" y="632490"/>
            <a:ext cx="228905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Head</a:t>
            </a:r>
            <a:endParaRPr sz="3000" b="0" dirty="0"/>
          </a:p>
        </p:txBody>
      </p:sp>
      <p:sp>
        <p:nvSpPr>
          <p:cNvPr id="11" name="Google Shape;184;p27"/>
          <p:cNvSpPr txBox="1">
            <a:spLocks/>
          </p:cNvSpPr>
          <p:nvPr/>
        </p:nvSpPr>
        <p:spPr>
          <a:xfrm>
            <a:off x="286505" y="518190"/>
            <a:ext cx="1175200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02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9579" y="1249680"/>
            <a:ext cx="9121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The HTML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&lt;head&gt;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element is a container for the following elements: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&lt;title&gt;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&lt;style&gt;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&lt;meta&gt;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&lt;link&gt;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&lt;script&gt;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, 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&lt;base&gt;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 Sans" panose="020B0604020202020204" charset="0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39426"/>
              </p:ext>
            </p:extLst>
          </p:nvPr>
        </p:nvGraphicFramePr>
        <p:xfrm>
          <a:off x="552594" y="1948755"/>
          <a:ext cx="8305800" cy="319532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685953">
                  <a:extLst>
                    <a:ext uri="{9D8B030D-6E8A-4147-A177-3AD203B41FA5}">
                      <a16:colId xmlns:a16="http://schemas.microsoft.com/office/drawing/2014/main" val="4005179568"/>
                    </a:ext>
                  </a:extLst>
                </a:gridCol>
                <a:gridCol w="6619847">
                  <a:extLst>
                    <a:ext uri="{9D8B030D-6E8A-4147-A177-3AD203B41FA5}">
                      <a16:colId xmlns:a16="http://schemas.microsoft.com/office/drawing/2014/main" val="2718757496"/>
                    </a:ext>
                  </a:extLst>
                </a:gridCol>
              </a:tblGrid>
              <a:tr h="353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45978727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3"/>
                        </a:rPr>
                        <a:t>&lt;head&gt;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information about the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6539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4"/>
                        </a:rPr>
                        <a:t>&lt;title&gt;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the title of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5921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5"/>
                        </a:rPr>
                        <a:t>&lt;base&gt;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 default address or a default target for all links on a page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0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6"/>
                        </a:rPr>
                        <a:t>&lt;link&gt;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the relationship between a document and an external resource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6802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7"/>
                        </a:rPr>
                        <a:t>&lt;meta&gt;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metadata about an HTML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995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8"/>
                        </a:rPr>
                        <a:t>&lt;script&gt;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client-side script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9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9"/>
                        </a:rPr>
                        <a:t>&lt;style&gt;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style information for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35736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3;p27"/>
          <p:cNvSpPr txBox="1">
            <a:spLocks noGrp="1"/>
          </p:cNvSpPr>
          <p:nvPr>
            <p:ph type="title"/>
          </p:nvPr>
        </p:nvSpPr>
        <p:spPr>
          <a:xfrm>
            <a:off x="1421658" y="632490"/>
            <a:ext cx="2855346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Heading</a:t>
            </a:r>
            <a:endParaRPr sz="3000" b="0" dirty="0"/>
          </a:p>
        </p:txBody>
      </p:sp>
      <p:sp>
        <p:nvSpPr>
          <p:cNvPr id="7" name="Google Shape;184;p27"/>
          <p:cNvSpPr txBox="1">
            <a:spLocks/>
          </p:cNvSpPr>
          <p:nvPr/>
        </p:nvSpPr>
        <p:spPr>
          <a:xfrm>
            <a:off x="286505" y="518190"/>
            <a:ext cx="1135153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03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1700" y="1249680"/>
            <a:ext cx="841448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HTML headings are defined with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&lt;h1&gt;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to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&lt;h6&gt;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tags.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 Sans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&lt;h1&gt;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defines the most important heading.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&lt;h6&gt;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defines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Albert Sans" panose="020B0604020202020204" charset="0"/>
              </a:rPr>
              <a:t>least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 important heading.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bert Sans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2" y="1948755"/>
            <a:ext cx="3086367" cy="29568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557" y="2063055"/>
            <a:ext cx="2522439" cy="26291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3;p27"/>
          <p:cNvSpPr txBox="1">
            <a:spLocks noGrp="1"/>
          </p:cNvSpPr>
          <p:nvPr>
            <p:ph type="title"/>
          </p:nvPr>
        </p:nvSpPr>
        <p:spPr>
          <a:xfrm>
            <a:off x="1448356" y="632490"/>
            <a:ext cx="3295184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Paragraph</a:t>
            </a:r>
            <a:endParaRPr sz="3000" b="0" dirty="0"/>
          </a:p>
        </p:txBody>
      </p:sp>
      <p:sp>
        <p:nvSpPr>
          <p:cNvPr id="13" name="Google Shape;184;p27"/>
          <p:cNvSpPr txBox="1">
            <a:spLocks/>
          </p:cNvSpPr>
          <p:nvPr/>
        </p:nvSpPr>
        <p:spPr>
          <a:xfrm>
            <a:off x="286505" y="518190"/>
            <a:ext cx="1161851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04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1178" y="1249680"/>
            <a:ext cx="47727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The HTML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lbert Sans" panose="020B0604020202020204" charset="0"/>
              </a:rPr>
              <a:t>&lt;p&gt;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bert Sans" panose="020B0604020202020204" charset="0"/>
              </a:rPr>
              <a:t> element defines a paragraph.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lbert Sans" panose="020B060402020202020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177" y="1702534"/>
            <a:ext cx="43117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A paragraph always starts on a new line, and browsers automatically add some white space (a margin) before and after a paragraph.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06061"/>
              </p:ext>
            </p:extLst>
          </p:nvPr>
        </p:nvGraphicFramePr>
        <p:xfrm>
          <a:off x="2947556" y="2605226"/>
          <a:ext cx="6096000" cy="185420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821214">
                  <a:extLst>
                    <a:ext uri="{9D8B030D-6E8A-4147-A177-3AD203B41FA5}">
                      <a16:colId xmlns:a16="http://schemas.microsoft.com/office/drawing/2014/main" val="4111937734"/>
                    </a:ext>
                  </a:extLst>
                </a:gridCol>
                <a:gridCol w="4274786">
                  <a:extLst>
                    <a:ext uri="{9D8B030D-6E8A-4147-A177-3AD203B41FA5}">
                      <a16:colId xmlns:a16="http://schemas.microsoft.com/office/drawing/2014/main" val="402731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1483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3"/>
                        </a:rPr>
                        <a:t>&lt;p&gt;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a paragraph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6350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4"/>
                        </a:rPr>
                        <a:t>&lt;hr&gt;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thematic change in the content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137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5"/>
                        </a:rPr>
                        <a:t>&lt;br&gt;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Inserts a single line break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5904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6"/>
                        </a:rPr>
                        <a:t>&lt;pre&gt;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pre-formatted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876942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3;p27"/>
          <p:cNvSpPr txBox="1">
            <a:spLocks noGrp="1"/>
          </p:cNvSpPr>
          <p:nvPr>
            <p:ph type="title"/>
          </p:nvPr>
        </p:nvSpPr>
        <p:spPr>
          <a:xfrm>
            <a:off x="1368263" y="462824"/>
            <a:ext cx="4360055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Text Formatting</a:t>
            </a:r>
            <a:endParaRPr sz="3000" b="0" dirty="0"/>
          </a:p>
        </p:txBody>
      </p:sp>
      <p:sp>
        <p:nvSpPr>
          <p:cNvPr id="9" name="Google Shape;184;p27"/>
          <p:cNvSpPr txBox="1">
            <a:spLocks/>
          </p:cNvSpPr>
          <p:nvPr/>
        </p:nvSpPr>
        <p:spPr>
          <a:xfrm>
            <a:off x="217057" y="348524"/>
            <a:ext cx="1151206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05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08397"/>
              </p:ext>
            </p:extLst>
          </p:nvPr>
        </p:nvGraphicFramePr>
        <p:xfrm>
          <a:off x="1368263" y="965714"/>
          <a:ext cx="6728172" cy="4079240"/>
        </p:xfrm>
        <a:graphic>
          <a:graphicData uri="http://schemas.openxmlformats.org/drawingml/2006/table">
            <a:tbl>
              <a:tblPr firstRow="1" bandRow="1">
                <a:tableStyleId>{2E47AA6E-79EB-4596-9092-ACE94932AB62}</a:tableStyleId>
              </a:tblPr>
              <a:tblGrid>
                <a:gridCol w="1704759">
                  <a:extLst>
                    <a:ext uri="{9D8B030D-6E8A-4147-A177-3AD203B41FA5}">
                      <a16:colId xmlns:a16="http://schemas.microsoft.com/office/drawing/2014/main" val="687446336"/>
                    </a:ext>
                  </a:extLst>
                </a:gridCol>
                <a:gridCol w="5023413">
                  <a:extLst>
                    <a:ext uri="{9D8B030D-6E8A-4147-A177-3AD203B41FA5}">
                      <a16:colId xmlns:a16="http://schemas.microsoft.com/office/drawing/2014/main" val="2620438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latin typeface="Albert Sans" panose="020B0604020202020204" charset="0"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9070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3"/>
                        </a:rPr>
                        <a:t>&lt;b&gt;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bold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4588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4"/>
                        </a:rPr>
                        <a:t>&lt;em&gt;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emphasized text 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205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5"/>
                        </a:rPr>
                        <a:t>&lt;i&gt;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a part of text in an alternate voice or mood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2714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6"/>
                        </a:rPr>
                        <a:t>&lt;small&gt;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smaller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02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  <a:hlinkClick r:id="rId7"/>
                        </a:rPr>
                        <a:t>&lt;strong&gt;</a:t>
                      </a:r>
                      <a:endParaRPr lang="en-US" sz="1600" dirty="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important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0347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8"/>
                        </a:rPr>
                        <a:t>&lt;sub&gt;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subscripted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789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9"/>
                        </a:rPr>
                        <a:t>&lt;sup&gt;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superscripted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5185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0"/>
                        </a:rPr>
                        <a:t>&lt;ins&gt;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inserted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7032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1"/>
                        </a:rPr>
                        <a:t>&lt;del&gt;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</a:rPr>
                        <a:t>Defines deleted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4319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lbert Sans" panose="020B0604020202020204" charset="0"/>
                          <a:hlinkClick r:id="rId12"/>
                        </a:rPr>
                        <a:t>&lt;mark&gt;</a:t>
                      </a:r>
                      <a:endParaRPr lang="en-US" sz="1600">
                        <a:effectLst/>
                        <a:latin typeface="Albert Sans" panose="020B0604020202020204" charset="0"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lbert Sans" panose="020B0604020202020204" charset="0"/>
                        </a:rPr>
                        <a:t>Defines marked/highlighted text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085513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83;p27"/>
          <p:cNvSpPr txBox="1">
            <a:spLocks noGrp="1"/>
          </p:cNvSpPr>
          <p:nvPr>
            <p:ph type="title"/>
          </p:nvPr>
        </p:nvSpPr>
        <p:spPr>
          <a:xfrm>
            <a:off x="1421657" y="460835"/>
            <a:ext cx="3954942" cy="388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HTML Comment Tag</a:t>
            </a:r>
            <a:endParaRPr sz="3000" b="0" dirty="0"/>
          </a:p>
        </p:txBody>
      </p:sp>
      <p:sp>
        <p:nvSpPr>
          <p:cNvPr id="27" name="Google Shape;184;p27"/>
          <p:cNvSpPr txBox="1">
            <a:spLocks/>
          </p:cNvSpPr>
          <p:nvPr/>
        </p:nvSpPr>
        <p:spPr>
          <a:xfrm>
            <a:off x="217056" y="348524"/>
            <a:ext cx="1204601" cy="61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>
              <a:buClrTx/>
              <a:buFontTx/>
            </a:pPr>
            <a:r>
              <a:rPr lang="en" sz="6000" b="1" dirty="0" smtClean="0">
                <a:solidFill>
                  <a:schemeClr val="accent2"/>
                </a:solidFill>
                <a:latin typeface="Manrope" panose="020B0604020202020204" charset="0"/>
              </a:rPr>
              <a:t>06</a:t>
            </a:r>
            <a:endParaRPr lang="en" sz="6000" b="1" dirty="0">
              <a:solidFill>
                <a:schemeClr val="accent2"/>
              </a:solidFill>
              <a:latin typeface="Manrope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3414" y="1080014"/>
            <a:ext cx="54869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lbert Sans" panose="020B0604020202020204" charset="0"/>
              </a:rPr>
              <a:t>HTML comments are not displayed in the browser, but they can help document your HTML source code</a:t>
            </a:r>
            <a:r>
              <a:rPr lang="en-US" sz="1600" dirty="0" smtClean="0">
                <a:latin typeface="Albert Sans" panose="020B0604020202020204" charset="0"/>
              </a:rPr>
              <a:t>.</a:t>
            </a:r>
            <a:endParaRPr lang="en-US" sz="1600" dirty="0">
              <a:latin typeface="Albert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17" y="1779089"/>
            <a:ext cx="4762913" cy="29491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486" y="2240268"/>
            <a:ext cx="2415749" cy="8230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Waves - Business Plan Basic Template by Slidesgo">
  <a:themeElements>
    <a:clrScheme name="Simple Light">
      <a:dk1>
        <a:srgbClr val="191919"/>
      </a:dk1>
      <a:lt1>
        <a:srgbClr val="FFFFFF"/>
      </a:lt1>
      <a:dk2>
        <a:srgbClr val="70BCCC"/>
      </a:dk2>
      <a:lt2>
        <a:srgbClr val="96D6DD"/>
      </a:lt2>
      <a:accent1>
        <a:srgbClr val="DBF5F8"/>
      </a:accent1>
      <a:accent2>
        <a:srgbClr val="CCBFA3"/>
      </a:accent2>
      <a:accent3>
        <a:srgbClr val="E6DAC1"/>
      </a:accent3>
      <a:accent4>
        <a:srgbClr val="FAF4E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1125</Words>
  <Application>Microsoft Office PowerPoint</Application>
  <PresentationFormat>On-screen Show (16:9)</PresentationFormat>
  <Paragraphs>295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Nunito Light</vt:lpstr>
      <vt:lpstr>Albert Sans</vt:lpstr>
      <vt:lpstr>Bebas Neue</vt:lpstr>
      <vt:lpstr>Arial</vt:lpstr>
      <vt:lpstr>Courier New</vt:lpstr>
      <vt:lpstr>Manrope</vt:lpstr>
      <vt:lpstr>Albert Sans Light</vt:lpstr>
      <vt:lpstr>Simple Waves - Business Plan Basic Template by Slidesgo</vt:lpstr>
      <vt:lpstr>Simple Waves Business Plan Basic Template</vt:lpstr>
      <vt:lpstr>PowerPoint Presentation</vt:lpstr>
      <vt:lpstr>Overview</vt:lpstr>
      <vt:lpstr>Overview</vt:lpstr>
      <vt:lpstr>HTML Head</vt:lpstr>
      <vt:lpstr>HTML Heading</vt:lpstr>
      <vt:lpstr>HTML Paragraph</vt:lpstr>
      <vt:lpstr>HTML Text Formatting</vt:lpstr>
      <vt:lpstr>HTML Comment Tag</vt:lpstr>
      <vt:lpstr>HTML Link</vt:lpstr>
      <vt:lpstr>HTML List</vt:lpstr>
      <vt:lpstr>HTML Table</vt:lpstr>
      <vt:lpstr>PowerPoint Presentation</vt:lpstr>
      <vt:lpstr>Select Tag</vt:lpstr>
      <vt:lpstr>Form and Input</vt:lpstr>
      <vt:lpstr>PowerPoint Presentation</vt:lpstr>
      <vt:lpstr>Overview</vt:lpstr>
      <vt:lpstr>Overview</vt:lpstr>
      <vt:lpstr>CSS How To Use</vt:lpstr>
      <vt:lpstr>PowerPoint Presentation</vt:lpstr>
      <vt:lpstr>PowerPoint Presentation</vt:lpstr>
      <vt:lpstr>Inline CSS</vt:lpstr>
      <vt:lpstr>CSS Selector</vt:lpstr>
      <vt:lpstr>CSS Background and Color</vt:lpstr>
      <vt:lpstr>CSS Box Model</vt:lpstr>
      <vt:lpstr>CSS Margin and Padding</vt:lpstr>
      <vt:lpstr>CSS Position</vt:lpstr>
      <vt:lpstr>CSS Overflow</vt:lpstr>
      <vt:lpstr>CSS Float</vt:lpstr>
      <vt:lpstr>CSS Clear</vt:lpstr>
      <vt:lpstr>CSS Links</vt:lpstr>
      <vt:lpstr>CSS Display</vt:lpstr>
      <vt:lpstr>CSS Website Layout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Waves Business Plan Basic Template</dc:title>
  <dc:creator>NguyenHung</dc:creator>
  <cp:lastModifiedBy>HUNG</cp:lastModifiedBy>
  <cp:revision>35</cp:revision>
  <dcterms:modified xsi:type="dcterms:W3CDTF">2023-02-05T16:39:38Z</dcterms:modified>
</cp:coreProperties>
</file>