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9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305" r:id="rId16"/>
    <p:sldId id="304" r:id="rId17"/>
    <p:sldId id="269" r:id="rId18"/>
    <p:sldId id="292" r:id="rId19"/>
    <p:sldId id="270" r:id="rId20"/>
    <p:sldId id="271" r:id="rId21"/>
    <p:sldId id="272" r:id="rId22"/>
    <p:sldId id="273" r:id="rId23"/>
    <p:sldId id="297" r:id="rId24"/>
    <p:sldId id="274" r:id="rId25"/>
    <p:sldId id="310" r:id="rId26"/>
    <p:sldId id="311" r:id="rId27"/>
    <p:sldId id="312" r:id="rId28"/>
    <p:sldId id="299" r:id="rId29"/>
    <p:sldId id="298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6" r:id="rId38"/>
    <p:sldId id="282" r:id="rId39"/>
    <p:sldId id="283" r:id="rId40"/>
    <p:sldId id="294" r:id="rId41"/>
    <p:sldId id="284" r:id="rId42"/>
    <p:sldId id="285" r:id="rId43"/>
    <p:sldId id="287" r:id="rId44"/>
    <p:sldId id="288" r:id="rId45"/>
    <p:sldId id="290" r:id="rId46"/>
    <p:sldId id="291" r:id="rId47"/>
    <p:sldId id="289" r:id="rId48"/>
    <p:sldId id="313" r:id="rId49"/>
    <p:sldId id="295" r:id="rId50"/>
    <p:sldId id="301" r:id="rId51"/>
    <p:sldId id="302" r:id="rId52"/>
    <p:sldId id="303" r:id="rId53"/>
    <p:sldId id="314" r:id="rId54"/>
    <p:sldId id="315" r:id="rId55"/>
    <p:sldId id="306" r:id="rId56"/>
    <p:sldId id="307" r:id="rId57"/>
    <p:sldId id="316" r:id="rId58"/>
    <p:sldId id="308" r:id="rId59"/>
    <p:sldId id="309" r:id="rId60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42"/>
    <p:restoredTop sz="94660"/>
  </p:normalViewPr>
  <p:slideViewPr>
    <p:cSldViewPr snapToGrid="0">
      <p:cViewPr varScale="1">
        <p:scale>
          <a:sx n="82" d="100"/>
          <a:sy n="82" d="100"/>
        </p:scale>
        <p:origin x="6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CCD0CB1-2997-4C2D-B728-B32457834C4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1F3F59-C7E5-4406-A132-6B603BB74D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lang="en-US" altLang="en-US" kern="1200" dirty="0">
                <a:latin typeface="+mj-lt"/>
                <a:ea typeface="+mj-ea"/>
                <a:cs typeface="+mj-cs"/>
              </a:rPr>
              <a:t>Kỹ thuật lập trình</a:t>
            </a:r>
            <a:endParaRPr lang="en-US" alt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en-US" sz="3200" kern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0707090890</a:t>
            </a:r>
            <a:endParaRPr lang="en-US" altLang="en-US" sz="3200" kern="12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R7,#3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R6,#255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DEL1:	MOV	R5,#255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R5,$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R6,DEL1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R7,DEL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3: Viết chương trình 1 điểm sáng chạy p1.0 đến p1.7 rồi p1.6 đến p1.0. biết mức 0 led sáng mức 1 led tắt với thời gian delay 0.5 s sử dụng T0. Biết thạch anh 12Mhz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	11111111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11111110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trái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01111111 XOAY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trái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	11111111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muốn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về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bỏ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thế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nào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	01111111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11111110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phải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	11111111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muốn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về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bỏ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như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thế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nào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Kiểm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bit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0"/>
            <a:ext cx="54864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 vert="horz" wrap="square" lIns="91440" tIns="45720" rIns="91440" bIns="45720" numCol="1" rtlCol="0" anchor="t" anchorCtr="0" compatLnSpc="1"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ORG	0000H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MOV 		TMOD,#01H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TD1:		MOV		A,#0FFH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CLR		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X11:		RLC		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MOV		P1,A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LCALL 	DELAY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JC		X11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X12:		RRC		A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MOV		P1,A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LCALL	DELAY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JC		X12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SJMP		TD1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758825" y="566738"/>
            <a:ext cx="10515600" cy="5351462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Delay:mov	r1,#50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Del:	mov th0,#0d8h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mov tl0,#0f0h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setb tr0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jnb	tf0,$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clr	tr0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clr	tf0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djnz	r1,del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ret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end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Tdelay=0.5s</a:t>
            </a:r>
            <a:endParaRPr lang="en-US" alt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N=-500000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Chọn chế độ 16 bit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Tmod=01H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500000=50x10000; R1=50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65536-10000=55536D=D8F0H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TH=0D8H; TL0=0F0H</a:t>
            </a: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R7,#3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R6,#255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DEL1:		MOV	R5,#255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R5,$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R6,DEL1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R7,DEL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3: Viết chương trình sáng dồn led port 1 biết mức 1 led tắt mức 0 led sáng</a:t>
            </a:r>
            <a:endParaRPr lang="en-US" altLang="en-US" dirty="0"/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CK,SLDL,KQ,TG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bit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chu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lại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kq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01111111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ck7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				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11111110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trước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ANL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01111110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Dung AND A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với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KQ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là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01111110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thứ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chu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kỳ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Trước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cất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vào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ô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nhớ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gian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Đầu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tiên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ck 8:	0	11111111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1	11111110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			1	01111111	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lại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KQ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Ck7:			1	01111110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			1	00111111	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lưu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lại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KQ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Ck6:			1	00111110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….			1	00011111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Ck5:			1	00001111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Ck4:			1	00000111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Ck3:			1	00000011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Ck2			1	00000001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Ck1:			1	00000000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Biến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chươn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KQ,CK,SLDL,	TG				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Content Placeholder 2"/>
          <p:cNvSpPr txBox="1">
            <a:spLocks noChangeArrowheads="1"/>
          </p:cNvSpPr>
          <p:nvPr/>
        </p:nvSpPr>
        <p:spPr bwMode="auto">
          <a:xfrm>
            <a:off x="8648700" y="365125"/>
            <a:ext cx="3543300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Kq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=  01111111 CK8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Ck7  11111110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01111110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nằm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trong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  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sử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dụng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phép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toán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AND 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ck7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khi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tiếp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thì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xoay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	11111101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CK7	11111101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lần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2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and	01111111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01111101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9375"/>
            <a:ext cx="8267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TextBox 2"/>
          <p:cNvSpPr txBox="1"/>
          <p:nvPr/>
        </p:nvSpPr>
        <p:spPr>
          <a:xfrm>
            <a:off x="8347075" y="168275"/>
            <a:ext cx="6097588" cy="5154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1 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11111110</a:t>
            </a: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 CẤT TG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   11111111 KQ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   11111110đưa p1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 HẾT 8 LẦN DỊCH 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LED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KQ=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01111111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CK7: A=1111111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0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 KQ:       01111111</a:t>
            </a:r>
            <a:endParaRPr lang="en-US" altLang="en-US" sz="32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      0111111</a:t>
            </a:r>
            <a:r>
              <a:rPr lang="en-US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0</a:t>
            </a:r>
            <a:endParaRPr lang="en-US" altLang="en-US" sz="3200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đồ giải thuật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23975" y="1690688"/>
            <a:ext cx="1771650" cy="952500"/>
          </a:xfrm>
          <a:ln/>
        </p:spPr>
      </p:pic>
      <p:pic>
        <p:nvPicPr>
          <p:cNvPr id="307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4806950"/>
            <a:ext cx="14097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5" y="3182938"/>
            <a:ext cx="14097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8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700" y="1690688"/>
            <a:ext cx="14097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9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700" y="3182938"/>
            <a:ext cx="1409700" cy="952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80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0925" y="4806950"/>
            <a:ext cx="1133475" cy="1133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1" name="Title 1"/>
          <p:cNvSpPr txBox="1"/>
          <p:nvPr/>
        </p:nvSpPr>
        <p:spPr>
          <a:xfrm>
            <a:off x="3095625" y="1698625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Bắt đầu v</a:t>
            </a:r>
            <a:r>
              <a:rPr lang="en-US" alt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thúc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2" name="Title 1"/>
          <p:cNvSpPr txBox="1"/>
          <p:nvPr/>
        </p:nvSpPr>
        <p:spPr>
          <a:xfrm>
            <a:off x="3095625" y="3182938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itle 1"/>
          <p:cNvSpPr txBox="1"/>
          <p:nvPr/>
        </p:nvSpPr>
        <p:spPr>
          <a:xfrm>
            <a:off x="3076575" y="4691063"/>
            <a:ext cx="3429000" cy="952500"/>
          </a:xfrm>
          <a:prstGeom prst="rect">
            <a:avLst/>
          </a:prstGeom>
        </p:spPr>
        <p:txBody>
          <a:bodyPr anchor="ctr"/>
          <a:p>
            <a:pPr eaLnBrk="1" hangingPunct="1">
              <a:lnSpc>
                <a:spcPct val="80000"/>
              </a:lnSpc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Xữ lý, tính toán, gán</a:t>
            </a:r>
            <a:endParaRPr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4" name="Title 1"/>
          <p:cNvSpPr txBox="1"/>
          <p:nvPr/>
        </p:nvSpPr>
        <p:spPr>
          <a:xfrm>
            <a:off x="8763000" y="1690688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sánh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5" name="Title 1"/>
          <p:cNvSpPr txBox="1"/>
          <p:nvPr/>
        </p:nvSpPr>
        <p:spPr>
          <a:xfrm>
            <a:off x="8934450" y="3182938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6" name="Title 1"/>
          <p:cNvSpPr txBox="1"/>
          <p:nvPr/>
        </p:nvSpPr>
        <p:spPr>
          <a:xfrm>
            <a:off x="9039225" y="4987925"/>
            <a:ext cx="3429000" cy="952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</a:t>
            </a:r>
            <a:endParaRPr lang="en-US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219075"/>
            <a:ext cx="10515600" cy="6638925"/>
          </a:xfrm>
          <a:ln/>
        </p:spPr>
        <p:txBody>
          <a:bodyPr vert="horz" wrap="square" lIns="91440" tIns="45720" rIns="91440" bIns="45720" anchor="t" anchorCtr="0"/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ORG 0000H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TG EQU 20H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KQ EQU 21H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CK EQU 22H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SLDL EQU 23H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 TD1: 		MOV 	KQ,#0FFH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MOV	 CK,#8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X1: 		MOV 	SLDL,CK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MOV 	TG,#0FFH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CLR 	C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X0: 		MOV 	A,TG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RLC 	A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MOV 	TG,A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ANL	 A,KQ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MOV	 P1,A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LCALL	 DELAY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DJNZ	SLDL,X0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MOV	KQ,P1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DJNZ 	CK,X1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indent="0" algn="just" eaLnBrk="1" hangingPunct="1">
              <a:lnSpc>
                <a:spcPct val="115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	SJMP 	TD1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R7,#3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R6,#255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DEL1:		MOV	R5,#255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R5,$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R6,DEL1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R7,DEL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Bài tập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Câu 1: viết chương trình 1 điểm sáng chạy p1.0 đến p1.7 đến p1.0, với thời gian delay 0.4s sử dụng T0. Biết thạch anh 12Mhz</a:t>
            </a:r>
            <a:endParaRPr lang="en-US" altLang="en-US" dirty="0"/>
          </a:p>
          <a:p>
            <a:r>
              <a:rPr lang="en-US" altLang="en-US" dirty="0"/>
              <a:t>Câu 2: Viết chương trình tắt dồn led p1 với thời gian delay 0.3s sử dụng T1. Biết thạch anh 12Mhz</a:t>
            </a:r>
            <a:endParaRPr lang="en-US" altLang="en-US" dirty="0"/>
          </a:p>
          <a:p>
            <a:r>
              <a:rPr lang="en-US" altLang="en-US" dirty="0"/>
              <a:t>Câu 3: Viết chương trình sáng dồn và tắt dồn led P1.Biết thạch anh 12MHZ</a:t>
            </a:r>
            <a:endParaRPr lang="en-US" altLang="en-US" dirty="0"/>
          </a:p>
          <a:p>
            <a:r>
              <a:rPr lang="en-US" altLang="en-US" dirty="0"/>
              <a:t>Tới 15h15 chấm bài</a:t>
            </a: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5: </a:t>
            </a:r>
            <a:r>
              <a:rPr lang="en-US" altLang="en-US" b="1" dirty="0">
                <a:latin typeface="Times New Roman" panose="02020603050405020304" pitchFamily="18" charset="0"/>
                <a:cs typeface="Calibri" panose="020F0502020204030204" pitchFamily="34" charset="0"/>
              </a:rPr>
              <a:t>Viết chương trình điều khiển led 7 đoạn chạy từ 0 – 59. </a:t>
            </a:r>
            <a:endParaRPr lang="en-US" alt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24579" name="Content Placeholder 3"/>
          <p:cNvPicPr>
            <a:picLocks noGrp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133725" y="1825625"/>
            <a:ext cx="6315075" cy="4667250"/>
          </a:xfrm>
          <a:ln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602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05050" y="65088"/>
            <a:ext cx="8547100" cy="670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Cấu tạo led 7 đoạn</a:t>
            </a:r>
            <a:endParaRPr lang="en-US" altLang="en-US" dirty="0"/>
          </a:p>
        </p:txBody>
      </p:sp>
      <p:sp>
        <p:nvSpPr>
          <p:cNvPr id="26627" name="AutoShape 2" descr="Nguyen Ly Led 7 Doan"/>
          <p:cNvSpPr>
            <a:spLocks noGrp="1" noChangeAspec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US" altLang="en-US" dirty="0"/>
          </a:p>
        </p:txBody>
      </p:sp>
      <p:sp>
        <p:nvSpPr>
          <p:cNvPr id="26628" name="AutoShape 4" descr="Nguyen Ly Led 7 Doan"/>
          <p:cNvSpPr>
            <a:spLocks noChangeAspect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26629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3538" y="1690688"/>
            <a:ext cx="8123237" cy="432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Mã led 7 đoạn</a:t>
            </a:r>
            <a:endParaRPr lang="en-US" altLang="en-US" dirty="0"/>
          </a:p>
        </p:txBody>
      </p:sp>
      <p:pic>
        <p:nvPicPr>
          <p:cNvPr id="2765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925" y="1462088"/>
            <a:ext cx="10090150" cy="19669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16050" y="3695700"/>
          <a:ext cx="8399463" cy="1484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46"/>
                <a:gridCol w="839946"/>
                <a:gridCol w="839946"/>
                <a:gridCol w="839946"/>
                <a:gridCol w="839946"/>
                <a:gridCol w="839946"/>
                <a:gridCol w="839946"/>
                <a:gridCol w="839946"/>
                <a:gridCol w="839946"/>
                <a:gridCol w="839946"/>
              </a:tblGrid>
              <a:tr h="371078">
                <a:tc>
                  <a:txBody>
                    <a:bodyPr/>
                    <a:lstStyle/>
                    <a:p>
                      <a:r>
                        <a:rPr lang="en-US" sz="1800" dirty="0" err="1"/>
                        <a:t>Số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Dp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Số</a:t>
                      </a:r>
                      <a:r>
                        <a:rPr lang="en-US" sz="1800" dirty="0"/>
                        <a:t> Hex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3FH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06H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66H</a:t>
                      </a:r>
                      <a:endParaRPr lang="en-US" sz="1800" dirty="0"/>
                    </a:p>
                  </a:txBody>
                  <a:tcPr marL="91438" marR="91438" marT="45749" marB="45749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67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228600"/>
            <a:ext cx="10560050" cy="5903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8" name="Content Placeholder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30363" y="0"/>
            <a:ext cx="8666162" cy="6738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ORG 0000H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TD1: 	MOV 	R0,#00H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CLR 	P2.0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CLR 	P2.1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X11: 	LCALL 	HEX_BCD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LCALL 	BCD_7DOAN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LCALL 	DELAY_HIENTHI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INC 	R0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CJNE 	R0,#60,X11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Calibri" panose="020F0502020204030204" pitchFamily="34" charset="0"/>
              </a:rPr>
              <a:t>	SJMP 	TD1</a:t>
            </a:r>
            <a:endParaRPr lang="en-US" altLang="en-US" sz="3200" dirty="0"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3200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561975" y="323850"/>
            <a:ext cx="10515600" cy="1325563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1: Viết chương trình chớp tắt led port 1 biết mức 1 led tắt mức 0 led sáng, với tdelay=0.3s sử dụng Timer0 . Biết thạc anh 12Mhz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9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578475" y="1890713"/>
            <a:ext cx="1355725" cy="4967287"/>
          </a:xfrm>
          <a:ln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61626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HEX_BCD:	MOV 	A,R0 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B,#10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DIV 	AB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20H,B;DONVI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21H,A;CHUC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RET</a:t>
            </a:r>
            <a:endParaRPr lang="en-US" altLang="en-US" sz="24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BCD_7DOAN: 	MOV 	DPTR,#BANG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A,20H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MOVC 	A,@A+DPTR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30H,A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	 A,21H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MOVC 	A,@A+DPTR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		MOV 	31H,A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Calibri" panose="020F0502020204030204" pitchFamily="34" charset="0"/>
              </a:rPr>
              <a:t>RET </a:t>
            </a: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endParaRPr lang="en-US" altLang="en-US" sz="2400" dirty="0"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23850"/>
            <a:ext cx="11104984" cy="6200775"/>
          </a:xfrm>
          <a:ln/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HIENTHI:	MOV 	P0,31H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SETB 	P2.0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CLR 		P2.0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MOV 	P0,#0BBH	;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 led </a:t>
            </a: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 </a:t>
            </a: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SETB 	P2.1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CLR 		P2.1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LCALL 	DELAY   ;QUETLED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MOV 	P0,#0FFH   ;CHONGLEM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SETB 	P2.1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CLR 		P2.1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MOV 		P0,30H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SETB 	P2.0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CLR 		P2.0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MOV 		P0,#77H; 01110111 led số 4 số 8 cấp nguồn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SETB 	P2.1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CLR 		P2.1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LCALL 	DELAY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MOV 		P0,#0FFH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SETB 	P2.1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CLR 		P2.1 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RET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763588" y="449263"/>
            <a:ext cx="10515600" cy="5662612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DELAY_HIENTHI: 	MOV 	R7,#3 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DEL1: 			MOV 	R6,#200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DEL: 			LCALL 	HIENTHI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		DJNZ 	R6,DEL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		DJNZ 	R7,DEL1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RET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DELAY:		MOV 	R2,#200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			DJNZ 	R2,$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RET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 Bang: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DB 3FH,06H,5BH,4FH,66H,6DH,7DH,07H,7FH,6FH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Calibri" panose="020F0502020204030204" pitchFamily="34" charset="0"/>
              </a:rPr>
              <a:t>End</a:t>
            </a:r>
            <a:endParaRPr lang="en-US" altLang="en-US" dirty="0"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en-US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Nút nhấn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5843" name="Picture 3"/>
          <p:cNvPicPr>
            <a:picLocks noChangeAspect="1"/>
          </p:cNvPicPr>
          <p:nvPr/>
        </p:nvPicPr>
        <p:blipFill>
          <a:blip r:embed="rId1"/>
          <a:srcRect l="50000"/>
          <a:stretch>
            <a:fillRect/>
          </a:stretch>
        </p:blipFill>
        <p:spPr>
          <a:xfrm>
            <a:off x="2581275" y="1525588"/>
            <a:ext cx="5867400" cy="4605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44650"/>
          </a:xfrm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6: </a:t>
            </a:r>
            <a:r>
              <a:rPr lang="en-US" altLang="en-US" dirty="0"/>
              <a:t>Nhấn P3.0 chớp tắt led p1, nhấn p3.1 dừng. Thạch anh 12Mhz , mức 1 led tắt, mức 0 led sáng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ctr">
              <a:buNone/>
            </a:pPr>
            <a:r>
              <a:rPr lang="en-US" altLang="en-US" dirty="0"/>
              <a:t>Giải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Nhấn p3.0 chớp tắt không nhấn tắt hết led, nhấn mức 0 không nhấn là mức 1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9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3575" y="619125"/>
            <a:ext cx="7861300" cy="5324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817563" y="215900"/>
            <a:ext cx="4762500" cy="5653088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ORG		0000H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P1,#0FFH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TD1:		JNB	P3.0,CHINH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SJMP	TD1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CHINH:	MOV	P1,#00H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P1,#0FFH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SJMP	CHINH</a:t>
            </a:r>
            <a:endParaRPr lang="en-US" altLang="en-US" dirty="0"/>
          </a:p>
        </p:txBody>
      </p:sp>
      <p:sp>
        <p:nvSpPr>
          <p:cNvPr id="38915" name="Content Placeholder 2"/>
          <p:cNvSpPr txBox="1"/>
          <p:nvPr/>
        </p:nvSpPr>
        <p:spPr>
          <a:xfrm>
            <a:off x="6364288" y="338138"/>
            <a:ext cx="4762500" cy="565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DUNG:	MOV	P1,#0FFH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SJMP	TD1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	MOV	R7,#2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R6,#255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DEL1:		MOV	R5,#255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DEL2:		JNB	P3.1,DUNG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R5,DEL2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R6,DEL1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R7,DEL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	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Ví dụ 7: </a:t>
            </a:r>
            <a:r>
              <a:rPr lang="en-US" altLang="en-US" dirty="0"/>
              <a:t>Nhấn p3.0 lần 1 chớp tắt lần 2 dừng. Biết thạch anh 12Mhz</a:t>
            </a:r>
            <a:endParaRPr lang="en-US" alt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Ta dùng 1 biến đếm nếu nhấn tăng biến đếm lên 1 so sánh biến đếm đó  nếu biến đếm bằng 1 gọi chớp tắt, nếu biến đếm bằng 2 gọi dừng và cho biến đếm đó bằng không</a:t>
            </a: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449263"/>
            <a:ext cx="8496300" cy="575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4000" dirty="0"/>
              <a:t>N=-300000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Chọn chế độ 16 bit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Tmod=01H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300000=30x10000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Giá trị cần nạp: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R1=30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65536-10000=55536=D8F0H</a:t>
            </a:r>
            <a:endParaRPr lang="en-US" altLang="en-US" sz="4000" dirty="0"/>
          </a:p>
          <a:p>
            <a:pPr marL="0" indent="0">
              <a:buNone/>
            </a:pPr>
            <a:r>
              <a:rPr lang="en-US" altLang="en-US" sz="4000" dirty="0"/>
              <a:t>TH0=0D8H; TL0=0F0H</a:t>
            </a:r>
            <a:endParaRPr lang="en-US" altLang="en-US" sz="4000" dirty="0"/>
          </a:p>
          <a:p>
            <a:pPr marL="0" indent="0">
              <a:buNone/>
            </a:pPr>
            <a:endParaRPr lang="en-US" altLang="en-US" sz="4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649288" y="0"/>
            <a:ext cx="5957887" cy="6448425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2400" dirty="0"/>
              <a:t>ORG		0000H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MOV	P1,#0FFH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MOV	R0,#00H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TD1:		JNB	P3.0,TANG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SJMP		TD1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TANG:		JNB	P3.0,$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LCALL DELAY1;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0.1 ĐẾN 0.5S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400" dirty="0"/>
              <a:t>		INC	R0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KT1:		CJNE	R0,#1,KT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LCALL	CHOPTAT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KT:		CJNE	R0,#2,KT1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		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1987" name="Content Placeholder 2"/>
          <p:cNvSpPr txBox="1"/>
          <p:nvPr/>
        </p:nvSpPr>
        <p:spPr>
          <a:xfrm>
            <a:off x="6096000" y="0"/>
            <a:ext cx="5638800" cy="644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/>
              <a:t>	LCALL		DUNG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DUNG:	MOV	P1,#0FFH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MOV	R0,#0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SJMP	TD1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RET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CHOPTAT:	MOV	P1,#00H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LCALL	DELAY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MOV	P1,#0FFH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LCALL	DELAY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SJMP	CHOPTAT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RET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	</a:t>
            </a:r>
            <a:endParaRPr lang="en-US" altLang="en-US" sz="2400" dirty="0"/>
          </a:p>
          <a:p>
            <a:pPr marL="0" lv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581025" y="514350"/>
            <a:ext cx="10515600" cy="5672138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DELAY:	MOV	R7,#2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DEL:		MOV	R6,#255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DEL1:		MOV	R5,#255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DEL2:		JNB	P3.0,TANG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DJNZ	R5,DEL2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DJNZ	R6,DEL1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DJNZ	R7,DEL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END	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904875" y="447675"/>
            <a:ext cx="10515600" cy="5253038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v</a:t>
            </a:r>
            <a:r>
              <a:rPr lang="en-US" alt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viết chương trình nhấn p3.0 lần 1 chớp tắt led Port 1, nhấn p3.0 lần 2 một điểm sáng chạy p1.0 đến p1.7 đến p1.0, nhấn p3.0 lần 3 dừng  với thời gian delay 0,5 s sử dụng timer0. Biết thạch anh 12Mhz, mức 1 led tắt mức 0 led sáng</a:t>
            </a:r>
            <a:endParaRPr lang="en-US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05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0" y="247650"/>
            <a:ext cx="9105900" cy="636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838200" y="581025"/>
            <a:ext cx="5000625" cy="5595938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ORG		0000H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TMOD,#01H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R0,#00H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X11:		JNB	P3.0,TANG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SJMP X11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TANG:		JNB	P3.0,$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INC	R0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KT2:		CJNE	R0,#1,KT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CHOPTAT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KT:		CJNE	R0,#2,KT1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SANGCHAY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  <p:sp>
        <p:nvSpPr>
          <p:cNvPr id="46083" name="Content Placeholder 2"/>
          <p:cNvSpPr txBox="1"/>
          <p:nvPr/>
        </p:nvSpPr>
        <p:spPr>
          <a:xfrm>
            <a:off x="6096000" y="630238"/>
            <a:ext cx="5000625" cy="559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dirty="0"/>
              <a:t>KT1:		CJNE	R0,#3,KT2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DUNG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DUNG:	MOV	P1,#0FFH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R0,#00H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SJMP	X11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CHOPTAT:	MOV	P1,#00H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P1,#0FFH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SJMP	CHOPTAT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RET		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en-US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	0	11111111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1	11111110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…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1	01111111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XOAY PHẢI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1	10111111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1	11111110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XOAY TRÁI	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838200" y="528638"/>
            <a:ext cx="4587875" cy="5691187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Sangchay: 	mov	A,#0FFH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CLR	C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X12:		RLC	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JB	P1.7,X12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X13:		RRC	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JB	P1.0,X13		SJMP	X12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8131" name="Content Placeholder 2"/>
          <p:cNvSpPr txBox="1"/>
          <p:nvPr/>
        </p:nvSpPr>
        <p:spPr>
          <a:xfrm>
            <a:off x="5791200" y="584200"/>
            <a:ext cx="4587875" cy="568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</p:txBody>
      </p:sp>
      <p:sp>
        <p:nvSpPr>
          <p:cNvPr id="48132" name="Content Placeholder 2"/>
          <p:cNvSpPr txBox="1"/>
          <p:nvPr/>
        </p:nvSpPr>
        <p:spPr>
          <a:xfrm>
            <a:off x="5572125" y="395288"/>
            <a:ext cx="5448300" cy="5691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dirty="0"/>
              <a:t>DELAY: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R7,#10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DEL1:		MOV	TH0,#3CH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TL0,#0B0H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SETB	TR0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DEL:		JNB	P3.0,TANG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JNB	TF0,DEL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CLR	TR0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CLR	TF0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DJNZ	R7,DEL1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END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Viết chương trình nhấn P3.0 đếm 00 đến 19 nhấn p3.1 đếm 00 đến 29, quá trình lặp lại. Thạch 12Mhz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11125" y="1690688"/>
            <a:ext cx="4013200" cy="4351337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ORG 0000H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TD1:	JNB P3.0,Dem19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JNB P3.1,Dem29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sjmp TD1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Dem19: MOV 25H,#20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    SJMP CHAY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Dem29: MOV 25H,#30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SJMP CHAY</a:t>
            </a:r>
            <a:endParaRPr lang="en-US" altLang="en-US" dirty="0"/>
          </a:p>
        </p:txBody>
      </p:sp>
      <p:sp>
        <p:nvSpPr>
          <p:cNvPr id="49156" name="Content Placeholder 2"/>
          <p:cNvSpPr txBox="1"/>
          <p:nvPr/>
        </p:nvSpPr>
        <p:spPr>
          <a:xfrm>
            <a:off x="3322638" y="1620838"/>
            <a:ext cx="5010150" cy="43513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CHAY:  MOV R0,#0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CLR P2.0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CLR P2.1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X1:	</a:t>
            </a:r>
            <a:r>
              <a:rPr lang="en-US" altLang="en-US" sz="2400" dirty="0"/>
              <a:t>JNB P3.0,Dem19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/>
              <a:t>		JNB P3.1,Dem29</a:t>
            </a:r>
            <a:endParaRPr lang="en-US" altLang="en-US" sz="2400" dirty="0"/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LCALL HEX_BCD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LCALL BCD_7DOAN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LCALL DELAY_HTHI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INC R0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A,R0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CJNE A,25H,X1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SJMP CHAY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9157" name="TextBox 5"/>
          <p:cNvSpPr txBox="1"/>
          <p:nvPr/>
        </p:nvSpPr>
        <p:spPr>
          <a:xfrm>
            <a:off x="8586788" y="1546225"/>
            <a:ext cx="3937000" cy="294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DELAY_HIENTHI: 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MOV 	R7,#3 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DEL1: 	MOV 	R6,#200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DEL: 	LCALL 	HIENTHI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JNB 	P3.0,Dem19</a:t>
            </a:r>
            <a:endParaRPr lang="en-US" altLang="en-US" sz="1800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JNB 	P3.1,Dem29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DJNZ 	R6,DEL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	DJNZ 	R7,DEL1</a:t>
            </a:r>
            <a:endParaRPr lang="en-US" altLang="en-US" sz="1800" dirty="0">
              <a:cs typeface="Calibri" panose="020F0502020204030204" pitchFamily="34" charset="0"/>
            </a:endParaRPr>
          </a:p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Calibri" panose="020F0502020204030204" pitchFamily="34" charset="0"/>
              </a:rPr>
              <a:t>RET</a:t>
            </a:r>
            <a:endParaRPr lang="en-US" altLang="en-US" sz="1800" dirty="0"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en-US" alt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Vẽ v</a:t>
            </a:r>
            <a:r>
              <a:rPr lang="en-US" altLang="en-US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à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viết chương trình nhấn p3.0 lần 1 một điểm sáng chạy p1.0 đến p1.7 đến p1.0, nhấn p3.0 lần 2 sáng dồn led Port 1, nhấn p3.0 lần 3 chớp tắt, nhấn p3.0 lần 4 dừng,  với thời gian delay 0,5 s sử dụng timer1. Biết thạch anh 12Mhz, mức 1 led tắt mức 0 led sáng</a:t>
            </a:r>
            <a:endParaRPr lang="en-US" alt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838200" y="581025"/>
            <a:ext cx="5000625" cy="5595938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ORG		0000H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TMOD,#01H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R0,#00H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X11:		JNB	P3.0,TANG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SJMP X11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TANG:		JNB	P3.0,$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INC	R0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KT2:		CJNE	R0,#1,KT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SANGCHAY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KT:		CJNE	R0,#2,KT1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 CHOPTAT 	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  <p:sp>
        <p:nvSpPr>
          <p:cNvPr id="51203" name="Content Placeholder 2"/>
          <p:cNvSpPr txBox="1"/>
          <p:nvPr/>
        </p:nvSpPr>
        <p:spPr>
          <a:xfrm>
            <a:off x="6096000" y="630238"/>
            <a:ext cx="5000625" cy="5597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dirty="0"/>
              <a:t>KT1:		CJNE	R0,#3,KT2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DUNG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DUNG:	MOV	P1,#0FFH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R0,#00H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SJMP	X11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CHOPTAT:	MOV	P1,#00H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P1,#0FFH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SJMP	CHOPTAT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RET		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38200" y="144463"/>
            <a:ext cx="10515600" cy="1325562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4300" y="1252538"/>
            <a:ext cx="5895975" cy="435292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	0000H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		TMOD,#01H	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TD1: MOV		P1,#0FFH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LCALL	DELAY	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		P1,#00H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LCALL	DELAY	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SJMP		TD1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8" name="Content Placeholder 2"/>
          <p:cNvSpPr txBox="1"/>
          <p:nvPr/>
        </p:nvSpPr>
        <p:spPr>
          <a:xfrm>
            <a:off x="6734175" y="1252538"/>
            <a:ext cx="5895975" cy="4352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R1,#30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TH0,#0D8H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TL0,#0F0H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SETB	 TR0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JNB	TF0,$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CLR	TR0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CLR	TF0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R1,DEL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buNone/>
            </a:pPr>
            <a:endParaRPr lang="en-US" altLang="en-US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Content Placeholder 2"/>
          <p:cNvSpPr>
            <a:spLocks noGrp="1"/>
          </p:cNvSpPr>
          <p:nvPr>
            <p:ph idx="1"/>
          </p:nvPr>
        </p:nvSpPr>
        <p:spPr>
          <a:xfrm>
            <a:off x="838200" y="528638"/>
            <a:ext cx="4587875" cy="5691187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Sangchay: 	mov	A,#0FFH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CLR	C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X12:		RLC	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JB	P1.7,X12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X13:		RRC	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MOV	P1,A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LCALL	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JB	P1.0,X13</a:t>
            </a: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SJMP	X12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2227" name="Content Placeholder 2"/>
          <p:cNvSpPr txBox="1"/>
          <p:nvPr/>
        </p:nvSpPr>
        <p:spPr>
          <a:xfrm>
            <a:off x="5791200" y="584200"/>
            <a:ext cx="4587875" cy="568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</p:txBody>
      </p:sp>
      <p:sp>
        <p:nvSpPr>
          <p:cNvPr id="52228" name="Content Placeholder 2"/>
          <p:cNvSpPr txBox="1"/>
          <p:nvPr/>
        </p:nvSpPr>
        <p:spPr>
          <a:xfrm>
            <a:off x="5572125" y="395288"/>
            <a:ext cx="5448300" cy="5691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dirty="0"/>
              <a:t>DELAY: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R7,#10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DEL1:		MOV	TH0,#3CH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MOV	TL0,#0B0H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SETB	TR0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DEL:		JNB	P3.0,TANG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JNB	TF0,DEL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CLR	TR0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CLR	TF0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		DJNZ	R7,DEL1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RET</a:t>
            </a:r>
            <a:endParaRPr lang="en-US" altLang="en-US" dirty="0"/>
          </a:p>
          <a:p>
            <a:pPr marL="0" lvl="0" indent="0">
              <a:buNone/>
            </a:pPr>
            <a:r>
              <a:rPr lang="en-US" altLang="en-US" dirty="0"/>
              <a:t>END</a:t>
            </a:r>
            <a:endParaRPr lang="en-US" altLang="en-US" dirty="0"/>
          </a:p>
          <a:p>
            <a:pPr marL="0" lv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endParaRPr lang="en-US" altLang="en-US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en-US" dirty="0"/>
              <a:t>Viết chương trình nhấn P3.0 lần 1 sáng dồn led P1, nhấn lần 2 sáng chạy led P1, nhấn lần 3 chớp tắt led P1, lần 4 dừng, với thời gian delay 0.3s sử dụng T1. Biết thạch anh 12Mhz.</a:t>
            </a:r>
            <a:endParaRPr lang="en-US" altLang="en-US" dirty="0"/>
          </a:p>
          <a:p>
            <a:r>
              <a:rPr lang="en-US" altLang="en-US" dirty="0"/>
              <a:t>15h00 chấm bài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lang="en-US" altLang="en-US" dirty="0"/>
          </a:p>
        </p:txBody>
      </p:sp>
      <p:pic>
        <p:nvPicPr>
          <p:cNvPr id="5427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138" y="1093788"/>
            <a:ext cx="11860212" cy="5083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8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71675" y="1825625"/>
            <a:ext cx="8248650" cy="4351338"/>
          </a:xfrm>
          <a:ln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Điều khiển động cơ bước quay thuận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288"/>
            <a:ext cx="4170363" cy="4765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	0000H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TD1: SETB	 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MOV       A,#00H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X11: RLC         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MOV	  P3,A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LCALL    DELAY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JNB	  P3.3,X11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SJMP       TD1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273675" y="1411288"/>
            <a:ext cx="4784725" cy="4765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MOV R3,#100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LAP:	MOV    R2,#100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DJNZ    R2,$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DJNZ    R3,LAP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34645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8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	1	 00000000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Điều khiển động cơ bước quay nghịch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0388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	0000h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Td2:    CLR	        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MOV	        A,#10h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x12:    RRC	        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MOV	        p3,A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LCALL       delay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400" b="0" i="0" u="none" strike="noStrike" kern="1200" cap="all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JnB</a:t>
            </a: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p3.0,x12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SJMP      td2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799013" y="1825625"/>
            <a:ext cx="4370388" cy="43513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485" marR="0" lvl="0" indent="-7048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DELAY:      MOV     R3,#100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LAP:		MOV    R2,#10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DJNZ    R2,$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DJNZ R3,LAP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0485" marR="0" lvl="0" indent="-70485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End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-22860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all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	00010000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Động cơ bước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Thực tế cho giá trị là 512 lần</a:t>
            </a:r>
            <a:endParaRPr lang="en-US"/>
          </a:p>
          <a:p>
            <a:r>
              <a:rPr lang="en-US"/>
              <a:t>Cho giá trị 512 lần thì nó quay được 1 vòng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en-US" altLang="en-US" dirty="0"/>
              <a:t>Động cơ bước 1 bước 1.8 độ cấp đủ 4 pha được 7.2 quay 1 vòng gọi 50 lần</a:t>
            </a:r>
            <a:endParaRPr lang="en-US" altLang="en-US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Viết chương trình động cơ bước quay thuận 1 vòng dừng 2s quay nghịch 1 vòng. Thạch anh 12Mhz sử dụng Timer 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Giả sử delay 0.5s chạy được động cơ bước </a:t>
            </a:r>
            <a:endParaRPr lang="en-US" alt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419100" y="3428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838200" y="496888"/>
            <a:ext cx="3941763" cy="5680075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en-US" dirty="0"/>
              <a:t>ORG 0000H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MOV	TMOD,#10H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TD1:	MOV 	R5,#50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X11:	LCALL THUAN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DJNZ	R5,X11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MOV 	R6,#4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X13:	LCALL DELAY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DJNZ	R6,X13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MOV 	R5,#50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X12:	LCALL NGHICH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DJNZ	R5,X12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SJMP TD1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6096000" y="292100"/>
            <a:ext cx="5257800" cy="56800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THUAN: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SETB	  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MOV       A,#00H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X21: 		RLC         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MOV	  P3,A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LCALL    DELAY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JNB	  P3.3,X21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6045" marR="0" lvl="0" indent="0" algn="l" defTabSz="914400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DELAY: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R7,#3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DEL:		MOV	R6,#255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DEL1:	MOV	R5,#255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R5,$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R6,DEL1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DJNZ	R7,DEL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/>
              <a:t>Ví dụ 2: Viết chương trình 1 điểm sáng chạy p1.0 đến p1.7, biết mức 0 led sáng mức 1 led tắt</a:t>
            </a:r>
            <a:endParaRPr lang="en-US" altLang="en-US" dirty="0"/>
          </a:p>
        </p:txBody>
      </p:sp>
      <p:sp>
        <p:nvSpPr>
          <p:cNvPr id="8195" name="Content Placeholder 6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/>
              <a:t>	0	11111111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Xoay trái A với C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1	11111110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1	11111101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….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1	01111111</a:t>
            </a: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	0	11111111	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0" y="0"/>
            <a:ext cx="30099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</a:t>
            </a: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6575" cy="4351338"/>
          </a:xfrm>
        </p:spPr>
        <p:txBody>
          <a:bodyPr vert="horz" wrap="square" lIns="91440" tIns="45720" rIns="91440" bIns="45720" numCol="1" rtlCol="0" anchor="t" anchorCtr="0" compatLnSpc="1"/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	0000H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TD1:		MOV		A,#0FFH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CLR		C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X11:		RLC		A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		P1,A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LCALL 	DELAY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JC		X11; nhảy khi C bằng 1 thực hiện lệnh kế khi C=0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SJMP		TD1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9154</Words>
  <Application>WPS Presentation</Application>
  <PresentationFormat/>
  <Paragraphs>700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SimSun</vt:lpstr>
      <vt:lpstr>Wingdings</vt:lpstr>
      <vt:lpstr>Calibri</vt:lpstr>
      <vt:lpstr>Calibri Light</vt:lpstr>
      <vt:lpstr>Times New Roman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Tokagami Hùng</cp:lastModifiedBy>
  <cp:revision>3</cp:revision>
  <dcterms:created xsi:type="dcterms:W3CDTF">2021-06-27T05:50:47Z</dcterms:created>
  <dcterms:modified xsi:type="dcterms:W3CDTF">2025-07-11T02:53:58Z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B216343DA86C4EC09A22BBED2A6D9B7F_12</vt:lpwstr>
  </property>
  <property fmtid="{D5CDD505-2E9C-101B-9397-08002B2CF9AE}" pid="3" name="KSOProductBuildVer">
    <vt:lpwstr>1033-12.2.0.21931</vt:lpwstr>
  </property>
</Properties>
</file>