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6"/>
  </p:notesMasterIdLst>
  <p:handoutMasterIdLst>
    <p:handoutMasterId r:id="rId27"/>
  </p:handoutMasterIdLst>
  <p:sldIdLst>
    <p:sldId id="434" r:id="rId2"/>
    <p:sldId id="452" r:id="rId3"/>
    <p:sldId id="453" r:id="rId4"/>
    <p:sldId id="461" r:id="rId5"/>
    <p:sldId id="464" r:id="rId6"/>
    <p:sldId id="462" r:id="rId7"/>
    <p:sldId id="455" r:id="rId8"/>
    <p:sldId id="463" r:id="rId9"/>
    <p:sldId id="465" r:id="rId10"/>
    <p:sldId id="466" r:id="rId11"/>
    <p:sldId id="469" r:id="rId12"/>
    <p:sldId id="470" r:id="rId13"/>
    <p:sldId id="468" r:id="rId14"/>
    <p:sldId id="471" r:id="rId15"/>
    <p:sldId id="472" r:id="rId16"/>
    <p:sldId id="473" r:id="rId17"/>
    <p:sldId id="474" r:id="rId18"/>
    <p:sldId id="475" r:id="rId19"/>
    <p:sldId id="476" r:id="rId20"/>
    <p:sldId id="477" r:id="rId21"/>
    <p:sldId id="478" r:id="rId22"/>
    <p:sldId id="479" r:id="rId23"/>
    <p:sldId id="480" r:id="rId24"/>
    <p:sldId id="276" r:id="rId25"/>
  </p:sldIdLst>
  <p:sldSz cx="9144000" cy="6858000" type="screen4x3"/>
  <p:notesSz cx="9723438" cy="68580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76" autoAdjust="0"/>
  </p:normalViewPr>
  <p:slideViewPr>
    <p:cSldViewPr snapToGrid="0">
      <p:cViewPr varScale="1">
        <p:scale>
          <a:sx n="70" d="100"/>
          <a:sy n="70" d="100"/>
        </p:scale>
        <p:origin x="-1386" y="-9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r>
              <a:rPr lang="en-US" smtClean="0"/>
              <a:t>Cổng thông tin SCMCT</a:t>
            </a:r>
            <a:endParaRPr lang="en-US"/>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46E9C9F-07B5-4AE7-B894-70902CFD9A81}" type="slidenum">
              <a:rPr lang="en-US"/>
              <a:pPr/>
              <a:t>‹#›</a:t>
            </a:fld>
            <a:endParaRPr lang="en-US"/>
          </a:p>
        </p:txBody>
      </p:sp>
    </p:spTree>
    <p:extLst>
      <p:ext uri="{BB962C8B-B14F-4D97-AF65-F5344CB8AC3E}">
        <p14:creationId xmlns:p14="http://schemas.microsoft.com/office/powerpoint/2010/main" val="5953393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6179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r>
              <a:rPr lang="en-US" smtClean="0"/>
              <a:t>Cổng thông tin SCMCT</a:t>
            </a:r>
            <a:endParaRPr lang="en-US"/>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ECA7F975-13E3-4F25-8E17-6730F6D84251}" type="slidenum">
              <a:rPr lang="en-US"/>
              <a:pPr/>
              <a:t>‹#›</a:t>
            </a:fld>
            <a:endParaRPr lang="en-US"/>
          </a:p>
        </p:txBody>
      </p:sp>
    </p:spTree>
    <p:extLst>
      <p:ext uri="{BB962C8B-B14F-4D97-AF65-F5344CB8AC3E}">
        <p14:creationId xmlns:p14="http://schemas.microsoft.com/office/powerpoint/2010/main" val="353147704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Cổng thông tin SCMCT</a:t>
            </a:r>
            <a:endParaRPr lang="en-US"/>
          </a:p>
        </p:txBody>
      </p:sp>
      <p:sp>
        <p:nvSpPr>
          <p:cNvPr id="5" name="Slide Number Placeholder 4"/>
          <p:cNvSpPr>
            <a:spLocks noGrp="1"/>
          </p:cNvSpPr>
          <p:nvPr>
            <p:ph type="sldNum" sz="quarter" idx="11"/>
          </p:nvPr>
        </p:nvSpPr>
        <p:spPr/>
        <p:txBody>
          <a:bodyPr/>
          <a:lstStyle/>
          <a:p>
            <a:fld id="{ECA7F975-13E3-4F25-8E17-6730F6D84251}" type="slidenum">
              <a:rPr lang="en-US" smtClean="0"/>
              <a:pPr/>
              <a:t>2</a:t>
            </a:fld>
            <a:endParaRPr lang="en-US"/>
          </a:p>
        </p:txBody>
      </p:sp>
    </p:spTree>
    <p:extLst>
      <p:ext uri="{BB962C8B-B14F-4D97-AF65-F5344CB8AC3E}">
        <p14:creationId xmlns:p14="http://schemas.microsoft.com/office/powerpoint/2010/main" val="163986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Cổng thông tin SCMCT</a:t>
            </a:r>
            <a:endParaRPr lang="en-US"/>
          </a:p>
        </p:txBody>
      </p:sp>
      <p:sp>
        <p:nvSpPr>
          <p:cNvPr id="5" name="Slide Number Placeholder 4"/>
          <p:cNvSpPr>
            <a:spLocks noGrp="1"/>
          </p:cNvSpPr>
          <p:nvPr>
            <p:ph type="sldNum" sz="quarter" idx="11"/>
          </p:nvPr>
        </p:nvSpPr>
        <p:spPr/>
        <p:txBody>
          <a:bodyPr/>
          <a:lstStyle/>
          <a:p>
            <a:fld id="{ECA7F975-13E3-4F25-8E17-6730F6D84251}" type="slidenum">
              <a:rPr lang="en-US" smtClean="0"/>
              <a:pPr/>
              <a:t>3</a:t>
            </a:fld>
            <a:endParaRPr lang="en-US"/>
          </a:p>
        </p:txBody>
      </p:sp>
    </p:spTree>
    <p:extLst>
      <p:ext uri="{BB962C8B-B14F-4D97-AF65-F5344CB8AC3E}">
        <p14:creationId xmlns:p14="http://schemas.microsoft.com/office/powerpoint/2010/main" val="163986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36842" name="Rectangle 164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34"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6" name="Rectangle 1596"/>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2" name="Rectangle 1592"/>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3" name="Rectangle 1593"/>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4" name="Rectangle 1594"/>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5" name="Rectangle 1595"/>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2" name="Rectangle 1622"/>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3" name="Rectangle 1623"/>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4" name="Rectangle 1624"/>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13" name="Text Box 1613"/>
          <p:cNvSpPr txBox="1">
            <a:spLocks noChangeArrowheads="1"/>
          </p:cNvSpPr>
          <p:nvPr/>
        </p:nvSpPr>
        <p:spPr bwMode="gray">
          <a:xfrm>
            <a:off x="76200" y="6477000"/>
            <a:ext cx="1608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p>
            <a:pPr algn="ctr">
              <a:spcBef>
                <a:spcPct val="50000"/>
              </a:spcBef>
            </a:pPr>
            <a:r>
              <a:rPr lang="en-US" sz="1000" dirty="0" smtClean="0">
                <a:solidFill>
                  <a:srgbClr val="F8F8F8"/>
                </a:solidFill>
              </a:rPr>
              <a:t>www.scmct.com</a:t>
            </a:r>
            <a:endParaRPr lang="en-US" sz="1000" dirty="0">
              <a:solidFill>
                <a:srgbClr val="F8F8F8"/>
              </a:solidFill>
            </a:endParaRPr>
          </a:p>
        </p:txBody>
      </p:sp>
      <p:sp>
        <p:nvSpPr>
          <p:cNvPr id="436812" name="Text Box 1612"/>
          <p:cNvSpPr txBox="1">
            <a:spLocks noChangeArrowheads="1"/>
          </p:cNvSpPr>
          <p:nvPr/>
        </p:nvSpPr>
        <p:spPr bwMode="gray">
          <a:xfrm>
            <a:off x="276225" y="6007100"/>
            <a:ext cx="1169988" cy="45720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1C1C1C">
                      <a:alpha val="50000"/>
                    </a:srgbClr>
                  </a:outerShdw>
                </a:effectLst>
              </a14:hiddenEffects>
            </a:ext>
          </a:extLst>
        </p:spPr>
        <p:txBody>
          <a:bodyPr>
            <a:spAutoFit/>
          </a:bodyPr>
          <a:lstStyle/>
          <a:p>
            <a:pPr>
              <a:spcBef>
                <a:spcPct val="50000"/>
              </a:spcBef>
            </a:pPr>
            <a:r>
              <a:rPr lang="en-US" sz="2400" dirty="0" smtClean="0">
                <a:solidFill>
                  <a:srgbClr val="FFFFFF"/>
                </a:solidFill>
                <a:latin typeface="Verdana" pitchFamily="34" charset="0"/>
              </a:rPr>
              <a:t>LOGO</a:t>
            </a:r>
            <a:endParaRPr lang="en-US" sz="2400" dirty="0">
              <a:solidFill>
                <a:srgbClr val="FFFFFF"/>
              </a:solidFill>
              <a:latin typeface="Verdana" pitchFamily="34" charset="0"/>
            </a:endParaRPr>
          </a:p>
        </p:txBody>
      </p:sp>
      <p:sp>
        <p:nvSpPr>
          <p:cNvPr id="436843" name="Rectangle 1643"/>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4" name="Rectangle 1644"/>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5" name="Rectangle 1645"/>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en-US" noProof="0" dirty="0" smtClean="0"/>
              <a:t>Click to edit Master title style</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en-US" noProof="0" dirty="0" smtClean="0"/>
              <a:t>Click to edit Master subtitle style</a:t>
            </a:r>
          </a:p>
        </p:txBody>
      </p:sp>
      <p:sp>
        <p:nvSpPr>
          <p:cNvPr id="436850" name="Rectangle 1650"/>
          <p:cNvSpPr>
            <a:spLocks noGrp="1" noChangeArrowheads="1"/>
          </p:cNvSpPr>
          <p:nvPr>
            <p:ph type="ftr" sz="quarter" idx="3"/>
          </p:nvPr>
        </p:nvSpPr>
        <p:spPr bwMode="gray">
          <a:xfrm>
            <a:off x="3552825" y="6534150"/>
            <a:ext cx="2895600" cy="234950"/>
          </a:xfrm>
        </p:spPr>
        <p:txBody>
          <a:bodyPr/>
          <a:lstStyle>
            <a:lvl1pPr>
              <a:defRPr/>
            </a:lvl1pPr>
          </a:lstStyle>
          <a:p>
            <a:r>
              <a:rPr lang="en-US" smtClean="0"/>
              <a:t>Cổng thông tin SCMCT</a:t>
            </a:r>
            <a:endParaRPr lang="en-US"/>
          </a:p>
        </p:txBody>
      </p:sp>
      <p:sp>
        <p:nvSpPr>
          <p:cNvPr id="436849" name="Rectangle 1649"/>
          <p:cNvSpPr>
            <a:spLocks noGrp="1" noChangeArrowheads="1"/>
          </p:cNvSpPr>
          <p:nvPr>
            <p:ph type="dt" sz="quarter" idx="2"/>
          </p:nvPr>
        </p:nvSpPr>
        <p:spPr bwMode="gray">
          <a:xfrm>
            <a:off x="6900863" y="6526213"/>
            <a:ext cx="2133600" cy="274637"/>
          </a:xfrm>
        </p:spPr>
        <p:txBody>
          <a:bodyPr/>
          <a:lstStyle>
            <a:lvl1pPr>
              <a:defRPr/>
            </a:lvl1pPr>
          </a:lstStyle>
          <a:p>
            <a:endParaRPr lang="en-US"/>
          </a:p>
        </p:txBody>
      </p:sp>
      <p:sp>
        <p:nvSpPr>
          <p:cNvPr id="436851" name="Rectangle 1651"/>
          <p:cNvSpPr>
            <a:spLocks noGrp="1" noChangeArrowheads="1"/>
          </p:cNvSpPr>
          <p:nvPr>
            <p:ph type="sldNum" sz="quarter" idx="4"/>
          </p:nvPr>
        </p:nvSpPr>
        <p:spPr bwMode="gray">
          <a:xfrm>
            <a:off x="3011488" y="6527800"/>
            <a:ext cx="373062" cy="234950"/>
          </a:xfrm>
        </p:spPr>
        <p:txBody>
          <a:bodyPr/>
          <a:lstStyle>
            <a:lvl1pPr>
              <a:defRPr/>
            </a:lvl1pPr>
          </a:lstStyle>
          <a:p>
            <a:fld id="{0A11BCE5-BA1E-4F06-884D-A8BDFECD8D39}"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6834"/>
                                        </p:tgtEl>
                                        <p:attrNameLst>
                                          <p:attrName>style.visibility</p:attrName>
                                        </p:attrNameLst>
                                      </p:cBhvr>
                                      <p:to>
                                        <p:strVal val="visible"/>
                                      </p:to>
                                    </p:set>
                                    <p:animEffect transition="in" filter="wipe(up)">
                                      <p:cBhvr>
                                        <p:cTn id="7" dur="500"/>
                                        <p:tgtEl>
                                          <p:spTgt spid="436834"/>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36842"/>
                                        </p:tgtEl>
                                        <p:attrNameLst>
                                          <p:attrName>style.visibility</p:attrName>
                                        </p:attrNameLst>
                                      </p:cBhvr>
                                      <p:to>
                                        <p:strVal val="visible"/>
                                      </p:to>
                                    </p:set>
                                    <p:animEffect transition="in" filter="wipe(up)">
                                      <p:cBhvr>
                                        <p:cTn id="10" dur="500"/>
                                        <p:tgtEl>
                                          <p:spTgt spid="436842"/>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436792"/>
                                        </p:tgtEl>
                                        <p:attrNameLst>
                                          <p:attrName>style.visibility</p:attrName>
                                        </p:attrNameLst>
                                      </p:cBhvr>
                                      <p:to>
                                        <p:strVal val="visible"/>
                                      </p:to>
                                    </p:set>
                                    <p:animEffect transition="in" filter="wipe(up)">
                                      <p:cBhvr>
                                        <p:cTn id="13" dur="500"/>
                                        <p:tgtEl>
                                          <p:spTgt spid="43679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436793"/>
                                        </p:tgtEl>
                                        <p:attrNameLst>
                                          <p:attrName>style.visibility</p:attrName>
                                        </p:attrNameLst>
                                      </p:cBhvr>
                                      <p:to>
                                        <p:strVal val="visible"/>
                                      </p:to>
                                    </p:set>
                                    <p:animEffect transition="in" filter="wipe(up)">
                                      <p:cBhvr>
                                        <p:cTn id="16" dur="500"/>
                                        <p:tgtEl>
                                          <p:spTgt spid="436793"/>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436794"/>
                                        </p:tgtEl>
                                        <p:attrNameLst>
                                          <p:attrName>style.visibility</p:attrName>
                                        </p:attrNameLst>
                                      </p:cBhvr>
                                      <p:to>
                                        <p:strVal val="visible"/>
                                      </p:to>
                                    </p:set>
                                    <p:animEffect transition="in" filter="fade">
                                      <p:cBhvr>
                                        <p:cTn id="19" dur="500"/>
                                        <p:tgtEl>
                                          <p:spTgt spid="436794"/>
                                        </p:tgtEl>
                                      </p:cBhvr>
                                    </p:animEffect>
                                    <p:anim calcmode="lin" valueType="num">
                                      <p:cBhvr>
                                        <p:cTn id="20" dur="500" fill="hold"/>
                                        <p:tgtEl>
                                          <p:spTgt spid="436794"/>
                                        </p:tgtEl>
                                        <p:attrNameLst>
                                          <p:attrName>ppt_x</p:attrName>
                                        </p:attrNameLst>
                                      </p:cBhvr>
                                      <p:tavLst>
                                        <p:tav tm="0">
                                          <p:val>
                                            <p:strVal val="#ppt_x"/>
                                          </p:val>
                                        </p:tav>
                                        <p:tav tm="100000">
                                          <p:val>
                                            <p:strVal val="#ppt_x"/>
                                          </p:val>
                                        </p:tav>
                                      </p:tavLst>
                                    </p:anim>
                                    <p:anim calcmode="lin" valueType="num">
                                      <p:cBhvr>
                                        <p:cTn id="21" dur="500" fill="hold"/>
                                        <p:tgtEl>
                                          <p:spTgt spid="43679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436795"/>
                                        </p:tgtEl>
                                        <p:attrNameLst>
                                          <p:attrName>style.visibility</p:attrName>
                                        </p:attrNameLst>
                                      </p:cBhvr>
                                      <p:to>
                                        <p:strVal val="visible"/>
                                      </p:to>
                                    </p:set>
                                    <p:animEffect transition="in" filter="fade">
                                      <p:cBhvr>
                                        <p:cTn id="24" dur="500"/>
                                        <p:tgtEl>
                                          <p:spTgt spid="436795"/>
                                        </p:tgtEl>
                                      </p:cBhvr>
                                    </p:animEffect>
                                    <p:anim calcmode="lin" valueType="num">
                                      <p:cBhvr>
                                        <p:cTn id="25" dur="500" fill="hold"/>
                                        <p:tgtEl>
                                          <p:spTgt spid="436795"/>
                                        </p:tgtEl>
                                        <p:attrNameLst>
                                          <p:attrName>ppt_x</p:attrName>
                                        </p:attrNameLst>
                                      </p:cBhvr>
                                      <p:tavLst>
                                        <p:tav tm="0">
                                          <p:val>
                                            <p:strVal val="#ppt_x"/>
                                          </p:val>
                                        </p:tav>
                                        <p:tav tm="100000">
                                          <p:val>
                                            <p:strVal val="#ppt_x"/>
                                          </p:val>
                                        </p:tav>
                                      </p:tavLst>
                                    </p:anim>
                                    <p:anim calcmode="lin" valueType="num">
                                      <p:cBhvr>
                                        <p:cTn id="26" dur="500" fill="hold"/>
                                        <p:tgtEl>
                                          <p:spTgt spid="436795"/>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436796"/>
                                        </p:tgtEl>
                                        <p:attrNameLst>
                                          <p:attrName>style.visibility</p:attrName>
                                        </p:attrNameLst>
                                      </p:cBhvr>
                                      <p:to>
                                        <p:strVal val="visible"/>
                                      </p:to>
                                    </p:set>
                                    <p:animEffect transition="in" filter="fade">
                                      <p:cBhvr>
                                        <p:cTn id="29" dur="500"/>
                                        <p:tgtEl>
                                          <p:spTgt spid="436796"/>
                                        </p:tgtEl>
                                      </p:cBhvr>
                                    </p:animEffect>
                                    <p:anim calcmode="lin" valueType="num">
                                      <p:cBhvr>
                                        <p:cTn id="30" dur="500" fill="hold"/>
                                        <p:tgtEl>
                                          <p:spTgt spid="436796"/>
                                        </p:tgtEl>
                                        <p:attrNameLst>
                                          <p:attrName>ppt_x</p:attrName>
                                        </p:attrNameLst>
                                      </p:cBhvr>
                                      <p:tavLst>
                                        <p:tav tm="0">
                                          <p:val>
                                            <p:strVal val="#ppt_x"/>
                                          </p:val>
                                        </p:tav>
                                        <p:tav tm="100000">
                                          <p:val>
                                            <p:strVal val="#ppt_x"/>
                                          </p:val>
                                        </p:tav>
                                      </p:tavLst>
                                    </p:anim>
                                    <p:anim calcmode="lin" valueType="num">
                                      <p:cBhvr>
                                        <p:cTn id="31" dur="500" fill="hold"/>
                                        <p:tgtEl>
                                          <p:spTgt spid="43679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436797"/>
                                        </p:tgtEl>
                                        <p:attrNameLst>
                                          <p:attrName>style.visibility</p:attrName>
                                        </p:attrNameLst>
                                      </p:cBhvr>
                                      <p:to>
                                        <p:strVal val="visible"/>
                                      </p:to>
                                    </p:set>
                                    <p:animEffect transition="in" filter="fade">
                                      <p:cBhvr>
                                        <p:cTn id="34" dur="500"/>
                                        <p:tgtEl>
                                          <p:spTgt spid="436797"/>
                                        </p:tgtEl>
                                      </p:cBhvr>
                                    </p:animEffect>
                                    <p:anim calcmode="lin" valueType="num">
                                      <p:cBhvr>
                                        <p:cTn id="35" dur="500" fill="hold"/>
                                        <p:tgtEl>
                                          <p:spTgt spid="436797"/>
                                        </p:tgtEl>
                                        <p:attrNameLst>
                                          <p:attrName>ppt_x</p:attrName>
                                        </p:attrNameLst>
                                      </p:cBhvr>
                                      <p:tavLst>
                                        <p:tav tm="0">
                                          <p:val>
                                            <p:strVal val="#ppt_x"/>
                                          </p:val>
                                        </p:tav>
                                        <p:tav tm="100000">
                                          <p:val>
                                            <p:strVal val="#ppt_x"/>
                                          </p:val>
                                        </p:tav>
                                      </p:tavLst>
                                    </p:anim>
                                    <p:anim calcmode="lin" valueType="num">
                                      <p:cBhvr>
                                        <p:cTn id="36" dur="500" fill="hold"/>
                                        <p:tgtEl>
                                          <p:spTgt spid="43679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436822"/>
                                        </p:tgtEl>
                                        <p:attrNameLst>
                                          <p:attrName>style.visibility</p:attrName>
                                        </p:attrNameLst>
                                      </p:cBhvr>
                                      <p:to>
                                        <p:strVal val="visible"/>
                                      </p:to>
                                    </p:set>
                                    <p:animEffect transition="in" filter="fade">
                                      <p:cBhvr>
                                        <p:cTn id="39" dur="500"/>
                                        <p:tgtEl>
                                          <p:spTgt spid="436822"/>
                                        </p:tgtEl>
                                      </p:cBhvr>
                                    </p:animEffect>
                                    <p:anim calcmode="lin" valueType="num">
                                      <p:cBhvr>
                                        <p:cTn id="40" dur="500" fill="hold"/>
                                        <p:tgtEl>
                                          <p:spTgt spid="436822"/>
                                        </p:tgtEl>
                                        <p:attrNameLst>
                                          <p:attrName>ppt_x</p:attrName>
                                        </p:attrNameLst>
                                      </p:cBhvr>
                                      <p:tavLst>
                                        <p:tav tm="0">
                                          <p:val>
                                            <p:strVal val="#ppt_x"/>
                                          </p:val>
                                        </p:tav>
                                        <p:tav tm="100000">
                                          <p:val>
                                            <p:strVal val="#ppt_x"/>
                                          </p:val>
                                        </p:tav>
                                      </p:tavLst>
                                    </p:anim>
                                    <p:anim calcmode="lin" valueType="num">
                                      <p:cBhvr>
                                        <p:cTn id="41" dur="500" fill="hold"/>
                                        <p:tgtEl>
                                          <p:spTgt spid="43682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436844"/>
                                        </p:tgtEl>
                                        <p:attrNameLst>
                                          <p:attrName>style.visibility</p:attrName>
                                        </p:attrNameLst>
                                      </p:cBhvr>
                                      <p:to>
                                        <p:strVal val="visible"/>
                                      </p:to>
                                    </p:set>
                                    <p:animEffect transition="in" filter="fade">
                                      <p:cBhvr>
                                        <p:cTn id="44" dur="500"/>
                                        <p:tgtEl>
                                          <p:spTgt spid="436844"/>
                                        </p:tgtEl>
                                      </p:cBhvr>
                                    </p:animEffect>
                                    <p:anim calcmode="lin" valueType="num">
                                      <p:cBhvr>
                                        <p:cTn id="45" dur="500" fill="hold"/>
                                        <p:tgtEl>
                                          <p:spTgt spid="436844"/>
                                        </p:tgtEl>
                                        <p:attrNameLst>
                                          <p:attrName>ppt_x</p:attrName>
                                        </p:attrNameLst>
                                      </p:cBhvr>
                                      <p:tavLst>
                                        <p:tav tm="0">
                                          <p:val>
                                            <p:strVal val="#ppt_x"/>
                                          </p:val>
                                        </p:tav>
                                        <p:tav tm="100000">
                                          <p:val>
                                            <p:strVal val="#ppt_x"/>
                                          </p:val>
                                        </p:tav>
                                      </p:tavLst>
                                    </p:anim>
                                    <p:anim calcmode="lin" valueType="num">
                                      <p:cBhvr>
                                        <p:cTn id="46" dur="500" fill="hold"/>
                                        <p:tgtEl>
                                          <p:spTgt spid="436844"/>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436843"/>
                                        </p:tgtEl>
                                        <p:attrNameLst>
                                          <p:attrName>style.visibility</p:attrName>
                                        </p:attrNameLst>
                                      </p:cBhvr>
                                      <p:to>
                                        <p:strVal val="visible"/>
                                      </p:to>
                                    </p:set>
                                    <p:animEffect transition="in" filter="fade">
                                      <p:cBhvr>
                                        <p:cTn id="49" dur="500"/>
                                        <p:tgtEl>
                                          <p:spTgt spid="436843"/>
                                        </p:tgtEl>
                                      </p:cBhvr>
                                    </p:animEffect>
                                    <p:anim calcmode="lin" valueType="num">
                                      <p:cBhvr>
                                        <p:cTn id="50" dur="500" fill="hold"/>
                                        <p:tgtEl>
                                          <p:spTgt spid="436843"/>
                                        </p:tgtEl>
                                        <p:attrNameLst>
                                          <p:attrName>ppt_x</p:attrName>
                                        </p:attrNameLst>
                                      </p:cBhvr>
                                      <p:tavLst>
                                        <p:tav tm="0">
                                          <p:val>
                                            <p:strVal val="#ppt_x"/>
                                          </p:val>
                                        </p:tav>
                                        <p:tav tm="100000">
                                          <p:val>
                                            <p:strVal val="#ppt_x"/>
                                          </p:val>
                                        </p:tav>
                                      </p:tavLst>
                                    </p:anim>
                                    <p:anim calcmode="lin" valueType="num">
                                      <p:cBhvr>
                                        <p:cTn id="51" dur="500" fill="hold"/>
                                        <p:tgtEl>
                                          <p:spTgt spid="436843"/>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436845"/>
                                        </p:tgtEl>
                                        <p:attrNameLst>
                                          <p:attrName>style.visibility</p:attrName>
                                        </p:attrNameLst>
                                      </p:cBhvr>
                                      <p:to>
                                        <p:strVal val="visible"/>
                                      </p:to>
                                    </p:set>
                                    <p:animEffect transition="in" filter="fade">
                                      <p:cBhvr>
                                        <p:cTn id="54" dur="500"/>
                                        <p:tgtEl>
                                          <p:spTgt spid="436845"/>
                                        </p:tgtEl>
                                      </p:cBhvr>
                                    </p:animEffect>
                                    <p:anim calcmode="lin" valueType="num">
                                      <p:cBhvr>
                                        <p:cTn id="55" dur="500" fill="hold"/>
                                        <p:tgtEl>
                                          <p:spTgt spid="436845"/>
                                        </p:tgtEl>
                                        <p:attrNameLst>
                                          <p:attrName>ppt_x</p:attrName>
                                        </p:attrNameLst>
                                      </p:cBhvr>
                                      <p:tavLst>
                                        <p:tav tm="0">
                                          <p:val>
                                            <p:strVal val="#ppt_x"/>
                                          </p:val>
                                        </p:tav>
                                        <p:tav tm="100000">
                                          <p:val>
                                            <p:strVal val="#ppt_x"/>
                                          </p:val>
                                        </p:tav>
                                      </p:tavLst>
                                    </p:anim>
                                    <p:anim calcmode="lin" valueType="num">
                                      <p:cBhvr>
                                        <p:cTn id="56" dur="500" fill="hold"/>
                                        <p:tgtEl>
                                          <p:spTgt spid="436845"/>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436823"/>
                                        </p:tgtEl>
                                        <p:attrNameLst>
                                          <p:attrName>style.visibility</p:attrName>
                                        </p:attrNameLst>
                                      </p:cBhvr>
                                      <p:to>
                                        <p:strVal val="visible"/>
                                      </p:to>
                                    </p:set>
                                    <p:animEffect transition="in" filter="fade">
                                      <p:cBhvr>
                                        <p:cTn id="59" dur="500"/>
                                        <p:tgtEl>
                                          <p:spTgt spid="436823"/>
                                        </p:tgtEl>
                                      </p:cBhvr>
                                    </p:animEffect>
                                    <p:anim calcmode="lin" valueType="num">
                                      <p:cBhvr>
                                        <p:cTn id="60" dur="500" fill="hold"/>
                                        <p:tgtEl>
                                          <p:spTgt spid="436823"/>
                                        </p:tgtEl>
                                        <p:attrNameLst>
                                          <p:attrName>ppt_x</p:attrName>
                                        </p:attrNameLst>
                                      </p:cBhvr>
                                      <p:tavLst>
                                        <p:tav tm="0">
                                          <p:val>
                                            <p:strVal val="#ppt_x"/>
                                          </p:val>
                                        </p:tav>
                                        <p:tav tm="100000">
                                          <p:val>
                                            <p:strVal val="#ppt_x"/>
                                          </p:val>
                                        </p:tav>
                                      </p:tavLst>
                                    </p:anim>
                                    <p:anim calcmode="lin" valueType="num">
                                      <p:cBhvr>
                                        <p:cTn id="61" dur="500" fill="hold"/>
                                        <p:tgtEl>
                                          <p:spTgt spid="43682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436824"/>
                                        </p:tgtEl>
                                        <p:attrNameLst>
                                          <p:attrName>style.visibility</p:attrName>
                                        </p:attrNameLst>
                                      </p:cBhvr>
                                      <p:to>
                                        <p:strVal val="visible"/>
                                      </p:to>
                                    </p:set>
                                    <p:animEffect transition="in" filter="fade">
                                      <p:cBhvr>
                                        <p:cTn id="64" dur="500"/>
                                        <p:tgtEl>
                                          <p:spTgt spid="436824"/>
                                        </p:tgtEl>
                                      </p:cBhvr>
                                    </p:animEffect>
                                    <p:anim calcmode="lin" valueType="num">
                                      <p:cBhvr>
                                        <p:cTn id="65" dur="500" fill="hold"/>
                                        <p:tgtEl>
                                          <p:spTgt spid="436824"/>
                                        </p:tgtEl>
                                        <p:attrNameLst>
                                          <p:attrName>ppt_x</p:attrName>
                                        </p:attrNameLst>
                                      </p:cBhvr>
                                      <p:tavLst>
                                        <p:tav tm="0">
                                          <p:val>
                                            <p:strVal val="#ppt_x"/>
                                          </p:val>
                                        </p:tav>
                                        <p:tav tm="100000">
                                          <p:val>
                                            <p:strVal val="#ppt_x"/>
                                          </p:val>
                                        </p:tav>
                                      </p:tavLst>
                                    </p:anim>
                                    <p:anim calcmode="lin" valueType="num">
                                      <p:cBhvr>
                                        <p:cTn id="66" dur="500" fill="hold"/>
                                        <p:tgtEl>
                                          <p:spTgt spid="43682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436834"/>
                                        </p:tgtEl>
                                      </p:cBhvr>
                                      <p:by x="150000" y="150000"/>
                                    </p:animScale>
                                  </p:childTnLst>
                                </p:cTn>
                              </p:par>
                              <p:par>
                                <p:cTn id="70" presetID="6" presetClass="emph" presetSubtype="0" fill="hold" grpId="1" nodeType="withEffect">
                                  <p:stCondLst>
                                    <p:cond delay="200"/>
                                  </p:stCondLst>
                                  <p:childTnLst>
                                    <p:animScale>
                                      <p:cBhvr>
                                        <p:cTn id="71" dur="500" fill="hold"/>
                                        <p:tgtEl>
                                          <p:spTgt spid="436792"/>
                                        </p:tgtEl>
                                      </p:cBhvr>
                                      <p:by x="150000" y="150000"/>
                                    </p:animScale>
                                  </p:childTnLst>
                                </p:cTn>
                              </p:par>
                              <p:par>
                                <p:cTn id="72" presetID="6" presetClass="emph" presetSubtype="0" fill="hold" grpId="1" nodeType="withEffect">
                                  <p:stCondLst>
                                    <p:cond delay="400"/>
                                  </p:stCondLst>
                                  <p:childTnLst>
                                    <p:animScale>
                                      <p:cBhvr>
                                        <p:cTn id="73" dur="500" fill="hold"/>
                                        <p:tgtEl>
                                          <p:spTgt spid="436793"/>
                                        </p:tgtEl>
                                      </p:cBhvr>
                                      <p:by x="150000" y="150000"/>
                                    </p:animScale>
                                  </p:childTnLst>
                                </p:cTn>
                              </p:par>
                              <p:par>
                                <p:cTn id="74" presetID="6" presetClass="emph" presetSubtype="0" fill="hold" grpId="1" nodeType="withEffect">
                                  <p:stCondLst>
                                    <p:cond delay="800"/>
                                  </p:stCondLst>
                                  <p:childTnLst>
                                    <p:animScale>
                                      <p:cBhvr>
                                        <p:cTn id="75" dur="500" fill="hold"/>
                                        <p:tgtEl>
                                          <p:spTgt spid="436794"/>
                                        </p:tgtEl>
                                      </p:cBhvr>
                                      <p:by x="150000" y="150000"/>
                                    </p:animScale>
                                  </p:childTnLst>
                                </p:cTn>
                              </p:par>
                              <p:par>
                                <p:cTn id="76" presetID="6" presetClass="emph" presetSubtype="0" fill="hold" grpId="1" nodeType="withEffect">
                                  <p:stCondLst>
                                    <p:cond delay="1100"/>
                                  </p:stCondLst>
                                  <p:childTnLst>
                                    <p:animScale>
                                      <p:cBhvr>
                                        <p:cTn id="77" dur="500" fill="hold"/>
                                        <p:tgtEl>
                                          <p:spTgt spid="436795"/>
                                        </p:tgtEl>
                                      </p:cBhvr>
                                      <p:by x="150000" y="150000"/>
                                    </p:animScale>
                                  </p:childTnLst>
                                </p:cTn>
                              </p:par>
                              <p:par>
                                <p:cTn id="78" presetID="6" presetClass="emph" presetSubtype="0" fill="hold" grpId="1" nodeType="withEffect">
                                  <p:stCondLst>
                                    <p:cond delay="1400"/>
                                  </p:stCondLst>
                                  <p:childTnLst>
                                    <p:animScale>
                                      <p:cBhvr>
                                        <p:cTn id="79" dur="500" fill="hold"/>
                                        <p:tgtEl>
                                          <p:spTgt spid="436796"/>
                                        </p:tgtEl>
                                      </p:cBhvr>
                                      <p:by x="150000" y="150000"/>
                                    </p:animScale>
                                  </p:childTnLst>
                                </p:cTn>
                              </p:par>
                              <p:par>
                                <p:cTn id="80" presetID="6" presetClass="emph" presetSubtype="0" fill="hold" grpId="1" nodeType="withEffect">
                                  <p:stCondLst>
                                    <p:cond delay="1700"/>
                                  </p:stCondLst>
                                  <p:childTnLst>
                                    <p:animScale>
                                      <p:cBhvr>
                                        <p:cTn id="81" dur="500" fill="hold"/>
                                        <p:tgtEl>
                                          <p:spTgt spid="436797"/>
                                        </p:tgtEl>
                                      </p:cBhvr>
                                      <p:by x="150000" y="150000"/>
                                    </p:animScale>
                                  </p:childTnLst>
                                </p:cTn>
                              </p:par>
                              <p:par>
                                <p:cTn id="82" presetID="6" presetClass="emph" presetSubtype="0" fill="hold" grpId="1" nodeType="withEffect">
                                  <p:stCondLst>
                                    <p:cond delay="2000"/>
                                  </p:stCondLst>
                                  <p:childTnLst>
                                    <p:animScale>
                                      <p:cBhvr>
                                        <p:cTn id="83" dur="500" fill="hold"/>
                                        <p:tgtEl>
                                          <p:spTgt spid="436822"/>
                                        </p:tgtEl>
                                      </p:cBhvr>
                                      <p:by x="150000" y="150000"/>
                                    </p:animScale>
                                  </p:childTnLst>
                                </p:cTn>
                              </p:par>
                              <p:par>
                                <p:cTn id="84" presetID="6" presetClass="emph" presetSubtype="0" fill="hold" grpId="1" nodeType="withEffect">
                                  <p:stCondLst>
                                    <p:cond delay="2200"/>
                                  </p:stCondLst>
                                  <p:childTnLst>
                                    <p:animScale>
                                      <p:cBhvr>
                                        <p:cTn id="85" dur="500" fill="hold"/>
                                        <p:tgtEl>
                                          <p:spTgt spid="436823"/>
                                        </p:tgtEl>
                                      </p:cBhvr>
                                      <p:by x="150000" y="150000"/>
                                    </p:animScale>
                                  </p:childTnLst>
                                </p:cTn>
                              </p:par>
                              <p:par>
                                <p:cTn id="86" presetID="6" presetClass="emph" presetSubtype="0" fill="hold" grpId="1" nodeType="withEffect">
                                  <p:stCondLst>
                                    <p:cond delay="2300"/>
                                  </p:stCondLst>
                                  <p:childTnLst>
                                    <p:animScale>
                                      <p:cBhvr>
                                        <p:cTn id="87" dur="500" fill="hold"/>
                                        <p:tgtEl>
                                          <p:spTgt spid="43682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436842"/>
                                        </p:tgtEl>
                                      </p:cBhvr>
                                      <p:by x="150000" y="150000"/>
                                    </p:animScale>
                                  </p:childTnLst>
                                </p:cTn>
                              </p:par>
                              <p:par>
                                <p:cTn id="91" presetID="6" presetClass="emph" presetSubtype="0" fill="hold" grpId="1" nodeType="withEffect">
                                  <p:stCondLst>
                                    <p:cond delay="400"/>
                                  </p:stCondLst>
                                  <p:childTnLst>
                                    <p:animScale>
                                      <p:cBhvr>
                                        <p:cTn id="92" dur="500" fill="hold"/>
                                        <p:tgtEl>
                                          <p:spTgt spid="436843"/>
                                        </p:tgtEl>
                                      </p:cBhvr>
                                      <p:by x="150000" y="150000"/>
                                    </p:animScale>
                                  </p:childTnLst>
                                </p:cTn>
                              </p:par>
                              <p:par>
                                <p:cTn id="93" presetID="6" presetClass="emph" presetSubtype="0" fill="hold" grpId="1" nodeType="withEffect">
                                  <p:stCondLst>
                                    <p:cond delay="800"/>
                                  </p:stCondLst>
                                  <p:childTnLst>
                                    <p:animScale>
                                      <p:cBhvr>
                                        <p:cTn id="94" dur="500" fill="hold"/>
                                        <p:tgtEl>
                                          <p:spTgt spid="436844"/>
                                        </p:tgtEl>
                                      </p:cBhvr>
                                      <p:by x="150000" y="150000"/>
                                    </p:animScale>
                                  </p:childTnLst>
                                </p:cTn>
                              </p:par>
                              <p:par>
                                <p:cTn id="95" presetID="6" presetClass="emph" presetSubtype="0" fill="hold" grpId="1" nodeType="withEffect">
                                  <p:stCondLst>
                                    <p:cond delay="1100"/>
                                  </p:stCondLst>
                                  <p:childTnLst>
                                    <p:animScale>
                                      <p:cBhvr>
                                        <p:cTn id="96" dur="500" fill="hold"/>
                                        <p:tgtEl>
                                          <p:spTgt spid="436845"/>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436847"/>
                                        </p:tgtEl>
                                        <p:attrNameLst>
                                          <p:attrName>style.visibility</p:attrName>
                                        </p:attrNameLst>
                                      </p:cBhvr>
                                      <p:to>
                                        <p:strVal val="visible"/>
                                      </p:to>
                                    </p:set>
                                    <p:anim calcmode="lin" valueType="num">
                                      <p:cBhvr>
                                        <p:cTn id="99" dur="1000" fill="hold"/>
                                        <p:tgtEl>
                                          <p:spTgt spid="436847"/>
                                        </p:tgtEl>
                                        <p:attrNameLst>
                                          <p:attrName>ppt_w</p:attrName>
                                        </p:attrNameLst>
                                      </p:cBhvr>
                                      <p:tavLst>
                                        <p:tav tm="0">
                                          <p:val>
                                            <p:fltVal val="0"/>
                                          </p:val>
                                        </p:tav>
                                        <p:tav tm="100000">
                                          <p:val>
                                            <p:strVal val="#ppt_w"/>
                                          </p:val>
                                        </p:tav>
                                      </p:tavLst>
                                    </p:anim>
                                    <p:anim calcmode="lin" valueType="num">
                                      <p:cBhvr>
                                        <p:cTn id="100" dur="1000" fill="hold"/>
                                        <p:tgtEl>
                                          <p:spTgt spid="436847"/>
                                        </p:tgtEl>
                                        <p:attrNameLst>
                                          <p:attrName>ppt_h</p:attrName>
                                        </p:attrNameLst>
                                      </p:cBhvr>
                                      <p:tavLst>
                                        <p:tav tm="0">
                                          <p:val>
                                            <p:fltVal val="0"/>
                                          </p:val>
                                        </p:tav>
                                        <p:tav tm="100000">
                                          <p:val>
                                            <p:strVal val="#ppt_h"/>
                                          </p:val>
                                        </p:tav>
                                      </p:tavLst>
                                    </p:anim>
                                    <p:animEffect transition="in" filter="fade">
                                      <p:cBhvr>
                                        <p:cTn id="101" dur="1000"/>
                                        <p:tgtEl>
                                          <p:spTgt spid="436847"/>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436847"/>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842" grpId="0" animBg="1"/>
      <p:bldP spid="436842" grpId="1" animBg="1"/>
      <p:bldP spid="436834" grpId="0" animBg="1"/>
      <p:bldP spid="436834" grpId="1" animBg="1"/>
      <p:bldP spid="436796" grpId="0" animBg="1"/>
      <p:bldP spid="436796" grpId="1" animBg="1"/>
      <p:bldP spid="436797" grpId="0" animBg="1"/>
      <p:bldP spid="436797" grpId="1" animBg="1"/>
      <p:bldP spid="436792" grpId="0" animBg="1"/>
      <p:bldP spid="436792" grpId="1" animBg="1"/>
      <p:bldP spid="436793" grpId="0" animBg="1"/>
      <p:bldP spid="436793" grpId="1" animBg="1"/>
      <p:bldP spid="436794" grpId="0" animBg="1"/>
      <p:bldP spid="436794" grpId="1" animBg="1"/>
      <p:bldP spid="436795" grpId="0" animBg="1"/>
      <p:bldP spid="436795" grpId="1" animBg="1"/>
      <p:bldP spid="436822" grpId="0" animBg="1"/>
      <p:bldP spid="436822" grpId="1" animBg="1"/>
      <p:bldP spid="436823" grpId="0" animBg="1"/>
      <p:bldP spid="436823" grpId="1" animBg="1"/>
      <p:bldP spid="436824" grpId="0" animBg="1"/>
      <p:bldP spid="436824" grpId="1" animBg="1"/>
      <p:bldP spid="436843" grpId="0" animBg="1"/>
      <p:bldP spid="436843" grpId="1" animBg="1"/>
      <p:bldP spid="436844" grpId="0" animBg="1"/>
      <p:bldP spid="436844" grpId="1" animBg="1"/>
      <p:bldP spid="436845" grpId="0" animBg="1"/>
      <p:bldP spid="436845" grpId="1" animBg="1"/>
      <p:bldP spid="436847" grpId="0"/>
      <p:bldP spid="436847"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3DD5422C-944D-42D0-920B-8B0C904EE8A3}" type="slidenum">
              <a:rPr lang="en-US"/>
              <a:pPr/>
              <a:t>‹#›</a:t>
            </a:fld>
            <a:endParaRPr lang="en-US"/>
          </a:p>
        </p:txBody>
      </p:sp>
    </p:spTree>
    <p:extLst>
      <p:ext uri="{BB962C8B-B14F-4D97-AF65-F5344CB8AC3E}">
        <p14:creationId xmlns:p14="http://schemas.microsoft.com/office/powerpoint/2010/main" val="72051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8338" y="65088"/>
            <a:ext cx="1995487" cy="64595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30288" y="65088"/>
            <a:ext cx="5835650" cy="6459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27A0DB3D-A01A-49BF-8A76-C49F0FA24A59}" type="slidenum">
              <a:rPr lang="en-US"/>
              <a:pPr/>
              <a:t>‹#›</a:t>
            </a:fld>
            <a:endParaRPr lang="en-US"/>
          </a:p>
        </p:txBody>
      </p:sp>
    </p:spTree>
    <p:extLst>
      <p:ext uri="{BB962C8B-B14F-4D97-AF65-F5344CB8AC3E}">
        <p14:creationId xmlns:p14="http://schemas.microsoft.com/office/powerpoint/2010/main" val="165945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55688" y="65088"/>
            <a:ext cx="7958137" cy="101123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030288" y="1163638"/>
            <a:ext cx="7961312" cy="5360987"/>
          </a:xfrm>
        </p:spPr>
        <p:txBody>
          <a:bodyPr/>
          <a:lstStyle/>
          <a:p>
            <a:r>
              <a:rPr lang="en-US" smtClean="0"/>
              <a:t>Click icon to add chart</a:t>
            </a:r>
            <a:endParaRPr lang="en-US"/>
          </a:p>
        </p:txBody>
      </p:sp>
      <p:sp>
        <p:nvSpPr>
          <p:cNvPr id="4" name="Date Placeholder 3"/>
          <p:cNvSpPr>
            <a:spLocks noGrp="1"/>
          </p:cNvSpPr>
          <p:nvPr>
            <p:ph type="dt" sz="half" idx="10"/>
          </p:nvPr>
        </p:nvSpPr>
        <p:spPr>
          <a:xfrm>
            <a:off x="1077913" y="6616700"/>
            <a:ext cx="2133600" cy="241300"/>
          </a:xfrm>
        </p:spPr>
        <p:txBody>
          <a:bodyPr/>
          <a:lstStyle>
            <a:lvl1pPr>
              <a:defRPr/>
            </a:lvl1pPr>
          </a:lstStyle>
          <a:p>
            <a:endParaRPr lang="en-US"/>
          </a:p>
        </p:txBody>
      </p:sp>
      <p:sp>
        <p:nvSpPr>
          <p:cNvPr id="5" name="Footer Placeholder 4"/>
          <p:cNvSpPr>
            <a:spLocks noGrp="1"/>
          </p:cNvSpPr>
          <p:nvPr>
            <p:ph type="ftr" sz="quarter" idx="11"/>
          </p:nvPr>
        </p:nvSpPr>
        <p:spPr>
          <a:xfrm>
            <a:off x="5838825" y="6616700"/>
            <a:ext cx="2895600" cy="241300"/>
          </a:xfrm>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a:xfrm>
            <a:off x="4187825" y="6616700"/>
            <a:ext cx="661988" cy="241300"/>
          </a:xfrm>
        </p:spPr>
        <p:txBody>
          <a:bodyPr/>
          <a:lstStyle>
            <a:lvl1pPr>
              <a:defRPr/>
            </a:lvl1pPr>
          </a:lstStyle>
          <a:p>
            <a:fld id="{3335AA18-8782-460E-B8F3-933B346AD510}" type="slidenum">
              <a:rPr lang="en-US"/>
              <a:pPr/>
              <a:t>‹#›</a:t>
            </a:fld>
            <a:endParaRPr lang="en-US"/>
          </a:p>
        </p:txBody>
      </p:sp>
    </p:spTree>
    <p:extLst>
      <p:ext uri="{BB962C8B-B14F-4D97-AF65-F5344CB8AC3E}">
        <p14:creationId xmlns:p14="http://schemas.microsoft.com/office/powerpoint/2010/main" val="279479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A149BCD4-9BC0-4FFB-BD3F-C807062770B1}" type="slidenum">
              <a:rPr lang="en-US"/>
              <a:pPr/>
              <a:t>‹#›</a:t>
            </a:fld>
            <a:endParaRPr lang="en-US"/>
          </a:p>
        </p:txBody>
      </p:sp>
    </p:spTree>
    <p:extLst>
      <p:ext uri="{BB962C8B-B14F-4D97-AF65-F5344CB8AC3E}">
        <p14:creationId xmlns:p14="http://schemas.microsoft.com/office/powerpoint/2010/main" val="3728179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0567FFE8-2C3A-4F8D-9D01-A458A90C5785}" type="slidenum">
              <a:rPr lang="en-US"/>
              <a:pPr/>
              <a:t>‹#›</a:t>
            </a:fld>
            <a:endParaRPr lang="en-US"/>
          </a:p>
        </p:txBody>
      </p:sp>
    </p:spTree>
    <p:extLst>
      <p:ext uri="{BB962C8B-B14F-4D97-AF65-F5344CB8AC3E}">
        <p14:creationId xmlns:p14="http://schemas.microsoft.com/office/powerpoint/2010/main" val="23531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2791CC9A-0A95-482D-A854-54FFB1FEC8D7}" type="slidenum">
              <a:rPr lang="en-US"/>
              <a:pPr/>
              <a:t>‹#›</a:t>
            </a:fld>
            <a:endParaRPr lang="en-US"/>
          </a:p>
        </p:txBody>
      </p:sp>
    </p:spTree>
    <p:extLst>
      <p:ext uri="{BB962C8B-B14F-4D97-AF65-F5344CB8AC3E}">
        <p14:creationId xmlns:p14="http://schemas.microsoft.com/office/powerpoint/2010/main" val="80443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Cổng thông tin SCMCT</a:t>
            </a:r>
            <a:endParaRPr lang="en-US"/>
          </a:p>
        </p:txBody>
      </p:sp>
      <p:sp>
        <p:nvSpPr>
          <p:cNvPr id="9" name="Slide Number Placeholder 8"/>
          <p:cNvSpPr>
            <a:spLocks noGrp="1"/>
          </p:cNvSpPr>
          <p:nvPr>
            <p:ph type="sldNum" sz="quarter" idx="12"/>
          </p:nvPr>
        </p:nvSpPr>
        <p:spPr/>
        <p:txBody>
          <a:bodyPr/>
          <a:lstStyle>
            <a:lvl1pPr>
              <a:defRPr/>
            </a:lvl1pPr>
          </a:lstStyle>
          <a:p>
            <a:fld id="{8674A7DF-93A6-4903-BD46-3B961F9126A5}" type="slidenum">
              <a:rPr lang="en-US"/>
              <a:pPr/>
              <a:t>‹#›</a:t>
            </a:fld>
            <a:endParaRPr lang="en-US"/>
          </a:p>
        </p:txBody>
      </p:sp>
    </p:spTree>
    <p:extLst>
      <p:ext uri="{BB962C8B-B14F-4D97-AF65-F5344CB8AC3E}">
        <p14:creationId xmlns:p14="http://schemas.microsoft.com/office/powerpoint/2010/main" val="171293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Cổng thông tin SCMCT</a:t>
            </a:r>
            <a:endParaRPr lang="en-US"/>
          </a:p>
        </p:txBody>
      </p:sp>
      <p:sp>
        <p:nvSpPr>
          <p:cNvPr id="5" name="Slide Number Placeholder 4"/>
          <p:cNvSpPr>
            <a:spLocks noGrp="1"/>
          </p:cNvSpPr>
          <p:nvPr>
            <p:ph type="sldNum" sz="quarter" idx="12"/>
          </p:nvPr>
        </p:nvSpPr>
        <p:spPr/>
        <p:txBody>
          <a:bodyPr/>
          <a:lstStyle>
            <a:lvl1pPr>
              <a:defRPr/>
            </a:lvl1pPr>
          </a:lstStyle>
          <a:p>
            <a:fld id="{D5C9F0B3-B217-4349-8794-A7AA35C22C6A}" type="slidenum">
              <a:rPr lang="en-US"/>
              <a:pPr/>
              <a:t>‹#›</a:t>
            </a:fld>
            <a:endParaRPr lang="en-US"/>
          </a:p>
        </p:txBody>
      </p:sp>
    </p:spTree>
    <p:extLst>
      <p:ext uri="{BB962C8B-B14F-4D97-AF65-F5344CB8AC3E}">
        <p14:creationId xmlns:p14="http://schemas.microsoft.com/office/powerpoint/2010/main" val="415906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Cổng thông tin SCMCT</a:t>
            </a:r>
            <a:endParaRPr lang="en-US"/>
          </a:p>
        </p:txBody>
      </p:sp>
      <p:sp>
        <p:nvSpPr>
          <p:cNvPr id="4" name="Slide Number Placeholder 3"/>
          <p:cNvSpPr>
            <a:spLocks noGrp="1"/>
          </p:cNvSpPr>
          <p:nvPr>
            <p:ph type="sldNum" sz="quarter" idx="12"/>
          </p:nvPr>
        </p:nvSpPr>
        <p:spPr/>
        <p:txBody>
          <a:bodyPr/>
          <a:lstStyle>
            <a:lvl1pPr>
              <a:defRPr/>
            </a:lvl1pPr>
          </a:lstStyle>
          <a:p>
            <a:fld id="{D3EFD08B-BC5E-46A8-AD18-E5133C02129A}" type="slidenum">
              <a:rPr lang="en-US"/>
              <a:pPr/>
              <a:t>‹#›</a:t>
            </a:fld>
            <a:endParaRPr lang="en-US"/>
          </a:p>
        </p:txBody>
      </p:sp>
    </p:spTree>
    <p:extLst>
      <p:ext uri="{BB962C8B-B14F-4D97-AF65-F5344CB8AC3E}">
        <p14:creationId xmlns:p14="http://schemas.microsoft.com/office/powerpoint/2010/main" val="32129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9F71902F-0648-44A8-BFFA-CA8745151AC7}" type="slidenum">
              <a:rPr lang="en-US"/>
              <a:pPr/>
              <a:t>‹#›</a:t>
            </a:fld>
            <a:endParaRPr lang="en-US"/>
          </a:p>
        </p:txBody>
      </p:sp>
    </p:spTree>
    <p:extLst>
      <p:ext uri="{BB962C8B-B14F-4D97-AF65-F5344CB8AC3E}">
        <p14:creationId xmlns:p14="http://schemas.microsoft.com/office/powerpoint/2010/main" val="391450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E05AA81D-B310-4CE1-B5A3-7B9206FA707C}" type="slidenum">
              <a:rPr lang="en-US"/>
              <a:pPr/>
              <a:t>‹#›</a:t>
            </a:fld>
            <a:endParaRPr lang="en-US"/>
          </a:p>
        </p:txBody>
      </p:sp>
    </p:spTree>
    <p:extLst>
      <p:ext uri="{BB962C8B-B14F-4D97-AF65-F5344CB8AC3E}">
        <p14:creationId xmlns:p14="http://schemas.microsoft.com/office/powerpoint/2010/main" val="10772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1019"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2" name="Rectangle 474"/>
          <p:cNvSpPr>
            <a:spLocks noChangeArrowheads="1"/>
          </p:cNvSpPr>
          <p:nvPr/>
        </p:nvSpPr>
        <p:spPr bwMode="gray">
          <a:xfrm>
            <a:off x="269875" y="0"/>
            <a:ext cx="284163"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7" name="Rectangle 479"/>
          <p:cNvSpPr>
            <a:spLocks noChangeArrowheads="1"/>
          </p:cNvSpPr>
          <p:nvPr/>
        </p:nvSpPr>
        <p:spPr bwMode="gray">
          <a:xfrm>
            <a:off x="508000" y="0"/>
            <a:ext cx="168275"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9" name="Rectangle 481"/>
          <p:cNvSpPr>
            <a:spLocks noChangeArrowheads="1"/>
          </p:cNvSpPr>
          <p:nvPr/>
        </p:nvSpPr>
        <p:spPr bwMode="gray">
          <a:xfrm>
            <a:off x="661988"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0988"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0989"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r>
              <a:rPr lang="en-US" smtClean="0"/>
              <a:t>Cổng thông tin SCMCT</a:t>
            </a:r>
            <a:endParaRPr lang="en-US"/>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fld id="{D84B6CA1-78FD-4CFA-88F1-150E9EA660BB}" type="slidenum">
              <a:rPr lang="en-US"/>
              <a:pPr/>
              <a:t>‹#›</a:t>
            </a:fld>
            <a:endParaRPr lang="en-US"/>
          </a:p>
        </p:txBody>
      </p:sp>
      <p:sp>
        <p:nvSpPr>
          <p:cNvPr id="151036" name="Oval 508"/>
          <p:cNvSpPr>
            <a:spLocks noChangeArrowheads="1"/>
          </p:cNvSpPr>
          <p:nvPr/>
        </p:nvSpPr>
        <p:spPr bwMode="gray">
          <a:xfrm>
            <a:off x="438150" y="1892300"/>
            <a:ext cx="619125" cy="614363"/>
          </a:xfrm>
          <a:prstGeom prst="ellipse">
            <a:avLst/>
          </a:prstGeom>
          <a:blipFill dpi="0" rotWithShape="1">
            <a:blip r:embed="rId14"/>
            <a:srcRect/>
            <a:stretch>
              <a:fillRect/>
            </a:stretch>
          </a:blipFill>
          <a:ln w="28575" algn="ctr">
            <a:solidFill>
              <a:srgbClr val="F8F8F8">
                <a:alpha val="70000"/>
              </a:srgbClr>
            </a:solidFill>
            <a:round/>
            <a:headEnd/>
            <a:tailEnd/>
          </a:ln>
          <a:effectLst/>
        </p:spPr>
        <p:txBody>
          <a:bodyPr wrap="none" anchor="ctr"/>
          <a:lstStyle/>
          <a:p>
            <a:endParaRPr lang="en-US"/>
          </a:p>
        </p:txBody>
      </p:sp>
      <p:sp>
        <p:nvSpPr>
          <p:cNvPr id="151039" name="Oval 511"/>
          <p:cNvSpPr>
            <a:spLocks noChangeArrowheads="1"/>
          </p:cNvSpPr>
          <p:nvPr/>
        </p:nvSpPr>
        <p:spPr bwMode="gray">
          <a:xfrm>
            <a:off x="442913" y="315913"/>
            <a:ext cx="603250" cy="596900"/>
          </a:xfrm>
          <a:prstGeom prst="ellipse">
            <a:avLst/>
          </a:prstGeom>
          <a:blipFill dpi="0" rotWithShape="1">
            <a:blip r:embed="rId15"/>
            <a:srcRect/>
            <a:stretch>
              <a:fillRect/>
            </a:stretch>
          </a:blipFill>
          <a:ln w="57150" algn="ctr">
            <a:solidFill>
              <a:srgbClr val="F8F8F8">
                <a:alpha val="70000"/>
              </a:srgbClr>
            </a:solidFill>
            <a:round/>
            <a:headEnd/>
            <a:tailEnd/>
          </a:ln>
          <a:effectLst/>
        </p:spPr>
        <p:txBody>
          <a:bodyPr wrap="none" anchor="ctr"/>
          <a:lstStyle/>
          <a:p>
            <a:endParaRPr lang="en-US"/>
          </a:p>
        </p:txBody>
      </p:sp>
      <p:sp>
        <p:nvSpPr>
          <p:cNvPr id="151043" name="Oval 515"/>
          <p:cNvSpPr>
            <a:spLocks noChangeArrowheads="1"/>
          </p:cNvSpPr>
          <p:nvPr/>
        </p:nvSpPr>
        <p:spPr bwMode="gray">
          <a:xfrm>
            <a:off x="430213" y="1128713"/>
            <a:ext cx="603250" cy="593725"/>
          </a:xfrm>
          <a:prstGeom prst="ellipse">
            <a:avLst/>
          </a:prstGeom>
          <a:blipFill dpi="0" rotWithShape="1">
            <a:blip r:embed="rId16"/>
            <a:srcRect/>
            <a:stretch>
              <a:fillRect/>
            </a:stretch>
          </a:blipFill>
          <a:ln w="38100" algn="ctr">
            <a:solidFill>
              <a:srgbClr val="F8F8F8">
                <a:alpha val="70000"/>
              </a:srgbClr>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998801" y="319016"/>
            <a:ext cx="5117910" cy="4710184"/>
          </a:xfrm>
          <a:effectLst>
            <a:outerShdw dist="17961" dir="2700000" algn="ctr" rotWithShape="0">
              <a:srgbClr val="F8F8F8">
                <a:alpha val="50000"/>
              </a:srgbClr>
            </a:outerShdw>
          </a:effectLst>
        </p:spPr>
        <p:txBody>
          <a:bodyPr anchor="t"/>
          <a:lstStyle/>
          <a:p>
            <a:r>
              <a:rPr lang="en-US" sz="1800" dirty="0" smtClean="0">
                <a:solidFill>
                  <a:schemeClr val="tx1"/>
                </a:solidFill>
              </a:rPr>
              <a:t>ĐỒ ÁN CHUYÊN NGÀNH</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2800" dirty="0" smtClean="0"/>
              <a:t/>
            </a:r>
            <a:br>
              <a:rPr lang="en-US" sz="2800" dirty="0" smtClean="0"/>
            </a:br>
            <a:r>
              <a:rPr lang="en-US" sz="2800" dirty="0" smtClean="0"/>
              <a:t>XÂY DỰNG </a:t>
            </a:r>
            <a:br>
              <a:rPr lang="en-US" sz="2800" dirty="0" smtClean="0"/>
            </a:br>
            <a:r>
              <a:rPr lang="en-US" sz="2800" dirty="0" smtClean="0"/>
              <a:t>CỔNG THÔNG TIN HỖ TRỢ QUYÊN GÓP SÁCH </a:t>
            </a:r>
            <a:br>
              <a:rPr lang="en-US" sz="2800" dirty="0" smtClean="0"/>
            </a:br>
            <a:r>
              <a:rPr lang="en-US" sz="2800" dirty="0" smtClean="0"/>
              <a:t>CHO HỌC SINH NGHÈO</a:t>
            </a:r>
            <a:br>
              <a:rPr lang="en-US" sz="2800" dirty="0" smtClean="0"/>
            </a:br>
            <a:r>
              <a:rPr lang="en-US" sz="2800" dirty="0" smtClean="0"/>
              <a:t/>
            </a:r>
            <a:br>
              <a:rPr lang="en-US" sz="2800" dirty="0" smtClean="0"/>
            </a:br>
            <a:r>
              <a:rPr lang="en-US" sz="2800" dirty="0" smtClean="0"/>
              <a:t/>
            </a:r>
            <a:br>
              <a:rPr lang="en-US" sz="2800" dirty="0" smtClean="0"/>
            </a:br>
            <a:r>
              <a:rPr lang="en-US" sz="1600" dirty="0" smtClean="0">
                <a:solidFill>
                  <a:schemeClr val="tx1"/>
                </a:solidFill>
              </a:rPr>
              <a:t>HCM, THÁNG 05 NĂM 2012</a:t>
            </a:r>
            <a:endParaRPr lang="en-US" sz="5400" dirty="0"/>
          </a:p>
        </p:txBody>
      </p:sp>
      <p:grpSp>
        <p:nvGrpSpPr>
          <p:cNvPr id="442418" name="Group 50"/>
          <p:cNvGrpSpPr>
            <a:grpSpLocks/>
          </p:cNvGrpSpPr>
          <p:nvPr/>
        </p:nvGrpSpPr>
        <p:grpSpPr bwMode="auto">
          <a:xfrm>
            <a:off x="5780088" y="54800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2420" name="Picture 52"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2423" name="Picture 55"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442425" name="Oval 57"/>
          <p:cNvSpPr>
            <a:spLocks noChangeArrowheads="1"/>
          </p:cNvSpPr>
          <p:nvPr/>
        </p:nvSpPr>
        <p:spPr bwMode="gray">
          <a:xfrm>
            <a:off x="428625" y="571500"/>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442426" name="Oval 58"/>
          <p:cNvSpPr>
            <a:spLocks noChangeArrowheads="1"/>
          </p:cNvSpPr>
          <p:nvPr/>
        </p:nvSpPr>
        <p:spPr bwMode="gray">
          <a:xfrm>
            <a:off x="1851025" y="3505200"/>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grpId="0"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grpId="0"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grpId="0"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24" grpId="0" animBg="1"/>
      <p:bldP spid="442425" grpId="0" animBg="1"/>
      <p:bldP spid="4424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dirty="0" smtClean="0"/>
              <a:t>Bên cạnh các hoạt động quyên góp sách diễn ra hàng ngày, các dự án trọng điểm cũng được triển khai theo định kỳ hằng năm. </a:t>
            </a:r>
            <a:endParaRPr lang="en-US" dirty="0" smtClean="0"/>
          </a:p>
          <a:p>
            <a:pPr lvl="1" algn="just"/>
            <a:r>
              <a:rPr lang="vi-VN" dirty="0" smtClean="0"/>
              <a:t>Đây được xem như là các dự án con, điểm sáng của</a:t>
            </a:r>
            <a:r>
              <a:rPr lang="en-US" dirty="0" smtClean="0"/>
              <a:t> </a:t>
            </a:r>
            <a:r>
              <a:rPr lang="vi-VN" dirty="0" smtClean="0"/>
              <a:t>chương trình hành động trong năm, thường diễn ra từ tháng 4 đến đầu tháng 8 để chuẩn bị sách cho các bạn học sinh bước vào năm học mới.</a:t>
            </a:r>
            <a:endParaRPr lang="en-US" dirty="0" smtClean="0"/>
          </a:p>
          <a:p>
            <a:pPr marL="0" indent="0" algn="just">
              <a:buNone/>
            </a:pPr>
            <a:endParaRPr lang="en-US" sz="2400" b="0" dirty="0" smtClean="0"/>
          </a:p>
          <a:p>
            <a:pPr marL="0" indent="0" algn="just">
              <a:buNone/>
            </a:pPr>
            <a:r>
              <a:rPr lang="en-US" sz="2400" b="0" dirty="0"/>
              <a:t>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10</a:t>
            </a:fld>
            <a:endParaRPr lang="en-US"/>
          </a:p>
        </p:txBody>
      </p:sp>
    </p:spTree>
    <p:extLst>
      <p:ext uri="{BB962C8B-B14F-4D97-AF65-F5344CB8AC3E}">
        <p14:creationId xmlns:p14="http://schemas.microsoft.com/office/powerpoint/2010/main" val="158933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a:t>Quy trình hoạt động của từng dự án </a:t>
            </a:r>
            <a:r>
              <a:rPr lang="vi-VN" b="1" u="sng" dirty="0" smtClean="0"/>
              <a:t>thường</a:t>
            </a:r>
            <a:r>
              <a:rPr lang="en-US" b="1" u="sng" dirty="0" smtClean="0"/>
              <a:t> </a:t>
            </a:r>
            <a:r>
              <a:rPr lang="en-US" b="1" u="sng" dirty="0" err="1" smtClean="0"/>
              <a:t>niên</a:t>
            </a:r>
            <a:r>
              <a:rPr lang="en-US" b="1" dirty="0" smtClean="0"/>
              <a:t>:</a:t>
            </a:r>
          </a:p>
          <a:p>
            <a:pPr marL="914400" lvl="1" indent="-457200" algn="just">
              <a:buFont typeface="+mj-lt"/>
              <a:buAutoNum type="arabicPeriod"/>
            </a:pPr>
            <a:r>
              <a:rPr lang="vi-VN" sz="2400" b="0" dirty="0"/>
              <a:t>Khảo sát thực tế tại địa phương.</a:t>
            </a:r>
          </a:p>
          <a:p>
            <a:pPr marL="914400" lvl="1" indent="-457200" algn="just">
              <a:buFont typeface="+mj-lt"/>
              <a:buAutoNum type="arabicPeriod"/>
            </a:pPr>
            <a:r>
              <a:rPr lang="vi-VN" sz="2400" b="0" dirty="0"/>
              <a:t>Ban quản lý dự án họp bàn (trực tuyến / ngoại tuyến) đề xuất kế hoạch triển khai dự án.</a:t>
            </a:r>
          </a:p>
          <a:p>
            <a:pPr marL="914400" lvl="1" indent="-457200" algn="just">
              <a:buFont typeface="+mj-lt"/>
              <a:buAutoNum type="arabicPeriod"/>
            </a:pPr>
            <a:r>
              <a:rPr lang="vi-VN" sz="2400" b="0" dirty="0"/>
              <a:t>Chính thức thông qua kế hoạch triển khai dự án bằng việc công bố thông tin trên cổng thông tin SCMCT.</a:t>
            </a:r>
          </a:p>
          <a:p>
            <a:pPr marL="914400" lvl="1" indent="-457200" algn="just">
              <a:buFont typeface="+mj-lt"/>
              <a:buAutoNum type="arabicPeriod"/>
            </a:pPr>
            <a:r>
              <a:rPr lang="vi-VN" sz="2400" b="0" dirty="0"/>
              <a:t>Hình thành nhân sự và ban điều hành ở các điểm cầu - nơi dự án sẽ triển khai, tổ chức quyên góp</a:t>
            </a:r>
            <a:r>
              <a:rPr lang="vi-VN" sz="2400" b="0" dirty="0" smtClean="0"/>
              <a:t>.</a:t>
            </a:r>
            <a:endParaRPr lang="en-US" sz="2400" b="0" dirty="0" smtClean="0"/>
          </a:p>
        </p:txBody>
      </p:sp>
      <p:sp>
        <p:nvSpPr>
          <p:cNvPr id="4" name="Slide Number Placeholder 3"/>
          <p:cNvSpPr>
            <a:spLocks noGrp="1"/>
          </p:cNvSpPr>
          <p:nvPr>
            <p:ph type="sldNum" sz="quarter" idx="12"/>
          </p:nvPr>
        </p:nvSpPr>
        <p:spPr/>
        <p:txBody>
          <a:bodyPr/>
          <a:lstStyle/>
          <a:p>
            <a:fld id="{A149BCD4-9BC0-4FFB-BD3F-C807062770B1}" type="slidenum">
              <a:rPr lang="en-US" smtClean="0"/>
              <a:pPr/>
              <a:t>11</a:t>
            </a:fld>
            <a:endParaRPr lang="en-US"/>
          </a:p>
        </p:txBody>
      </p:sp>
    </p:spTree>
    <p:extLst>
      <p:ext uri="{BB962C8B-B14F-4D97-AF65-F5344CB8AC3E}">
        <p14:creationId xmlns:p14="http://schemas.microsoft.com/office/powerpoint/2010/main" val="305397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a:t>Quy trình hoạt động của từng dự án </a:t>
            </a:r>
            <a:r>
              <a:rPr lang="vi-VN" b="1" u="sng" dirty="0" smtClean="0"/>
              <a:t>thường</a:t>
            </a:r>
            <a:r>
              <a:rPr lang="en-US" b="1" u="sng" dirty="0" smtClean="0"/>
              <a:t> </a:t>
            </a:r>
            <a:r>
              <a:rPr lang="en-US" b="1" u="sng" dirty="0" err="1" smtClean="0"/>
              <a:t>niê</a:t>
            </a:r>
            <a:r>
              <a:rPr lang="en-US" u="sng" dirty="0" err="1" smtClean="0"/>
              <a:t>n</a:t>
            </a:r>
            <a:r>
              <a:rPr lang="en-US" dirty="0" smtClean="0"/>
              <a:t>:</a:t>
            </a:r>
          </a:p>
          <a:p>
            <a:pPr marL="914400" lvl="1" indent="-457200" algn="just">
              <a:buFont typeface="+mj-lt"/>
              <a:buAutoNum type="arabicPeriod" startAt="5"/>
            </a:pPr>
            <a:r>
              <a:rPr lang="en-US" sz="2400" dirty="0" smtClean="0"/>
              <a:t>T</a:t>
            </a:r>
            <a:r>
              <a:rPr lang="vi-VN" sz="2400" dirty="0"/>
              <a:t>riển khai nội dung dự án ở từng điểm cầu đồng thời có sự phối hợp chặt chẽ giữa các điểm cầu để hỗ trợ và hoàn thành mục tiêu đề ra</a:t>
            </a:r>
            <a:r>
              <a:rPr lang="vi-VN" sz="2400" dirty="0" smtClean="0"/>
              <a:t>.</a:t>
            </a:r>
            <a:endParaRPr lang="en-US" sz="2400" dirty="0" smtClean="0"/>
          </a:p>
          <a:p>
            <a:pPr marL="914400" lvl="1" indent="-457200" algn="just">
              <a:buFont typeface="+mj-lt"/>
              <a:buAutoNum type="arabicPeriod" startAt="6"/>
            </a:pPr>
            <a:r>
              <a:rPr lang="vi-VN" sz="2400" dirty="0" smtClean="0"/>
              <a:t>Thực </a:t>
            </a:r>
            <a:r>
              <a:rPr lang="vi-VN" sz="2400" dirty="0"/>
              <a:t>hiện chương trình tặng sách và thiết bị dạy học cho học sinh và nhà trường.</a:t>
            </a:r>
          </a:p>
          <a:p>
            <a:pPr marL="914400" lvl="1" indent="-457200" algn="just">
              <a:buFont typeface="+mj-lt"/>
              <a:buAutoNum type="arabicPeriod" startAt="6"/>
            </a:pPr>
            <a:r>
              <a:rPr lang="vi-VN" sz="2400" dirty="0" smtClean="0"/>
              <a:t>Tổng </a:t>
            </a:r>
            <a:r>
              <a:rPr lang="vi-VN" sz="2400" dirty="0"/>
              <a:t>kết, đánh giá mức độ hoàn thành của dự </a:t>
            </a:r>
            <a:r>
              <a:rPr lang="vi-VN" sz="2400" dirty="0" smtClean="0"/>
              <a:t>án.</a:t>
            </a:r>
            <a:endParaRPr lang="en-US" sz="2400" dirty="0" smtClean="0"/>
          </a:p>
          <a:p>
            <a:pPr marL="914400" lvl="1" indent="-457200" algn="just">
              <a:buFont typeface="+mj-lt"/>
              <a:buAutoNum type="arabicPeriod" startAt="6"/>
            </a:pPr>
            <a:r>
              <a:rPr lang="vi-VN" sz="2400" dirty="0" smtClean="0"/>
              <a:t>Giải </a:t>
            </a:r>
            <a:r>
              <a:rPr lang="vi-VN" sz="2400" dirty="0"/>
              <a:t>ngân tài </a:t>
            </a:r>
            <a:r>
              <a:rPr lang="vi-VN" sz="2400" dirty="0" smtClean="0"/>
              <a:t>chính</a:t>
            </a:r>
            <a:r>
              <a:rPr lang="en-US" sz="2400" dirty="0" smtClean="0"/>
              <a:t>.</a:t>
            </a:r>
          </a:p>
          <a:p>
            <a:pPr marL="914400" lvl="1" indent="-457200" algn="just">
              <a:buFont typeface="+mj-lt"/>
              <a:buAutoNum type="arabicPeriod" startAt="6"/>
            </a:pPr>
            <a:r>
              <a:rPr lang="vi-VN" sz="2400" dirty="0" smtClean="0"/>
              <a:t>Phản </a:t>
            </a:r>
            <a:r>
              <a:rPr lang="vi-VN" sz="2400" dirty="0"/>
              <a:t>hồi thông tin đến cộng đồng và tri ân các cá nhân, đơn vị đã đồng hành</a:t>
            </a:r>
            <a:r>
              <a:rPr lang="vi-VN" sz="2400" dirty="0" smtClean="0"/>
              <a:t>.</a:t>
            </a:r>
            <a:endParaRPr lang="vi-VN" sz="240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12</a:t>
            </a:fld>
            <a:endParaRPr lang="en-US"/>
          </a:p>
        </p:txBody>
      </p:sp>
    </p:spTree>
    <p:extLst>
      <p:ext uri="{BB962C8B-B14F-4D97-AF65-F5344CB8AC3E}">
        <p14:creationId xmlns:p14="http://schemas.microsoft.com/office/powerpoint/2010/main" val="1548795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a:pPr>
            <a:r>
              <a:rPr lang="vi-VN" sz="2400" dirty="0"/>
              <a:t>Thư ngỏ phát động dự án gửi đến cộng đồng mạng và các đơn vị, tổ chức, cá nhân để kêu gọi sự chung tay thực hiện chương trình thiện nguyện hướng đến đối tượng học sinh vùng / miền khó khăn.</a:t>
            </a:r>
          </a:p>
          <a:p>
            <a:pPr marL="914400" lvl="1" indent="-457200" algn="just">
              <a:buFont typeface="+mj-lt"/>
              <a:buAutoNum type="arabicPeriod"/>
            </a:pPr>
            <a:r>
              <a:rPr lang="vi-VN" sz="2400" dirty="0"/>
              <a:t>Kế hoạch thực hiện: Mục tiêu của dự án, thời gian và lộ trình thực hiện.</a:t>
            </a:r>
          </a:p>
          <a:p>
            <a:pPr marL="914400" lvl="1" indent="-457200" algn="just">
              <a:buFont typeface="+mj-lt"/>
              <a:buAutoNum type="arabicPeriod"/>
            </a:pPr>
            <a:r>
              <a:rPr lang="vi-VN" sz="2400" dirty="0"/>
              <a:t>Triển khai dự án tại các điểm cầu</a:t>
            </a:r>
            <a:r>
              <a:rPr lang="vi-VN" sz="2400" dirty="0" smtClean="0"/>
              <a:t>.</a:t>
            </a:r>
            <a:endParaRPr lang="en-US" sz="2400" dirty="0" smtClean="0"/>
          </a:p>
          <a:p>
            <a:pPr marL="914400" lvl="1" indent="-457200" algn="just">
              <a:buFont typeface="+mj-lt"/>
              <a:buAutoNum type="arabicPeriod"/>
            </a:pPr>
            <a:r>
              <a:rPr lang="vi-VN" sz="2400" dirty="0" smtClean="0"/>
              <a:t>Điểm </a:t>
            </a:r>
            <a:r>
              <a:rPr lang="vi-VN" sz="2400" dirty="0"/>
              <a:t>cầu cơ sở hoàn thành báo cáo chi tiết của quá trình khảo sát thực tế tại địa phương.</a:t>
            </a:r>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13</a:t>
            </a:fld>
            <a:endParaRPr lang="en-US"/>
          </a:p>
        </p:txBody>
      </p:sp>
    </p:spTree>
    <p:extLst>
      <p:ext uri="{BB962C8B-B14F-4D97-AF65-F5344CB8AC3E}">
        <p14:creationId xmlns:p14="http://schemas.microsoft.com/office/powerpoint/2010/main" val="2114409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startAt="5"/>
            </a:pPr>
            <a:r>
              <a:rPr lang="vi-VN" sz="2400" dirty="0" smtClean="0"/>
              <a:t>Các </a:t>
            </a:r>
            <a:r>
              <a:rPr lang="vi-VN" sz="2400" dirty="0"/>
              <a:t>điểm cầu triển khai chương trình quyên góp hiện vật (sách giáo khoa, đồ dùng học tập) và hiện kim (ủng hộ tiền mặt để mua sách và thiết bị phù hợp với nhu cầu thực tế của quá trình khảo sát tại địa phương)</a:t>
            </a:r>
          </a:p>
          <a:p>
            <a:pPr marL="914400" lvl="1" indent="-457200" algn="just">
              <a:buFont typeface="+mj-lt"/>
              <a:buAutoNum type="arabicPeriod" startAt="5"/>
            </a:pPr>
            <a:r>
              <a:rPr lang="vi-VN" sz="2400" dirty="0" smtClean="0"/>
              <a:t>Thực </a:t>
            </a:r>
            <a:r>
              <a:rPr lang="vi-VN" sz="2400" dirty="0"/>
              <a:t>hiện vận chuyển hiện vật từ các điểm cầu về điểm cầu cơ sở - địa điểm triển khai dự án và trao tặng sách.</a:t>
            </a:r>
          </a:p>
          <a:p>
            <a:pPr marL="914400" lvl="1" indent="-457200" algn="just">
              <a:buFont typeface="+mj-lt"/>
              <a:buAutoNum type="arabicPeriod" startAt="5"/>
            </a:pPr>
            <a:r>
              <a:rPr lang="en-US" sz="2400" dirty="0" smtClean="0"/>
              <a:t>T</a:t>
            </a:r>
            <a:r>
              <a:rPr lang="vi-VN" sz="2400" dirty="0" smtClean="0"/>
              <a:t>iến </a:t>
            </a:r>
            <a:r>
              <a:rPr lang="vi-VN" sz="2400" dirty="0"/>
              <a:t>hành phân loại, thống kê và lập báo cáo chi tiết.</a:t>
            </a:r>
          </a:p>
          <a:p>
            <a:pPr marL="914400" lvl="1" indent="-457200" algn="just">
              <a:buFont typeface="+mj-lt"/>
              <a:buAutoNum type="arabicPeriod" startAt="5"/>
            </a:pPr>
            <a:endParaRPr lang="vi-VN" sz="2400" dirty="0"/>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14</a:t>
            </a:fld>
            <a:endParaRPr lang="en-US"/>
          </a:p>
        </p:txBody>
      </p:sp>
    </p:spTree>
    <p:extLst>
      <p:ext uri="{BB962C8B-B14F-4D97-AF65-F5344CB8AC3E}">
        <p14:creationId xmlns:p14="http://schemas.microsoft.com/office/powerpoint/2010/main" val="2912313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startAt="8"/>
            </a:pPr>
            <a:r>
              <a:rPr lang="vi-VN" sz="2400" dirty="0" smtClean="0"/>
              <a:t>Ban </a:t>
            </a:r>
            <a:r>
              <a:rPr lang="vi-VN" sz="2400" dirty="0"/>
              <a:t>điều hành căn cứ trên số hiện vật và hiện kim quyên góp được để đề xuất kế hoạch bổ sung hiện vật (sách, tài liệu) từ số hiện kim thu được.</a:t>
            </a:r>
          </a:p>
          <a:p>
            <a:pPr marL="914400" lvl="1" indent="-457200" algn="just">
              <a:buFont typeface="+mj-lt"/>
              <a:buAutoNum type="arabicPeriod" startAt="8"/>
            </a:pPr>
            <a:r>
              <a:rPr lang="vi-VN" sz="2400" dirty="0" smtClean="0"/>
              <a:t>Tiến </a:t>
            </a:r>
            <a:r>
              <a:rPr lang="vi-VN" sz="2400" dirty="0"/>
              <a:t>hành các chương trình tặng sách, đồ dùng học tập tại địa phương, đơn vị.</a:t>
            </a:r>
          </a:p>
          <a:p>
            <a:pPr marL="914400" lvl="1" indent="-457200" algn="just">
              <a:buFont typeface="+mj-lt"/>
              <a:buAutoNum type="arabicPeriod" startAt="8"/>
            </a:pPr>
            <a:r>
              <a:rPr lang="vi-VN" sz="2400" dirty="0" smtClean="0"/>
              <a:t>Ban </a:t>
            </a:r>
            <a:r>
              <a:rPr lang="vi-VN" sz="2400" dirty="0"/>
              <a:t>điều hành thực hiện công tác giải ngân tài chính</a:t>
            </a:r>
          </a:p>
          <a:p>
            <a:pPr marL="914400" lvl="1" indent="-457200" algn="just">
              <a:buFont typeface="+mj-lt"/>
              <a:buAutoNum type="arabicPeriod" startAt="8"/>
            </a:pPr>
            <a:r>
              <a:rPr lang="vi-VN" sz="2400" dirty="0" smtClean="0"/>
              <a:t>Công </a:t>
            </a:r>
            <a:r>
              <a:rPr lang="vi-VN" sz="2400" dirty="0"/>
              <a:t>bố thông tin và tri ân cộng đồng</a:t>
            </a:r>
          </a:p>
          <a:p>
            <a:pPr marL="914400" lvl="1" indent="-457200" algn="just">
              <a:buFont typeface="+mj-lt"/>
              <a:buAutoNum type="arabicPeriod" startAt="8"/>
            </a:pPr>
            <a:r>
              <a:rPr lang="vi-VN" sz="2400" dirty="0" smtClean="0"/>
              <a:t>Dự </a:t>
            </a:r>
            <a:r>
              <a:rPr lang="vi-VN" sz="2400" dirty="0"/>
              <a:t>án kết thúc sau 3 tháng kể từ ngày công bố thông tin giải ngân.</a:t>
            </a:r>
          </a:p>
          <a:p>
            <a:pPr marL="914400" lvl="1" indent="-457200" algn="just">
              <a:buFont typeface="+mj-lt"/>
              <a:buAutoNum type="arabicPeriod" startAt="8"/>
            </a:pPr>
            <a:endParaRPr lang="vi-VN" sz="2400" dirty="0"/>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15</a:t>
            </a:fld>
            <a:endParaRPr lang="en-US"/>
          </a:p>
        </p:txBody>
      </p:sp>
    </p:spTree>
    <p:extLst>
      <p:ext uri="{BB962C8B-B14F-4D97-AF65-F5344CB8AC3E}">
        <p14:creationId xmlns:p14="http://schemas.microsoft.com/office/powerpoint/2010/main" val="3935300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smtClean="0"/>
              <a:t>Đối </a:t>
            </a:r>
            <a:r>
              <a:rPr lang="vi-VN" b="1" u="sng" dirty="0"/>
              <a:t>tượng, nhân sự tham gia dự án</a:t>
            </a:r>
            <a:r>
              <a:rPr lang="en-US" u="sng" dirty="0" smtClean="0"/>
              <a:t>:</a:t>
            </a:r>
          </a:p>
          <a:p>
            <a:pPr marL="914400" lvl="1" indent="-457200" algn="just">
              <a:buFont typeface="+mj-lt"/>
              <a:buAutoNum type="arabicPeriod"/>
            </a:pPr>
            <a:r>
              <a:rPr lang="vi-VN" sz="2400" dirty="0" smtClean="0"/>
              <a:t>Ban </a:t>
            </a:r>
            <a:r>
              <a:rPr lang="vi-VN" sz="2400" dirty="0"/>
              <a:t>điều hành dự án: Trưởng ban, các phó ban, trưởng các điểm cầu, trợ lý, kế toán và thủ quỹ.</a:t>
            </a:r>
          </a:p>
          <a:p>
            <a:pPr marL="914400" lvl="1" indent="-457200" algn="just">
              <a:buFont typeface="+mj-lt"/>
              <a:buAutoNum type="arabicPeriod"/>
            </a:pPr>
            <a:r>
              <a:rPr lang="vi-VN" sz="2400" dirty="0" smtClean="0"/>
              <a:t>Ban </a:t>
            </a:r>
            <a:r>
              <a:rPr lang="vi-VN" sz="2400" dirty="0"/>
              <a:t>điều hành các điểm cầu: </a:t>
            </a:r>
            <a:r>
              <a:rPr lang="vi-VN" sz="2400" dirty="0" smtClean="0"/>
              <a:t>Trưởng</a:t>
            </a:r>
            <a:r>
              <a:rPr lang="en-US" sz="2400" dirty="0" smtClean="0"/>
              <a:t> </a:t>
            </a:r>
            <a:r>
              <a:rPr lang="vi-VN" sz="2400" dirty="0" smtClean="0"/>
              <a:t>/</a:t>
            </a:r>
            <a:r>
              <a:rPr lang="en-US" sz="2400" dirty="0" smtClean="0"/>
              <a:t> </a:t>
            </a:r>
            <a:r>
              <a:rPr lang="vi-VN" sz="2400" dirty="0" smtClean="0"/>
              <a:t>phó </a:t>
            </a:r>
            <a:r>
              <a:rPr lang="vi-VN" sz="2400" dirty="0"/>
              <a:t>các điểm cầu, trợ lý, thủ quỹ và các tình nguyện viên (TNV) của các điểm cầu.</a:t>
            </a:r>
          </a:p>
          <a:p>
            <a:pPr marL="914400" lvl="1" indent="-457200" algn="just">
              <a:buFont typeface="+mj-lt"/>
              <a:buAutoNum type="arabicPeriod"/>
            </a:pPr>
            <a:r>
              <a:rPr lang="vi-VN" sz="2400" dirty="0" smtClean="0"/>
              <a:t>Thành </a:t>
            </a:r>
            <a:r>
              <a:rPr lang="vi-VN" sz="2400" dirty="0"/>
              <a:t>viên cộng đồng mạng</a:t>
            </a:r>
          </a:p>
          <a:p>
            <a:pPr marL="914400" lvl="1" indent="-457200" algn="just">
              <a:buFont typeface="+mj-lt"/>
              <a:buAutoNum type="arabicPeriod"/>
            </a:pPr>
            <a:r>
              <a:rPr lang="vi-VN" sz="2400" dirty="0" smtClean="0"/>
              <a:t>Các </a:t>
            </a:r>
            <a:r>
              <a:rPr lang="vi-VN" sz="2400" dirty="0"/>
              <a:t>cá nhân, đơn vị/tổ chức tham gia, đồng hành cùng dự án.</a:t>
            </a:r>
          </a:p>
          <a:p>
            <a:pPr marL="914400" lvl="1" indent="-457200" algn="just">
              <a:buFont typeface="+mj-lt"/>
              <a:buAutoNum type="arabicPeriod"/>
            </a:pPr>
            <a:r>
              <a:rPr lang="vi-VN" sz="2400" dirty="0" smtClean="0"/>
              <a:t>Các </a:t>
            </a:r>
            <a:r>
              <a:rPr lang="vi-VN" sz="2400" dirty="0"/>
              <a:t>cá nhân (học sinh), đơn vị (trường học) được hưởng lợi từ dự án.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16</a:t>
            </a:fld>
            <a:endParaRPr lang="en-US"/>
          </a:p>
        </p:txBody>
      </p:sp>
    </p:spTree>
    <p:extLst>
      <p:ext uri="{BB962C8B-B14F-4D97-AF65-F5344CB8AC3E}">
        <p14:creationId xmlns:p14="http://schemas.microsoft.com/office/powerpoint/2010/main" val="937351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Quản </a:t>
            </a:r>
            <a:r>
              <a:rPr lang="vi-VN" b="1" u="sng" dirty="0"/>
              <a:t>lý tài chính</a:t>
            </a:r>
            <a:r>
              <a:rPr lang="en-US" u="sng" dirty="0" smtClean="0"/>
              <a:t>:</a:t>
            </a:r>
          </a:p>
          <a:p>
            <a:pPr lvl="2" algn="just"/>
            <a:r>
              <a:rPr lang="vi-VN" dirty="0"/>
              <a:t>Quỹ tài chính của SCMCT được quy thành tiền mặt do các thành viên, người dùng ủng hộ, quyên góp.</a:t>
            </a:r>
          </a:p>
          <a:p>
            <a:pPr lvl="2" algn="just"/>
            <a:r>
              <a:rPr lang="vi-VN" dirty="0"/>
              <a:t>SCMCT sẽ sử dụng quỹ này để điều hành cổng thông tin và xuất tài chính để mua sách, dụng cụ học tập để hỗ trợ cho các dự án, sự kiện do cổng thông tin phát động.</a:t>
            </a:r>
          </a:p>
          <a:p>
            <a:pPr lvl="2" algn="just"/>
            <a:r>
              <a:rPr lang="vi-VN" dirty="0"/>
              <a:t>Sau mỗi dự án, sự kiện, SCMCT tổng kết và công khai, báo cáo quỹ tài chính này. Các thành viên có thể truy cập để xem được các báo cáo tài chính này</a:t>
            </a:r>
            <a:r>
              <a:rPr lang="vi-VN" dirty="0" smtClean="0"/>
              <a:t>.</a:t>
            </a:r>
            <a:endParaRPr lang="vi-VN"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17</a:t>
            </a:fld>
            <a:endParaRPr lang="en-US"/>
          </a:p>
        </p:txBody>
      </p:sp>
    </p:spTree>
    <p:extLst>
      <p:ext uri="{BB962C8B-B14F-4D97-AF65-F5344CB8AC3E}">
        <p14:creationId xmlns:p14="http://schemas.microsoft.com/office/powerpoint/2010/main" val="2193844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Quản </a:t>
            </a:r>
            <a:r>
              <a:rPr lang="vi-VN" b="1" u="sng" dirty="0"/>
              <a:t>lý </a:t>
            </a:r>
            <a:r>
              <a:rPr lang="en-US" b="1" u="sng" dirty="0" err="1" smtClean="0"/>
              <a:t>kho</a:t>
            </a:r>
            <a:r>
              <a:rPr lang="en-US" u="sng" dirty="0" smtClean="0"/>
              <a:t>:</a:t>
            </a:r>
          </a:p>
          <a:p>
            <a:pPr lvl="2" algn="just"/>
            <a:r>
              <a:rPr lang="vi-VN" dirty="0" smtClean="0"/>
              <a:t>Cổng </a:t>
            </a:r>
            <a:r>
              <a:rPr lang="vi-VN" dirty="0"/>
              <a:t>thông tin lập các kho lưu trữ tương ứng với các điểm cầu để tiếp nhận các yêu cầu quyên góp của người dùng.</a:t>
            </a:r>
          </a:p>
          <a:p>
            <a:pPr lvl="2" algn="just"/>
            <a:r>
              <a:rPr lang="vi-VN" dirty="0" smtClean="0"/>
              <a:t>Kho </a:t>
            </a:r>
            <a:r>
              <a:rPr lang="vi-VN" dirty="0"/>
              <a:t>lưu trữ bao gồm sách, dụng cụ học tập, tiền mặt do người dùng ủng hộ quyên góp.</a:t>
            </a:r>
          </a:p>
          <a:p>
            <a:pPr lvl="2" algn="just"/>
            <a:r>
              <a:rPr lang="vi-VN" dirty="0" smtClean="0"/>
              <a:t>Kho </a:t>
            </a:r>
            <a:r>
              <a:rPr lang="vi-VN" dirty="0"/>
              <a:t>lưu trữ phải quản lý được việc nhập kho và xuất kho cũng như việc chuyển hiện vật, hiện kim từ điểm cầu này sang điểm cầu khác cho từng dự án con và của dự án SCMCT.</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18</a:t>
            </a:fld>
            <a:endParaRPr lang="en-US"/>
          </a:p>
        </p:txBody>
      </p:sp>
    </p:spTree>
    <p:extLst>
      <p:ext uri="{BB962C8B-B14F-4D97-AF65-F5344CB8AC3E}">
        <p14:creationId xmlns:p14="http://schemas.microsoft.com/office/powerpoint/2010/main" val="938113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Kho </a:t>
            </a:r>
            <a:r>
              <a:rPr lang="vi-VN" b="1" u="sng" dirty="0"/>
              <a:t>tài nguyên trực tuyến</a:t>
            </a:r>
            <a:r>
              <a:rPr lang="en-US" u="sng" dirty="0" smtClean="0"/>
              <a:t>:</a:t>
            </a:r>
          </a:p>
          <a:p>
            <a:pPr lvl="2" algn="just"/>
            <a:r>
              <a:rPr lang="vi-VN" dirty="0"/>
              <a:t>Cổng thông tin có kho tài nguyên chứa các tư liệu bài viết, thư viện ảnh, video về tất cả các hoạt động quyên góp để các thành viên, người dùng có thể vào xem trực tuyến các tài nguyên </a:t>
            </a:r>
            <a:r>
              <a:rPr lang="vi-VN" dirty="0" smtClean="0"/>
              <a:t>này</a:t>
            </a:r>
            <a:endParaRPr lang="en-US" dirty="0" smtClean="0"/>
          </a:p>
          <a:p>
            <a:pPr lvl="2" algn="just"/>
            <a:r>
              <a:rPr lang="vi-VN" dirty="0" smtClean="0"/>
              <a:t>.</a:t>
            </a:r>
            <a:endParaRPr lang="vi-VN"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456" y="3751727"/>
            <a:ext cx="6617269" cy="2852271"/>
          </a:xfrm>
          <a:prstGeom prst="rect">
            <a:avLst/>
          </a:prstGeom>
        </p:spPr>
      </p:pic>
    </p:spTree>
    <p:extLst>
      <p:ext uri="{BB962C8B-B14F-4D97-AF65-F5344CB8AC3E}">
        <p14:creationId xmlns:p14="http://schemas.microsoft.com/office/powerpoint/2010/main" val="1218691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21" name="Rectangle 9"/>
          <p:cNvSpPr>
            <a:spLocks noGrp="1" noChangeArrowheads="1"/>
          </p:cNvSpPr>
          <p:nvPr>
            <p:ph type="title"/>
          </p:nvPr>
        </p:nvSpPr>
        <p:spPr/>
        <p:txBody>
          <a:bodyPr/>
          <a:lstStyle/>
          <a:p>
            <a:pPr algn="ctr"/>
            <a:r>
              <a:rPr lang="en-US" sz="4100" dirty="0" smtClean="0"/>
              <a:t>NHỮNG NGƯỜI THỰC HIỆN</a:t>
            </a:r>
            <a:endParaRPr lang="en-US" sz="4100" dirty="0"/>
          </a:p>
        </p:txBody>
      </p:sp>
      <p:sp>
        <p:nvSpPr>
          <p:cNvPr id="5" name="Slide Number Placeholder 4"/>
          <p:cNvSpPr>
            <a:spLocks noGrp="1"/>
          </p:cNvSpPr>
          <p:nvPr>
            <p:ph type="sldNum" sz="quarter" idx="12"/>
          </p:nvPr>
        </p:nvSpPr>
        <p:spPr/>
        <p:txBody>
          <a:bodyPr/>
          <a:lstStyle/>
          <a:p>
            <a:fld id="{A149BCD4-9BC0-4FFB-BD3F-C807062770B1}" type="slidenum">
              <a:rPr lang="en-US" smtClean="0"/>
              <a:pPr/>
              <a:t>2</a:t>
            </a:fld>
            <a:endParaRPr lang="en-US" dirty="0"/>
          </a:p>
        </p:txBody>
      </p:sp>
      <p:sp>
        <p:nvSpPr>
          <p:cNvPr id="61" name="Line 253"/>
          <p:cNvSpPr>
            <a:spLocks noChangeShapeType="1"/>
          </p:cNvSpPr>
          <p:nvPr/>
        </p:nvSpPr>
        <p:spPr bwMode="gray">
          <a:xfrm>
            <a:off x="2116536" y="57553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Rectangle 254"/>
          <p:cNvSpPr>
            <a:spLocks noChangeArrowheads="1"/>
          </p:cNvSpPr>
          <p:nvPr/>
        </p:nvSpPr>
        <p:spPr bwMode="gray">
          <a:xfrm rot="3419336">
            <a:off x="1832373" y="5179081"/>
            <a:ext cx="479425" cy="520700"/>
          </a:xfrm>
          <a:prstGeom prst="rect">
            <a:avLst/>
          </a:prstGeom>
          <a:gradFill rotWithShape="1">
            <a:gsLst>
              <a:gs pos="0">
                <a:srgbClr val="8064A2"/>
              </a:gs>
              <a:gs pos="100000">
                <a:srgbClr val="8064A2">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8064A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Text Box 255"/>
          <p:cNvSpPr txBox="1">
            <a:spLocks noChangeArrowheads="1"/>
          </p:cNvSpPr>
          <p:nvPr/>
        </p:nvSpPr>
        <p:spPr bwMode="gray">
          <a:xfrm>
            <a:off x="1887936" y="52219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4</a:t>
            </a:r>
          </a:p>
        </p:txBody>
      </p:sp>
      <p:sp>
        <p:nvSpPr>
          <p:cNvPr id="64" name="Line 256"/>
          <p:cNvSpPr>
            <a:spLocks noChangeShapeType="1"/>
          </p:cNvSpPr>
          <p:nvPr/>
        </p:nvSpPr>
        <p:spPr bwMode="gray">
          <a:xfrm>
            <a:off x="2116536" y="32407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57"/>
          <p:cNvSpPr>
            <a:spLocks noChangeArrowheads="1"/>
          </p:cNvSpPr>
          <p:nvPr/>
        </p:nvSpPr>
        <p:spPr bwMode="gray">
          <a:xfrm rot="3419336">
            <a:off x="1832373" y="2664481"/>
            <a:ext cx="479425" cy="520700"/>
          </a:xfrm>
          <a:prstGeom prst="rect">
            <a:avLst/>
          </a:prstGeom>
          <a:gradFill rotWithShape="1">
            <a:gsLst>
              <a:gs pos="0">
                <a:srgbClr val="4F81BD"/>
              </a:gs>
              <a:gs pos="100000">
                <a:srgbClr val="4F81BD">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4F81B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6" name="Text Box 258"/>
          <p:cNvSpPr txBox="1">
            <a:spLocks noChangeArrowheads="1"/>
          </p:cNvSpPr>
          <p:nvPr/>
        </p:nvSpPr>
        <p:spPr bwMode="gray">
          <a:xfrm>
            <a:off x="2525835" y="2751793"/>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latin typeface="Arial" pitchFamily="34" charset="0"/>
              </a:rPr>
              <a:t>TRẦN CHIẾN 		10332541</a:t>
            </a:r>
            <a:endParaRPr lang="en-US" sz="2400" dirty="0">
              <a:latin typeface="Arial" pitchFamily="34" charset="0"/>
            </a:endParaRPr>
          </a:p>
        </p:txBody>
      </p:sp>
      <p:sp>
        <p:nvSpPr>
          <p:cNvPr id="67" name="Text Box 259"/>
          <p:cNvSpPr txBox="1">
            <a:spLocks noChangeArrowheads="1"/>
          </p:cNvSpPr>
          <p:nvPr/>
        </p:nvSpPr>
        <p:spPr bwMode="gray">
          <a:xfrm>
            <a:off x="1887936" y="27073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1</a:t>
            </a:r>
          </a:p>
        </p:txBody>
      </p:sp>
      <p:sp>
        <p:nvSpPr>
          <p:cNvPr id="68" name="Line 260"/>
          <p:cNvSpPr>
            <a:spLocks noChangeShapeType="1"/>
          </p:cNvSpPr>
          <p:nvPr/>
        </p:nvSpPr>
        <p:spPr bwMode="gray">
          <a:xfrm>
            <a:off x="2116536" y="40789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9" name="Rectangle 261"/>
          <p:cNvSpPr>
            <a:spLocks noChangeArrowheads="1"/>
          </p:cNvSpPr>
          <p:nvPr/>
        </p:nvSpPr>
        <p:spPr bwMode="gray">
          <a:xfrm rot="3419336">
            <a:off x="1832373" y="3502681"/>
            <a:ext cx="479425" cy="520700"/>
          </a:xfrm>
          <a:prstGeom prst="rect">
            <a:avLst/>
          </a:prstGeom>
          <a:gradFill rotWithShape="1">
            <a:gsLst>
              <a:gs pos="0">
                <a:srgbClr val="C0504D"/>
              </a:gs>
              <a:gs pos="100000">
                <a:srgbClr val="C0504D">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C0504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0" name="Text Box 262"/>
          <p:cNvSpPr txBox="1">
            <a:spLocks noChangeArrowheads="1"/>
          </p:cNvSpPr>
          <p:nvPr/>
        </p:nvSpPr>
        <p:spPr bwMode="gray">
          <a:xfrm>
            <a:off x="1887936" y="35455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2</a:t>
            </a:r>
          </a:p>
        </p:txBody>
      </p:sp>
      <p:sp>
        <p:nvSpPr>
          <p:cNvPr id="71" name="Line 263"/>
          <p:cNvSpPr>
            <a:spLocks noChangeShapeType="1"/>
          </p:cNvSpPr>
          <p:nvPr/>
        </p:nvSpPr>
        <p:spPr bwMode="gray">
          <a:xfrm>
            <a:off x="2118124" y="4915556"/>
            <a:ext cx="5943600" cy="1587"/>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Rectangle 264"/>
          <p:cNvSpPr>
            <a:spLocks noChangeArrowheads="1"/>
          </p:cNvSpPr>
          <p:nvPr/>
        </p:nvSpPr>
        <p:spPr bwMode="gray">
          <a:xfrm rot="3419336">
            <a:off x="1832373" y="4340881"/>
            <a:ext cx="479425" cy="520700"/>
          </a:xfrm>
          <a:prstGeom prst="rect">
            <a:avLst/>
          </a:prstGeom>
          <a:gradFill rotWithShape="1">
            <a:gsLst>
              <a:gs pos="0">
                <a:srgbClr val="9BBB59"/>
              </a:gs>
              <a:gs pos="100000">
                <a:srgbClr val="9BBB5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BBB5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3" name="Text Box 265"/>
          <p:cNvSpPr txBox="1">
            <a:spLocks noChangeArrowheads="1"/>
          </p:cNvSpPr>
          <p:nvPr/>
        </p:nvSpPr>
        <p:spPr bwMode="gray">
          <a:xfrm>
            <a:off x="1887936" y="43837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3</a:t>
            </a:r>
          </a:p>
        </p:txBody>
      </p:sp>
      <p:sp>
        <p:nvSpPr>
          <p:cNvPr id="77" name="Text Box 269"/>
          <p:cNvSpPr txBox="1">
            <a:spLocks noChangeArrowheads="1"/>
          </p:cNvSpPr>
          <p:nvPr/>
        </p:nvSpPr>
        <p:spPr bwMode="gray">
          <a:xfrm>
            <a:off x="2525835" y="3613806"/>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latin typeface="Arial" pitchFamily="34" charset="0"/>
              </a:rPr>
              <a:t>NGUYỄN VĂN ĐẠT 	10308731</a:t>
            </a:r>
            <a:endParaRPr lang="en-US" sz="2400" dirty="0">
              <a:latin typeface="Arial" pitchFamily="34" charset="0"/>
            </a:endParaRPr>
          </a:p>
        </p:txBody>
      </p:sp>
      <p:sp>
        <p:nvSpPr>
          <p:cNvPr id="78" name="Text Box 270"/>
          <p:cNvSpPr txBox="1">
            <a:spLocks noChangeArrowheads="1"/>
          </p:cNvSpPr>
          <p:nvPr/>
        </p:nvSpPr>
        <p:spPr bwMode="gray">
          <a:xfrm>
            <a:off x="2525835" y="4453593"/>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vi-VN" sz="2400" dirty="0" smtClean="0">
                <a:latin typeface="Arial" pitchFamily="34" charset="0"/>
              </a:rPr>
              <a:t>NGÔ QUỐC CƯỜNG 	10303521</a:t>
            </a:r>
            <a:endParaRPr lang="vi-VN" sz="2400" dirty="0">
              <a:latin typeface="Arial" pitchFamily="34" charset="0"/>
            </a:endParaRPr>
          </a:p>
        </p:txBody>
      </p:sp>
      <p:sp>
        <p:nvSpPr>
          <p:cNvPr id="79" name="Text Box 271"/>
          <p:cNvSpPr txBox="1">
            <a:spLocks noChangeArrowheads="1"/>
          </p:cNvSpPr>
          <p:nvPr/>
        </p:nvSpPr>
        <p:spPr bwMode="gray">
          <a:xfrm>
            <a:off x="2525835" y="5294968"/>
            <a:ext cx="5437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400" dirty="0" smtClean="0">
                <a:latin typeface="Arial" pitchFamily="34" charset="0"/>
              </a:rPr>
              <a:t>ĐỖ TRẦN NHỰT KHÁNH 	 10309841</a:t>
            </a:r>
            <a:endParaRPr lang="en-US" sz="2400" dirty="0">
              <a:latin typeface="Arial" pitchFamily="34" charset="0"/>
            </a:endParaRPr>
          </a:p>
        </p:txBody>
      </p:sp>
      <p:sp>
        <p:nvSpPr>
          <p:cNvPr id="3" name="TextBox 2"/>
          <p:cNvSpPr txBox="1"/>
          <p:nvPr/>
        </p:nvSpPr>
        <p:spPr>
          <a:xfrm>
            <a:off x="1709520" y="1596789"/>
            <a:ext cx="6520079" cy="461665"/>
          </a:xfrm>
          <a:prstGeom prst="rect">
            <a:avLst/>
          </a:prstGeom>
          <a:noFill/>
        </p:spPr>
        <p:txBody>
          <a:bodyPr wrap="square" rtlCol="0">
            <a:spAutoFit/>
          </a:bodyPr>
          <a:lstStyle/>
          <a:p>
            <a:r>
              <a:rPr lang="en-US" sz="2400" dirty="0" smtClean="0">
                <a:solidFill>
                  <a:schemeClr val="accent1"/>
                </a:solidFill>
              </a:rPr>
              <a:t>GV HƯỚNG DẪN: </a:t>
            </a:r>
            <a:r>
              <a:rPr lang="en-US" sz="2400" dirty="0" err="1" smtClean="0">
                <a:solidFill>
                  <a:schemeClr val="accent1"/>
                </a:solidFill>
              </a:rPr>
              <a:t>Ths</a:t>
            </a:r>
            <a:r>
              <a:rPr lang="en-US" sz="2400" dirty="0" smtClean="0">
                <a:solidFill>
                  <a:schemeClr val="accent1"/>
                </a:solidFill>
              </a:rPr>
              <a:t> NGUYỄN HỮU TÌNH</a:t>
            </a:r>
            <a:endParaRPr lang="en-US" sz="2400" dirty="0">
              <a:solidFill>
                <a:schemeClr val="accent1"/>
              </a:solidFill>
            </a:endParaRPr>
          </a:p>
        </p:txBody>
      </p:sp>
    </p:spTree>
    <p:extLst>
      <p:ext uri="{BB962C8B-B14F-4D97-AF65-F5344CB8AC3E}">
        <p14:creationId xmlns:p14="http://schemas.microsoft.com/office/powerpoint/2010/main" val="33709215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vi-VN" dirty="0" smtClean="0"/>
              <a:t>Môi </a:t>
            </a:r>
            <a:r>
              <a:rPr lang="vi-VN" dirty="0"/>
              <a:t>trường và công cụ thực hiện</a:t>
            </a:r>
            <a:r>
              <a:rPr lang="en-US" dirty="0" smtClean="0"/>
              <a:t>:</a:t>
            </a:r>
            <a:endParaRPr lang="en-US" dirty="0" smtClean="0"/>
          </a:p>
          <a:p>
            <a:pPr lvl="1" algn="just"/>
            <a:r>
              <a:rPr lang="vi-VN" sz="2400" dirty="0" smtClean="0"/>
              <a:t>ASP.NET </a:t>
            </a:r>
            <a:r>
              <a:rPr lang="vi-VN" sz="2400" dirty="0"/>
              <a:t>(Microsoft .NET Framework 3.5)</a:t>
            </a:r>
          </a:p>
          <a:p>
            <a:pPr lvl="1" algn="just"/>
            <a:r>
              <a:rPr lang="vi-VN" sz="2400" dirty="0" smtClean="0"/>
              <a:t>Cơ </a:t>
            </a:r>
            <a:r>
              <a:rPr lang="vi-VN" sz="2400" dirty="0"/>
              <a:t>sở dữ liệu: SQL server </a:t>
            </a:r>
            <a:r>
              <a:rPr lang="vi-VN" sz="2400" dirty="0" smtClean="0"/>
              <a:t>2005</a:t>
            </a:r>
            <a:endParaRPr lang="en-US" sz="2400" dirty="0" smtClean="0"/>
          </a:p>
          <a:p>
            <a:pPr lvl="1" algn="just"/>
            <a:endParaRPr lang="vi-VN" sz="2400" dirty="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858" y="2817065"/>
            <a:ext cx="4200525" cy="2724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383" y="3257916"/>
            <a:ext cx="3038475" cy="24955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966" y="5103004"/>
            <a:ext cx="2333951" cy="876422"/>
          </a:xfrm>
          <a:prstGeom prst="rect">
            <a:avLst/>
          </a:prstGeom>
        </p:spPr>
      </p:pic>
    </p:spTree>
    <p:extLst>
      <p:ext uri="{BB962C8B-B14F-4D97-AF65-F5344CB8AC3E}">
        <p14:creationId xmlns:p14="http://schemas.microsoft.com/office/powerpoint/2010/main" val="2351675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a:t>
            </a:r>
            <a:endParaRPr lang="en-US" dirty="0" smtClean="0"/>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21</a:t>
            </a:fld>
            <a:endParaRPr lang="en-US"/>
          </a:p>
        </p:txBody>
      </p:sp>
      <p:pic>
        <p:nvPicPr>
          <p:cNvPr id="429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20" y="1828800"/>
            <a:ext cx="6268640" cy="470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234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Quy</a:t>
            </a:r>
            <a:r>
              <a:rPr lang="en-US" dirty="0" smtClean="0"/>
              <a:t> </a:t>
            </a:r>
            <a:r>
              <a:rPr lang="en-US" dirty="0" err="1" smtClean="0"/>
              <a:t>trình</a:t>
            </a:r>
            <a:r>
              <a:rPr lang="en-US" dirty="0" smtClean="0"/>
              <a:t> </a:t>
            </a:r>
            <a:r>
              <a:rPr lang="en-US" dirty="0" err="1" smtClean="0"/>
              <a:t>cho</a:t>
            </a:r>
            <a:r>
              <a:rPr lang="en-US" dirty="0" smtClean="0"/>
              <a:t> </a:t>
            </a:r>
            <a:r>
              <a:rPr lang="en-US" dirty="0" err="1" smtClean="0"/>
              <a:t>sách</a:t>
            </a:r>
            <a:r>
              <a:rPr lang="en-US" dirty="0" smtClean="0"/>
              <a:t>:</a:t>
            </a:r>
            <a:endParaRPr lang="en-US" dirty="0" smtClean="0"/>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22</a:t>
            </a:fld>
            <a:endParaRPr lang="en-US"/>
          </a:p>
        </p:txBody>
      </p:sp>
      <p:pic>
        <p:nvPicPr>
          <p:cNvPr id="430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267" y="1905854"/>
            <a:ext cx="8011733" cy="44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307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a:t>
            </a:r>
            <a:endParaRPr lang="en-US" dirty="0" smtClean="0"/>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23</a:t>
            </a:fld>
            <a:endParaRPr lang="en-US"/>
          </a:p>
        </p:txBody>
      </p:sp>
      <p:pic>
        <p:nvPicPr>
          <p:cNvPr id="431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165" y="1767527"/>
            <a:ext cx="5674696" cy="482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282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r>
              <a:rPr lang="en-US" sz="3600" kern="10" dirty="0">
                <a:ln w="25400">
                  <a:solidFill>
                    <a:schemeClr val="bg1"/>
                  </a:solidFill>
                  <a:round/>
                  <a:headEnd/>
                  <a:tailEnd/>
                </a:ln>
                <a:gradFill rotWithShape="1">
                  <a:gsLst>
                    <a:gs pos="0">
                      <a:schemeClr val="accent1">
                        <a:gamma/>
                        <a:shade val="46275"/>
                        <a:invGamma/>
                      </a:schemeClr>
                    </a:gs>
                    <a:gs pos="100000">
                      <a:schemeClr val="accent1"/>
                    </a:gs>
                  </a:gsLst>
                  <a:lin ang="5400000" scaled="1"/>
                </a:gradFill>
                <a:effectLst>
                  <a:prstShdw prst="shdw13" dist="53882" dir="2700000">
                    <a:srgbClr val="000000">
                      <a:alpha val="50000"/>
                    </a:srgbClr>
                  </a:prstShdw>
                </a:effectLst>
                <a:latin typeface="Arial"/>
                <a:cs typeface="Arial"/>
              </a:rPr>
              <a:t>Thank You!</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114"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117"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26119" name="Oval 519"/>
          <p:cNvSpPr>
            <a:spLocks noChangeArrowheads="1"/>
          </p:cNvSpPr>
          <p:nvPr/>
        </p:nvSpPr>
        <p:spPr bwMode="gray">
          <a:xfrm>
            <a:off x="581025" y="723900"/>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26120" name="Oval 520"/>
          <p:cNvSpPr>
            <a:spLocks noChangeArrowheads="1"/>
          </p:cNvSpPr>
          <p:nvPr/>
        </p:nvSpPr>
        <p:spPr bwMode="gray">
          <a:xfrm>
            <a:off x="2003425" y="3657600"/>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grpId="0"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grpId="0"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grpId="0"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91" grpId="0" animBg="1"/>
      <p:bldP spid="26118" grpId="0" animBg="1"/>
      <p:bldP spid="26119" grpId="0" animBg="1"/>
      <p:bldP spid="26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21" name="Rectangle 9"/>
          <p:cNvSpPr>
            <a:spLocks noGrp="1" noChangeArrowheads="1"/>
          </p:cNvSpPr>
          <p:nvPr>
            <p:ph type="title"/>
          </p:nvPr>
        </p:nvSpPr>
        <p:spPr/>
        <p:txBody>
          <a:bodyPr/>
          <a:lstStyle/>
          <a:p>
            <a:pPr algn="ctr"/>
            <a:r>
              <a:rPr lang="en-US" sz="4100" dirty="0" smtClean="0"/>
              <a:t>NỘI DUNG</a:t>
            </a:r>
            <a:endParaRPr lang="en-US" sz="4100" dirty="0"/>
          </a:p>
        </p:txBody>
      </p:sp>
      <p:sp>
        <p:nvSpPr>
          <p:cNvPr id="474148" name="Line 36"/>
          <p:cNvSpPr>
            <a:spLocks noChangeShapeType="1"/>
          </p:cNvSpPr>
          <p:nvPr/>
        </p:nvSpPr>
        <p:spPr bwMode="auto">
          <a:xfrm flipV="1">
            <a:off x="3389313" y="3097213"/>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49" name="Line 37"/>
          <p:cNvSpPr>
            <a:spLocks noChangeShapeType="1"/>
          </p:cNvSpPr>
          <p:nvPr/>
        </p:nvSpPr>
        <p:spPr bwMode="auto">
          <a:xfrm>
            <a:off x="3455988" y="3773488"/>
            <a:ext cx="5413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0" name="Line 38"/>
          <p:cNvSpPr>
            <a:spLocks noChangeShapeType="1"/>
          </p:cNvSpPr>
          <p:nvPr/>
        </p:nvSpPr>
        <p:spPr bwMode="auto">
          <a:xfrm flipV="1">
            <a:off x="3389313" y="4381500"/>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4151" name="Group 39"/>
          <p:cNvGrpSpPr>
            <a:grpSpLocks/>
          </p:cNvGrpSpPr>
          <p:nvPr/>
        </p:nvGrpSpPr>
        <p:grpSpPr bwMode="auto">
          <a:xfrm>
            <a:off x="3117850" y="2420938"/>
            <a:ext cx="879475" cy="338137"/>
            <a:chOff x="1492" y="1538"/>
            <a:chExt cx="624" cy="240"/>
          </a:xfrm>
        </p:grpSpPr>
        <p:sp>
          <p:nvSpPr>
            <p:cNvPr id="474152"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3"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4154" name="Group 42"/>
          <p:cNvGrpSpPr>
            <a:grpSpLocks/>
          </p:cNvGrpSpPr>
          <p:nvPr/>
        </p:nvGrpSpPr>
        <p:grpSpPr bwMode="auto">
          <a:xfrm>
            <a:off x="3051175" y="4787900"/>
            <a:ext cx="946150" cy="269875"/>
            <a:chOff x="1444" y="3218"/>
            <a:chExt cx="672" cy="192"/>
          </a:xfrm>
        </p:grpSpPr>
        <p:sp>
          <p:nvSpPr>
            <p:cNvPr id="474155"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6"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4157" name="AutoShape 45"/>
          <p:cNvSpPr>
            <a:spLocks noChangeArrowheads="1"/>
          </p:cNvSpPr>
          <p:nvPr/>
        </p:nvSpPr>
        <p:spPr bwMode="gray">
          <a:xfrm>
            <a:off x="3992563" y="22177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58" name="Rectangle 46"/>
          <p:cNvSpPr>
            <a:spLocks noChangeArrowheads="1"/>
          </p:cNvSpPr>
          <p:nvPr/>
        </p:nvSpPr>
        <p:spPr bwMode="auto">
          <a:xfrm>
            <a:off x="4380930" y="2286000"/>
            <a:ext cx="41407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GIỚI THIỆU</a:t>
            </a:r>
            <a:endParaRPr lang="en-US" dirty="0">
              <a:solidFill>
                <a:srgbClr val="000000"/>
              </a:solidFill>
            </a:endParaRPr>
          </a:p>
        </p:txBody>
      </p:sp>
      <p:sp>
        <p:nvSpPr>
          <p:cNvPr id="474159" name="AutoShape 47"/>
          <p:cNvSpPr>
            <a:spLocks noChangeArrowheads="1"/>
          </p:cNvSpPr>
          <p:nvPr/>
        </p:nvSpPr>
        <p:spPr bwMode="gray">
          <a:xfrm>
            <a:off x="3992563" y="28829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0" name="Rectangle 48"/>
          <p:cNvSpPr>
            <a:spLocks noChangeArrowheads="1"/>
          </p:cNvSpPr>
          <p:nvPr/>
        </p:nvSpPr>
        <p:spPr bwMode="auto">
          <a:xfrm>
            <a:off x="4380930" y="2951163"/>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PHÂN TÍCH THIẾT KẾ</a:t>
            </a:r>
            <a:endParaRPr lang="en-US" dirty="0">
              <a:solidFill>
                <a:srgbClr val="000000"/>
              </a:solidFill>
            </a:endParaRPr>
          </a:p>
        </p:txBody>
      </p:sp>
      <p:sp>
        <p:nvSpPr>
          <p:cNvPr id="474161" name="AutoShape 49"/>
          <p:cNvSpPr>
            <a:spLocks noChangeArrowheads="1"/>
          </p:cNvSpPr>
          <p:nvPr/>
        </p:nvSpPr>
        <p:spPr bwMode="gray">
          <a:xfrm>
            <a:off x="3989388" y="3541713"/>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2" name="Rectangle 50"/>
          <p:cNvSpPr>
            <a:spLocks noChangeArrowheads="1"/>
          </p:cNvSpPr>
          <p:nvPr/>
        </p:nvSpPr>
        <p:spPr bwMode="auto">
          <a:xfrm>
            <a:off x="4380930" y="3609975"/>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CÀI ĐẶT VÀ KIỂM THỬ</a:t>
            </a:r>
            <a:endParaRPr lang="en-US" dirty="0">
              <a:solidFill>
                <a:srgbClr val="000000"/>
              </a:solidFill>
            </a:endParaRPr>
          </a:p>
        </p:txBody>
      </p:sp>
      <p:sp>
        <p:nvSpPr>
          <p:cNvPr id="474163" name="Oval 51"/>
          <p:cNvSpPr>
            <a:spLocks noChangeArrowheads="1"/>
          </p:cNvSpPr>
          <p:nvPr/>
        </p:nvSpPr>
        <p:spPr bwMode="gray">
          <a:xfrm>
            <a:off x="3913188" y="23225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4" name="Oval 52"/>
          <p:cNvSpPr>
            <a:spLocks noChangeArrowheads="1"/>
          </p:cNvSpPr>
          <p:nvPr/>
        </p:nvSpPr>
        <p:spPr bwMode="gray">
          <a:xfrm>
            <a:off x="3924300" y="30003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5" name="Oval 53"/>
          <p:cNvSpPr>
            <a:spLocks noChangeArrowheads="1"/>
          </p:cNvSpPr>
          <p:nvPr/>
        </p:nvSpPr>
        <p:spPr bwMode="gray">
          <a:xfrm>
            <a:off x="3924300" y="36718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6" name="AutoShape 54"/>
          <p:cNvSpPr>
            <a:spLocks noChangeArrowheads="1"/>
          </p:cNvSpPr>
          <p:nvPr/>
        </p:nvSpPr>
        <p:spPr bwMode="gray">
          <a:xfrm>
            <a:off x="3992563" y="41910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7" name="Rectangle 55"/>
          <p:cNvSpPr>
            <a:spLocks noChangeArrowheads="1"/>
          </p:cNvSpPr>
          <p:nvPr/>
        </p:nvSpPr>
        <p:spPr bwMode="auto">
          <a:xfrm>
            <a:off x="4380930" y="4259263"/>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KẾT LUẬN VÀ HƯỚNG PHÁT TRIỂN</a:t>
            </a:r>
            <a:endParaRPr lang="en-US" dirty="0">
              <a:solidFill>
                <a:srgbClr val="000000"/>
              </a:solidFill>
            </a:endParaRPr>
          </a:p>
        </p:txBody>
      </p:sp>
      <p:sp>
        <p:nvSpPr>
          <p:cNvPr id="474168" name="Oval 56"/>
          <p:cNvSpPr>
            <a:spLocks noChangeArrowheads="1"/>
          </p:cNvSpPr>
          <p:nvPr/>
        </p:nvSpPr>
        <p:spPr bwMode="gray">
          <a:xfrm>
            <a:off x="3913188" y="43148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9" name="AutoShape 57"/>
          <p:cNvSpPr>
            <a:spLocks noChangeArrowheads="1"/>
          </p:cNvSpPr>
          <p:nvPr/>
        </p:nvSpPr>
        <p:spPr bwMode="gray">
          <a:xfrm>
            <a:off x="3992563" y="48926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70" name="Rectangle 58"/>
          <p:cNvSpPr>
            <a:spLocks noChangeArrowheads="1"/>
          </p:cNvSpPr>
          <p:nvPr/>
        </p:nvSpPr>
        <p:spPr bwMode="auto">
          <a:xfrm>
            <a:off x="4380930" y="4959350"/>
            <a:ext cx="4143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PHỤ LỤC</a:t>
            </a:r>
            <a:endParaRPr lang="en-US" dirty="0">
              <a:solidFill>
                <a:srgbClr val="000000"/>
              </a:solidFill>
            </a:endParaRPr>
          </a:p>
        </p:txBody>
      </p:sp>
      <p:sp>
        <p:nvSpPr>
          <p:cNvPr id="474171" name="Oval 59"/>
          <p:cNvSpPr>
            <a:spLocks noChangeArrowheads="1"/>
          </p:cNvSpPr>
          <p:nvPr/>
        </p:nvSpPr>
        <p:spPr bwMode="gray">
          <a:xfrm>
            <a:off x="3924300" y="50101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grpSp>
        <p:nvGrpSpPr>
          <p:cNvPr id="474172" name="Group 60"/>
          <p:cNvGrpSpPr>
            <a:grpSpLocks/>
          </p:cNvGrpSpPr>
          <p:nvPr/>
        </p:nvGrpSpPr>
        <p:grpSpPr bwMode="auto">
          <a:xfrm>
            <a:off x="1285875" y="2551113"/>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74174" name="Oval 62"/>
            <p:cNvSpPr>
              <a:spLocks noChangeArrowheads="1"/>
            </p:cNvSpPr>
            <p:nvPr/>
          </p:nvSpPr>
          <p:spPr bwMode="gray">
            <a:xfrm>
              <a:off x="303" y="1740"/>
              <a:ext cx="1461" cy="14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6"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7" name="Oval 65"/>
            <p:cNvSpPr>
              <a:spLocks noChangeArrowheads="1"/>
            </p:cNvSpPr>
            <p:nvPr/>
          </p:nvSpPr>
          <p:spPr bwMode="gray">
            <a:xfrm>
              <a:off x="396" y="1835"/>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78"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79" name="Oval 67"/>
            <p:cNvSpPr>
              <a:spLocks noChangeArrowheads="1"/>
            </p:cNvSpPr>
            <p:nvPr/>
          </p:nvSpPr>
          <p:spPr bwMode="gray">
            <a:xfrm>
              <a:off x="426" y="1854"/>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80" name="Oval 68"/>
            <p:cNvSpPr>
              <a:spLocks noChangeArrowheads="1"/>
            </p:cNvSpPr>
            <p:nvPr/>
          </p:nvSpPr>
          <p:spPr bwMode="gray">
            <a:xfrm>
              <a:off x="343" y="1819"/>
              <a:ext cx="1377" cy="1363"/>
            </a:xfrm>
            <a:prstGeom prst="ellipse">
              <a:avLst/>
            </a:prstGeom>
            <a:blipFill>
              <a:blip r:embed="rId3"/>
              <a:stretch>
                <a:fillRect/>
              </a:stretch>
            </a:bli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 name="Slide Number Placeholder 4"/>
          <p:cNvSpPr>
            <a:spLocks noGrp="1"/>
          </p:cNvSpPr>
          <p:nvPr>
            <p:ph type="sldNum" sz="quarter" idx="12"/>
          </p:nvPr>
        </p:nvSpPr>
        <p:spPr/>
        <p:txBody>
          <a:bodyPr/>
          <a:lstStyle/>
          <a:p>
            <a:fld id="{A149BCD4-9BC0-4FFB-BD3F-C807062770B1}" type="slidenum">
              <a:rPr lang="en-US" smtClean="0"/>
              <a:pPr/>
              <a:t>3</a:t>
            </a:fld>
            <a:endParaRPr lang="en-US" dirty="0"/>
          </a:p>
        </p:txBody>
      </p:sp>
    </p:spTree>
    <p:extLst>
      <p:ext uri="{BB962C8B-B14F-4D97-AF65-F5344CB8AC3E}">
        <p14:creationId xmlns:p14="http://schemas.microsoft.com/office/powerpoint/2010/main" val="31850339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Cùng với sự phát triển kinh tế, đời sống của người Việt Nam ngày càng được cải thiện hơn, trình độ dân trí ngày càng được nâng cao. </a:t>
            </a:r>
            <a:endParaRPr lang="en-US" sz="2400" dirty="0" smtClean="0"/>
          </a:p>
          <a:p>
            <a:pPr lvl="1" algn="just"/>
            <a:r>
              <a:rPr lang="vi-VN" sz="2400" dirty="0" smtClean="0"/>
              <a:t>Hình ảnh các bạn học sinh cắp sách đến trường không còn quá xa lạ đối với người dân Việt Nam ngày nay. </a:t>
            </a:r>
            <a:endParaRPr lang="en-US" sz="2400" dirty="0" smtClean="0"/>
          </a:p>
          <a:p>
            <a:pPr lvl="1" algn="just"/>
            <a:r>
              <a:rPr lang="vi-VN" sz="2400" dirty="0" smtClean="0"/>
              <a:t>Nhưng nhìn lại, đâu đó vẫn còn những “vùng khó”</a:t>
            </a:r>
            <a:r>
              <a:rPr lang="en-US" sz="2400" dirty="0" smtClean="0"/>
              <a:t>,</a:t>
            </a:r>
            <a:r>
              <a:rPr lang="vi-VN" sz="2400" dirty="0" smtClean="0"/>
              <a:t> nơi mà ước mơ được cắp sách đến trường, một ước mơ tưởng chừng rất nhỏ nhoi ấy nhưng lại quá xa vời đối với các em học sinh tại những vùng miền khó khăn của đất nước.</a:t>
            </a:r>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4</a:t>
            </a:fld>
            <a:endParaRPr lang="en-US"/>
          </a:p>
        </p:txBody>
      </p:sp>
    </p:spTree>
    <p:extLst>
      <p:ext uri="{BB962C8B-B14F-4D97-AF65-F5344CB8AC3E}">
        <p14:creationId xmlns:p14="http://schemas.microsoft.com/office/powerpoint/2010/main" val="1729264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Nỗi lo cứ sau mỗi lần cơn lũ đi qua,  một phần sách vở, dụng cụ học tập lại vơi đi ít nhiều của học sinh vùng lũ. Hay nỗi lo của các bạn học sinh huyện miền núi, khi mà đến cái ăn, cái mặc vẫn còn khó khăn nói chi đến việc có đủ sách vở để đến trường.</a:t>
            </a:r>
            <a:endParaRPr lang="en-US" sz="2400" dirty="0" smtClean="0"/>
          </a:p>
          <a:p>
            <a:pPr marL="457200" lvl="1" indent="0" algn="just">
              <a:buNone/>
            </a:pPr>
            <a:endParaRPr lang="en-US" sz="2400" dirty="0" smtClean="0"/>
          </a:p>
          <a:p>
            <a:pPr lvl="1" algn="just"/>
            <a:r>
              <a:rPr lang="vi-VN" sz="2400" dirty="0" smtClean="0"/>
              <a:t>Những nỗi lo, nỗi khát khao đến trường ấy vẫn ngày đêm hiện diện trong tâm trí của các bạn học sinh nghèo “vùng khó”.“</a:t>
            </a: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5</a:t>
            </a:fld>
            <a:endParaRPr lang="en-US"/>
          </a:p>
        </p:txBody>
      </p:sp>
    </p:spTree>
    <p:extLst>
      <p:ext uri="{BB962C8B-B14F-4D97-AF65-F5344CB8AC3E}">
        <p14:creationId xmlns:p14="http://schemas.microsoft.com/office/powerpoint/2010/main" val="1096852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Với mục đích mang ý nghĩa “thắp sáng ước mơ đến trường” cho các bạn học sinh nghèo trong các vùng khó khăn, đề tài “xây dựng cổng thông tin quyên góp sách giáo khoa cho học sinh nghèo vùng nông thôn và miền núi” đã ra đời từ đó với tên gọi: “Sách cho miền cát trắng” (SCMCT).</a:t>
            </a:r>
            <a:endParaRPr lang="en-US" sz="2400" dirty="0" smtClean="0"/>
          </a:p>
          <a:p>
            <a:pPr lvl="1" algn="just"/>
            <a:r>
              <a:rPr lang="vi-VN" sz="2400" dirty="0" smtClean="0"/>
              <a:t>“Cổng thông tin SCMCT” là dự án hỗ trợ sách giáo khoa và tài liệu học tập cho học sinh và nhà trường thuộc diện khó khăn. </a:t>
            </a:r>
          </a:p>
          <a:p>
            <a:pPr lvl="1" algn="just"/>
            <a:r>
              <a:rPr lang="vi-VN" sz="2400" dirty="0" smtClean="0"/>
              <a:t>SCMCT giúp giấc mơ được “cắp sách đến trường” của các bạn học sinh nghèo không còn là một giấc mơ xa vời nữa.</a:t>
            </a:r>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6</a:t>
            </a:fld>
            <a:endParaRPr lang="en-US"/>
          </a:p>
        </p:txBody>
      </p:sp>
    </p:spTree>
    <p:extLst>
      <p:ext uri="{BB962C8B-B14F-4D97-AF65-F5344CB8AC3E}">
        <p14:creationId xmlns:p14="http://schemas.microsoft.com/office/powerpoint/2010/main" val="29812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Cổng thông tin SCMCT sẽ đăng thông tin về các hoạt động quyên góp sách thường xuyên để tất cả mọi người truy cập vào đều có thể biết đến những hoạt động quyên góp này.</a:t>
            </a:r>
            <a:endParaRPr lang="en-US" sz="2400" dirty="0" smtClean="0"/>
          </a:p>
          <a:p>
            <a:pPr lvl="1" algn="just"/>
            <a:r>
              <a:rPr lang="vi-VN" sz="2400" dirty="0" smtClean="0"/>
              <a:t>Các hoạt động quyên góp sách sẽ được diễn ra hằng ngày trên cổng thông tin SCMCT. Ở đó các giao dịch "cho-nhận", yêu cầu, đáp ứng được diễn ra không quản thời gian và giới hạn địa lý. Một khi ai có thiện chí cho, tặng hiện vật, hiện kim thì đăng thông tin lên (có thể không yêu cầu phải là thành viên để tránh rào cản "lười biếng đăng ký thành viên"). </a:t>
            </a:r>
            <a:endParaRPr lang="en-US" dirty="0" smtClean="0"/>
          </a:p>
          <a:p>
            <a:pPr marL="0" indent="0" algn="just">
              <a:buNone/>
            </a:pPr>
            <a:endParaRPr lang="en-US" sz="2400" b="0" dirty="0" smtClean="0"/>
          </a:p>
          <a:p>
            <a:pPr marL="0" indent="0" algn="just">
              <a:buNone/>
            </a:pPr>
            <a:r>
              <a:rPr lang="en-US" sz="2400" b="0" dirty="0"/>
              <a:t>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7</a:t>
            </a:fld>
            <a:endParaRPr lang="en-US"/>
          </a:p>
        </p:txBody>
      </p:sp>
    </p:spTree>
    <p:extLst>
      <p:ext uri="{BB962C8B-B14F-4D97-AF65-F5344CB8AC3E}">
        <p14:creationId xmlns:p14="http://schemas.microsoft.com/office/powerpoint/2010/main" val="31574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Bên cạnh đó, nếu cá nhân, đơn vị, tổ chức nào muốn được hỗ trợ cũng có thể đăng, gửi yêu cầu đến ban điều hành.</a:t>
            </a:r>
          </a:p>
          <a:p>
            <a:pPr lvl="1" algn="just"/>
            <a:r>
              <a:rPr lang="vi-VN" sz="2400" dirty="0" smtClean="0"/>
              <a:t>Khi đăng kí thành viên và đăng nhập vào cổng thông tin SCMCT thì ngoài việc gởi yêu cầu cho sách, thành viên còn có thể gởi được yêu cầu nhận sách từ cổng thông tin. </a:t>
            </a:r>
            <a:endParaRPr lang="en-US" sz="2400"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8</a:t>
            </a:fld>
            <a:endParaRPr lang="en-US"/>
          </a:p>
        </p:txBody>
      </p:sp>
    </p:spTree>
    <p:extLst>
      <p:ext uri="{BB962C8B-B14F-4D97-AF65-F5344CB8AC3E}">
        <p14:creationId xmlns:p14="http://schemas.microsoft.com/office/powerpoint/2010/main" val="523650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Mỗi thành viên khi đăng nhập vào công thông tin SCMCT đều có một trang cá nhân, có thể xem được những yêu cầu “cho-nhận” của thành viên đó, hay biết được những quyển sách mình đã quyên góp được đã được sử dụng như thế nào, hoặc những yêu cầu của mình đã được đáp ứng hay chưa…</a:t>
            </a:r>
            <a:endParaRPr lang="en-US" sz="2400" dirty="0" smtClean="0"/>
          </a:p>
          <a:p>
            <a:pPr lvl="1" algn="just"/>
            <a:r>
              <a:rPr lang="vi-VN" sz="2400" b="0" dirty="0" smtClean="0"/>
              <a:t>Tuy nhiên, nếu người dùng khi gởi yêu cầu quyên góp sách mà không đăng nhập vào hệ thống thì thông tin “giao dịch” này sẽ không có trong trang cá nhân. Khi đó có thể xem thông tin này ở các hạn mục tin tức tương ứng.</a:t>
            </a: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9</a:t>
            </a:fld>
            <a:endParaRPr lang="en-US"/>
          </a:p>
        </p:txBody>
      </p:sp>
    </p:spTree>
    <p:extLst>
      <p:ext uri="{BB962C8B-B14F-4D97-AF65-F5344CB8AC3E}">
        <p14:creationId xmlns:p14="http://schemas.microsoft.com/office/powerpoint/2010/main" val="3814636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o cao">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Bao cao</Template>
  <TotalTime>285</TotalTime>
  <Words>1768</Words>
  <Application>Microsoft Office PowerPoint</Application>
  <PresentationFormat>On-screen Show (4:3)</PresentationFormat>
  <Paragraphs>158</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Bao cao</vt:lpstr>
      <vt:lpstr>ĐỒ ÁN CHUYÊN NGÀNH    XÂY DỰNG  CỔNG THÔNG TIN HỖ TRỢ QUYÊN GÓP SÁCH  CHO HỌC SINH NGHÈO   HCM, THÁNG 05 NĂM 2012</vt:lpstr>
      <vt:lpstr>NHỮNG NGƯỜI THỰC HIỆN</vt:lpstr>
      <vt:lpstr>NỘI DUNG</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MÔ TẢ</vt:lpstr>
      <vt:lpstr>MÔ TẢ</vt:lpstr>
      <vt:lpstr>MÔ TẢ</vt:lpstr>
      <vt:lpstr>GIỚI THIỆU</vt:lpstr>
      <vt:lpstr>PHÂN TÍCH VÀ THIẾT KẾ</vt:lpstr>
      <vt:lpstr>PHÂN TÍCH VÀ THIẾT KẾ</vt:lpstr>
      <vt:lpstr>PHÂN TÍCH VÀ THIẾT KẾ</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CHIEN</dc:creator>
  <cp:lastModifiedBy>CHIEN</cp:lastModifiedBy>
  <cp:revision>18</cp:revision>
  <dcterms:created xsi:type="dcterms:W3CDTF">2012-04-09T10:57:11Z</dcterms:created>
  <dcterms:modified xsi:type="dcterms:W3CDTF">2012-04-09T15:43:26Z</dcterms:modified>
</cp:coreProperties>
</file>