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2"/>
  </p:notesMasterIdLst>
  <p:sldIdLst>
    <p:sldId id="256" r:id="rId2"/>
    <p:sldId id="257" r:id="rId3"/>
    <p:sldId id="258" r:id="rId4"/>
    <p:sldId id="297" r:id="rId5"/>
    <p:sldId id="296" r:id="rId6"/>
    <p:sldId id="260" r:id="rId7"/>
    <p:sldId id="262" r:id="rId8"/>
    <p:sldId id="265" r:id="rId9"/>
    <p:sldId id="263" r:id="rId10"/>
    <p:sldId id="264" r:id="rId11"/>
  </p:sldIdLst>
  <p:sldSz cx="9144000" cy="5143500" type="screen16x9"/>
  <p:notesSz cx="6858000" cy="9144000"/>
  <p:embeddedFontLst>
    <p:embeddedFont>
      <p:font typeface="Nixie One" panose="020B0604020202020204" charset="0"/>
      <p:regular r:id="rId13"/>
    </p:embeddedFont>
    <p:embeddedFont>
      <p:font typeface="Cambria Math" panose="02040503050406030204" pitchFamily="18" charset="0"/>
      <p:regular r:id="rId14"/>
    </p:embeddedFont>
    <p:embeddedFont>
      <p:font typeface="Cambria" panose="02040503050406030204" pitchFamily="18" charset="0"/>
      <p:regular r:id="rId15"/>
      <p:bold r:id="rId16"/>
      <p:italic r:id="rId17"/>
      <p:boldItalic r:id="rId18"/>
    </p:embeddedFont>
    <p:embeddedFont>
      <p:font typeface="Helvetica Neue"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33058D8-EE0E-4C4C-9B98-A923596165E4}">
  <a:tblStyle styleId="{233058D8-EE0E-4C4C-9B98-A923596165E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AFB8536-1511-43DE-B387-2375155DC02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93" d="100"/>
          <a:sy n="93" d="100"/>
        </p:scale>
        <p:origin x="726"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88"/>
        <p:cNvGrpSpPr/>
        <p:nvPr/>
      </p:nvGrpSpPr>
      <p:grpSpPr>
        <a:xfrm>
          <a:off x="0" y="0"/>
          <a:ext cx="0" cy="0"/>
          <a:chOff x="0" y="0"/>
          <a:chExt cx="0" cy="0"/>
        </a:xfrm>
      </p:grpSpPr>
      <p:sp>
        <p:nvSpPr>
          <p:cNvPr id="89" name="Google Shape;89;p4"/>
          <p:cNvSpPr/>
          <p:nvPr/>
        </p:nvSpPr>
        <p:spPr>
          <a:xfrm rot="10800000" flipH="1">
            <a:off x="-94969" y="619169"/>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0" name="Google Shape;90;p4"/>
          <p:cNvSpPr/>
          <p:nvPr/>
        </p:nvSpPr>
        <p:spPr>
          <a:xfrm rot="5400000">
            <a:off x="499599" y="1905237"/>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1" name="Google Shape;91;p4"/>
          <p:cNvSpPr txBox="1">
            <a:spLocks noGrp="1"/>
          </p:cNvSpPr>
          <p:nvPr>
            <p:ph type="body" idx="1"/>
          </p:nvPr>
        </p:nvSpPr>
        <p:spPr>
          <a:xfrm>
            <a:off x="2051200" y="2085600"/>
            <a:ext cx="6282300" cy="819900"/>
          </a:xfrm>
          <a:prstGeom prst="rect">
            <a:avLst/>
          </a:prstGeom>
        </p:spPr>
        <p:txBody>
          <a:bodyPr spcFirstLastPara="1" wrap="square" lIns="91425" tIns="91425" rIns="91425" bIns="91425" anchor="ctr" anchorCtr="0">
            <a:noAutofit/>
          </a:bodyPr>
          <a:lstStyle>
            <a:lvl1pPr marL="457200" lvl="0" indent="-381000" rtl="0">
              <a:spcBef>
                <a:spcPts val="600"/>
              </a:spcBef>
              <a:spcAft>
                <a:spcPts val="0"/>
              </a:spcAft>
              <a:buSzPts val="2400"/>
              <a:buFont typeface="Nixie One"/>
              <a:buChar char="◇"/>
              <a:defRPr sz="2400">
                <a:latin typeface="Nixie One"/>
                <a:ea typeface="Nixie One"/>
                <a:cs typeface="Nixie One"/>
                <a:sym typeface="Nixie One"/>
              </a:defRPr>
            </a:lvl1pPr>
            <a:lvl2pPr marL="914400" lvl="1" indent="-381000" rtl="0">
              <a:spcBef>
                <a:spcPts val="0"/>
              </a:spcBef>
              <a:spcAft>
                <a:spcPts val="0"/>
              </a:spcAft>
              <a:buSzPts val="2400"/>
              <a:buFont typeface="Nixie One"/>
              <a:buChar char="￭"/>
              <a:defRPr sz="2400">
                <a:latin typeface="Nixie One"/>
                <a:ea typeface="Nixie One"/>
                <a:cs typeface="Nixie One"/>
                <a:sym typeface="Nixie One"/>
              </a:defRPr>
            </a:lvl2pPr>
            <a:lvl3pPr marL="1371600" lvl="2" indent="-381000" rtl="0">
              <a:spcBef>
                <a:spcPts val="0"/>
              </a:spcBef>
              <a:spcAft>
                <a:spcPts val="0"/>
              </a:spcAft>
              <a:buSzPts val="2400"/>
              <a:buFont typeface="Nixie One"/>
              <a:buChar char="￮"/>
              <a:defRPr sz="2400">
                <a:latin typeface="Nixie One"/>
                <a:ea typeface="Nixie One"/>
                <a:cs typeface="Nixie One"/>
                <a:sym typeface="Nixie One"/>
              </a:defRPr>
            </a:lvl3pPr>
            <a:lvl4pPr marL="1828800" lvl="3" indent="-381000" rtl="0">
              <a:spcBef>
                <a:spcPts val="0"/>
              </a:spcBef>
              <a:spcAft>
                <a:spcPts val="0"/>
              </a:spcAft>
              <a:buSzPts val="2400"/>
              <a:buFont typeface="Nixie One"/>
              <a:buChar char="●"/>
              <a:defRPr sz="2400">
                <a:latin typeface="Nixie One"/>
                <a:ea typeface="Nixie One"/>
                <a:cs typeface="Nixie One"/>
                <a:sym typeface="Nixie One"/>
              </a:defRPr>
            </a:lvl4pPr>
            <a:lvl5pPr marL="2286000" lvl="4" indent="-381000" rtl="0">
              <a:spcBef>
                <a:spcPts val="0"/>
              </a:spcBef>
              <a:spcAft>
                <a:spcPts val="0"/>
              </a:spcAft>
              <a:buSzPts val="2400"/>
              <a:buFont typeface="Nixie One"/>
              <a:buChar char="○"/>
              <a:defRPr sz="2400">
                <a:latin typeface="Nixie One"/>
                <a:ea typeface="Nixie One"/>
                <a:cs typeface="Nixie One"/>
                <a:sym typeface="Nixie One"/>
              </a:defRPr>
            </a:lvl5pPr>
            <a:lvl6pPr marL="2743200" lvl="5" indent="-381000" rtl="0">
              <a:spcBef>
                <a:spcPts val="0"/>
              </a:spcBef>
              <a:spcAft>
                <a:spcPts val="0"/>
              </a:spcAft>
              <a:buSzPts val="2400"/>
              <a:buFont typeface="Nixie One"/>
              <a:buChar char="■"/>
              <a:defRPr sz="2400">
                <a:latin typeface="Nixie One"/>
                <a:ea typeface="Nixie One"/>
                <a:cs typeface="Nixie One"/>
                <a:sym typeface="Nixie One"/>
              </a:defRPr>
            </a:lvl6pPr>
            <a:lvl7pPr marL="3200400" lvl="6" indent="-381000" rtl="0">
              <a:spcBef>
                <a:spcPts val="0"/>
              </a:spcBef>
              <a:spcAft>
                <a:spcPts val="0"/>
              </a:spcAft>
              <a:buSzPts val="2400"/>
              <a:buFont typeface="Nixie One"/>
              <a:buChar char="●"/>
              <a:defRPr sz="2400">
                <a:latin typeface="Nixie One"/>
                <a:ea typeface="Nixie One"/>
                <a:cs typeface="Nixie One"/>
                <a:sym typeface="Nixie One"/>
              </a:defRPr>
            </a:lvl7pPr>
            <a:lvl8pPr marL="3657600" lvl="7" indent="-381000" rtl="0">
              <a:spcBef>
                <a:spcPts val="0"/>
              </a:spcBef>
              <a:spcAft>
                <a:spcPts val="0"/>
              </a:spcAft>
              <a:buSzPts val="2400"/>
              <a:buFont typeface="Nixie One"/>
              <a:buChar char="○"/>
              <a:defRPr sz="2400">
                <a:latin typeface="Nixie One"/>
                <a:ea typeface="Nixie One"/>
                <a:cs typeface="Nixie One"/>
                <a:sym typeface="Nixie One"/>
              </a:defRPr>
            </a:lvl8pPr>
            <a:lvl9pPr marL="4114800" lvl="8" indent="-381000">
              <a:spcBef>
                <a:spcPts val="0"/>
              </a:spcBef>
              <a:spcAft>
                <a:spcPts val="0"/>
              </a:spcAft>
              <a:buSzPts val="2400"/>
              <a:buFont typeface="Nixie One"/>
              <a:buChar char="■"/>
              <a:defRPr sz="2400">
                <a:latin typeface="Nixie One"/>
                <a:ea typeface="Nixie One"/>
                <a:cs typeface="Nixie One"/>
                <a:sym typeface="Nixie One"/>
              </a:defRPr>
            </a:lvl9pPr>
          </a:lstStyle>
          <a:p>
            <a:endParaRPr/>
          </a:p>
        </p:txBody>
      </p:sp>
      <p:sp>
        <p:nvSpPr>
          <p:cNvPr id="92" name="Google Shape;92;p4"/>
          <p:cNvSpPr/>
          <p:nvPr/>
        </p:nvSpPr>
        <p:spPr>
          <a:xfrm rot="10800000" flipH="1">
            <a:off x="-123826" y="28115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rot="10800000" flipH="1">
            <a:off x="638175" y="31927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rot="10800000" flipH="1">
            <a:off x="752474" y="120180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rot="10800000" flipH="1">
            <a:off x="657225" y="438017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4"/>
          <p:cNvGrpSpPr/>
          <p:nvPr/>
        </p:nvGrpSpPr>
        <p:grpSpPr>
          <a:xfrm>
            <a:off x="986834" y="1394518"/>
            <a:ext cx="351204" cy="324661"/>
            <a:chOff x="5975075" y="2327500"/>
            <a:chExt cx="420100" cy="388350"/>
          </a:xfrm>
        </p:grpSpPr>
        <p:sp>
          <p:nvSpPr>
            <p:cNvPr id="97" name="Google Shape;97;p4"/>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4"/>
          <p:cNvSpPr/>
          <p:nvPr/>
        </p:nvSpPr>
        <p:spPr>
          <a:xfrm>
            <a:off x="203100" y="30227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4"/>
          <p:cNvGrpSpPr/>
          <p:nvPr/>
        </p:nvGrpSpPr>
        <p:grpSpPr>
          <a:xfrm>
            <a:off x="295728" y="877706"/>
            <a:ext cx="247469" cy="392302"/>
            <a:chOff x="6718575" y="2318625"/>
            <a:chExt cx="256950" cy="407375"/>
          </a:xfrm>
        </p:grpSpPr>
        <p:sp>
          <p:nvSpPr>
            <p:cNvPr id="101" name="Google Shape;101;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4"/>
          <p:cNvGrpSpPr/>
          <p:nvPr/>
        </p:nvGrpSpPr>
        <p:grpSpPr>
          <a:xfrm>
            <a:off x="1229484" y="3310481"/>
            <a:ext cx="342882" cy="350068"/>
            <a:chOff x="3951850" y="2985350"/>
            <a:chExt cx="407950" cy="416500"/>
          </a:xfrm>
        </p:grpSpPr>
        <p:sp>
          <p:nvSpPr>
            <p:cNvPr id="110" name="Google Shape;110;p4"/>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4"/>
          <p:cNvSpPr/>
          <p:nvPr/>
        </p:nvSpPr>
        <p:spPr>
          <a:xfrm rot="10800000" flipH="1">
            <a:off x="542924" y="36121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rot="10800000" flipH="1">
            <a:off x="729000" y="424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rot="10800000" flipH="1">
            <a:off x="-115052" y="3996025"/>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rot="10800000" flipH="1">
            <a:off x="411200" y="2586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828838" y="38432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4"/>
          <p:cNvGrpSpPr/>
          <p:nvPr/>
        </p:nvGrpSpPr>
        <p:grpSpPr>
          <a:xfrm>
            <a:off x="67092" y="1681690"/>
            <a:ext cx="455624" cy="437054"/>
            <a:chOff x="5241175" y="4959100"/>
            <a:chExt cx="539775" cy="517775"/>
          </a:xfrm>
        </p:grpSpPr>
        <p:sp>
          <p:nvSpPr>
            <p:cNvPr id="120" name="Google Shape;120;p4"/>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4"/>
          <p:cNvSpPr/>
          <p:nvPr/>
        </p:nvSpPr>
        <p:spPr>
          <a:xfrm>
            <a:off x="144926" y="4214500"/>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txBox="1"/>
          <p:nvPr/>
        </p:nvSpPr>
        <p:spPr>
          <a:xfrm>
            <a:off x="94000" y="1929581"/>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a:solidFill>
                  <a:srgbClr val="FFFFFF"/>
                </a:solidFill>
                <a:latin typeface="Nixie One"/>
                <a:ea typeface="Nixie One"/>
                <a:cs typeface="Nixie One"/>
                <a:sym typeface="Nixie One"/>
              </a:rPr>
              <a:t>“</a:t>
            </a:r>
            <a:endParaRPr sz="12000">
              <a:solidFill>
                <a:srgbClr val="FFFFFF"/>
              </a:solidFill>
              <a:latin typeface="Nixie One"/>
              <a:ea typeface="Nixie One"/>
              <a:cs typeface="Nixie One"/>
              <a:sym typeface="Nixie One"/>
            </a:endParaRPr>
          </a:p>
        </p:txBody>
      </p:sp>
      <p:sp>
        <p:nvSpPr>
          <p:cNvPr id="128" name="Google Shape;128;p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70"/>
        <p:cNvGrpSpPr/>
        <p:nvPr/>
      </p:nvGrpSpPr>
      <p:grpSpPr>
        <a:xfrm>
          <a:off x="0" y="0"/>
          <a:ext cx="0" cy="0"/>
          <a:chOff x="0" y="0"/>
          <a:chExt cx="0" cy="0"/>
        </a:xfrm>
      </p:grpSpPr>
      <p:sp>
        <p:nvSpPr>
          <p:cNvPr id="171" name="Google Shape;171;p6"/>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2" name="Google Shape;172;p6"/>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3" name="Google Shape;173;p6"/>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74" name="Google Shape;174;p6"/>
          <p:cNvSpPr txBox="1">
            <a:spLocks noGrp="1"/>
          </p:cNvSpPr>
          <p:nvPr>
            <p:ph type="body" idx="1"/>
          </p:nvPr>
        </p:nvSpPr>
        <p:spPr>
          <a:xfrm>
            <a:off x="1734000" y="2414450"/>
            <a:ext cx="2667300" cy="2663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5" name="Google Shape;175;p6"/>
          <p:cNvSpPr txBox="1">
            <a:spLocks noGrp="1"/>
          </p:cNvSpPr>
          <p:nvPr>
            <p:ph type="body" idx="2"/>
          </p:nvPr>
        </p:nvSpPr>
        <p:spPr>
          <a:xfrm>
            <a:off x="4562088" y="2414450"/>
            <a:ext cx="2667300" cy="2663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6" name="Google Shape;176;p6"/>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6"/>
          <p:cNvGrpSpPr/>
          <p:nvPr/>
        </p:nvGrpSpPr>
        <p:grpSpPr>
          <a:xfrm>
            <a:off x="1729784" y="61068"/>
            <a:ext cx="351204" cy="324661"/>
            <a:chOff x="5975075" y="2327500"/>
            <a:chExt cx="420100" cy="388350"/>
          </a:xfrm>
        </p:grpSpPr>
        <p:sp>
          <p:nvSpPr>
            <p:cNvPr id="181" name="Google Shape;181;p6"/>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6"/>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6"/>
          <p:cNvGrpSpPr/>
          <p:nvPr/>
        </p:nvGrpSpPr>
        <p:grpSpPr>
          <a:xfrm>
            <a:off x="904276" y="515192"/>
            <a:ext cx="382958" cy="607111"/>
            <a:chOff x="6718575" y="2318625"/>
            <a:chExt cx="256950" cy="407375"/>
          </a:xfrm>
        </p:grpSpPr>
        <p:sp>
          <p:nvSpPr>
            <p:cNvPr id="185" name="Google Shape;185;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6"/>
          <p:cNvGrpSpPr/>
          <p:nvPr/>
        </p:nvGrpSpPr>
        <p:grpSpPr>
          <a:xfrm>
            <a:off x="335759" y="1840531"/>
            <a:ext cx="342882" cy="350068"/>
            <a:chOff x="3951850" y="2985350"/>
            <a:chExt cx="407950" cy="416500"/>
          </a:xfrm>
        </p:grpSpPr>
        <p:sp>
          <p:nvSpPr>
            <p:cNvPr id="194" name="Google Shape;194;p6"/>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6"/>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6"/>
          <p:cNvGrpSpPr/>
          <p:nvPr/>
        </p:nvGrpSpPr>
        <p:grpSpPr>
          <a:xfrm>
            <a:off x="7354067" y="3426715"/>
            <a:ext cx="455624" cy="437054"/>
            <a:chOff x="5241175" y="4959100"/>
            <a:chExt cx="539775" cy="517775"/>
          </a:xfrm>
        </p:grpSpPr>
        <p:sp>
          <p:nvSpPr>
            <p:cNvPr id="204" name="Google Shape;204;p6"/>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6"/>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14" name="Google Shape;214;p7"/>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8" name="Google Shape;218;p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ai.edu.vn/thuat-toan-k-nearest-neighbors-knn-voi-bai-toan-nhan-dang-chu-so-viet-tay/"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hyperlink" Target="https://scikit-learn.org/stable/index.html" TargetMode="External"/><Relationship Id="rId5" Type="http://schemas.openxmlformats.org/officeDocument/2006/relationships/hyperlink" Target="https://en.wikipedia.org/wiki/K-nearest_neighbors_algorithm" TargetMode="External"/><Relationship Id="rId4" Type="http://schemas.openxmlformats.org/officeDocument/2006/relationships/hyperlink" Target="https://machinelearningcoban.com/2017/01/08/kn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1400250" y="1808700"/>
            <a:ext cx="6343500" cy="1526100"/>
          </a:xfrm>
          <a:prstGeom prst="rect">
            <a:avLst/>
          </a:prstGeom>
        </p:spPr>
        <p:txBody>
          <a:bodyPr spcFirstLastPara="1" wrap="square" lIns="91425" tIns="91425" rIns="91425" bIns="91425" anchor="ctr" anchorCtr="0">
            <a:noAutofit/>
          </a:bodyPr>
          <a:lstStyle/>
          <a:p>
            <a:pPr lvl="0"/>
            <a:r>
              <a:rPr lang="en-GB" sz="3600" smtClean="0">
                <a:solidFill>
                  <a:schemeClr val="dk1"/>
                </a:solidFill>
                <a:latin typeface="+mn-lt"/>
                <a:cs typeface="Times New Roman" panose="02020603050405020304" pitchFamily="18" charset="0"/>
              </a:rPr>
              <a:t>Thuật toán</a:t>
            </a:r>
            <a:r>
              <a:rPr lang="en-GB" sz="4400" smtClean="0">
                <a:solidFill>
                  <a:schemeClr val="dk1"/>
                </a:solidFill>
                <a:latin typeface="+mn-lt"/>
                <a:cs typeface="Times New Roman" panose="02020603050405020304" pitchFamily="18" charset="0"/>
              </a:rPr>
              <a:t/>
            </a:r>
            <a:br>
              <a:rPr lang="en-GB" sz="4400" smtClean="0">
                <a:solidFill>
                  <a:schemeClr val="dk1"/>
                </a:solidFill>
                <a:latin typeface="+mn-lt"/>
                <a:cs typeface="Times New Roman" panose="02020603050405020304" pitchFamily="18" charset="0"/>
              </a:rPr>
            </a:br>
            <a:r>
              <a:rPr lang="en-GB" sz="4400" smtClean="0">
                <a:solidFill>
                  <a:schemeClr val="dk1"/>
                </a:solidFill>
                <a:latin typeface="+mn-lt"/>
                <a:cs typeface="Times New Roman" panose="02020603050405020304" pitchFamily="18" charset="0"/>
              </a:rPr>
              <a:t>  </a:t>
            </a:r>
            <a:r>
              <a:rPr lang="en-GB" sz="4400" b="1" smtClean="0">
                <a:solidFill>
                  <a:schemeClr val="dk1"/>
                </a:solidFill>
                <a:latin typeface="+mn-lt"/>
                <a:cs typeface="Times New Roman" panose="02020603050405020304" pitchFamily="18" charset="0"/>
              </a:rPr>
              <a:t>K-nearest </a:t>
            </a:r>
            <a:r>
              <a:rPr lang="en-GB" sz="4400" b="1">
                <a:solidFill>
                  <a:schemeClr val="dk1"/>
                </a:solidFill>
                <a:latin typeface="+mn-lt"/>
                <a:cs typeface="Times New Roman" panose="02020603050405020304" pitchFamily="18" charset="0"/>
              </a:rPr>
              <a:t>neighbors</a:t>
            </a:r>
            <a:endParaRPr sz="4400" b="1">
              <a:solidFill>
                <a:srgbClr val="99FF33"/>
              </a:solidFill>
              <a:latin typeface="+mn-lt"/>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19"/>
          <p:cNvSpPr txBox="1">
            <a:spLocks noGrp="1"/>
          </p:cNvSpPr>
          <p:nvPr>
            <p:ph type="title"/>
          </p:nvPr>
        </p:nvSpPr>
        <p:spPr>
          <a:xfrm>
            <a:off x="1527217" y="934216"/>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mtClean="0">
                <a:latin typeface="+mj-lt"/>
              </a:rPr>
              <a:t>Tài liệu tham khảo</a:t>
            </a:r>
            <a:endParaRPr>
              <a:latin typeface="+mj-lt"/>
            </a:endParaRPr>
          </a:p>
        </p:txBody>
      </p:sp>
      <p:sp>
        <p:nvSpPr>
          <p:cNvPr id="412" name="Google Shape;412;p19"/>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p>
        </p:txBody>
      </p:sp>
      <p:sp>
        <p:nvSpPr>
          <p:cNvPr id="4" name="Text Placeholder 3"/>
          <p:cNvSpPr>
            <a:spLocks noGrp="1"/>
          </p:cNvSpPr>
          <p:nvPr>
            <p:ph type="body" idx="1"/>
          </p:nvPr>
        </p:nvSpPr>
        <p:spPr>
          <a:xfrm>
            <a:off x="1229266" y="1826096"/>
            <a:ext cx="5346194" cy="2544900"/>
          </a:xfrm>
        </p:spPr>
        <p:txBody>
          <a:bodyPr/>
          <a:lstStyle/>
          <a:p>
            <a:r>
              <a:rPr lang="en-US" smtClean="0">
                <a:solidFill>
                  <a:schemeClr val="accent6">
                    <a:lumMod val="50000"/>
                  </a:schemeClr>
                </a:solidFill>
                <a:latin typeface="+mj-lt"/>
                <a:hlinkClick r:id="rId3"/>
              </a:rPr>
              <a:t>https://</a:t>
            </a:r>
            <a:r>
              <a:rPr lang="en-US" smtClean="0">
                <a:solidFill>
                  <a:schemeClr val="accent6">
                    <a:lumMod val="75000"/>
                  </a:schemeClr>
                </a:solidFill>
                <a:latin typeface="+mj-lt"/>
                <a:hlinkClick r:id="rId3"/>
              </a:rPr>
              <a:t>iai.edu.vn/thuat-toan-k-nearest-neighbors-knn-voi-bai-toan-nhan-dang-chu-so-viet-tay/</a:t>
            </a:r>
            <a:endParaRPr lang="en-US" smtClean="0">
              <a:solidFill>
                <a:schemeClr val="accent6">
                  <a:lumMod val="75000"/>
                </a:schemeClr>
              </a:solidFill>
              <a:latin typeface="+mj-lt"/>
            </a:endParaRPr>
          </a:p>
          <a:p>
            <a:r>
              <a:rPr lang="en-US" smtClean="0">
                <a:solidFill>
                  <a:schemeClr val="accent6">
                    <a:lumMod val="75000"/>
                  </a:schemeClr>
                </a:solidFill>
                <a:latin typeface="+mj-lt"/>
                <a:hlinkClick r:id="rId4"/>
              </a:rPr>
              <a:t>https</a:t>
            </a:r>
            <a:r>
              <a:rPr lang="en-US">
                <a:solidFill>
                  <a:schemeClr val="accent6">
                    <a:lumMod val="75000"/>
                  </a:schemeClr>
                </a:solidFill>
                <a:latin typeface="+mj-lt"/>
                <a:hlinkClick r:id="rId4"/>
              </a:rPr>
              <a:t>://</a:t>
            </a:r>
            <a:r>
              <a:rPr lang="en-US">
                <a:solidFill>
                  <a:schemeClr val="accent6">
                    <a:lumMod val="75000"/>
                  </a:schemeClr>
                </a:solidFill>
                <a:latin typeface="+mj-lt"/>
                <a:hlinkClick r:id="rId4"/>
              </a:rPr>
              <a:t>machinelearningcoban.com/2017/01/08/knn</a:t>
            </a:r>
            <a:r>
              <a:rPr lang="en-US" smtClean="0">
                <a:solidFill>
                  <a:schemeClr val="accent6">
                    <a:lumMod val="75000"/>
                  </a:schemeClr>
                </a:solidFill>
                <a:latin typeface="+mj-lt"/>
                <a:hlinkClick r:id="rId4"/>
              </a:rPr>
              <a:t>/</a:t>
            </a:r>
            <a:endParaRPr lang="en-US" smtClean="0">
              <a:solidFill>
                <a:schemeClr val="accent6">
                  <a:lumMod val="75000"/>
                </a:schemeClr>
              </a:solidFill>
              <a:latin typeface="+mj-lt"/>
            </a:endParaRPr>
          </a:p>
          <a:p>
            <a:r>
              <a:rPr lang="en-US">
                <a:solidFill>
                  <a:schemeClr val="accent6">
                    <a:lumMod val="75000"/>
                  </a:schemeClr>
                </a:solidFill>
                <a:latin typeface="+mj-lt"/>
                <a:hlinkClick r:id="rId5"/>
              </a:rPr>
              <a:t>https</a:t>
            </a:r>
            <a:r>
              <a:rPr lang="en-US">
                <a:solidFill>
                  <a:schemeClr val="accent6">
                    <a:lumMod val="75000"/>
                  </a:schemeClr>
                </a:solidFill>
                <a:latin typeface="+mj-lt"/>
                <a:hlinkClick r:id="rId5"/>
              </a:rPr>
              <a:t>://</a:t>
            </a:r>
            <a:r>
              <a:rPr lang="en-US" smtClean="0">
                <a:solidFill>
                  <a:schemeClr val="accent6">
                    <a:lumMod val="75000"/>
                  </a:schemeClr>
                </a:solidFill>
                <a:latin typeface="+mj-lt"/>
                <a:hlinkClick r:id="rId5"/>
              </a:rPr>
              <a:t>en.wikipedia.org/wiki/K-nearest_neighbors_algorithm</a:t>
            </a:r>
            <a:endParaRPr lang="en-US" smtClean="0">
              <a:solidFill>
                <a:schemeClr val="accent6">
                  <a:lumMod val="75000"/>
                </a:schemeClr>
              </a:solidFill>
              <a:latin typeface="+mj-lt"/>
            </a:endParaRPr>
          </a:p>
          <a:p>
            <a:r>
              <a:rPr lang="en-US">
                <a:solidFill>
                  <a:schemeClr val="accent6">
                    <a:lumMod val="75000"/>
                  </a:schemeClr>
                </a:solidFill>
                <a:latin typeface="+mj-lt"/>
                <a:hlinkClick r:id="rId6"/>
              </a:rPr>
              <a:t>https</a:t>
            </a:r>
            <a:r>
              <a:rPr lang="en-US">
                <a:solidFill>
                  <a:schemeClr val="accent6">
                    <a:lumMod val="75000"/>
                  </a:schemeClr>
                </a:solidFill>
                <a:latin typeface="+mj-lt"/>
                <a:hlinkClick r:id="rId6"/>
              </a:rPr>
              <a:t>://</a:t>
            </a:r>
            <a:r>
              <a:rPr lang="en-US" smtClean="0">
                <a:solidFill>
                  <a:schemeClr val="accent6">
                    <a:lumMod val="75000"/>
                  </a:schemeClr>
                </a:solidFill>
                <a:latin typeface="+mj-lt"/>
                <a:hlinkClick r:id="rId6"/>
              </a:rPr>
              <a:t>scikit-learn.org/stable/index.html</a:t>
            </a:r>
            <a:endParaRPr lang="en-US" smtClean="0">
              <a:solidFill>
                <a:schemeClr val="accent6">
                  <a:lumMod val="75000"/>
                </a:schemeClr>
              </a:solidFill>
              <a:latin typeface="+mj-lt"/>
            </a:endParaRPr>
          </a:p>
          <a:p>
            <a:r>
              <a:rPr lang="en-US">
                <a:solidFill>
                  <a:schemeClr val="accent4">
                    <a:lumMod val="75000"/>
                  </a:schemeClr>
                </a:solidFill>
                <a:latin typeface="+mj-lt"/>
              </a:rPr>
              <a:t>https://www.dataisg.org/tutorial/machine-learning/k-nearest-neighbors/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2"/>
          <p:cNvSpPr txBox="1">
            <a:spLocks noGrp="1"/>
          </p:cNvSpPr>
          <p:nvPr>
            <p:ph type="title"/>
          </p:nvPr>
        </p:nvSpPr>
        <p:spPr>
          <a:xfrm>
            <a:off x="1715784" y="953052"/>
            <a:ext cx="5752266"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smtClean="0">
                <a:latin typeface="+mn-lt"/>
              </a:rPr>
              <a:t>Giới thiệu thuật toán</a:t>
            </a:r>
            <a:endParaRPr sz="4400">
              <a:latin typeface="+mn-lt"/>
            </a:endParaRPr>
          </a:p>
        </p:txBody>
      </p:sp>
      <p:sp>
        <p:nvSpPr>
          <p:cNvPr id="344" name="Google Shape;344;p12"/>
          <p:cNvSpPr txBox="1"/>
          <p:nvPr/>
        </p:nvSpPr>
        <p:spPr>
          <a:xfrm>
            <a:off x="1177896" y="1919185"/>
            <a:ext cx="6722931" cy="2726400"/>
          </a:xfrm>
          <a:prstGeom prst="rect">
            <a:avLst/>
          </a:prstGeom>
          <a:noFill/>
          <a:ln>
            <a:noFill/>
          </a:ln>
        </p:spPr>
        <p:txBody>
          <a:bodyPr spcFirstLastPara="1" wrap="square" lIns="91425" tIns="91425" rIns="91425" bIns="91425" anchor="t" anchorCtr="0">
            <a:noAutofit/>
          </a:bodyPr>
          <a:lstStyle/>
          <a:p>
            <a:pPr lvl="0">
              <a:spcBef>
                <a:spcPts val="600"/>
              </a:spcBef>
            </a:pPr>
            <a:r>
              <a:rPr lang="en-US" sz="1600" b="1" smtClean="0">
                <a:solidFill>
                  <a:schemeClr val="tx1"/>
                </a:solidFill>
                <a:latin typeface="+mj-lt"/>
              </a:rPr>
              <a:t>   </a:t>
            </a:r>
            <a:r>
              <a:rPr lang="en-US" sz="1800" b="1" smtClean="0">
                <a:solidFill>
                  <a:schemeClr val="tx1"/>
                </a:solidFill>
                <a:latin typeface="+mj-lt"/>
              </a:rPr>
              <a:t>   </a:t>
            </a:r>
            <a:r>
              <a:rPr lang="en-US" sz="1800" smtClean="0">
                <a:solidFill>
                  <a:schemeClr val="tx1"/>
                </a:solidFill>
                <a:latin typeface="+mj-lt"/>
              </a:rPr>
              <a:t>- </a:t>
            </a:r>
            <a:r>
              <a:rPr lang="vi-VN" sz="1800" smtClean="0">
                <a:solidFill>
                  <a:schemeClr val="tx1"/>
                </a:solidFill>
                <a:latin typeface="+mj-lt"/>
              </a:rPr>
              <a:t>K-nearest neighbor là một trong những thuật toán supervised-learning đơn giản nhất (mà hiệu quả trong một vài trường hợp) trong Machine Learning</a:t>
            </a:r>
            <a:r>
              <a:rPr lang="en-US" sz="1800" smtClean="0">
                <a:solidFill>
                  <a:schemeClr val="tx1"/>
                </a:solidFill>
                <a:latin typeface="+mj-lt"/>
              </a:rPr>
              <a:t>.</a:t>
            </a:r>
          </a:p>
          <a:p>
            <a:pPr lvl="0">
              <a:spcBef>
                <a:spcPts val="600"/>
              </a:spcBef>
            </a:pPr>
            <a:r>
              <a:rPr lang="en-US" sz="1800" b="1" smtClean="0">
                <a:solidFill>
                  <a:schemeClr val="tx1"/>
                </a:solidFill>
                <a:latin typeface="+mj-lt"/>
                <a:ea typeface="Muli"/>
                <a:cs typeface="Times New Roman" panose="02020603050405020304" pitchFamily="18" charset="0"/>
                <a:sym typeface="Muli"/>
              </a:rPr>
              <a:t>       </a:t>
            </a:r>
            <a:r>
              <a:rPr lang="en-US" sz="1800" smtClean="0">
                <a:solidFill>
                  <a:schemeClr val="tx1"/>
                </a:solidFill>
                <a:latin typeface="+mj-lt"/>
                <a:ea typeface="Muli"/>
                <a:cs typeface="Times New Roman" panose="02020603050405020304" pitchFamily="18" charset="0"/>
                <a:sym typeface="Muli"/>
              </a:rPr>
              <a:t>- Ý tưởng của KNN là tìm ra output của dữ liệu dựa trên thông tin của dữ liệu training gần nó nhất</a:t>
            </a:r>
            <a:endParaRPr sz="1800">
              <a:solidFill>
                <a:schemeClr val="tx1"/>
              </a:solidFill>
              <a:latin typeface="+mj-lt"/>
              <a:ea typeface="Muli"/>
              <a:cs typeface="Times New Roman" panose="02020603050405020304" pitchFamily="18" charset="0"/>
              <a:sym typeface="Muli"/>
            </a:endParaRPr>
          </a:p>
        </p:txBody>
      </p:sp>
      <p:sp>
        <p:nvSpPr>
          <p:cNvPr id="347" name="Google Shape;347;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13"/>
          <p:cNvSpPr txBox="1">
            <a:spLocks noGrp="1"/>
          </p:cNvSpPr>
          <p:nvPr>
            <p:ph type="ctrTitle" idx="4294967295"/>
          </p:nvPr>
        </p:nvSpPr>
        <p:spPr>
          <a:xfrm>
            <a:off x="1539732" y="534256"/>
            <a:ext cx="4562100" cy="78849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400" smtClean="0">
                <a:latin typeface="+mn-lt"/>
              </a:rPr>
              <a:t>BÀI TOÁN</a:t>
            </a:r>
            <a:endParaRPr sz="4400">
              <a:latin typeface="+mn-lt"/>
            </a:endParaRPr>
          </a:p>
        </p:txBody>
      </p:sp>
      <p:sp>
        <p:nvSpPr>
          <p:cNvPr id="353" name="Google Shape;353;p13"/>
          <p:cNvSpPr txBox="1">
            <a:spLocks noGrp="1"/>
          </p:cNvSpPr>
          <p:nvPr>
            <p:ph type="body" idx="4294967295"/>
          </p:nvPr>
        </p:nvSpPr>
        <p:spPr>
          <a:xfrm>
            <a:off x="3585682" y="1771945"/>
            <a:ext cx="4345968" cy="1599609"/>
          </a:xfrm>
          <a:prstGeom prst="rect">
            <a:avLst/>
          </a:prstGeom>
        </p:spPr>
        <p:txBody>
          <a:bodyPr spcFirstLastPara="1" wrap="square" lIns="91425" tIns="91425" rIns="91425" bIns="91425" anchor="t" anchorCtr="0">
            <a:noAutofit/>
          </a:bodyPr>
          <a:lstStyle/>
          <a:p>
            <a:pPr marL="0" lvl="0" indent="0">
              <a:buNone/>
            </a:pPr>
            <a:r>
              <a:rPr lang="en-US" sz="2000" smtClean="0">
                <a:latin typeface="+mj-lt"/>
              </a:rPr>
              <a:t>Classification: </a:t>
            </a:r>
          </a:p>
          <a:p>
            <a:pPr marL="0" lvl="0" indent="0">
              <a:buNone/>
            </a:pPr>
            <a:r>
              <a:rPr lang="en-US" sz="2000" smtClean="0">
                <a:latin typeface="+mj-lt"/>
              </a:rPr>
              <a:t>    </a:t>
            </a:r>
            <a:r>
              <a:rPr lang="vi-VN" sz="2000" smtClean="0">
                <a:latin typeface="+mj-lt"/>
              </a:rPr>
              <a:t>với </a:t>
            </a:r>
            <a:r>
              <a:rPr lang="vi-VN" sz="2000">
                <a:latin typeface="+mj-lt"/>
              </a:rPr>
              <a:t>3 classes: Đỏ, Lam, Lục. Mỗi điểm dữ liệu mới (test data point) sẽ được gán label </a:t>
            </a:r>
            <a:r>
              <a:rPr lang="vi-VN" sz="2000">
                <a:latin typeface="+mj-lt"/>
              </a:rPr>
              <a:t>theo </a:t>
            </a:r>
            <a:r>
              <a:rPr lang="vi-VN" sz="2000" smtClean="0">
                <a:latin typeface="+mj-lt"/>
              </a:rPr>
              <a:t>màu </a:t>
            </a:r>
            <a:r>
              <a:rPr lang="vi-VN" sz="2000">
                <a:latin typeface="+mj-lt"/>
              </a:rPr>
              <a:t>của </a:t>
            </a:r>
            <a:r>
              <a:rPr lang="vi-VN" sz="2000" smtClean="0">
                <a:latin typeface="+mj-lt"/>
              </a:rPr>
              <a:t>điểm </a:t>
            </a:r>
            <a:r>
              <a:rPr lang="vi-VN" sz="2000">
                <a:latin typeface="+mj-lt"/>
              </a:rPr>
              <a:t>mà nó thuộc </a:t>
            </a:r>
            <a:r>
              <a:rPr lang="vi-VN" sz="2000">
                <a:latin typeface="+mj-lt"/>
              </a:rPr>
              <a:t>về</a:t>
            </a:r>
            <a:r>
              <a:rPr lang="vi-VN" sz="2000" smtClean="0">
                <a:latin typeface="+mj-lt"/>
              </a:rPr>
              <a:t>.</a:t>
            </a:r>
            <a:endParaRPr lang="en-US" sz="2000" smtClean="0">
              <a:latin typeface="+mj-lt"/>
            </a:endParaRPr>
          </a:p>
          <a:p>
            <a:pPr marL="0" indent="0">
              <a:buNone/>
            </a:pPr>
            <a:r>
              <a:rPr lang="en-US" sz="1600">
                <a:latin typeface="+mj-lt"/>
              </a:rPr>
              <a:t> </a:t>
            </a:r>
            <a:r>
              <a:rPr lang="en-US" sz="1600" smtClean="0">
                <a:latin typeface="+mj-lt"/>
              </a:rPr>
              <a:t>   </a:t>
            </a:r>
          </a:p>
        </p:txBody>
      </p:sp>
      <p:sp>
        <p:nvSpPr>
          <p:cNvPr id="355" name="Google Shape;355;p1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707" y="1469879"/>
            <a:ext cx="2568540" cy="1961908"/>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4</a:t>
            </a:fld>
            <a:endParaRPr lang="en"/>
          </a:p>
        </p:txBody>
      </p:sp>
      <p:sp>
        <p:nvSpPr>
          <p:cNvPr id="3" name="Rectangle 2"/>
          <p:cNvSpPr/>
          <p:nvPr/>
        </p:nvSpPr>
        <p:spPr>
          <a:xfrm>
            <a:off x="1096766" y="1450181"/>
            <a:ext cx="6950468" cy="3046988"/>
          </a:xfrm>
          <a:prstGeom prst="rect">
            <a:avLst/>
          </a:prstGeom>
        </p:spPr>
        <p:txBody>
          <a:bodyPr wrap="square">
            <a:spAutoFit/>
          </a:bodyPr>
          <a:lstStyle/>
          <a:p>
            <a:pPr marL="0" indent="0">
              <a:buNone/>
            </a:pPr>
            <a:r>
              <a:rPr lang="en-US" sz="1600">
                <a:solidFill>
                  <a:schemeClr val="tx1"/>
                </a:solidFill>
                <a:latin typeface="+mn-lt"/>
              </a:rPr>
              <a:t>*</a:t>
            </a:r>
            <a:r>
              <a:rPr lang="vi-VN" sz="1600">
                <a:solidFill>
                  <a:schemeClr val="tx1"/>
                </a:solidFill>
                <a:latin typeface="+mn-lt"/>
              </a:rPr>
              <a:t>Ý tưởng của bài toán phân loại</a:t>
            </a:r>
            <a:r>
              <a:rPr lang="en-US" sz="1600">
                <a:solidFill>
                  <a:schemeClr val="tx1"/>
                </a:solidFill>
                <a:latin typeface="+mn-lt"/>
              </a:rPr>
              <a:t>: </a:t>
            </a:r>
            <a:r>
              <a:rPr lang="vi-VN" sz="1600">
                <a:solidFill>
                  <a:schemeClr val="tx1"/>
                </a:solidFill>
                <a:latin typeface="+mn-lt"/>
              </a:rPr>
              <a:t>Chúng ta có một danh sách các </a:t>
            </a:r>
            <a:r>
              <a:rPr lang="vi-VN" sz="1600" i="1">
                <a:solidFill>
                  <a:schemeClr val="tx1"/>
                </a:solidFill>
                <a:latin typeface="+mn-lt"/>
              </a:rPr>
              <a:t>quan sát</a:t>
            </a:r>
            <a:r>
              <a:rPr lang="vi-VN" sz="1600">
                <a:solidFill>
                  <a:schemeClr val="tx1"/>
                </a:solidFill>
                <a:latin typeface="+mn-lt"/>
              </a:rPr>
              <a:t> (</a:t>
            </a:r>
            <a:r>
              <a:rPr lang="vi-VN" sz="1600" i="1">
                <a:solidFill>
                  <a:schemeClr val="tx1"/>
                </a:solidFill>
                <a:latin typeface="+mn-lt"/>
              </a:rPr>
              <a:t>observation</a:t>
            </a:r>
            <a:r>
              <a:rPr lang="vi-VN" sz="1600">
                <a:solidFill>
                  <a:schemeClr val="tx1"/>
                </a:solidFill>
                <a:latin typeface="+mn-lt"/>
              </a:rPr>
              <a:t>). Một </a:t>
            </a:r>
            <a:r>
              <a:rPr lang="vi-VN" sz="1600" i="1">
                <a:solidFill>
                  <a:schemeClr val="tx1"/>
                </a:solidFill>
                <a:latin typeface="+mn-lt"/>
              </a:rPr>
              <a:t>quan sát</a:t>
            </a:r>
            <a:r>
              <a:rPr lang="vi-VN" sz="1600">
                <a:solidFill>
                  <a:schemeClr val="tx1"/>
                </a:solidFill>
                <a:latin typeface="+mn-lt"/>
              </a:rPr>
              <a:t> là một khái niệm chung chung. Với Machine Learning, một quan sát thường là sự mô tả một đối tượng trong một trạng thái nào đó.</a:t>
            </a:r>
            <a:endParaRPr lang="en-US" sz="1600">
              <a:solidFill>
                <a:schemeClr val="tx1"/>
              </a:solidFill>
              <a:latin typeface="+mn-lt"/>
            </a:endParaRPr>
          </a:p>
          <a:p>
            <a:pPr marL="0" indent="0">
              <a:buNone/>
            </a:pPr>
            <a:r>
              <a:rPr lang="en-US" sz="1600">
                <a:solidFill>
                  <a:schemeClr val="tx1"/>
                </a:solidFill>
                <a:latin typeface="+mn-lt"/>
              </a:rPr>
              <a:t>     Với mỗi quan sát, chúng ta có một </a:t>
            </a:r>
            <a:r>
              <a:rPr lang="en-US" sz="1600" b="1">
                <a:solidFill>
                  <a:schemeClr val="tx1"/>
                </a:solidFill>
                <a:latin typeface="+mn-lt"/>
              </a:rPr>
              <a:t>lớp</a:t>
            </a:r>
            <a:r>
              <a:rPr lang="en-US" sz="1600">
                <a:solidFill>
                  <a:schemeClr val="tx1"/>
                </a:solidFill>
                <a:latin typeface="+mn-lt"/>
              </a:rPr>
              <a:t> (</a:t>
            </a:r>
            <a:r>
              <a:rPr lang="en-US" sz="1600" b="1">
                <a:solidFill>
                  <a:schemeClr val="tx1"/>
                </a:solidFill>
                <a:latin typeface="+mn-lt"/>
              </a:rPr>
              <a:t>class</a:t>
            </a:r>
            <a:r>
              <a:rPr lang="en-US" sz="1600">
                <a:solidFill>
                  <a:schemeClr val="tx1"/>
                </a:solidFill>
                <a:latin typeface="+mn-lt"/>
              </a:rPr>
              <a:t>). Một lớp là một thông tin bổ sung về một quan sát.</a:t>
            </a:r>
          </a:p>
          <a:p>
            <a:pPr marL="0" lvl="0" indent="0">
              <a:buNone/>
            </a:pPr>
            <a:r>
              <a:rPr lang="en-US" sz="1600">
                <a:solidFill>
                  <a:schemeClr val="tx1"/>
                </a:solidFill>
                <a:latin typeface="+mn-lt"/>
              </a:rPr>
              <a:t>     </a:t>
            </a:r>
            <a:r>
              <a:rPr lang="en-US" sz="1600">
                <a:solidFill>
                  <a:schemeClr val="tx1"/>
                </a:solidFill>
                <a:latin typeface="+mn-lt"/>
              </a:rPr>
              <a:t>Tóm lại, chúng ta có một tập hợp các </a:t>
            </a:r>
            <a:r>
              <a:rPr lang="en-US" sz="1600">
                <a:solidFill>
                  <a:schemeClr val="tx1"/>
                </a:solidFill>
                <a:latin typeface="+mn-lt"/>
              </a:rPr>
              <a:t>quan </a:t>
            </a:r>
            <a:r>
              <a:rPr lang="en-US" sz="1600" smtClean="0">
                <a:solidFill>
                  <a:schemeClr val="tx1"/>
                </a:solidFill>
                <a:latin typeface="+mn-lt"/>
              </a:rPr>
              <a:t>sát </a:t>
            </a:r>
            <a:r>
              <a:rPr lang="en-US" sz="1600">
                <a:solidFill>
                  <a:schemeClr val="tx1"/>
                </a:solidFill>
                <a:latin typeface="+mn-lt"/>
              </a:rPr>
              <a:t>.Với mỗi quan sát, chúng ta có một số các thuộc tính và một lớp.</a:t>
            </a:r>
            <a:endParaRPr lang="en-US" sz="1600">
              <a:solidFill>
                <a:schemeClr val="tx1"/>
              </a:solidFill>
              <a:latin typeface="+mn-lt"/>
            </a:endParaRPr>
          </a:p>
          <a:p>
            <a:r>
              <a:rPr lang="en-US" sz="1600" i="1">
                <a:solidFill>
                  <a:schemeClr val="tx1"/>
                </a:solidFill>
                <a:latin typeface="+mn-lt"/>
              </a:rPr>
              <a:t> </a:t>
            </a:r>
            <a:r>
              <a:rPr lang="en-US" sz="1600" i="1" smtClean="0">
                <a:solidFill>
                  <a:schemeClr val="tx1"/>
                </a:solidFill>
                <a:latin typeface="+mn-lt"/>
              </a:rPr>
              <a:t>  * Ta cũng có thể hiểu là:</a:t>
            </a:r>
          </a:p>
          <a:p>
            <a:r>
              <a:rPr lang="vi-VN" sz="1600" i="1" smtClean="0">
                <a:solidFill>
                  <a:schemeClr val="tx1"/>
                </a:solidFill>
                <a:latin typeface="+mn-lt"/>
              </a:rPr>
              <a:t>Giả </a:t>
            </a:r>
            <a:r>
              <a:rPr lang="vi-VN" sz="1600" i="1">
                <a:solidFill>
                  <a:schemeClr val="tx1"/>
                </a:solidFill>
                <a:latin typeface="+mn-lt"/>
              </a:rPr>
              <a:t>sử chúng ta có một tập hợp các quan sát được đánh nhãn (hay các quan sát mà chúng ta đã biết lớp của nó) và một quan sát chưa được đánh nhãn. Làm thế nào để tìm ra lớp của quan sát đó?</a:t>
            </a:r>
            <a:endParaRPr lang="en-US" sz="1600">
              <a:solidFill>
                <a:schemeClr val="tx1"/>
              </a:solidFill>
              <a:latin typeface="+mn-lt"/>
            </a:endParaRPr>
          </a:p>
        </p:txBody>
      </p:sp>
      <p:sp>
        <p:nvSpPr>
          <p:cNvPr id="4" name="Rectangle 3"/>
          <p:cNvSpPr/>
          <p:nvPr/>
        </p:nvSpPr>
        <p:spPr>
          <a:xfrm>
            <a:off x="1669551" y="769331"/>
            <a:ext cx="4572000" cy="523220"/>
          </a:xfrm>
          <a:prstGeom prst="rect">
            <a:avLst/>
          </a:prstGeom>
        </p:spPr>
        <p:txBody>
          <a:bodyPr>
            <a:spAutoFit/>
          </a:bodyPr>
          <a:lstStyle/>
          <a:p>
            <a:r>
              <a:rPr lang="en-US" sz="2800" i="1" smtClean="0">
                <a:solidFill>
                  <a:schemeClr val="accent2">
                    <a:lumMod val="60000"/>
                    <a:lumOff val="40000"/>
                  </a:schemeClr>
                </a:solidFill>
                <a:latin typeface="+mj-lt"/>
              </a:rPr>
              <a:t>Ý tưởng bài toán</a:t>
            </a:r>
            <a:endParaRPr lang="en-US" sz="2800">
              <a:solidFill>
                <a:schemeClr val="accent2">
                  <a:lumMod val="60000"/>
                  <a:lumOff val="40000"/>
                </a:schemeClr>
              </a:solidFill>
              <a:latin typeface="+mj-lt"/>
            </a:endParaRPr>
          </a:p>
        </p:txBody>
      </p:sp>
    </p:spTree>
    <p:extLst>
      <p:ext uri="{BB962C8B-B14F-4D97-AF65-F5344CB8AC3E}">
        <p14:creationId xmlns:p14="http://schemas.microsoft.com/office/powerpoint/2010/main" val="2044899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5</a:t>
            </a:fld>
            <a:endParaRPr lang="en"/>
          </a:p>
        </p:txBody>
      </p:sp>
      <p:sp>
        <p:nvSpPr>
          <p:cNvPr id="3" name="Google Shape;353;p13"/>
          <p:cNvSpPr txBox="1">
            <a:spLocks/>
          </p:cNvSpPr>
          <p:nvPr/>
        </p:nvSpPr>
        <p:spPr>
          <a:xfrm>
            <a:off x="1335641" y="674193"/>
            <a:ext cx="4623370" cy="5998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0" indent="0">
              <a:buFont typeface="Muli"/>
              <a:buNone/>
            </a:pPr>
            <a:r>
              <a:rPr lang="en-US" sz="2800" smtClean="0">
                <a:solidFill>
                  <a:schemeClr val="accent2">
                    <a:lumMod val="60000"/>
                    <a:lumOff val="40000"/>
                  </a:schemeClr>
                </a:solidFill>
                <a:latin typeface="+mn-lt"/>
              </a:rPr>
              <a:t>Các hàm tối ưu để sử dụng</a:t>
            </a:r>
            <a:endParaRPr lang="en-US" sz="2800" smtClean="0">
              <a:solidFill>
                <a:schemeClr val="accent2">
                  <a:lumMod val="60000"/>
                  <a:lumOff val="40000"/>
                </a:schemeClr>
              </a:solidFill>
              <a:latin typeface="+mn-lt"/>
            </a:endParaRPr>
          </a:p>
        </p:txBody>
      </p:sp>
      <p:pic>
        <p:nvPicPr>
          <p:cNvPr id="4" name="Picture 3"/>
          <p:cNvPicPr>
            <a:picLocks noChangeAspect="1"/>
          </p:cNvPicPr>
          <p:nvPr/>
        </p:nvPicPr>
        <p:blipFill>
          <a:blip r:embed="rId2"/>
          <a:stretch>
            <a:fillRect/>
          </a:stretch>
        </p:blipFill>
        <p:spPr>
          <a:xfrm>
            <a:off x="731579" y="1803810"/>
            <a:ext cx="7680842" cy="1803009"/>
          </a:xfrm>
          <a:prstGeom prst="rect">
            <a:avLst/>
          </a:prstGeom>
        </p:spPr>
      </p:pic>
    </p:spTree>
    <p:extLst>
      <p:ext uri="{BB962C8B-B14F-4D97-AF65-F5344CB8AC3E}">
        <p14:creationId xmlns:p14="http://schemas.microsoft.com/office/powerpoint/2010/main" val="21432693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15"/>
          <p:cNvSpPr txBox="1">
            <a:spLocks noGrp="1"/>
          </p:cNvSpPr>
          <p:nvPr>
            <p:ph type="body" idx="1"/>
          </p:nvPr>
        </p:nvSpPr>
        <p:spPr>
          <a:xfrm>
            <a:off x="1763524" y="1284270"/>
            <a:ext cx="6282300" cy="3667874"/>
          </a:xfrm>
          <a:prstGeom prst="rect">
            <a:avLst/>
          </a:prstGeom>
        </p:spPr>
        <p:txBody>
          <a:bodyPr spcFirstLastPara="1" wrap="square" lIns="91425" tIns="91425" rIns="91425" bIns="91425" anchor="ctr" anchorCtr="0">
            <a:noAutofit/>
          </a:bodyPr>
          <a:lstStyle/>
          <a:p>
            <a:r>
              <a:rPr lang="vi-VN" sz="1800" b="1">
                <a:latin typeface="+mn-lt"/>
              </a:rPr>
              <a:t>Bước 1:</a:t>
            </a:r>
            <a:r>
              <a:rPr lang="vi-VN" sz="1800">
                <a:latin typeface="+mn-lt"/>
              </a:rPr>
              <a:t> Xác định tham số K là số láng giềng gần nhất.</a:t>
            </a:r>
          </a:p>
          <a:p>
            <a:r>
              <a:rPr lang="vi-VN" sz="1800" b="1">
                <a:latin typeface="+mn-lt"/>
              </a:rPr>
              <a:t>Bước 2:</a:t>
            </a:r>
            <a:r>
              <a:rPr lang="vi-VN" sz="1800">
                <a:latin typeface="+mn-lt"/>
              </a:rPr>
              <a:t> Tính khoảng cách đối tượng cần phân lớp với tất cả các đối tượng trong training data.</a:t>
            </a:r>
          </a:p>
          <a:p>
            <a:r>
              <a:rPr lang="vi-VN" sz="1800" b="1">
                <a:latin typeface="+mn-lt"/>
              </a:rPr>
              <a:t>Bước 3:</a:t>
            </a:r>
            <a:r>
              <a:rPr lang="vi-VN" sz="1800">
                <a:latin typeface="+mn-lt"/>
              </a:rPr>
              <a:t> Sắp xếp khoảng cách theo thứ tự tăng dần và xác định K láng giềng gần nhất với đối tượng cần phân lớp.</a:t>
            </a:r>
          </a:p>
          <a:p>
            <a:r>
              <a:rPr lang="vi-VN" sz="1800" b="1">
                <a:latin typeface="+mn-lt"/>
              </a:rPr>
              <a:t>Bước 4:</a:t>
            </a:r>
            <a:r>
              <a:rPr lang="vi-VN" sz="1800">
                <a:latin typeface="+mn-lt"/>
              </a:rPr>
              <a:t> Lấy tất cả các lớp của K láng giềng gần nhất.</a:t>
            </a:r>
          </a:p>
          <a:p>
            <a:r>
              <a:rPr lang="vi-VN" sz="1800" b="1">
                <a:latin typeface="+mn-lt"/>
              </a:rPr>
              <a:t>Bước 5:</a:t>
            </a:r>
            <a:r>
              <a:rPr lang="vi-VN" sz="1800">
                <a:latin typeface="+mn-lt"/>
              </a:rPr>
              <a:t> Dựa vào phần lớn lớp của K để xác định lớp cho đối tượng cần phân lớp</a:t>
            </a:r>
          </a:p>
          <a:p>
            <a:pPr marL="0" lvl="0" indent="0" algn="l" rtl="0">
              <a:spcBef>
                <a:spcPts val="600"/>
              </a:spcBef>
              <a:spcAft>
                <a:spcPts val="0"/>
              </a:spcAft>
              <a:buNone/>
            </a:pPr>
            <a:endParaRPr sz="1800">
              <a:latin typeface="+mn-lt"/>
            </a:endParaRPr>
          </a:p>
        </p:txBody>
      </p:sp>
      <p:sp>
        <p:nvSpPr>
          <p:cNvPr id="369" name="Google Shape;369;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sp>
        <p:nvSpPr>
          <p:cNvPr id="4" name="Google Shape;353;p13"/>
          <p:cNvSpPr txBox="1">
            <a:spLocks/>
          </p:cNvSpPr>
          <p:nvPr/>
        </p:nvSpPr>
        <p:spPr>
          <a:xfrm>
            <a:off x="1191802" y="653643"/>
            <a:ext cx="4623370" cy="5998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0" indent="0">
              <a:buFont typeface="Muli"/>
              <a:buNone/>
            </a:pPr>
            <a:r>
              <a:rPr lang="en-US" sz="2800" smtClean="0">
                <a:solidFill>
                  <a:schemeClr val="accent2">
                    <a:lumMod val="60000"/>
                    <a:lumOff val="40000"/>
                  </a:schemeClr>
                </a:solidFill>
                <a:latin typeface="+mn-lt"/>
              </a:rPr>
              <a:t>Phương pháp giải quyết</a:t>
            </a:r>
            <a:endParaRPr lang="en-US" sz="2800" smtClean="0">
              <a:solidFill>
                <a:schemeClr val="accent2">
                  <a:lumMod val="60000"/>
                  <a:lumOff val="40000"/>
                </a:schemeClr>
              </a:solidFill>
              <a:latin typeface="+mn-l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17"/>
          <p:cNvSpPr/>
          <p:nvPr/>
        </p:nvSpPr>
        <p:spPr>
          <a:xfrm rot="-5400000">
            <a:off x="164580" y="1427804"/>
            <a:ext cx="1575019" cy="1904182"/>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82" name="Google Shape;382;p17"/>
          <p:cNvSpPr txBox="1">
            <a:spLocks noGrp="1"/>
          </p:cNvSpPr>
          <p:nvPr>
            <p:ph type="ctrTitle" idx="4294967295"/>
          </p:nvPr>
        </p:nvSpPr>
        <p:spPr>
          <a:xfrm>
            <a:off x="1394075" y="693964"/>
            <a:ext cx="4991100" cy="7752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smtClean="0">
                <a:latin typeface="+mj-lt"/>
              </a:rPr>
              <a:t>Các độ đo khoảng cách</a:t>
            </a:r>
            <a:endParaRPr sz="2800">
              <a:latin typeface="+mj-lt"/>
            </a:endParaRPr>
          </a:p>
        </p:txBody>
      </p:sp>
      <mc:AlternateContent xmlns:mc="http://schemas.openxmlformats.org/markup-compatibility/2006">
        <mc:Choice xmlns:a14="http://schemas.microsoft.com/office/drawing/2010/main" Requires="a14">
          <p:sp>
            <p:nvSpPr>
              <p:cNvPr id="383" name="Google Shape;383;p17"/>
              <p:cNvSpPr txBox="1">
                <a:spLocks noGrp="1"/>
              </p:cNvSpPr>
              <p:nvPr>
                <p:ph type="subTitle" idx="4294967295"/>
              </p:nvPr>
            </p:nvSpPr>
            <p:spPr>
              <a:xfrm>
                <a:off x="3037941" y="3029882"/>
                <a:ext cx="3352586" cy="1480471"/>
              </a:xfrm>
              <a:prstGeom prst="rect">
                <a:avLst/>
              </a:prstGeom>
            </p:spPr>
            <p:txBody>
              <a:bodyPr spcFirstLastPara="1" wrap="square" lIns="91425" tIns="91425" rIns="91425" bIns="91425" anchor="t" anchorCtr="0">
                <a:noAutofit/>
              </a:bodyPr>
              <a:lstStyle/>
              <a:p>
                <a:pPr marL="0" indent="0">
                  <a:buNone/>
                </a:pPr>
                <a:r>
                  <a:rPr lang="en-US" sz="1600" smtClean="0">
                    <a:solidFill>
                      <a:schemeClr val="tx1"/>
                    </a:solidFill>
                    <a:latin typeface="+mj-lt"/>
                  </a:rPr>
                  <a:t>Với:</a:t>
                </a:r>
                <a:r>
                  <a:rPr lang="en-US" sz="1600">
                    <a:solidFill>
                      <a:schemeClr val="tx1"/>
                    </a:solidFill>
                    <a:latin typeface="+mj-lt"/>
                  </a:rPr>
                  <a:t> </a:t>
                </a:r>
                <a:r>
                  <a:rPr lang="en-US" sz="1600" smtClean="0">
                    <a:solidFill>
                      <a:schemeClr val="tx1"/>
                    </a:solidFill>
                    <a:latin typeface="+mj-lt"/>
                  </a:rPr>
                  <a:t>  </a:t>
                </a:r>
                <a:r>
                  <a:rPr lang="vi-VN" sz="1600" smtClean="0">
                    <a:solidFill>
                      <a:schemeClr val="tx1"/>
                    </a:solidFill>
                    <a:latin typeface="+mj-lt"/>
                  </a:rPr>
                  <a:t>n </a:t>
                </a:r>
                <a:r>
                  <a:rPr lang="vi-VN" sz="1600">
                    <a:solidFill>
                      <a:schemeClr val="tx1"/>
                    </a:solidFill>
                    <a:latin typeface="+mj-lt"/>
                  </a:rPr>
                  <a:t>là số lượng đặc trưng của dữ liệu</a:t>
                </a:r>
                <a:r>
                  <a:rPr lang="vi-VN" sz="1600">
                    <a:solidFill>
                      <a:schemeClr val="tx1"/>
                    </a:solidFill>
                    <a:latin typeface="+mj-lt"/>
                  </a:rPr>
                  <a:t>. </a:t>
                </a:r>
                <a:endParaRPr lang="en-US" sz="1600" smtClean="0">
                  <a:solidFill>
                    <a:schemeClr val="tx1"/>
                  </a:solidFill>
                  <a:latin typeface="+mj-lt"/>
                </a:endParaRPr>
              </a:p>
              <a:p>
                <a:pPr marL="0" lvl="0" indent="0">
                  <a:buNone/>
                </a:pPr>
                <a:r>
                  <a:rPr lang="en-US" sz="1600" smtClean="0">
                    <a:solidFill>
                      <a:schemeClr val="tx1"/>
                    </a:solidFill>
                    <a:latin typeface="+mj-lt"/>
                  </a:rPr>
                  <a:t>        </a:t>
                </a:r>
                <a14:m>
                  <m:oMath xmlns:m="http://schemas.openxmlformats.org/officeDocument/2006/math">
                    <m:sSub>
                      <m:sSubPr>
                        <m:ctrlPr>
                          <a:rPr lang="en-US" sz="1600" i="1">
                            <a:solidFill>
                              <a:schemeClr val="tx1"/>
                            </a:solidFill>
                            <a:latin typeface="+mj-lt"/>
                          </a:rPr>
                        </m:ctrlPr>
                      </m:sSubPr>
                      <m:e>
                        <m:r>
                          <a:rPr lang="en-US" sz="1600" i="1">
                            <a:solidFill>
                              <a:schemeClr val="tx1"/>
                            </a:solidFill>
                            <a:latin typeface="+mj-lt"/>
                          </a:rPr>
                          <m:t>𝑎</m:t>
                        </m:r>
                      </m:e>
                      <m:sub>
                        <m:r>
                          <a:rPr lang="en-US" sz="1600" i="1">
                            <a:solidFill>
                              <a:schemeClr val="tx1"/>
                            </a:solidFill>
                            <a:latin typeface="+mj-lt"/>
                          </a:rPr>
                          <m:t>𝑖</m:t>
                        </m:r>
                      </m:sub>
                    </m:sSub>
                  </m:oMath>
                </a14:m>
                <a:r>
                  <a:rPr lang="vi-VN" sz="1600">
                    <a:solidFill>
                      <a:schemeClr val="tx1"/>
                    </a:solidFill>
                    <a:latin typeface="+mj-lt"/>
                  </a:rPr>
                  <a:t> là đặc trưng thứ i của </a:t>
                </a:r>
                <a:r>
                  <a:rPr lang="vi-VN" sz="1600">
                    <a:solidFill>
                      <a:schemeClr val="tx1"/>
                    </a:solidFill>
                    <a:latin typeface="+mj-lt"/>
                  </a:rPr>
                  <a:t>dữ </a:t>
                </a:r>
                <a:r>
                  <a:rPr lang="vi-VN" sz="1600" smtClean="0">
                    <a:solidFill>
                      <a:schemeClr val="tx1"/>
                    </a:solidFill>
                    <a:latin typeface="+mj-lt"/>
                  </a:rPr>
                  <a:t>liệu</a:t>
                </a:r>
              </a:p>
              <a:p>
                <a:pPr marL="0" lvl="0" indent="0">
                  <a:buNone/>
                </a:pPr>
                <a:r>
                  <a:rPr lang="en-US" smtClean="0">
                    <a:latin typeface="+mj-lt"/>
                  </a:rPr>
                  <a:t>Ngoài ra còn có nhiều độ đo khác nữa (Độ đo tự định nghĩa)</a:t>
                </a:r>
                <a:endParaRPr>
                  <a:latin typeface="+mj-lt"/>
                </a:endParaRPr>
              </a:p>
            </p:txBody>
          </p:sp>
        </mc:Choice>
        <mc:Fallback>
          <p:sp>
            <p:nvSpPr>
              <p:cNvPr id="383" name="Google Shape;383;p17"/>
              <p:cNvSpPr txBox="1">
                <a:spLocks noGrp="1" noRot="1" noChangeAspect="1" noMove="1" noResize="1" noEditPoints="1" noAdjustHandles="1" noChangeArrowheads="1" noChangeShapeType="1" noTextEdit="1"/>
              </p:cNvSpPr>
              <p:nvPr>
                <p:ph type="subTitle" idx="4294967295"/>
              </p:nvPr>
            </p:nvSpPr>
            <p:spPr>
              <a:xfrm>
                <a:off x="3037941" y="3029882"/>
                <a:ext cx="3352586" cy="1480471"/>
              </a:xfrm>
              <a:prstGeom prst="rect">
                <a:avLst/>
              </a:prstGeom>
              <a:blipFill>
                <a:blip r:embed="rId3"/>
                <a:stretch>
                  <a:fillRect l="-909" b="-7407"/>
                </a:stretch>
              </a:blipFill>
            </p:spPr>
            <p:txBody>
              <a:bodyPr/>
              <a:lstStyle/>
              <a:p>
                <a:r>
                  <a:rPr lang="en-US">
                    <a:noFill/>
                  </a:rPr>
                  <a:t> </a:t>
                </a:r>
              </a:p>
            </p:txBody>
          </p:sp>
        </mc:Fallback>
      </mc:AlternateContent>
      <p:grpSp>
        <p:nvGrpSpPr>
          <p:cNvPr id="384" name="Google Shape;384;p17"/>
          <p:cNvGrpSpPr/>
          <p:nvPr/>
        </p:nvGrpSpPr>
        <p:grpSpPr>
          <a:xfrm>
            <a:off x="856824" y="1571945"/>
            <a:ext cx="632463" cy="604093"/>
            <a:chOff x="6654650" y="3665275"/>
            <a:chExt cx="409100" cy="409125"/>
          </a:xfrm>
        </p:grpSpPr>
        <p:sp>
          <p:nvSpPr>
            <p:cNvPr id="385" name="Google Shape;385;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7" name="Google Shape;387;p17"/>
          <p:cNvGrpSpPr/>
          <p:nvPr/>
        </p:nvGrpSpPr>
        <p:grpSpPr>
          <a:xfrm rot="-731900">
            <a:off x="485592" y="2759240"/>
            <a:ext cx="421822" cy="402944"/>
            <a:chOff x="570875" y="4322250"/>
            <a:chExt cx="443300" cy="443325"/>
          </a:xfrm>
        </p:grpSpPr>
        <p:sp>
          <p:nvSpPr>
            <p:cNvPr id="388" name="Google Shape;388;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17"/>
          <p:cNvSpPr/>
          <p:nvPr/>
        </p:nvSpPr>
        <p:spPr>
          <a:xfrm>
            <a:off x="1450107" y="2599173"/>
            <a:ext cx="159850" cy="14577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7"/>
          <p:cNvSpPr/>
          <p:nvPr/>
        </p:nvSpPr>
        <p:spPr>
          <a:xfrm rot="2327381">
            <a:off x="97503" y="2113862"/>
            <a:ext cx="243869" cy="27596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7"/>
          <p:cNvSpPr/>
          <p:nvPr/>
        </p:nvSpPr>
        <p:spPr>
          <a:xfrm rot="2327012">
            <a:off x="1664646" y="2243707"/>
            <a:ext cx="100878" cy="11415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mc:AlternateContent xmlns:mc="http://schemas.openxmlformats.org/markup-compatibility/2006">
        <mc:Choice xmlns:a14="http://schemas.microsoft.com/office/drawing/2010/main" Requires="a14">
          <p:sp>
            <p:nvSpPr>
              <p:cNvPr id="3" name="Rectangle 2"/>
              <p:cNvSpPr/>
              <p:nvPr/>
            </p:nvSpPr>
            <p:spPr>
              <a:xfrm>
                <a:off x="5568595" y="1554833"/>
                <a:ext cx="3369924" cy="1569660"/>
              </a:xfrm>
              <a:prstGeom prst="rect">
                <a:avLst/>
              </a:prstGeom>
            </p:spPr>
            <p:txBody>
              <a:bodyPr wrap="square">
                <a:spAutoFit/>
              </a:bodyPr>
              <a:lstStyle/>
              <a:p>
                <a:pPr fontAlgn="base"/>
                <a:r>
                  <a:rPr lang="en-US" sz="1600" b="1" smtClean="0">
                    <a:solidFill>
                      <a:schemeClr val="tx1"/>
                    </a:solidFill>
                    <a:latin typeface="+mj-lt"/>
                  </a:rPr>
                  <a:t>2. Khoảng cách</a:t>
                </a:r>
                <a:r>
                  <a:rPr lang="en-US" sz="1600" b="1">
                    <a:solidFill>
                      <a:schemeClr val="tx1"/>
                    </a:solidFill>
                    <a:latin typeface="+mj-lt"/>
                  </a:rPr>
                  <a:t> </a:t>
                </a:r>
                <a:r>
                  <a:rPr lang="en-US" sz="1600" b="1" i="1" smtClean="0">
                    <a:solidFill>
                      <a:schemeClr val="tx1"/>
                    </a:solidFill>
                    <a:latin typeface="+mj-lt"/>
                  </a:rPr>
                  <a:t>Hamming: </a:t>
                </a:r>
                <a:r>
                  <a:rPr lang="vi-VN">
                    <a:solidFill>
                      <a:schemeClr val="tx1"/>
                    </a:solidFill>
                    <a:latin typeface="+mj-lt"/>
                  </a:rPr>
                  <a:t> </a:t>
                </a:r>
                <a:r>
                  <a:rPr lang="vi-VN" sz="1600">
                    <a:solidFill>
                      <a:schemeClr val="tx1"/>
                    </a:solidFill>
                    <a:latin typeface="+mj-lt"/>
                  </a:rPr>
                  <a:t>là độ đo được sử dụng khi làm việc với dữ liệu rời rạc (categorical </a:t>
                </a:r>
                <a:r>
                  <a:rPr lang="vi-VN" sz="1600">
                    <a:solidFill>
                      <a:schemeClr val="tx1"/>
                    </a:solidFill>
                    <a:latin typeface="+mj-lt"/>
                  </a:rPr>
                  <a:t>data</a:t>
                </a:r>
                <a:r>
                  <a:rPr lang="vi-VN" sz="1600" smtClean="0">
                    <a:solidFill>
                      <a:schemeClr val="tx1"/>
                    </a:solidFill>
                    <a:latin typeface="+mj-lt"/>
                  </a:rPr>
                  <a:t>).</a:t>
                </a:r>
                <a:endParaRPr lang="en-US" sz="1600" smtClean="0">
                  <a:solidFill>
                    <a:schemeClr val="tx1"/>
                  </a:solidFill>
                  <a:latin typeface="+mj-lt"/>
                </a:endParaRPr>
              </a:p>
              <a:p>
                <a:pPr fontAlgn="base"/>
                <a:endParaRPr lang="en-US" sz="1600">
                  <a:solidFill>
                    <a:schemeClr val="tx1"/>
                  </a:solidFill>
                  <a:latin typeface="+mj-lt"/>
                </a:endParaRPr>
              </a:p>
              <a:p>
                <a:pPr fontAlgn="base"/>
                <a:r>
                  <a:rPr lang="en-US" sz="1600" smtClean="0">
                    <a:solidFill>
                      <a:srgbClr val="FFFF00"/>
                    </a:solidFill>
                    <a:latin typeface="+mj-lt"/>
                  </a:rPr>
                  <a:t>Công thức : </a:t>
                </a:r>
                <a14:m>
                  <m:oMath xmlns:m="http://schemas.openxmlformats.org/officeDocument/2006/math">
                    <m:r>
                      <a:rPr lang="en-US" sz="1600" i="1">
                        <a:solidFill>
                          <a:srgbClr val="FFFF00"/>
                        </a:solidFill>
                        <a:latin typeface="+mj-lt"/>
                      </a:rPr>
                      <m:t>𝐷</m:t>
                    </m:r>
                    <m:d>
                      <m:dPr>
                        <m:ctrlPr>
                          <a:rPr lang="en-US" sz="1600" i="1">
                            <a:solidFill>
                              <a:srgbClr val="FFFF00"/>
                            </a:solidFill>
                            <a:latin typeface="+mj-lt"/>
                          </a:rPr>
                        </m:ctrlPr>
                      </m:dPr>
                      <m:e>
                        <m:r>
                          <a:rPr lang="en-US" sz="1600" i="1">
                            <a:solidFill>
                              <a:srgbClr val="FFFF00"/>
                            </a:solidFill>
                            <a:latin typeface="+mj-lt"/>
                          </a:rPr>
                          <m:t>𝑎</m:t>
                        </m:r>
                        <m:r>
                          <a:rPr lang="en-US" sz="1600" i="1">
                            <a:solidFill>
                              <a:srgbClr val="FFFF00"/>
                            </a:solidFill>
                            <a:latin typeface="+mj-lt"/>
                          </a:rPr>
                          <m:t>,</m:t>
                        </m:r>
                        <m:r>
                          <a:rPr lang="en-US" sz="1600" i="1">
                            <a:solidFill>
                              <a:srgbClr val="FFFF00"/>
                            </a:solidFill>
                            <a:latin typeface="+mj-lt"/>
                          </a:rPr>
                          <m:t>𝑏</m:t>
                        </m:r>
                      </m:e>
                    </m:d>
                    <m:r>
                      <a:rPr lang="en-US" sz="1600" i="1">
                        <a:solidFill>
                          <a:srgbClr val="FFFF00"/>
                        </a:solidFill>
                        <a:latin typeface="+mj-lt"/>
                      </a:rPr>
                      <m:t>=</m:t>
                    </m:r>
                  </m:oMath>
                </a14:m>
                <a:r>
                  <a:rPr lang="en-US" sz="1600" smtClean="0">
                    <a:solidFill>
                      <a:srgbClr val="FFFF00"/>
                    </a:solidFill>
                    <a:effectLst/>
                    <a:latin typeface="+mj-lt"/>
                  </a:rPr>
                  <a:t>  </a:t>
                </a:r>
                <a14:m>
                  <m:oMath xmlns:m="http://schemas.openxmlformats.org/officeDocument/2006/math">
                    <m:sSubSup>
                      <m:sSubSupPr>
                        <m:ctrlPr>
                          <a:rPr lang="en-US" sz="1600" i="1" smtClean="0">
                            <a:solidFill>
                              <a:srgbClr val="FFFF00"/>
                            </a:solidFill>
                            <a:latin typeface="+mj-lt"/>
                          </a:rPr>
                        </m:ctrlPr>
                      </m:sSubSupPr>
                      <m:e>
                        <m:r>
                          <a:rPr lang="en-US" sz="1600" i="1">
                            <a:solidFill>
                              <a:srgbClr val="FFFF00"/>
                            </a:solidFill>
                            <a:latin typeface="+mj-lt"/>
                          </a:rPr>
                          <m:t>𝛴</m:t>
                        </m:r>
                      </m:e>
                      <m:sub>
                        <m:r>
                          <a:rPr lang="en-US" sz="1600" i="1">
                            <a:solidFill>
                              <a:srgbClr val="FFFF00"/>
                            </a:solidFill>
                            <a:latin typeface="+mj-lt"/>
                          </a:rPr>
                          <m:t>𝑖</m:t>
                        </m:r>
                      </m:sub>
                      <m:sup>
                        <m:r>
                          <a:rPr lang="en-US" sz="1600" i="1">
                            <a:solidFill>
                              <a:srgbClr val="FFFF00"/>
                            </a:solidFill>
                            <a:latin typeface="+mj-lt"/>
                          </a:rPr>
                          <m:t>𝑛</m:t>
                        </m:r>
                      </m:sup>
                    </m:sSubSup>
                    <m:r>
                      <a:rPr lang="en-US" sz="1600" b="0" i="0" smtClean="0">
                        <a:solidFill>
                          <a:srgbClr val="FFFF00"/>
                        </a:solidFill>
                        <a:latin typeface="+mj-lt"/>
                      </a:rPr>
                      <m:t> (</m:t>
                    </m:r>
                    <m:sSub>
                      <m:sSubPr>
                        <m:ctrlPr>
                          <a:rPr lang="en-US" sz="1600" i="1">
                            <a:solidFill>
                              <a:srgbClr val="FFFF00"/>
                            </a:solidFill>
                            <a:latin typeface="+mj-lt"/>
                          </a:rPr>
                        </m:ctrlPr>
                      </m:sSubPr>
                      <m:e>
                        <m:r>
                          <a:rPr lang="en-US" sz="1600" i="1">
                            <a:solidFill>
                              <a:srgbClr val="FFFF00"/>
                            </a:solidFill>
                            <a:latin typeface="+mj-lt"/>
                          </a:rPr>
                          <m:t>𝑏</m:t>
                        </m:r>
                      </m:e>
                      <m:sub>
                        <m:r>
                          <a:rPr lang="en-US" sz="1600" i="1">
                            <a:solidFill>
                              <a:srgbClr val="FFFF00"/>
                            </a:solidFill>
                            <a:latin typeface="+mj-lt"/>
                          </a:rPr>
                          <m:t>𝑖</m:t>
                        </m:r>
                      </m:sub>
                    </m:sSub>
                    <m:r>
                      <a:rPr lang="en-US" sz="1600" i="1" smtClean="0">
                        <a:solidFill>
                          <a:srgbClr val="FFFF00"/>
                        </a:solidFill>
                        <a:latin typeface="+mj-lt"/>
                      </a:rPr>
                      <m:t>≠</m:t>
                    </m:r>
                    <m:sSub>
                      <m:sSubPr>
                        <m:ctrlPr>
                          <a:rPr lang="en-US" sz="1600" i="1">
                            <a:solidFill>
                              <a:srgbClr val="FFFF00"/>
                            </a:solidFill>
                            <a:latin typeface="+mj-lt"/>
                          </a:rPr>
                        </m:ctrlPr>
                      </m:sSubPr>
                      <m:e>
                        <m:r>
                          <a:rPr lang="en-US" sz="1600" i="1">
                            <a:solidFill>
                              <a:srgbClr val="FFFF00"/>
                            </a:solidFill>
                            <a:latin typeface="+mj-lt"/>
                          </a:rPr>
                          <m:t>𝑎</m:t>
                        </m:r>
                      </m:e>
                      <m:sub>
                        <m:r>
                          <a:rPr lang="en-US" sz="1600" i="1">
                            <a:solidFill>
                              <a:srgbClr val="FFFF00"/>
                            </a:solidFill>
                            <a:latin typeface="+mj-lt"/>
                          </a:rPr>
                          <m:t>𝑖</m:t>
                        </m:r>
                      </m:sub>
                    </m:sSub>
                    <m:r>
                      <a:rPr lang="en-US" sz="1600" b="0" i="0" smtClean="0">
                        <a:solidFill>
                          <a:srgbClr val="FFFF00"/>
                        </a:solidFill>
                        <a:latin typeface="+mj-lt"/>
                      </a:rPr>
                      <m:t>)</m:t>
                    </m:r>
                  </m:oMath>
                </a14:m>
                <a:endParaRPr lang="en-US" sz="1600">
                  <a:solidFill>
                    <a:srgbClr val="FFFF00"/>
                  </a:solidFill>
                  <a:latin typeface="+mj-lt"/>
                </a:endParaRPr>
              </a:p>
              <a:p>
                <a:pPr fontAlgn="base"/>
                <a:endParaRPr lang="en-US" sz="1600">
                  <a:solidFill>
                    <a:schemeClr val="tx1"/>
                  </a:solidFill>
                  <a:effectLst/>
                  <a:latin typeface="+mj-lt"/>
                </a:endParaRPr>
              </a:p>
            </p:txBody>
          </p:sp>
        </mc:Choice>
        <mc:Fallback>
          <p:sp>
            <p:nvSpPr>
              <p:cNvPr id="3" name="Rectangle 2"/>
              <p:cNvSpPr>
                <a:spLocks noRot="1" noChangeAspect="1" noMove="1" noResize="1" noEditPoints="1" noAdjustHandles="1" noChangeArrowheads="1" noChangeShapeType="1" noTextEdit="1"/>
              </p:cNvSpPr>
              <p:nvPr/>
            </p:nvSpPr>
            <p:spPr>
              <a:xfrm>
                <a:off x="5568595" y="1554833"/>
                <a:ext cx="3369924" cy="1569660"/>
              </a:xfrm>
              <a:prstGeom prst="rect">
                <a:avLst/>
              </a:prstGeom>
              <a:blipFill>
                <a:blip r:embed="rId4"/>
                <a:stretch>
                  <a:fillRect l="-904" t="-1163"/>
                </a:stretch>
              </a:blipFill>
            </p:spPr>
            <p:txBody>
              <a:bodyPr/>
              <a:lstStyle/>
              <a:p>
                <a:r>
                  <a:rPr lang="en-US">
                    <a:noFill/>
                  </a:rPr>
                  <a:t> </a:t>
                </a:r>
              </a:p>
            </p:txBody>
          </p:sp>
        </mc:Fallback>
      </mc:AlternateContent>
      <p:sp>
        <p:nvSpPr>
          <p:cNvPr id="5" name="AutoShape 2" descr="n"/>
          <p:cNvSpPr>
            <a:spLocks noChangeAspect="1" noChangeArrowheads="1"/>
          </p:cNvSpPr>
          <p:nvPr/>
        </p:nvSpPr>
        <p:spPr bwMode="auto">
          <a:xfrm>
            <a:off x="79375" y="-152400"/>
            <a:ext cx="95250" cy="666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3" descr="a_i"/>
          <p:cNvSpPr>
            <a:spLocks noChangeAspect="1" noChangeArrowheads="1"/>
          </p:cNvSpPr>
          <p:nvPr/>
        </p:nvSpPr>
        <p:spPr bwMode="auto">
          <a:xfrm>
            <a:off x="79375" y="0"/>
            <a:ext cx="123825" cy="95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5" descr="n"/>
          <p:cNvSpPr>
            <a:spLocks noChangeAspect="1" noChangeArrowheads="1"/>
          </p:cNvSpPr>
          <p:nvPr/>
        </p:nvSpPr>
        <p:spPr bwMode="auto">
          <a:xfrm>
            <a:off x="231775" y="0"/>
            <a:ext cx="95250" cy="666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a_i"/>
          <p:cNvSpPr>
            <a:spLocks noChangeAspect="1" noChangeArrowheads="1"/>
          </p:cNvSpPr>
          <p:nvPr/>
        </p:nvSpPr>
        <p:spPr bwMode="auto">
          <a:xfrm>
            <a:off x="231775" y="152400"/>
            <a:ext cx="123825" cy="95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30" name="Google Shape;383;p17"/>
              <p:cNvSpPr txBox="1">
                <a:spLocks/>
              </p:cNvSpPr>
              <p:nvPr/>
            </p:nvSpPr>
            <p:spPr>
              <a:xfrm>
                <a:off x="1854700" y="1428108"/>
                <a:ext cx="3477588" cy="14469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0" indent="0">
                  <a:buFont typeface="Muli"/>
                  <a:buNone/>
                </a:pPr>
                <a:r>
                  <a:rPr lang="vi-VN" sz="1600" b="1" smtClean="0">
                    <a:solidFill>
                      <a:schemeClr val="tx1"/>
                    </a:solidFill>
                    <a:latin typeface="+mn-lt"/>
                  </a:rPr>
                  <a:t>1. </a:t>
                </a:r>
                <a:r>
                  <a:rPr lang="vi-VN" sz="1600" b="1">
                    <a:solidFill>
                      <a:schemeClr val="tx1"/>
                    </a:solidFill>
                    <a:latin typeface="+mn-lt"/>
                  </a:rPr>
                  <a:t>Khoảng cách </a:t>
                </a:r>
                <a:r>
                  <a:rPr lang="vi-VN" sz="1600" b="1" i="1" smtClean="0">
                    <a:solidFill>
                      <a:schemeClr val="tx1"/>
                    </a:solidFill>
                    <a:latin typeface="+mn-lt"/>
                  </a:rPr>
                  <a:t>Euclidean : </a:t>
                </a:r>
                <a:r>
                  <a:rPr lang="vi-VN" sz="1600">
                    <a:solidFill>
                      <a:schemeClr val="tx1"/>
                    </a:solidFill>
                    <a:latin typeface="+mn-lt"/>
                  </a:rPr>
                  <a:t>là một trong số các độ đo được sử dụng phổ biến trong các mô hình học máy. </a:t>
                </a:r>
                <a:endParaRPr lang="vi-VN" sz="1600" b="1">
                  <a:solidFill>
                    <a:schemeClr val="tx1"/>
                  </a:solidFill>
                  <a:latin typeface="+mn-lt"/>
                </a:endParaRPr>
              </a:p>
              <a:p>
                <a:pPr marL="0" indent="0">
                  <a:buFont typeface="Muli"/>
                  <a:buNone/>
                </a:pPr>
                <a:r>
                  <a:rPr lang="vi-VN" sz="1600" smtClean="0">
                    <a:solidFill>
                      <a:srgbClr val="FFFF00"/>
                    </a:solidFill>
                    <a:latin typeface="+mn-lt"/>
                  </a:rPr>
                  <a:t>Công </a:t>
                </a:r>
                <a:r>
                  <a:rPr lang="vi-VN" sz="1600" smtClean="0">
                    <a:solidFill>
                      <a:srgbClr val="FFFF00"/>
                    </a:solidFill>
                    <a:latin typeface="+mn-lt"/>
                  </a:rPr>
                  <a:t>thức </a:t>
                </a:r>
                <a:r>
                  <a:rPr lang="en-US" sz="1600" smtClean="0">
                    <a:solidFill>
                      <a:srgbClr val="FFFF00"/>
                    </a:solidFill>
                    <a:latin typeface="+mn-lt"/>
                  </a:rPr>
                  <a:t>: </a:t>
                </a:r>
                <a:r>
                  <a:rPr lang="en-US" sz="1600" smtClean="0">
                    <a:solidFill>
                      <a:srgbClr val="FFFF00"/>
                    </a:solidFill>
                    <a:latin typeface="Cambria Math" panose="02040503050406030204" pitchFamily="18" charset="0"/>
                    <a:ea typeface="Cambria Math" panose="02040503050406030204" pitchFamily="18" charset="0"/>
                  </a:rPr>
                  <a:t>D(a,b)=</a:t>
                </a:r>
                <a14:m>
                  <m:oMath xmlns:m="http://schemas.openxmlformats.org/officeDocument/2006/math">
                    <m:rad>
                      <m:radPr>
                        <m:degHide m:val="on"/>
                        <m:ctrlPr>
                          <a:rPr lang="pt-BR" sz="1600" i="1" smtClean="0">
                            <a:solidFill>
                              <a:srgbClr val="FFFF00"/>
                            </a:solidFill>
                            <a:latin typeface="Cambria Math" panose="02040503050406030204" pitchFamily="18" charset="0"/>
                          </a:rPr>
                        </m:ctrlPr>
                      </m:radPr>
                      <m:deg/>
                      <m:e>
                        <m:nary>
                          <m:naryPr>
                            <m:chr m:val="∑"/>
                            <m:limLoc m:val="subSup"/>
                            <m:grow m:val="on"/>
                            <m:ctrlPr>
                              <a:rPr lang="pt-BR" sz="1600" i="1" smtClean="0">
                                <a:solidFill>
                                  <a:srgbClr val="FFFF00"/>
                                </a:solidFill>
                                <a:latin typeface="Cambria Math" panose="02040503050406030204" pitchFamily="18" charset="0"/>
                              </a:rPr>
                            </m:ctrlPr>
                          </m:naryPr>
                          <m:sub>
                            <m:r>
                              <a:rPr lang="pt-BR" sz="1600" i="1" smtClean="0">
                                <a:solidFill>
                                  <a:srgbClr val="FFFF00"/>
                                </a:solidFill>
                                <a:latin typeface="Cambria Math" panose="02040503050406030204" pitchFamily="18" charset="0"/>
                              </a:rPr>
                              <m:t>𝑖</m:t>
                            </m:r>
                          </m:sub>
                          <m:sup>
                            <m:r>
                              <a:rPr lang="pt-BR" sz="1600" i="1" smtClean="0">
                                <a:solidFill>
                                  <a:srgbClr val="FFFF00"/>
                                </a:solidFill>
                                <a:latin typeface="Cambria Math" panose="02040503050406030204" pitchFamily="18" charset="0"/>
                              </a:rPr>
                              <m:t>𝑛</m:t>
                            </m:r>
                          </m:sup>
                          <m:e>
                            <m:d>
                              <m:dPr>
                                <m:ctrlPr>
                                  <a:rPr lang="pt-BR" sz="1600" i="1" smtClean="0">
                                    <a:solidFill>
                                      <a:srgbClr val="FFFF00"/>
                                    </a:solidFill>
                                    <a:latin typeface="Cambria Math" panose="02040503050406030204" pitchFamily="18" charset="0"/>
                                  </a:rPr>
                                </m:ctrlPr>
                              </m:dPr>
                              <m:e>
                                <m:sSub>
                                  <m:sSubPr>
                                    <m:ctrlPr>
                                      <a:rPr lang="pt-BR" sz="1600" i="1" smtClean="0">
                                        <a:solidFill>
                                          <a:srgbClr val="FFFF00"/>
                                        </a:solidFill>
                                        <a:latin typeface="Cambria Math" panose="02040503050406030204" pitchFamily="18" charset="0"/>
                                      </a:rPr>
                                    </m:ctrlPr>
                                  </m:sSubPr>
                                  <m:e>
                                    <m:r>
                                      <a:rPr lang="pt-BR" sz="1600" i="1" smtClean="0">
                                        <a:solidFill>
                                          <a:srgbClr val="FFFF00"/>
                                        </a:solidFill>
                                        <a:latin typeface="Cambria Math" panose="02040503050406030204" pitchFamily="18" charset="0"/>
                                      </a:rPr>
                                      <m:t>𝑏</m:t>
                                    </m:r>
                                  </m:e>
                                  <m:sub>
                                    <m:r>
                                      <a:rPr lang="pt-BR" sz="1600" i="1" smtClean="0">
                                        <a:solidFill>
                                          <a:srgbClr val="FFFF00"/>
                                        </a:solidFill>
                                        <a:latin typeface="Cambria Math" panose="02040503050406030204" pitchFamily="18" charset="0"/>
                                      </a:rPr>
                                      <m:t>1</m:t>
                                    </m:r>
                                  </m:sub>
                                </m:sSub>
                                <m:r>
                                  <a:rPr lang="pt-BR" sz="1600" i="1" smtClean="0">
                                    <a:solidFill>
                                      <a:srgbClr val="FFFF00"/>
                                    </a:solidFill>
                                    <a:latin typeface="Cambria Math" panose="02040503050406030204" pitchFamily="18" charset="0"/>
                                  </a:rPr>
                                  <m:t>−</m:t>
                                </m:r>
                                <m:sSub>
                                  <m:sSubPr>
                                    <m:ctrlPr>
                                      <a:rPr lang="pt-BR" sz="1600" i="1" smtClean="0">
                                        <a:solidFill>
                                          <a:srgbClr val="FFFF00"/>
                                        </a:solidFill>
                                        <a:latin typeface="Cambria Math" panose="02040503050406030204" pitchFamily="18" charset="0"/>
                                      </a:rPr>
                                    </m:ctrlPr>
                                  </m:sSubPr>
                                  <m:e>
                                    <m:r>
                                      <a:rPr lang="pt-BR" sz="1600" i="1" smtClean="0">
                                        <a:solidFill>
                                          <a:srgbClr val="FFFF00"/>
                                        </a:solidFill>
                                        <a:latin typeface="Cambria Math" panose="02040503050406030204" pitchFamily="18" charset="0"/>
                                      </a:rPr>
                                      <m:t>𝑎</m:t>
                                    </m:r>
                                  </m:e>
                                  <m:sub>
                                    <m:r>
                                      <a:rPr lang="pt-BR" sz="1600" i="1" smtClean="0">
                                        <a:solidFill>
                                          <a:srgbClr val="FFFF00"/>
                                        </a:solidFill>
                                        <a:latin typeface="Cambria Math" panose="02040503050406030204" pitchFamily="18" charset="0"/>
                                      </a:rPr>
                                      <m:t>1</m:t>
                                    </m:r>
                                  </m:sub>
                                </m:sSub>
                              </m:e>
                            </m:d>
                          </m:e>
                        </m:nary>
                      </m:e>
                    </m:rad>
                  </m:oMath>
                </a14:m>
                <a:endParaRPr lang="ar-AE">
                  <a:latin typeface="Cambria" panose="02040503050406030204" pitchFamily="18" charset="0"/>
                  <a:ea typeface="Cambria" panose="02040503050406030204" pitchFamily="18" charset="0"/>
                </a:endParaRPr>
              </a:p>
            </p:txBody>
          </p:sp>
        </mc:Choice>
        <mc:Fallback>
          <p:sp>
            <p:nvSpPr>
              <p:cNvPr id="30" name="Google Shape;383;p17"/>
              <p:cNvSpPr txBox="1">
                <a:spLocks noRot="1" noChangeAspect="1" noMove="1" noResize="1" noEditPoints="1" noAdjustHandles="1" noChangeArrowheads="1" noChangeShapeType="1" noTextEdit="1"/>
              </p:cNvSpPr>
              <p:nvPr/>
            </p:nvSpPr>
            <p:spPr>
              <a:xfrm>
                <a:off x="1854700" y="1428108"/>
                <a:ext cx="3477588" cy="1446943"/>
              </a:xfrm>
              <a:prstGeom prst="rect">
                <a:avLst/>
              </a:prstGeom>
              <a:blipFill>
                <a:blip r:embed="rId5"/>
                <a:stretch>
                  <a:fillRect l="-876" r="-1401" b="-47059"/>
                </a:stretch>
              </a:blipFill>
              <a:ln>
                <a:noFill/>
              </a:ln>
            </p:spPr>
            <p:txBody>
              <a:bodyPr/>
              <a:lstStyle/>
              <a:p>
                <a:r>
                  <a:rPr lang="en-US">
                    <a:noFill/>
                  </a:rPr>
                  <a:t> </a:t>
                </a:r>
              </a:p>
            </p:txBody>
          </p:sp>
        </mc:Fallback>
      </mc:AlternateContent>
      <p:sp>
        <p:nvSpPr>
          <p:cNvPr id="13" name="TextBox 12"/>
          <p:cNvSpPr txBox="1"/>
          <p:nvPr/>
        </p:nvSpPr>
        <p:spPr>
          <a:xfrm>
            <a:off x="4140485" y="2039420"/>
            <a:ext cx="65" cy="215444"/>
          </a:xfrm>
          <a:prstGeom prst="rect">
            <a:avLst/>
          </a:prstGeom>
          <a:noFill/>
        </p:spPr>
        <p:txBody>
          <a:bodyPr wrap="none" lIns="0" tIns="0" rIns="0" bIns="0" rtlCol="0">
            <a:spAutoFit/>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0"/>
          <p:cNvSpPr txBox="1">
            <a:spLocks noGrp="1"/>
          </p:cNvSpPr>
          <p:nvPr>
            <p:ph type="title" idx="4294967295"/>
          </p:nvPr>
        </p:nvSpPr>
        <p:spPr>
          <a:xfrm>
            <a:off x="1858444" y="1031927"/>
            <a:ext cx="4768387" cy="645300"/>
          </a:xfrm>
          <a:prstGeom prst="rect">
            <a:avLst/>
          </a:prstGeom>
        </p:spPr>
        <p:txBody>
          <a:bodyPr spcFirstLastPara="1" wrap="square" lIns="91425" tIns="91425" rIns="91425" bIns="91425" anchor="ctr" anchorCtr="0">
            <a:noAutofit/>
          </a:bodyPr>
          <a:lstStyle/>
          <a:p>
            <a:r>
              <a:rPr lang="vi-VN" sz="2800">
                <a:latin typeface="+mn-lt"/>
              </a:rPr>
              <a:t>Phương pháp đánh giá (evaluation method)</a:t>
            </a:r>
          </a:p>
        </p:txBody>
      </p:sp>
      <p:sp>
        <p:nvSpPr>
          <p:cNvPr id="418" name="Google Shape;418;p20"/>
          <p:cNvSpPr txBox="1">
            <a:spLocks noGrp="1"/>
          </p:cNvSpPr>
          <p:nvPr>
            <p:ph type="body" idx="4294967295"/>
          </p:nvPr>
        </p:nvSpPr>
        <p:spPr>
          <a:xfrm>
            <a:off x="1931542" y="1962150"/>
            <a:ext cx="5989833" cy="1219200"/>
          </a:xfrm>
          <a:prstGeom prst="rect">
            <a:avLst/>
          </a:prstGeom>
        </p:spPr>
        <p:txBody>
          <a:bodyPr spcFirstLastPara="1" wrap="square" lIns="91425" tIns="91425" rIns="91425" bIns="91425" anchor="t" anchorCtr="0">
            <a:noAutofit/>
          </a:bodyPr>
          <a:lstStyle/>
          <a:p>
            <a:pPr marL="0" lvl="0" indent="0">
              <a:buNone/>
            </a:pPr>
            <a:r>
              <a:rPr lang="vi-VN" sz="1600">
                <a:latin typeface="+mn-lt"/>
              </a:rPr>
              <a:t>Để đánh giá độ chính xác của thuật toán KNN classifier này, chúng ta xem xem có bao nhiêu điểm trong test data được dự đoán đúng. Lấy số lượng này chia cho tổng số lượng trong tập test data sẽ ra độ chính xác. Scikit-learn cung cấp hàm số accuracy_score để thực hiện công việc này.</a:t>
            </a:r>
            <a:endParaRPr sz="1600">
              <a:latin typeface="+mn-lt"/>
            </a:endParaRPr>
          </a:p>
        </p:txBody>
      </p:sp>
      <p:pic>
        <p:nvPicPr>
          <p:cNvPr id="419" name="Google Shape;419;p20"/>
          <p:cNvPicPr preferRelativeResize="0"/>
          <p:nvPr/>
        </p:nvPicPr>
        <p:blipFill rotWithShape="1">
          <a:blip r:embed="rId3">
            <a:alphaModFix/>
          </a:blip>
          <a:srcRect t="13292"/>
          <a:stretch/>
        </p:blipFill>
        <p:spPr>
          <a:xfrm>
            <a:off x="229671" y="1151778"/>
            <a:ext cx="1558032" cy="1296683"/>
          </a:xfrm>
          <a:prstGeom prst="hexagon">
            <a:avLst>
              <a:gd name="adj" fmla="val 28504"/>
              <a:gd name="vf" fmla="val 115470"/>
            </a:avLst>
          </a:prstGeom>
          <a:noFill/>
          <a:ln>
            <a:noFill/>
          </a:ln>
          <a:effectLst>
            <a:outerShdw blurRad="57150" dist="19050" dir="5400000" algn="bl" rotWithShape="0">
              <a:srgbClr val="000000">
                <a:alpha val="50000"/>
              </a:srgbClr>
            </a:outerShdw>
          </a:effectLst>
        </p:spPr>
      </p:pic>
      <p:sp>
        <p:nvSpPr>
          <p:cNvPr id="420" name="Google Shape;420;p2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pic>
        <p:nvPicPr>
          <p:cNvPr id="10" name="Picture 9"/>
          <p:cNvPicPr>
            <a:picLocks noChangeAspect="1"/>
          </p:cNvPicPr>
          <p:nvPr/>
        </p:nvPicPr>
        <p:blipFill rotWithShape="1">
          <a:blip r:embed="rId4"/>
          <a:srcRect t="-587" b="1"/>
          <a:stretch/>
        </p:blipFill>
        <p:spPr>
          <a:xfrm>
            <a:off x="1380679" y="3801438"/>
            <a:ext cx="6382641" cy="1105757"/>
          </a:xfrm>
          <a:prstGeom prst="rect">
            <a:avLst/>
          </a:prstGeom>
        </p:spPr>
      </p:pic>
      <p:pic>
        <p:nvPicPr>
          <p:cNvPr id="11" name="Picture 10"/>
          <p:cNvPicPr>
            <a:picLocks noChangeAspect="1"/>
          </p:cNvPicPr>
          <p:nvPr/>
        </p:nvPicPr>
        <p:blipFill rotWithShape="1">
          <a:blip r:embed="rId5"/>
          <a:srcRect t="1" b="44830"/>
          <a:stretch/>
        </p:blipFill>
        <p:spPr>
          <a:xfrm>
            <a:off x="1376737" y="3434781"/>
            <a:ext cx="6390526" cy="36665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18"/>
          <p:cNvSpPr txBox="1">
            <a:spLocks noGrp="1"/>
          </p:cNvSpPr>
          <p:nvPr>
            <p:ph type="body" idx="1"/>
          </p:nvPr>
        </p:nvSpPr>
        <p:spPr>
          <a:xfrm>
            <a:off x="945222" y="1448679"/>
            <a:ext cx="3004015" cy="3205514"/>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600" b="1" smtClean="0">
                <a:latin typeface="+mj-lt"/>
              </a:rPr>
              <a:t>Ưu điểm :</a:t>
            </a:r>
            <a:endParaRPr sz="1600" b="1">
              <a:latin typeface="+mj-lt"/>
            </a:endParaRPr>
          </a:p>
          <a:p>
            <a:r>
              <a:rPr lang="vi-VN" sz="1600">
                <a:latin typeface="+mn-lt"/>
              </a:rPr>
              <a:t>Thuật toán đơn giản, dễ dàng sử dụng và cài đặt.</a:t>
            </a:r>
          </a:p>
          <a:p>
            <a:r>
              <a:rPr lang="vi-VN" sz="1600">
                <a:latin typeface="+mn-lt"/>
              </a:rPr>
              <a:t>Dự đoán kết quả của dữ liệu mới khá dễ dàng.</a:t>
            </a:r>
          </a:p>
          <a:p>
            <a:r>
              <a:rPr lang="vi-VN" sz="1600">
                <a:latin typeface="+mn-lt"/>
              </a:rPr>
              <a:t>Độ phức tạp tính toán thấp.</a:t>
            </a:r>
          </a:p>
          <a:p>
            <a:r>
              <a:rPr lang="vi-VN" sz="1600">
                <a:latin typeface="+mn-lt"/>
              </a:rPr>
              <a:t>Có thể dùng cho cả hai loại học có giám sát là phân loại và hồi quy.</a:t>
            </a:r>
          </a:p>
          <a:p>
            <a:r>
              <a:rPr lang="vi-VN" sz="1600">
                <a:latin typeface="+mn-lt"/>
              </a:rPr>
              <a:t>Không có giả định về phân bố dữ liệu.</a:t>
            </a:r>
          </a:p>
          <a:p>
            <a:pPr marL="0" lvl="0" indent="0" algn="l" rtl="0">
              <a:spcBef>
                <a:spcPts val="600"/>
              </a:spcBef>
              <a:spcAft>
                <a:spcPts val="0"/>
              </a:spcAft>
              <a:buNone/>
            </a:pPr>
            <a:r>
              <a:rPr lang="en" sz="1600" smtClean="0">
                <a:latin typeface="+mn-lt"/>
              </a:rPr>
              <a:t>.</a:t>
            </a:r>
            <a:endParaRPr sz="1600">
              <a:latin typeface="+mn-lt"/>
            </a:endParaRPr>
          </a:p>
        </p:txBody>
      </p:sp>
      <p:sp>
        <p:nvSpPr>
          <p:cNvPr id="401" name="Google Shape;401;p18"/>
          <p:cNvSpPr txBox="1">
            <a:spLocks noGrp="1"/>
          </p:cNvSpPr>
          <p:nvPr>
            <p:ph type="title"/>
          </p:nvPr>
        </p:nvSpPr>
        <p:spPr>
          <a:xfrm>
            <a:off x="1784070" y="195210"/>
            <a:ext cx="4944300" cy="1425403"/>
          </a:xfrm>
          <a:prstGeom prst="rect">
            <a:avLst/>
          </a:prstGeom>
        </p:spPr>
        <p:txBody>
          <a:bodyPr spcFirstLastPara="1" wrap="square" lIns="91425" tIns="91425" rIns="91425" bIns="91425" anchor="b" anchorCtr="0">
            <a:noAutofit/>
          </a:bodyPr>
          <a:lstStyle/>
          <a:p>
            <a:pPr lvl="0"/>
            <a:r>
              <a:rPr lang="vi-VN" sz="3200" b="1">
                <a:latin typeface="+mn-lt"/>
              </a:rPr>
              <a:t>Ưu điểm và nhược điểm của thuật toán KNN</a:t>
            </a:r>
            <a:endParaRPr sz="3200">
              <a:latin typeface="+mn-lt"/>
            </a:endParaRPr>
          </a:p>
        </p:txBody>
      </p:sp>
      <p:sp>
        <p:nvSpPr>
          <p:cNvPr id="402" name="Google Shape;402;p18"/>
          <p:cNvSpPr txBox="1">
            <a:spLocks noGrp="1"/>
          </p:cNvSpPr>
          <p:nvPr>
            <p:ph type="body" idx="2"/>
          </p:nvPr>
        </p:nvSpPr>
        <p:spPr>
          <a:xfrm>
            <a:off x="4397339" y="1524280"/>
            <a:ext cx="3448498" cy="337264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smtClean="0">
                <a:latin typeface="+mj-lt"/>
              </a:rPr>
              <a:t>Nhược điểm : </a:t>
            </a:r>
            <a:endParaRPr b="1">
              <a:latin typeface="+mj-lt"/>
            </a:endParaRPr>
          </a:p>
          <a:p>
            <a:r>
              <a:rPr lang="vi-VN">
                <a:latin typeface="+mn-lt"/>
              </a:rPr>
              <a:t>Khi bị nhiễu và k nhỏ thì kết quả đưa ra không chính xác.</a:t>
            </a:r>
          </a:p>
          <a:p>
            <a:r>
              <a:rPr lang="vi-VN">
                <a:latin typeface="+mn-lt"/>
              </a:rPr>
              <a:t>Chi phí tính toán cao và yêu cầu bộ nhớ lớn.</a:t>
            </a:r>
          </a:p>
          <a:p>
            <a:r>
              <a:rPr lang="vi-VN">
                <a:latin typeface="+mn-lt"/>
              </a:rPr>
              <a:t>Cần thời gian lưu training set tăng lên nhiều sẽ mất nhiều thời gian tính toán.</a:t>
            </a:r>
          </a:p>
          <a:p>
            <a:r>
              <a:rPr lang="vi-VN">
                <a:latin typeface="+mn-lt"/>
              </a:rPr>
              <a:t>Thời gian dự đoán có thể chậm do phải tính toán khoảng cách với tất cả các đối tượng trong tập dữ liệu.</a:t>
            </a:r>
          </a:p>
          <a:p>
            <a:r>
              <a:rPr lang="vi-VN">
                <a:latin typeface="+mn-lt"/>
              </a:rPr>
              <a:t>Đôi khi cần chuyển đổi kiểu dữ liệu thành các yếu tố định tính.</a:t>
            </a:r>
          </a:p>
        </p:txBody>
      </p:sp>
      <p:sp>
        <p:nvSpPr>
          <p:cNvPr id="403" name="Google Shape;403;p1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TotalTime>
  <Words>416</Words>
  <Application>Microsoft Office PowerPoint</Application>
  <PresentationFormat>On-screen Show (16:9)</PresentationFormat>
  <Paragraphs>61</Paragraphs>
  <Slides>10</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Nixie One</vt:lpstr>
      <vt:lpstr>Cambria Math</vt:lpstr>
      <vt:lpstr>Cambria</vt:lpstr>
      <vt:lpstr>Times New Roman</vt:lpstr>
      <vt:lpstr>Helvetica Neue</vt:lpstr>
      <vt:lpstr>Muli</vt:lpstr>
      <vt:lpstr>Imogen template</vt:lpstr>
      <vt:lpstr>Thuật toán   K-nearest neighbors</vt:lpstr>
      <vt:lpstr>Giới thiệu thuật toán</vt:lpstr>
      <vt:lpstr>BÀI TOÁN</vt:lpstr>
      <vt:lpstr>PowerPoint Presentation</vt:lpstr>
      <vt:lpstr>PowerPoint Presentation</vt:lpstr>
      <vt:lpstr>PowerPoint Presentation</vt:lpstr>
      <vt:lpstr>Các độ đo khoảng cách</vt:lpstr>
      <vt:lpstr>Phương pháp đánh giá (evaluation method)</vt:lpstr>
      <vt:lpstr>Ưu điểm và nhược điểm của thuật toán KNN</vt:lpstr>
      <vt:lpstr>Tài liệu tham khảo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HỒI QUY VÀ TƯƠNG QUAN</dc:title>
  <cp:lastModifiedBy>Huyen Nguyen Thi Thu</cp:lastModifiedBy>
  <cp:revision>25</cp:revision>
  <dcterms:modified xsi:type="dcterms:W3CDTF">2021-11-28T19:18:28Z</dcterms:modified>
</cp:coreProperties>
</file>