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85" r:id="rId3"/>
    <p:sldId id="259" r:id="rId4"/>
    <p:sldId id="286" r:id="rId5"/>
    <p:sldId id="351" r:id="rId6"/>
    <p:sldId id="328" r:id="rId7"/>
    <p:sldId id="329" r:id="rId8"/>
    <p:sldId id="352" r:id="rId9"/>
    <p:sldId id="331" r:id="rId10"/>
    <p:sldId id="332" r:id="rId11"/>
    <p:sldId id="333" r:id="rId12"/>
    <p:sldId id="287" r:id="rId13"/>
    <p:sldId id="337" r:id="rId14"/>
    <p:sldId id="260" r:id="rId15"/>
    <p:sldId id="338" r:id="rId16"/>
    <p:sldId id="339" r:id="rId17"/>
    <p:sldId id="340" r:id="rId18"/>
    <p:sldId id="341" r:id="rId19"/>
    <p:sldId id="353" r:id="rId20"/>
    <p:sldId id="354" r:id="rId21"/>
    <p:sldId id="280" r:id="rId22"/>
  </p:sldIdLst>
  <p:sldSz cx="9144000" cy="5143500" type="screen16x9"/>
  <p:notesSz cx="6858000" cy="9144000"/>
  <p:embeddedFontLst>
    <p:embeddedFont>
      <p:font typeface="Monotype Corsiva" panose="03010101010201010101" pitchFamily="66" charset="0"/>
      <p:italic r:id="rId24"/>
    </p:embeddedFont>
    <p:embeddedFont>
      <p:font typeface="Segoe Print" panose="02000600000000000000" pitchFamily="2" charset="0"/>
      <p:regular r:id="rId25"/>
      <p:bold r:id="rId26"/>
    </p:embeddedFont>
    <p:embeddedFont>
      <p:font typeface="Source Sans Pro" panose="020B0604020202020204" charset="0"/>
      <p:regular r:id="rId27"/>
      <p:bold r:id="rId28"/>
      <p:italic r:id="rId29"/>
      <p:boldItalic r:id="rId30"/>
    </p:embeddedFont>
    <p:embeddedFont>
      <p:font typeface="Segoe UI Emoji" panose="020B0502040204020203" pitchFamily="34" charset="0"/>
      <p:regular r:id="rId31"/>
    </p:embeddedFont>
    <p:embeddedFont>
      <p:font typeface="Century" panose="02040604050505020304" pitchFamily="18" charset="0"/>
      <p:regular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  <p:embeddedFont>
      <p:font typeface="Segoe Script" panose="030B0504020000000003" pitchFamily="66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3CA2B1-28C2-4588-9C81-B0739656F29C}">
  <a:tblStyle styleId="{7C3CA2B1-28C2-4588-9C81-B0739656F2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86894" autoAdjust="0"/>
  </p:normalViewPr>
  <p:slideViewPr>
    <p:cSldViewPr>
      <p:cViewPr varScale="1">
        <p:scale>
          <a:sx n="81" d="100"/>
          <a:sy n="81" d="100"/>
        </p:scale>
        <p:origin x="918" y="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317414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211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953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62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Shape 7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56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064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848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48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21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000" i="1"/>
            </a:lvl1pPr>
            <a:lvl2pPr lvl="1" algn="ctr" rtl="0">
              <a:spcBef>
                <a:spcPts val="0"/>
              </a:spcBef>
              <a:buSzPct val="100000"/>
              <a:defRPr sz="3000" i="1"/>
            </a:lvl2pPr>
            <a:lvl3pPr lvl="2" algn="ctr" rtl="0">
              <a:spcBef>
                <a:spcPts val="0"/>
              </a:spcBef>
              <a:buSzPct val="100000"/>
              <a:defRPr sz="3000" i="1"/>
            </a:lvl3pPr>
            <a:lvl4pPr lvl="3" algn="ctr" rtl="0">
              <a:spcBef>
                <a:spcPts val="0"/>
              </a:spcBef>
              <a:buSzPct val="100000"/>
              <a:defRPr sz="3000" i="1"/>
            </a:lvl4pPr>
            <a:lvl5pPr lvl="4" algn="ctr" rtl="0">
              <a:spcBef>
                <a:spcPts val="0"/>
              </a:spcBef>
              <a:buSzPct val="100000"/>
              <a:defRPr sz="3000" i="1"/>
            </a:lvl5pPr>
            <a:lvl6pPr lvl="5" algn="ctr" rtl="0">
              <a:spcBef>
                <a:spcPts val="0"/>
              </a:spcBef>
              <a:buSzPct val="100000"/>
              <a:defRPr sz="3000" i="1"/>
            </a:lvl6pPr>
            <a:lvl7pPr lvl="6" algn="ctr" rtl="0">
              <a:spcBef>
                <a:spcPts val="0"/>
              </a:spcBef>
              <a:buSzPct val="100000"/>
              <a:defRPr sz="3000" i="1"/>
            </a:lvl7pPr>
            <a:lvl8pPr lvl="7" algn="ctr" rtl="0">
              <a:spcBef>
                <a:spcPts val="0"/>
              </a:spcBef>
              <a:buSzPct val="100000"/>
              <a:defRPr sz="3000" i="1"/>
            </a:lvl8pPr>
            <a:lvl9pPr lvl="8" algn="ctr">
              <a:spcBef>
                <a:spcPts val="0"/>
              </a:spcBef>
              <a:buSzPct val="100000"/>
              <a:defRPr sz="3000" i="1"/>
            </a:lvl9pPr>
          </a:lstStyle>
          <a:p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00CEF6"/>
                </a:solidFill>
              </a:rPr>
              <a:t>“</a:t>
            </a:r>
          </a:p>
        </p:txBody>
      </p:sp>
      <p:sp>
        <p:nvSpPr>
          <p:cNvPr id="118" name="Shape 11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19" name="Shape 11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0" name="Shape 12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3" name="Shape 12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4" name="Shape 12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25" name="Shape 12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26" name="Shape 12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127" name="Shape 12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28" name="Shape 12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3" name="Shape 15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5" name="Shape 16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Shape 24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52" name="Shape 25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3" name="Shape 25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54" name="Shape 25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55" name="Shape 25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56" name="Shape 25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57" name="Shape 25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2" name="Shape 28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93" name="Shape 29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3" name="Shape 32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l graph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0" t="0" r="0" b="0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0" name="Shape 410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0" t="0" r="0" b="0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1" name="Shape 4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14" name="Shape 414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15" name="Shape 41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6" name="Shape 41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7" name="Shape 41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418" name="Shape 418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19" name="Shape 41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4" name="Shape 444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  <p:sldLayoutId id="2147483657" r:id="rId8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ctrTitle"/>
          </p:nvPr>
        </p:nvSpPr>
        <p:spPr>
          <a:xfrm>
            <a:off x="1143000" y="1070933"/>
            <a:ext cx="7200900" cy="1219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4000" i="1" u="sng" spc="-150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Phát triển ứng dụng Web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" dirty="0">
                <a:solidFill>
                  <a:schemeClr val="accent1">
                    <a:lumMod val="75000"/>
                  </a:schemeClr>
                </a:solidFill>
              </a:rPr>
            </a:br>
            <a:endParaRPr lang="e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hape 458"/>
          <p:cNvSpPr txBox="1">
            <a:spLocks/>
          </p:cNvSpPr>
          <p:nvPr/>
        </p:nvSpPr>
        <p:spPr>
          <a:xfrm>
            <a:off x="1047750" y="1007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/>
              <a:t>INSTRUCTIONS FOR USE</a:t>
            </a:r>
            <a:endParaRPr lang="en" dirty="0"/>
          </a:p>
        </p:txBody>
      </p:sp>
      <p:sp>
        <p:nvSpPr>
          <p:cNvPr id="4" name="Shape 473"/>
          <p:cNvSpPr txBox="1">
            <a:spLocks/>
          </p:cNvSpPr>
          <p:nvPr/>
        </p:nvSpPr>
        <p:spPr>
          <a:xfrm>
            <a:off x="533400" y="2975277"/>
            <a:ext cx="37338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spc="300" dirty="0">
                <a:solidFill>
                  <a:schemeClr val="bg1"/>
                </a:solidFill>
                <a:latin typeface="Source Sans Pro" charset="0"/>
              </a:rPr>
              <a:t>  </a:t>
            </a:r>
            <a:r>
              <a:rPr lang="en" sz="4400" b="1" u="sng" spc="300" dirty="0" smtClean="0">
                <a:solidFill>
                  <a:schemeClr val="bg1"/>
                </a:solidFill>
                <a:latin typeface="Segoe Script" panose="030B0504020000000003" pitchFamily="66" charset="0"/>
              </a:rPr>
              <a:t>NHÓM 2:</a:t>
            </a:r>
            <a:endParaRPr lang="en" sz="4400" b="1" u="sng" spc="300" dirty="0">
              <a:solidFill>
                <a:schemeClr val="bg1"/>
              </a:solidFill>
              <a:latin typeface="Segoe Script" panose="030B0504020000000003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1941"/>
            <a:ext cx="1600200" cy="12644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444D437-157B-43E1-ADD9-CA54FDFA0AD6}"/>
              </a:ext>
            </a:extLst>
          </p:cNvPr>
          <p:cNvSpPr/>
          <p:nvPr/>
        </p:nvSpPr>
        <p:spPr>
          <a:xfrm>
            <a:off x="4528465" y="2950365"/>
            <a:ext cx="510540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+mj-lt"/>
              </a:rPr>
              <a:t>Nguyễn Thị Huyền </a:t>
            </a:r>
            <a:r>
              <a:rPr lang="en-US" b="1" dirty="0" smtClean="0">
                <a:latin typeface="+mj-lt"/>
              </a:rPr>
              <a:t>Trang</a:t>
            </a:r>
          </a:p>
          <a:p>
            <a:pPr algn="ctr">
              <a:lnSpc>
                <a:spcPct val="150000"/>
              </a:lnSpc>
            </a:pPr>
            <a:r>
              <a:rPr lang="en-US" b="1" dirty="0" smtClean="0">
                <a:latin typeface="+mj-lt"/>
              </a:rPr>
              <a:t>Nguyễn Trọng Thưởng</a:t>
            </a:r>
          </a:p>
          <a:p>
            <a:pPr algn="ctr">
              <a:lnSpc>
                <a:spcPct val="150000"/>
              </a:lnSpc>
            </a:pPr>
            <a:r>
              <a:rPr lang="en-US" b="1" dirty="0" smtClean="0">
                <a:latin typeface="+mj-lt"/>
              </a:rPr>
              <a:t>Trần Văn Tú</a:t>
            </a:r>
          </a:p>
          <a:p>
            <a:pPr algn="ctr">
              <a:lnSpc>
                <a:spcPct val="150000"/>
              </a:lnSpc>
            </a:pPr>
            <a:r>
              <a:rPr lang="en-US" b="1" dirty="0" smtClean="0">
                <a:latin typeface="+mj-lt"/>
              </a:rPr>
              <a:t>Trần Văn </a:t>
            </a:r>
            <a:r>
              <a:rPr lang="en-US" b="1" dirty="0" smtClean="0">
                <a:latin typeface="+mj-lt"/>
              </a:rPr>
              <a:t>Tuấn</a:t>
            </a:r>
            <a:endParaRPr lang="en-US" b="1" dirty="0" smtClean="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US" b="1" dirty="0" smtClean="0">
                <a:latin typeface="+mj-lt"/>
              </a:rPr>
              <a:t>Hà Quang Hưng</a:t>
            </a:r>
          </a:p>
          <a:p>
            <a:pPr algn="ctr">
              <a:lnSpc>
                <a:spcPct val="150000"/>
              </a:lnSpc>
            </a:pPr>
            <a:endParaRPr lang="en-US" b="1" dirty="0" smtClean="0"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-US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7750" y="285751"/>
            <a:ext cx="6996600" cy="4572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1. </a:t>
            </a:r>
            <a:r>
              <a:rPr lang="en-US" dirty="0" err="1">
                <a:solidFill>
                  <a:srgbClr val="002060"/>
                </a:solidFill>
              </a:rPr>
              <a:t>Các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yêu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cầu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đối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với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bài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toán</a:t>
            </a: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1941"/>
            <a:ext cx="1600200" cy="12644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1" y="666750"/>
            <a:ext cx="59436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7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50" y="133351"/>
            <a:ext cx="6996600" cy="380999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2</a:t>
            </a:r>
            <a:r>
              <a:rPr lang="vi-VN" dirty="0">
                <a:solidFill>
                  <a:srgbClr val="002060"/>
                </a:solidFill>
              </a:rPr>
              <a:t>. Cách tổ chức và thiết kế chương trình cho trang web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4600" y="4476750"/>
            <a:ext cx="426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latin typeface="+mj-lt"/>
              </a:rPr>
              <a:t>Mô hình ERD của hệ thống</a:t>
            </a:r>
            <a:endParaRPr lang="en-US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1941"/>
            <a:ext cx="1600200" cy="12644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514350"/>
            <a:ext cx="69966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7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/>
          <p:nvPr/>
        </p:nvSpPr>
        <p:spPr>
          <a:xfrm>
            <a:off x="5867400" y="539332"/>
            <a:ext cx="3167454" cy="4479580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0" name="Shape 720"/>
          <p:cNvSpPr txBox="1">
            <a:spLocks noGrp="1"/>
          </p:cNvSpPr>
          <p:nvPr>
            <p:ph type="body" idx="4294967295"/>
          </p:nvPr>
        </p:nvSpPr>
        <p:spPr>
          <a:xfrm>
            <a:off x="228600" y="1809750"/>
            <a:ext cx="5715000" cy="3200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vi-VN" dirty="0"/>
              <a:t>1. Giới thiệu chức năng của một số trang cơ bản</a:t>
            </a:r>
            <a:endParaRPr lang="en-US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dirty="0"/>
              <a:t>2. Giao diện các trang </a:t>
            </a:r>
            <a:r>
              <a:rPr lang="en-US" dirty="0" smtClean="0"/>
              <a:t>chính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199" y="-92873"/>
            <a:ext cx="1600200" cy="12644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81848" y="2417862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0" y="11941"/>
            <a:ext cx="6629399" cy="579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CHƯƠNG 3. THIẾT KẾ WEBSITE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827" y="971551"/>
            <a:ext cx="267702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0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133350"/>
            <a:ext cx="54280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1. Giới thiệu chức năng của một số trang cơ bản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04800" y="1527082"/>
            <a:ext cx="2819400" cy="12378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</a:rPr>
              <a:t>index.php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200400" y="1599716"/>
            <a:ext cx="2895600" cy="11605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</a:rPr>
              <a:t>Trang </a:t>
            </a:r>
            <a:r>
              <a:rPr lang="en-US" dirty="0" smtClean="0">
                <a:latin typeface="Times New Roman" panose="02020603050405020304" pitchFamily="18" charset="0"/>
              </a:rPr>
              <a:t>giỏ hàng: </a:t>
            </a:r>
            <a:r>
              <a:rPr lang="en-US" b="1" dirty="0" smtClean="0">
                <a:latin typeface="Times New Roman" panose="02020603050405020304" pitchFamily="18" charset="0"/>
              </a:rPr>
              <a:t>gio-hang.php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6172200" y="1601046"/>
            <a:ext cx="2743200" cy="112389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tin chi tiết sản phẩm: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chi-tiet-san-pham.php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1941"/>
            <a:ext cx="1600200" cy="126440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04800" y="3105150"/>
            <a:ext cx="2819400" cy="1143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anose="02020603050405020304" pitchFamily="18" charset="0"/>
              </a:rPr>
              <a:t>Trang đăng nhập admin:</a:t>
            </a:r>
          </a:p>
          <a:p>
            <a:r>
              <a:rPr lang="en-US" b="1" dirty="0" smtClean="0">
                <a:latin typeface="Times New Roman" panose="02020603050405020304" pitchFamily="18" charset="0"/>
              </a:rPr>
              <a:t>/login/index.php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200400" y="3105150"/>
            <a:ext cx="2895600" cy="11605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anose="02020603050405020304" pitchFamily="18" charset="0"/>
              </a:rPr>
              <a:t>Admin thêm sửa xóa: </a:t>
            </a:r>
            <a:r>
              <a:rPr lang="en-US" b="1" dirty="0" smtClean="0">
                <a:latin typeface="Times New Roman" panose="02020603050405020304" pitchFamily="18" charset="0"/>
              </a:rPr>
              <a:t>/admin/index.php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6210300" y="3075214"/>
            <a:ext cx="2667000" cy="11605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anose="02020603050405020304" pitchFamily="18" charset="0"/>
              </a:rPr>
              <a:t>Admin duyệt đơn hàng: </a:t>
            </a:r>
            <a:r>
              <a:rPr lang="en-US" b="1" dirty="0">
                <a:latin typeface="Times New Roman" panose="02020603050405020304" pitchFamily="18" charset="0"/>
              </a:rPr>
              <a:t>/</a:t>
            </a:r>
            <a:r>
              <a:rPr lang="en-US" b="1" dirty="0" smtClean="0">
                <a:latin typeface="Times New Roman" panose="02020603050405020304" pitchFamily="18" charset="0"/>
              </a:rPr>
              <a:t>admin/modules/transaction/insdex.php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848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47650"/>
            <a:ext cx="9144000" cy="5391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7650"/>
            <a:ext cx="91440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1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3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9144000" cy="523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4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219200" y="565864"/>
            <a:ext cx="6996600" cy="715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>
                <a:solidFill>
                  <a:srgbClr val="3C78D8"/>
                </a:solidFill>
              </a:rPr>
              <a:t>MỤC LỤC</a:t>
            </a: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981200" y="1572484"/>
            <a:ext cx="6400800" cy="138026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800" dirty="0"/>
              <a:t>  </a:t>
            </a:r>
            <a:r>
              <a:rPr lang="en" sz="2800" dirty="0">
                <a:latin typeface="Segoe Print" panose="02000600000000000000" pitchFamily="2" charset="0"/>
              </a:rPr>
              <a:t>Bài toán thực tế</a:t>
            </a:r>
          </a:p>
          <a:p>
            <a:pPr marL="457200" indent="-228600"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  <a:cs typeface="Arial" pitchFamily="34" charset="0"/>
              </a:rPr>
              <a:t>Phân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  <a:cs typeface="Arial" pitchFamily="34" charset="0"/>
              </a:rPr>
              <a:t>tích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  <a:cs typeface="Arial" pitchFamily="34" charset="0"/>
              </a:rPr>
              <a:t>và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  <a:cs typeface="Arial" pitchFamily="34" charset="0"/>
              </a:rPr>
              <a:t>thiết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  <a:cs typeface="Arial" pitchFamily="34" charset="0"/>
              </a:rPr>
              <a:t>kế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  <a:cs typeface="Arial" pitchFamily="34" charset="0"/>
              </a:rPr>
              <a:t>hệ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  <a:cs typeface="Arial" pitchFamily="34" charset="0"/>
              </a:rPr>
              <a:t>thống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  <a:cs typeface="Arial" pitchFamily="34" charset="0"/>
            </a:endParaRPr>
          </a:p>
          <a:p>
            <a:pPr marL="457200" indent="-228600"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  <a:cs typeface="Arial" pitchFamily="34" charset="0"/>
              </a:rPr>
              <a:t>Thiết kế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  <a:cs typeface="Arial" pitchFamily="34" charset="0"/>
              </a:rPr>
              <a:t>website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  <a:cs typeface="Arial" pitchFamily="34" charset="0"/>
            </a:endParaRPr>
          </a:p>
        </p:txBody>
      </p:sp>
      <p:grpSp>
        <p:nvGrpSpPr>
          <p:cNvPr id="7" name="Shape 492"/>
          <p:cNvGrpSpPr/>
          <p:nvPr/>
        </p:nvGrpSpPr>
        <p:grpSpPr>
          <a:xfrm>
            <a:off x="2458236" y="147738"/>
            <a:ext cx="1166508" cy="1166538"/>
            <a:chOff x="6654650" y="3665275"/>
            <a:chExt cx="409100" cy="409125"/>
          </a:xfrm>
        </p:grpSpPr>
        <p:sp>
          <p:nvSpPr>
            <p:cNvPr id="9" name="Shape 49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9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Shape 501"/>
          <p:cNvSpPr/>
          <p:nvPr/>
        </p:nvSpPr>
        <p:spPr>
          <a:xfrm rot="1793658">
            <a:off x="5318500" y="724935"/>
            <a:ext cx="225078" cy="21493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495"/>
          <p:cNvGrpSpPr/>
          <p:nvPr/>
        </p:nvGrpSpPr>
        <p:grpSpPr>
          <a:xfrm rot="1940693">
            <a:off x="4537466" y="239422"/>
            <a:ext cx="587626" cy="587659"/>
            <a:chOff x="570875" y="4322250"/>
            <a:chExt cx="443300" cy="443325"/>
          </a:xfrm>
        </p:grpSpPr>
        <p:sp>
          <p:nvSpPr>
            <p:cNvPr id="12" name="Shape 49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9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49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49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500"/>
          <p:cNvSpPr/>
          <p:nvPr/>
        </p:nvSpPr>
        <p:spPr>
          <a:xfrm>
            <a:off x="3581400" y="171667"/>
            <a:ext cx="316510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7150"/>
            <a:ext cx="1600200" cy="126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2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7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ctrTitle" idx="4294967295"/>
          </p:nvPr>
        </p:nvSpPr>
        <p:spPr>
          <a:xfrm>
            <a:off x="1295400" y="1962150"/>
            <a:ext cx="6593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 dirty="0"/>
              <a:t>THANKS!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1941"/>
            <a:ext cx="1600200" cy="12644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/>
        </p:nvSpPr>
        <p:spPr>
          <a:xfrm>
            <a:off x="2895601" y="3409950"/>
            <a:ext cx="7620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1941"/>
            <a:ext cx="1600200" cy="126440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981200" y="666751"/>
            <a:ext cx="4876800" cy="838199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  <a:latin typeface="+mj-lt"/>
              </a:rPr>
              <a:t>BÀI TOÁN THỰC TẾ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09999" y="3181350"/>
            <a:ext cx="4038601" cy="1662700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đề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toán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quyết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Mô hình bán hàng trên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Segoe UI Emoji" panose="020B0502040204020203" pitchFamily="34" charset="0"/>
                <a:cs typeface="Times New Roman" panose="02020603050405020304" pitchFamily="18" charset="0"/>
              </a:rPr>
              <a:t>mạng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/>
        </p:nvSpPr>
        <p:spPr>
          <a:xfrm>
            <a:off x="4364371" y="1358956"/>
            <a:ext cx="4632560" cy="3606500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4558301" y="1454727"/>
            <a:ext cx="4244700" cy="286962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flat" cmpd="sng">
            <a:solidFill>
              <a:srgbClr val="28324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</a:p>
        </p:txBody>
      </p:sp>
      <p:sp>
        <p:nvSpPr>
          <p:cNvPr id="727" name="Shape 727"/>
          <p:cNvSpPr txBox="1">
            <a:spLocks noGrp="1"/>
          </p:cNvSpPr>
          <p:nvPr>
            <p:ph type="body" idx="4294967295"/>
          </p:nvPr>
        </p:nvSpPr>
        <p:spPr>
          <a:xfrm>
            <a:off x="152400" y="1352550"/>
            <a:ext cx="4101025" cy="4038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Oswald"/>
                <a:cs typeface="Times New Roman" panose="02020603050405020304" pitchFamily="18" charset="0"/>
                <a:sym typeface="Oswald"/>
              </a:rPr>
              <a:t> 1</a:t>
            </a:r>
            <a:r>
              <a:rPr lang="e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Oswald"/>
                <a:cs typeface="Times New Roman" panose="02020603050405020304" pitchFamily="18" charset="0"/>
                <a:sym typeface="Oswald"/>
              </a:rPr>
              <a:t>. Đặt </a:t>
            </a:r>
            <a:r>
              <a:rPr lang="e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Oswald"/>
                <a:cs typeface="Times New Roman" panose="02020603050405020304" pitchFamily="18" charset="0"/>
                <a:sym typeface="Oswald"/>
              </a:rPr>
              <a:t>vấn đề</a:t>
            </a:r>
          </a:p>
          <a:p>
            <a:pPr lvl="0" rtl="0">
              <a:spcBef>
                <a:spcPts val="0"/>
              </a:spcBef>
              <a:buNone/>
            </a:pPr>
            <a:endParaRPr lang="en" sz="18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285750" lvl="0" indent="-285750" rtl="0">
              <a:spcBef>
                <a:spcPts val="0"/>
              </a:spcBef>
              <a:buFontTx/>
              <a:buChar char="-"/>
            </a:pPr>
            <a:r>
              <a:rPr lang="en" sz="1800" b="1" dirty="0">
                <a:solidFill>
                  <a:srgbClr val="FFFFFF"/>
                </a:solidFill>
                <a:latin typeface="Century" panose="02040604050505020304" pitchFamily="18" charset="0"/>
                <a:ea typeface="Oswald"/>
                <a:cs typeface="Oswald"/>
                <a:sym typeface="Oswald"/>
              </a:rPr>
              <a:t>Nhu cầu mua sắm trực tiếp tăng cao</a:t>
            </a:r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r>
              <a:rPr lang="en" sz="1800" b="1" dirty="0">
                <a:solidFill>
                  <a:srgbClr val="FFFFFF"/>
                </a:solidFill>
                <a:latin typeface="Century" panose="02040604050505020304" pitchFamily="18" charset="0"/>
                <a:ea typeface="Oswald"/>
                <a:cs typeface="Oswald"/>
                <a:sym typeface="Oswald"/>
              </a:rPr>
              <a:t>Mô hình bán hàng online ngày càng phát triển mạnh mẽ</a:t>
            </a:r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r>
              <a:rPr lang="en" sz="1800" b="1" dirty="0">
                <a:solidFill>
                  <a:srgbClr val="FFFFFF"/>
                </a:solidFill>
                <a:latin typeface="Century" panose="02040604050505020304" pitchFamily="18" charset="0"/>
                <a:ea typeface="Oswald"/>
                <a:cs typeface="Oswald"/>
                <a:sym typeface="Oswald"/>
              </a:rPr>
              <a:t>Thị trường </a:t>
            </a:r>
            <a:r>
              <a:rPr lang="en" sz="1800" b="1" dirty="0" smtClean="0">
                <a:solidFill>
                  <a:srgbClr val="FFFFFF"/>
                </a:solidFill>
                <a:latin typeface="Century" panose="02040604050505020304" pitchFamily="18" charset="0"/>
                <a:ea typeface="Oswald"/>
                <a:cs typeface="Oswald"/>
                <a:sym typeface="Oswald"/>
              </a:rPr>
              <a:t>mua bán sách đa dạng với nhu cầu bán sách và mua sách từ bất cứ tầng lớp nào trong xã hội</a:t>
            </a:r>
            <a:endParaRPr lang="en" sz="1800" b="1" dirty="0">
              <a:solidFill>
                <a:srgbClr val="FFFFFF"/>
              </a:solidFill>
              <a:latin typeface="Century" panose="02040604050505020304" pitchFamily="18" charset="0"/>
              <a:ea typeface="Oswald"/>
              <a:cs typeface="Oswald"/>
              <a:sym typeface="Oswald"/>
            </a:endParaRPr>
          </a:p>
          <a:p>
            <a:pPr marL="285750" lvl="0" indent="-285750" rtl="0">
              <a:spcBef>
                <a:spcPts val="0"/>
              </a:spcBef>
              <a:buFontTx/>
              <a:buChar char="-"/>
            </a:pPr>
            <a:endParaRPr lang="en" sz="1800" b="1" dirty="0">
              <a:solidFill>
                <a:srgbClr val="FFFFFF"/>
              </a:solidFill>
              <a:latin typeface="Monotype Corsiva" panose="03010101010201010101" pitchFamily="66" charset="0"/>
              <a:ea typeface="Oswald"/>
              <a:cs typeface="Oswald"/>
              <a:sym typeface="Oswal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1941"/>
            <a:ext cx="1600200" cy="126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8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B17BC3-6BE4-4173-98B6-1D3B01BEC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319386"/>
            <a:ext cx="5214600" cy="11598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2.Xác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bài toán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E06B620-656C-4F3D-94B4-D0D009C60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200" y="2652823"/>
            <a:ext cx="3141742" cy="784800"/>
          </a:xfrm>
        </p:spPr>
        <p:txBody>
          <a:bodyPr/>
          <a:lstStyle/>
          <a:p>
            <a:r>
              <a:rPr lang="en-US" sz="2400" dirty="0" err="1">
                <a:solidFill>
                  <a:srgbClr val="002060"/>
                </a:solidFill>
              </a:rPr>
              <a:t>Lợi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ích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của</a:t>
            </a:r>
            <a:r>
              <a:rPr lang="en-US" sz="2400" dirty="0">
                <a:solidFill>
                  <a:srgbClr val="002060"/>
                </a:solidFill>
              </a:rPr>
              <a:t> ng</a:t>
            </a:r>
            <a:r>
              <a:rPr lang="vi-VN" sz="2400" dirty="0">
                <a:solidFill>
                  <a:srgbClr val="002060"/>
                </a:solidFill>
              </a:rPr>
              <a:t>ư</a:t>
            </a:r>
            <a:r>
              <a:rPr lang="en-US" sz="2400" dirty="0" err="1">
                <a:solidFill>
                  <a:srgbClr val="002060"/>
                </a:solidFill>
              </a:rPr>
              <a:t>ời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mua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02ECA06-E128-49E5-AE28-6027537D665E}"/>
              </a:ext>
            </a:extLst>
          </p:cNvPr>
          <p:cNvSpPr/>
          <p:nvPr/>
        </p:nvSpPr>
        <p:spPr>
          <a:xfrm>
            <a:off x="5361006" y="2687379"/>
            <a:ext cx="2896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="" xmlns:a16="http://schemas.microsoft.com/office/drawing/2014/main" id="{D149243D-9437-4BA4-AC01-A865DBA3F96E}"/>
              </a:ext>
            </a:extLst>
          </p:cNvPr>
          <p:cNvSpPr/>
          <p:nvPr/>
        </p:nvSpPr>
        <p:spPr>
          <a:xfrm>
            <a:off x="3962400" y="3842001"/>
            <a:ext cx="1398606" cy="914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online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="" xmlns:a16="http://schemas.microsoft.com/office/drawing/2014/main" id="{848C9E3F-3D21-40FF-B9D3-915892598544}"/>
              </a:ext>
            </a:extLst>
          </p:cNvPr>
          <p:cNvSpPr/>
          <p:nvPr/>
        </p:nvSpPr>
        <p:spPr>
          <a:xfrm>
            <a:off x="2209800" y="3842001"/>
            <a:ext cx="1289304" cy="914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cả</a:t>
            </a:r>
            <a:endParaRPr lang="en-US" dirty="0"/>
          </a:p>
        </p:txBody>
      </p:sp>
      <p:sp>
        <p:nvSpPr>
          <p:cNvPr id="7" name="Hexagon 6">
            <a:extLst>
              <a:ext uri="{FF2B5EF4-FFF2-40B4-BE49-F238E27FC236}">
                <a16:creationId xmlns="" xmlns:a16="http://schemas.microsoft.com/office/drawing/2014/main" id="{A085EDFD-65CB-42F6-AE73-3F92BEBE6342}"/>
              </a:ext>
            </a:extLst>
          </p:cNvPr>
          <p:cNvSpPr/>
          <p:nvPr/>
        </p:nvSpPr>
        <p:spPr>
          <a:xfrm>
            <a:off x="533400" y="3842444"/>
            <a:ext cx="1447800" cy="914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Biết chi tiết thông tin </a:t>
            </a:r>
            <a:r>
              <a:rPr lang="en-US" dirty="0" smtClean="0"/>
              <a:t>của sách muốn mua</a:t>
            </a:r>
            <a:endParaRPr lang="en-US" dirty="0"/>
          </a:p>
        </p:txBody>
      </p:sp>
      <p:sp>
        <p:nvSpPr>
          <p:cNvPr id="8" name="Hexagon 7">
            <a:extLst>
              <a:ext uri="{FF2B5EF4-FFF2-40B4-BE49-F238E27FC236}">
                <a16:creationId xmlns="" xmlns:a16="http://schemas.microsoft.com/office/drawing/2014/main" id="{AF025304-DC9F-45E7-BB66-889C4B01A8C5}"/>
              </a:ext>
            </a:extLst>
          </p:cNvPr>
          <p:cNvSpPr/>
          <p:nvPr/>
        </p:nvSpPr>
        <p:spPr>
          <a:xfrm>
            <a:off x="5825756" y="3842001"/>
            <a:ext cx="1136904" cy="914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Quảng bá </a:t>
            </a:r>
            <a:r>
              <a:rPr lang="en-US" dirty="0" smtClean="0"/>
              <a:t>tên tuổi</a:t>
            </a:r>
            <a:endParaRPr lang="en-US" dirty="0"/>
          </a:p>
        </p:txBody>
      </p:sp>
      <p:sp>
        <p:nvSpPr>
          <p:cNvPr id="9" name="Hexagon 8">
            <a:extLst>
              <a:ext uri="{FF2B5EF4-FFF2-40B4-BE49-F238E27FC236}">
                <a16:creationId xmlns="" xmlns:a16="http://schemas.microsoft.com/office/drawing/2014/main" id="{4708FC31-59B3-4032-9B67-2E5BBFB39006}"/>
              </a:ext>
            </a:extLst>
          </p:cNvPr>
          <p:cNvSpPr/>
          <p:nvPr/>
        </p:nvSpPr>
        <p:spPr>
          <a:xfrm>
            <a:off x="7620000" y="3842001"/>
            <a:ext cx="1060704" cy="914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AA315A1F-43FE-44FB-9077-34DC81DA6071}"/>
              </a:ext>
            </a:extLst>
          </p:cNvPr>
          <p:cNvCxnSpPr>
            <a:cxnSpLocks/>
          </p:cNvCxnSpPr>
          <p:nvPr/>
        </p:nvCxnSpPr>
        <p:spPr>
          <a:xfrm flipH="1">
            <a:off x="1518513" y="3133872"/>
            <a:ext cx="960731" cy="487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37C24F04-34CF-4F8D-89F2-7BCE3D575575}"/>
              </a:ext>
            </a:extLst>
          </p:cNvPr>
          <p:cNvCxnSpPr>
            <a:cxnSpLocks/>
          </p:cNvCxnSpPr>
          <p:nvPr/>
        </p:nvCxnSpPr>
        <p:spPr>
          <a:xfrm>
            <a:off x="2493597" y="3106359"/>
            <a:ext cx="249603" cy="443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56FC2E7F-44DC-4832-A0AD-2A4A3F0DA8DE}"/>
              </a:ext>
            </a:extLst>
          </p:cNvPr>
          <p:cNvCxnSpPr>
            <a:cxnSpLocks/>
          </p:cNvCxnSpPr>
          <p:nvPr/>
        </p:nvCxnSpPr>
        <p:spPr>
          <a:xfrm>
            <a:off x="2474104" y="3106649"/>
            <a:ext cx="1640696" cy="676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94F61CB1-2222-4861-89E0-DD6E3A020DDD}"/>
              </a:ext>
            </a:extLst>
          </p:cNvPr>
          <p:cNvCxnSpPr>
            <a:cxnSpLocks/>
          </p:cNvCxnSpPr>
          <p:nvPr/>
        </p:nvCxnSpPr>
        <p:spPr>
          <a:xfrm flipH="1">
            <a:off x="5175504" y="3257550"/>
            <a:ext cx="1758450" cy="584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C2A2A871-B119-43FC-A338-C8DC4A10CDB7}"/>
              </a:ext>
            </a:extLst>
          </p:cNvPr>
          <p:cNvCxnSpPr>
            <a:cxnSpLocks/>
          </p:cNvCxnSpPr>
          <p:nvPr/>
        </p:nvCxnSpPr>
        <p:spPr>
          <a:xfrm flipH="1">
            <a:off x="6553200" y="3257550"/>
            <a:ext cx="424133" cy="38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E0B0D201-710A-4488-89A3-ECB762036D4F}"/>
              </a:ext>
            </a:extLst>
          </p:cNvPr>
          <p:cNvCxnSpPr>
            <a:cxnSpLocks/>
          </p:cNvCxnSpPr>
          <p:nvPr/>
        </p:nvCxnSpPr>
        <p:spPr>
          <a:xfrm>
            <a:off x="6962660" y="3250769"/>
            <a:ext cx="930612" cy="387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34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7750" y="285752"/>
            <a:ext cx="6996600" cy="761998"/>
          </a:xfrm>
        </p:spPr>
        <p:txBody>
          <a:bodyPr/>
          <a:lstStyle/>
          <a:p>
            <a:r>
              <a:rPr lang="en-US" sz="2400" dirty="0"/>
              <a:t>HƯỚNG GIẢI QUYẾT BÀI TOÁN</a:t>
            </a:r>
          </a:p>
        </p:txBody>
      </p:sp>
      <p:sp>
        <p:nvSpPr>
          <p:cNvPr id="8" name="Oval 7"/>
          <p:cNvSpPr/>
          <p:nvPr/>
        </p:nvSpPr>
        <p:spPr>
          <a:xfrm>
            <a:off x="609600" y="1885950"/>
            <a:ext cx="36576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Dựng Frontend của Website bằng HTML, CSS, Bootstrap với Backend là PHP thuần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53000" y="1885950"/>
            <a:ext cx="35052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dirty="0"/>
              <a:t>Dùng MySQL để lưu trữ và xử lí các kết nối cơ sở dữ liệu được tổ chức chủ yếu trên mô hình Client/Server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>
            <a:off x="4267200" y="1200148"/>
            <a:ext cx="2438400" cy="457200"/>
          </a:xfrm>
          <a:prstGeom prst="bentConnector3">
            <a:avLst>
              <a:gd name="adj1" fmla="val 444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0800000" flipV="1">
            <a:off x="1752600" y="1200149"/>
            <a:ext cx="3124200" cy="457199"/>
          </a:xfrm>
          <a:prstGeom prst="bentConnector3">
            <a:avLst>
              <a:gd name="adj1" fmla="val 503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1941"/>
            <a:ext cx="1600200" cy="126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2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400" y="209550"/>
            <a:ext cx="403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MÔ HÌNH BÁN HÀNG TRÊN MẠNG</a:t>
            </a:r>
            <a:endParaRPr lang="en-US" sz="18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09600" y="1619250"/>
            <a:ext cx="1828800" cy="9906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vào trang </a:t>
            </a:r>
            <a:r>
              <a:rPr lang="en-US" dirty="0" smtClean="0"/>
              <a:t>web </a:t>
            </a:r>
            <a:r>
              <a:rPr lang="en-US" dirty="0"/>
              <a:t>và chọn các </a:t>
            </a:r>
            <a:r>
              <a:rPr lang="en-US" dirty="0" smtClean="0"/>
              <a:t>sách </a:t>
            </a:r>
            <a:r>
              <a:rPr lang="en-US" dirty="0"/>
              <a:t>cần mua</a:t>
            </a:r>
          </a:p>
        </p:txBody>
      </p:sp>
      <p:cxnSp>
        <p:nvCxnSpPr>
          <p:cNvPr id="10" name="Elbow Connector 9"/>
          <p:cNvCxnSpPr/>
          <p:nvPr/>
        </p:nvCxnSpPr>
        <p:spPr>
          <a:xfrm>
            <a:off x="2514600" y="2038350"/>
            <a:ext cx="838200" cy="1524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537857" y="1847851"/>
            <a:ext cx="2133600" cy="9906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r>
              <a:rPr lang="vi-VN" dirty="0"/>
              <a:t>xem chi tiết mô tả </a:t>
            </a:r>
            <a:r>
              <a:rPr lang="en-US" dirty="0" smtClean="0"/>
              <a:t>sách</a:t>
            </a:r>
            <a:r>
              <a:rPr lang="vi-VN" dirty="0" smtClean="0"/>
              <a:t>, </a:t>
            </a:r>
            <a:r>
              <a:rPr lang="vi-VN" dirty="0"/>
              <a:t>khách hàng sẽ chọn số lượng sẽ mua. </a:t>
            </a:r>
          </a:p>
          <a:p>
            <a:r>
              <a:rPr lang="vi-VN" dirty="0"/>
              <a:t/>
            </a:r>
            <a:br>
              <a:rPr lang="vi-VN" dirty="0"/>
            </a:br>
            <a:endParaRPr lang="en-US" dirty="0"/>
          </a:p>
        </p:txBody>
      </p:sp>
      <p:cxnSp>
        <p:nvCxnSpPr>
          <p:cNvPr id="17" name="Elbow Connector 16"/>
          <p:cNvCxnSpPr/>
          <p:nvPr/>
        </p:nvCxnSpPr>
        <p:spPr>
          <a:xfrm>
            <a:off x="5791200" y="2038350"/>
            <a:ext cx="668482" cy="2286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612082" y="1809751"/>
            <a:ext cx="1541318" cy="9906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 rot="10800000" flipV="1">
            <a:off x="5323114" y="3638551"/>
            <a:ext cx="1905000" cy="10668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/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cxnSp>
        <p:nvCxnSpPr>
          <p:cNvPr id="23" name="Elbow Connector 22"/>
          <p:cNvCxnSpPr/>
          <p:nvPr/>
        </p:nvCxnSpPr>
        <p:spPr>
          <a:xfrm rot="5400000">
            <a:off x="6799489" y="2971800"/>
            <a:ext cx="552450" cy="3048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095500" y="3790950"/>
            <a:ext cx="1905000" cy="10668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bán</a:t>
            </a:r>
            <a:endParaRPr lang="en-US" dirty="0"/>
          </a:p>
        </p:txBody>
      </p:sp>
      <p:cxnSp>
        <p:nvCxnSpPr>
          <p:cNvPr id="34" name="Elbow Connector 33"/>
          <p:cNvCxnSpPr/>
          <p:nvPr/>
        </p:nvCxnSpPr>
        <p:spPr>
          <a:xfrm rot="10800000" flipV="1">
            <a:off x="4191000" y="3867150"/>
            <a:ext cx="762000" cy="3048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1941"/>
            <a:ext cx="1600200" cy="126440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585853" y="1263134"/>
            <a:ext cx="403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Đối với người mua</a:t>
            </a:r>
            <a:endParaRPr lang="en-US" sz="18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24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400" y="209550"/>
            <a:ext cx="403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MÔ HÌNH BÁN HÀNG TRÊN MẠNG</a:t>
            </a:r>
            <a:endParaRPr lang="en-US" sz="18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09600" y="1619250"/>
            <a:ext cx="1828800" cy="9906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Đăng nhập vào hệ thống</a:t>
            </a:r>
            <a:endParaRPr lang="en-US" dirty="0"/>
          </a:p>
        </p:txBody>
      </p:sp>
      <p:cxnSp>
        <p:nvCxnSpPr>
          <p:cNvPr id="10" name="Elbow Connector 9"/>
          <p:cNvCxnSpPr/>
          <p:nvPr/>
        </p:nvCxnSpPr>
        <p:spPr>
          <a:xfrm>
            <a:off x="2514600" y="2038350"/>
            <a:ext cx="838200" cy="1524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537857" y="1847851"/>
            <a:ext cx="2133600" cy="9906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Xem và duyệt các đơn hàng đã đặt</a:t>
            </a:r>
            <a:endParaRPr lang="vi-VN" dirty="0"/>
          </a:p>
          <a:p>
            <a:r>
              <a:rPr lang="vi-VN" dirty="0"/>
              <a:t/>
            </a:r>
            <a:br>
              <a:rPr lang="vi-VN" dirty="0"/>
            </a:br>
            <a:endParaRPr lang="en-US" dirty="0"/>
          </a:p>
        </p:txBody>
      </p:sp>
      <p:cxnSp>
        <p:nvCxnSpPr>
          <p:cNvPr id="17" name="Elbow Connector 16"/>
          <p:cNvCxnSpPr/>
          <p:nvPr/>
        </p:nvCxnSpPr>
        <p:spPr>
          <a:xfrm>
            <a:off x="5791200" y="2038350"/>
            <a:ext cx="668482" cy="2286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612082" y="1809751"/>
            <a:ext cx="1541318" cy="9906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Xem xét các thành viên mới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 rot="10800000" flipV="1">
            <a:off x="5323114" y="3638551"/>
            <a:ext cx="1905000" cy="10668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Thêm, sửa, xóa các loại sách</a:t>
            </a:r>
            <a:endParaRPr lang="en-US" dirty="0"/>
          </a:p>
        </p:txBody>
      </p:sp>
      <p:cxnSp>
        <p:nvCxnSpPr>
          <p:cNvPr id="23" name="Elbow Connector 22"/>
          <p:cNvCxnSpPr/>
          <p:nvPr/>
        </p:nvCxnSpPr>
        <p:spPr>
          <a:xfrm rot="5400000">
            <a:off x="6799489" y="2971800"/>
            <a:ext cx="552450" cy="3048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095500" y="3790950"/>
            <a:ext cx="1905000" cy="10668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Hoàn </a:t>
            </a:r>
            <a:r>
              <a:rPr lang="en-US" dirty="0" smtClean="0"/>
              <a:t>thành và quay lại hệ thống để để xem cập nhật</a:t>
            </a:r>
            <a:endParaRPr lang="en-US" dirty="0"/>
          </a:p>
        </p:txBody>
      </p:sp>
      <p:cxnSp>
        <p:nvCxnSpPr>
          <p:cNvPr id="34" name="Elbow Connector 33"/>
          <p:cNvCxnSpPr/>
          <p:nvPr/>
        </p:nvCxnSpPr>
        <p:spPr>
          <a:xfrm rot="10800000" flipV="1">
            <a:off x="4191000" y="3867150"/>
            <a:ext cx="762000" cy="3048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1941"/>
            <a:ext cx="1600200" cy="126440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585853" y="1263134"/>
            <a:ext cx="403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Đối với Admin</a:t>
            </a:r>
            <a:endParaRPr lang="en-US" sz="18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12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083477"/>
            <a:ext cx="6553275" cy="1159800"/>
          </a:xfrm>
        </p:spPr>
        <p:txBody>
          <a:bodyPr/>
          <a:lstStyle/>
          <a:p>
            <a:pPr algn="l"/>
            <a:r>
              <a:rPr lang="en-US" sz="1800" b="0" dirty="0"/>
              <a:t/>
            </a:r>
            <a:br>
              <a:rPr lang="en-US" sz="1800" b="0" dirty="0"/>
            </a:br>
            <a:r>
              <a:rPr lang="en-US" sz="1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b="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18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Cách tổ chức và thiết kế chương trình cho trang web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76400" y="895350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BF9000"/>
                </a:solidFill>
                <a:latin typeface="Times New Roman" panose="02020603050405020304" pitchFamily="18" charset="0"/>
              </a:rPr>
              <a:t>II. PHÂN TÍCH VÀ THIẾT KẾ HỆ THỐNG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1941"/>
            <a:ext cx="1600200" cy="126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1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428</Words>
  <Application>Microsoft Office PowerPoint</Application>
  <PresentationFormat>On-screen Show (16:9)</PresentationFormat>
  <Paragraphs>72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Oswald</vt:lpstr>
      <vt:lpstr>Monotype Corsiva</vt:lpstr>
      <vt:lpstr>Segoe Print</vt:lpstr>
      <vt:lpstr>Source Sans Pro</vt:lpstr>
      <vt:lpstr>Segoe UI Emoji</vt:lpstr>
      <vt:lpstr>Wingdings</vt:lpstr>
      <vt:lpstr>Arial</vt:lpstr>
      <vt:lpstr>Century</vt:lpstr>
      <vt:lpstr>Verdana</vt:lpstr>
      <vt:lpstr>Times New Roman</vt:lpstr>
      <vt:lpstr>Segoe Script</vt:lpstr>
      <vt:lpstr>Quince template</vt:lpstr>
      <vt:lpstr>Phát triển ứng dụng Web </vt:lpstr>
      <vt:lpstr>MỤC LỤC</vt:lpstr>
      <vt:lpstr>BÀI TOÁN THỰC TẾ</vt:lpstr>
      <vt:lpstr>PowerPoint Presentation</vt:lpstr>
      <vt:lpstr>2.Xác định bài toán</vt:lpstr>
      <vt:lpstr>HƯỚNG GIẢI QUYẾT BÀI TOÁN</vt:lpstr>
      <vt:lpstr>PowerPoint Presentation</vt:lpstr>
      <vt:lpstr>PowerPoint Presentation</vt:lpstr>
      <vt:lpstr> 1. Các yêu cầu đối với bài toán 2. Cách tổ chức và thiết kế chương trình cho trang web</vt:lpstr>
      <vt:lpstr>1. Các yêu cầu đối với bài toán </vt:lpstr>
      <vt:lpstr>2. Cách tổ chức và thiết kế chương trình cho trang web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CHỦ ĐỀ: RETAIL SALES</dc:title>
  <dc:creator>Admin</dc:creator>
  <cp:lastModifiedBy>ASUS</cp:lastModifiedBy>
  <cp:revision>61</cp:revision>
  <dcterms:modified xsi:type="dcterms:W3CDTF">2019-12-24T05:07:19Z</dcterms:modified>
</cp:coreProperties>
</file>