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7" r:id="rId14"/>
    <p:sldId id="268" r:id="rId15"/>
    <p:sldId id="269" r:id="rId16"/>
    <p:sldId id="270" r:id="rId17"/>
    <p:sldId id="271" r:id="rId18"/>
    <p:sldId id="272" r:id="rId19"/>
    <p:sldId id="273" r:id="rId20"/>
    <p:sldId id="274" r:id="rId21"/>
    <p:sldId id="275" r:id="rId22"/>
    <p:sldId id="276" r:id="rId23"/>
    <p:sldId id="265" r:id="rId24"/>
    <p:sldId id="266"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8"/>
    <a:srgbClr val="F7F1E4"/>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291" autoAdjust="0"/>
  </p:normalViewPr>
  <p:slideViewPr>
    <p:cSldViewPr snapToGrid="0" showGuides="1">
      <p:cViewPr varScale="1">
        <p:scale>
          <a:sx n="96" d="100"/>
          <a:sy n="96" d="100"/>
        </p:scale>
        <p:origin x="72" y="82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12.01.2022</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12.01.2022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guyenKhoi2001/SE2021Final" TargetMode="External"/><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smtClean="0"/>
              <a:t>Software engineer</a:t>
            </a:r>
            <a:br>
              <a:rPr lang="en-US" dirty="0" smtClean="0"/>
            </a:br>
            <a:r>
              <a:rPr lang="en-US" dirty="0" smtClean="0"/>
              <a:t>final project</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smtClean="0"/>
              <a:t>Introduce to Check the good application</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smtClean="0">
                <a:solidFill>
                  <a:srgbClr val="B8D3E8"/>
                </a:solidFill>
              </a:rPr>
              <a:t>519K0013-NguyenDinhMinhKhoi</a:t>
            </a:r>
            <a:endParaRPr lang="ru-RU" dirty="0">
              <a:solidFill>
                <a:srgbClr val="B8D3E8"/>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Use case diagram</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10</a:t>
            </a:fld>
            <a:endParaRPr lang="ru-RU" dirty="0"/>
          </a:p>
        </p:txBody>
      </p:sp>
      <p:graphicFrame>
        <p:nvGraphicFramePr>
          <p:cNvPr id="3" name="Table 2"/>
          <p:cNvGraphicFramePr>
            <a:graphicFrameLocks noGrp="1"/>
          </p:cNvGraphicFramePr>
          <p:nvPr>
            <p:extLst>
              <p:ext uri="{D42A27DB-BD31-4B8C-83A1-F6EECF244321}">
                <p14:modId xmlns:p14="http://schemas.microsoft.com/office/powerpoint/2010/main" val="4150646450"/>
              </p:ext>
            </p:extLst>
          </p:nvPr>
        </p:nvGraphicFramePr>
        <p:xfrm>
          <a:off x="838200" y="1331843"/>
          <a:ext cx="10734261" cy="5133514"/>
        </p:xfrm>
        <a:graphic>
          <a:graphicData uri="http://schemas.openxmlformats.org/drawingml/2006/table">
            <a:tbl>
              <a:tblPr firstRow="1" firstCol="1" bandRow="1">
                <a:tableStyleId>{9DCAF9ED-07DC-4A11-8D7F-57B35C25682E}</a:tableStyleId>
              </a:tblPr>
              <a:tblGrid>
                <a:gridCol w="1750775">
                  <a:extLst>
                    <a:ext uri="{9D8B030D-6E8A-4147-A177-3AD203B41FA5}">
                      <a16:colId xmlns:a16="http://schemas.microsoft.com/office/drawing/2014/main" val="298865756"/>
                    </a:ext>
                  </a:extLst>
                </a:gridCol>
                <a:gridCol w="8983486">
                  <a:extLst>
                    <a:ext uri="{9D8B030D-6E8A-4147-A177-3AD203B41FA5}">
                      <a16:colId xmlns:a16="http://schemas.microsoft.com/office/drawing/2014/main" val="1686623646"/>
                    </a:ext>
                  </a:extLst>
                </a:gridCol>
              </a:tblGrid>
              <a:tr h="346030">
                <a:tc gridSpan="2">
                  <a:txBody>
                    <a:bodyPr/>
                    <a:lstStyle/>
                    <a:p>
                      <a:pPr marL="0" marR="0" algn="ctr">
                        <a:spcBef>
                          <a:spcPts val="0"/>
                        </a:spcBef>
                        <a:spcAft>
                          <a:spcPts val="0"/>
                        </a:spcAft>
                      </a:pPr>
                      <a:r>
                        <a:rPr lang="en-US" sz="1500" dirty="0" smtClean="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Textual Explain for each</a:t>
                      </a:r>
                      <a:r>
                        <a:rPr lang="en-US" sz="1500" baseline="0" dirty="0" smtClean="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use case</a:t>
                      </a:r>
                      <a:endParaRPr lang="en-US" sz="15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320" marR="48320" marT="0" marB="0"/>
                </a:tc>
                <a:tc hMerge="1">
                  <a:txBody>
                    <a:bodyPr/>
                    <a:lstStyle/>
                    <a:p>
                      <a:pPr marL="0" marR="0">
                        <a:spcBef>
                          <a:spcPts val="0"/>
                        </a:spcBef>
                        <a:spcAft>
                          <a:spcPts val="0"/>
                        </a:spcAft>
                      </a:pP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320" marR="48320" marT="0" marB="0"/>
                </a:tc>
                <a:extLst>
                  <a:ext uri="{0D108BD9-81ED-4DB2-BD59-A6C34878D82A}">
                    <a16:rowId xmlns:a16="http://schemas.microsoft.com/office/drawing/2014/main" val="1830688466"/>
                  </a:ext>
                </a:extLst>
              </a:tr>
              <a:tr h="655070">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 Login</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There are 2 login use case one for company agent actor and 1 for Accountant actor because each type of account will have different UI to use and different functionality features. When user login they will have a different function to use. This is to separate the actor.</a:t>
                      </a:r>
                    </a:p>
                  </a:txBody>
                  <a:tcPr marL="48320" marR="48320" marT="0" marB="0"/>
                </a:tc>
                <a:extLst>
                  <a:ext uri="{0D108BD9-81ED-4DB2-BD59-A6C34878D82A}">
                    <a16:rowId xmlns:a16="http://schemas.microsoft.com/office/drawing/2014/main" val="2413616160"/>
                  </a:ext>
                </a:extLst>
              </a:tr>
              <a:tr h="491303">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 Register:</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is extend use case of Login. If the users don’t have account or want to create new account they can register if not then they can login using their account.</a:t>
                      </a:r>
                    </a:p>
                  </a:txBody>
                  <a:tcPr marL="48320" marR="48320" marT="0" marB="0"/>
                </a:tc>
                <a:extLst>
                  <a:ext uri="{0D108BD9-81ED-4DB2-BD59-A6C34878D82A}">
                    <a16:rowId xmlns:a16="http://schemas.microsoft.com/office/drawing/2014/main" val="1296213757"/>
                  </a:ext>
                </a:extLst>
              </a:tr>
              <a:tr h="327535">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Manage good</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is home manager page for accountant actor only to choose other functionality use case.</a:t>
                      </a:r>
                    </a:p>
                  </a:txBody>
                  <a:tcPr marL="48320" marR="48320" marT="0" marB="0"/>
                </a:tc>
                <a:extLst>
                  <a:ext uri="{0D108BD9-81ED-4DB2-BD59-A6C34878D82A}">
                    <a16:rowId xmlns:a16="http://schemas.microsoft.com/office/drawing/2014/main" val="2606496985"/>
                  </a:ext>
                </a:extLst>
              </a:tr>
              <a:tr h="655070">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View Agent import list</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will show every single import from every single agents, may be different agents want to import. For example 2 agents may import item so the list will show all 2 agents and all of their import list including the import that they haven’t made payment or already paid.</a:t>
                      </a:r>
                    </a:p>
                  </a:txBody>
                  <a:tcPr marL="48320" marR="48320" marT="0" marB="0"/>
                </a:tc>
                <a:extLst>
                  <a:ext uri="{0D108BD9-81ED-4DB2-BD59-A6C34878D82A}">
                    <a16:rowId xmlns:a16="http://schemas.microsoft.com/office/drawing/2014/main" val="532656731"/>
                  </a:ext>
                </a:extLst>
              </a:tr>
              <a:tr h="655070">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Update transaction status</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is when agent they make a payment success the status will automatically updated or the Accountant can update manually if the agent pay directly. It first initialize at N (no payment yet) when agent import.</a:t>
                      </a:r>
                    </a:p>
                  </a:txBody>
                  <a:tcPr marL="48320" marR="48320" marT="0" marB="0"/>
                </a:tc>
                <a:extLst>
                  <a:ext uri="{0D108BD9-81ED-4DB2-BD59-A6C34878D82A}">
                    <a16:rowId xmlns:a16="http://schemas.microsoft.com/office/drawing/2014/main" val="1779758295"/>
                  </a:ext>
                </a:extLst>
              </a:tr>
              <a:tr h="491303">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Update shipment status</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is when accountant want to update the delivery process goods to agents. It first initialize at Undelivered (no payment yet) when agent import.</a:t>
                      </a:r>
                    </a:p>
                  </a:txBody>
                  <a:tcPr marL="48320" marR="48320" marT="0" marB="0"/>
                </a:tc>
                <a:extLst>
                  <a:ext uri="{0D108BD9-81ED-4DB2-BD59-A6C34878D82A}">
                    <a16:rowId xmlns:a16="http://schemas.microsoft.com/office/drawing/2014/main" val="2492518173"/>
                  </a:ext>
                </a:extLst>
              </a:tr>
              <a:tr h="327535">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View Stock and revenue</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is for accountant to see all money income and all stock that being imported by agents.</a:t>
                      </a:r>
                    </a:p>
                  </a:txBody>
                  <a:tcPr marL="48320" marR="48320" marT="0" marB="0"/>
                </a:tc>
                <a:extLst>
                  <a:ext uri="{0D108BD9-81ED-4DB2-BD59-A6C34878D82A}">
                    <a16:rowId xmlns:a16="http://schemas.microsoft.com/office/drawing/2014/main" val="2248753552"/>
                  </a:ext>
                </a:extLst>
              </a:tr>
              <a:tr h="327535">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Import goods</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is for Accountant to choose goods and import them. After import =&gt; import list will update.</a:t>
                      </a:r>
                    </a:p>
                  </a:txBody>
                  <a:tcPr marL="48320" marR="48320" marT="0" marB="0"/>
                </a:tc>
                <a:extLst>
                  <a:ext uri="{0D108BD9-81ED-4DB2-BD59-A6C34878D82A}">
                    <a16:rowId xmlns:a16="http://schemas.microsoft.com/office/drawing/2014/main" val="3772939901"/>
                  </a:ext>
                </a:extLst>
              </a:tr>
              <a:tr h="327535">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View import list</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use case for agents to check all import they make (they cannot see other agent import like account has view all agent import).</a:t>
                      </a:r>
                    </a:p>
                  </a:txBody>
                  <a:tcPr marL="48320" marR="48320" marT="0" marB="0"/>
                </a:tc>
                <a:extLst>
                  <a:ext uri="{0D108BD9-81ED-4DB2-BD59-A6C34878D82A}">
                    <a16:rowId xmlns:a16="http://schemas.microsoft.com/office/drawing/2014/main" val="3960152291"/>
                  </a:ext>
                </a:extLst>
              </a:tr>
              <a:tr h="491303">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Make payment</a:t>
                      </a:r>
                    </a:p>
                  </a:txBody>
                  <a:tcPr marL="48320" marR="48320" marT="0" marB="0"/>
                </a:tc>
                <a:tc>
                  <a:txBody>
                    <a:bodyPr/>
                    <a:lstStyle/>
                    <a:p>
                      <a:pPr marL="0" marR="0">
                        <a:spcBef>
                          <a:spcPts val="0"/>
                        </a:spcBef>
                        <a:spcAft>
                          <a:spcPts val="0"/>
                        </a:spcAft>
                      </a:pPr>
                      <a:r>
                        <a:rPr lang="en-US" sz="1200" dirty="0">
                          <a:effectLst/>
                          <a:latin typeface="Tahoma" panose="020B0604030504040204" pitchFamily="34" charset="0"/>
                          <a:ea typeface="Tahoma" panose="020B0604030504040204" pitchFamily="34" charset="0"/>
                          <a:cs typeface="Tahoma" panose="020B0604030504040204" pitchFamily="34" charset="0"/>
                        </a:rPr>
                        <a:t>This is when agent make online payment then view import list and view all agent import list updated and also transaction status updated automatically.</a:t>
                      </a:r>
                    </a:p>
                  </a:txBody>
                  <a:tcPr marL="48320" marR="48320" marT="0" marB="0"/>
                </a:tc>
                <a:extLst>
                  <a:ext uri="{0D108BD9-81ED-4DB2-BD59-A6C34878D82A}">
                    <a16:rowId xmlns:a16="http://schemas.microsoft.com/office/drawing/2014/main" val="3561350760"/>
                  </a:ext>
                </a:extLst>
              </a:tr>
            </a:tbl>
          </a:graphicData>
        </a:graphic>
      </p:graphicFrame>
    </p:spTree>
    <p:extLst>
      <p:ext uri="{BB962C8B-B14F-4D97-AF65-F5344CB8AC3E}">
        <p14:creationId xmlns:p14="http://schemas.microsoft.com/office/powerpoint/2010/main" val="102457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Functional and non functional requirements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11</a:t>
            </a:fld>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329696119"/>
              </p:ext>
            </p:extLst>
          </p:nvPr>
        </p:nvGraphicFramePr>
        <p:xfrm>
          <a:off x="974033" y="1779105"/>
          <a:ext cx="10068340" cy="4880112"/>
        </p:xfrm>
        <a:graphic>
          <a:graphicData uri="http://schemas.openxmlformats.org/drawingml/2006/table">
            <a:tbl>
              <a:tblPr firstRow="1" firstCol="1" bandRow="1">
                <a:tableStyleId>{9DCAF9ED-07DC-4A11-8D7F-57B35C25682E}</a:tableStyleId>
              </a:tblPr>
              <a:tblGrid>
                <a:gridCol w="5034170">
                  <a:extLst>
                    <a:ext uri="{9D8B030D-6E8A-4147-A177-3AD203B41FA5}">
                      <a16:colId xmlns:a16="http://schemas.microsoft.com/office/drawing/2014/main" val="3801903624"/>
                    </a:ext>
                  </a:extLst>
                </a:gridCol>
                <a:gridCol w="5034170">
                  <a:extLst>
                    <a:ext uri="{9D8B030D-6E8A-4147-A177-3AD203B41FA5}">
                      <a16:colId xmlns:a16="http://schemas.microsoft.com/office/drawing/2014/main" val="810010155"/>
                    </a:ext>
                  </a:extLst>
                </a:gridCol>
              </a:tblGrid>
              <a:tr h="650682">
                <a:tc>
                  <a:txBody>
                    <a:bodyPr/>
                    <a:lstStyle/>
                    <a:p>
                      <a:pPr marL="0" marR="0" algn="ctr">
                        <a:spcBef>
                          <a:spcPts val="0"/>
                        </a:spcBef>
                        <a:spcAft>
                          <a:spcPts val="0"/>
                        </a:spcAft>
                      </a:pPr>
                      <a:r>
                        <a:rPr lang="en-US" sz="2000" dirty="0" err="1">
                          <a:effectLst/>
                        </a:rPr>
                        <a:t>Funtional</a:t>
                      </a:r>
                      <a:r>
                        <a:rPr lang="en-US" sz="2000" dirty="0">
                          <a:effectLst/>
                        </a:rPr>
                        <a:t> requirements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Non- functional requirements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5490800"/>
                  </a:ext>
                </a:extLst>
              </a:tr>
              <a:tr h="528679">
                <a:tc>
                  <a:txBody>
                    <a:bodyPr/>
                    <a:lstStyle/>
                    <a:p>
                      <a:pPr marL="0" marR="0">
                        <a:spcBef>
                          <a:spcPts val="0"/>
                        </a:spcBef>
                        <a:spcAft>
                          <a:spcPts val="0"/>
                        </a:spcAft>
                      </a:pPr>
                      <a:r>
                        <a:rPr lang="en-US" sz="1500" dirty="0">
                          <a:effectLst/>
                        </a:rPr>
                        <a:t>Authenticate of user when login</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500">
                          <a:effectLst/>
                        </a:rPr>
                        <a:t>Show a username and password input place for user to type in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929543"/>
                  </a:ext>
                </a:extLst>
              </a:tr>
              <a:tr h="793018">
                <a:tc>
                  <a:txBody>
                    <a:bodyPr/>
                    <a:lstStyle/>
                    <a:p>
                      <a:pPr marL="0" marR="0">
                        <a:spcBef>
                          <a:spcPts val="0"/>
                        </a:spcBef>
                        <a:spcAft>
                          <a:spcPts val="0"/>
                        </a:spcAft>
                      </a:pPr>
                      <a:r>
                        <a:rPr lang="en-US" sz="1500" dirty="0">
                          <a:effectLst/>
                        </a:rPr>
                        <a:t>Create new user if they are new or demand for new account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500">
                          <a:effectLst/>
                        </a:rPr>
                        <a:t>Show a username and password and confirm user input place for user to type in.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03653"/>
                  </a:ext>
                </a:extLst>
              </a:tr>
              <a:tr h="793018">
                <a:tc>
                  <a:txBody>
                    <a:bodyPr/>
                    <a:lstStyle/>
                    <a:p>
                      <a:pPr marL="0" marR="0">
                        <a:spcBef>
                          <a:spcPts val="0"/>
                        </a:spcBef>
                        <a:spcAft>
                          <a:spcPts val="0"/>
                        </a:spcAft>
                      </a:pPr>
                      <a:r>
                        <a:rPr lang="en-US" sz="1500" dirty="0">
                          <a:effectLst/>
                        </a:rPr>
                        <a:t>The system allow the Accountant to manage the Note and Import list(upgrade, remove, edit).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500" dirty="0">
                          <a:effectLst/>
                        </a:rPr>
                        <a:t>The processing of each request should be done within 10 seconds</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5947004"/>
                  </a:ext>
                </a:extLst>
              </a:tr>
              <a:tr h="793018">
                <a:tc>
                  <a:txBody>
                    <a:bodyPr/>
                    <a:lstStyle/>
                    <a:p>
                      <a:pPr marL="0" marR="0">
                        <a:spcBef>
                          <a:spcPts val="0"/>
                        </a:spcBef>
                        <a:spcAft>
                          <a:spcPts val="0"/>
                        </a:spcAft>
                      </a:pPr>
                      <a:r>
                        <a:rPr lang="en-US" sz="1500">
                          <a:effectLst/>
                        </a:rPr>
                        <a:t>Agent can make online payment through a web with momo or zalo pay…</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500" dirty="0">
                          <a:effectLst/>
                        </a:rPr>
                        <a:t>Show out a QR code for user to make payment and also make transaction in 10s</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0877137"/>
                  </a:ext>
                </a:extLst>
              </a:tr>
              <a:tr h="1321697">
                <a:tc>
                  <a:txBody>
                    <a:bodyPr/>
                    <a:lstStyle/>
                    <a:p>
                      <a:pPr marL="0" marR="0">
                        <a:spcBef>
                          <a:spcPts val="0"/>
                        </a:spcBef>
                        <a:spcAft>
                          <a:spcPts val="0"/>
                        </a:spcAft>
                      </a:pPr>
                      <a:r>
                        <a:rPr lang="en-US" sz="1500">
                          <a:effectLst/>
                        </a:rPr>
                        <a:t>The system allow the administrator to back up and restore the information of customer in case of cyber attack or some physical damage to computer.</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500" dirty="0">
                          <a:effectLst/>
                        </a:rPr>
                        <a:t>Friendly system, Image attractive and easy to use</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9962354"/>
                  </a:ext>
                </a:extLst>
              </a:tr>
            </a:tbl>
          </a:graphicData>
        </a:graphic>
      </p:graphicFrame>
    </p:spTree>
    <p:extLst>
      <p:ext uri="{BB962C8B-B14F-4D97-AF65-F5344CB8AC3E}">
        <p14:creationId xmlns:p14="http://schemas.microsoft.com/office/powerpoint/2010/main" val="190905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Architecture design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Architecture style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10327977" cy="41545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The main style of this project architecture is layered architectures, where many layers are used. The different layers are defined in the architecture. It consists of outer and inner layer. The components of outer layer manage the user interface operations. All the components then execute the operating system interfacing at the inner layer. The inner layers are application layer, utility layer and the core layer. In many cases, It is possible that more than one pattern is suitable and the alternate architectural style can be designed and evaluated.</a:t>
            </a:r>
          </a:p>
          <a:p>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Because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using layered architecture, the project is easily done base on the architecture where all the part is elaborated clearly. The good thing about check the good is that it is very simple to use, making all users navigate the application easily. Moreover, it has a considerable speed because it doesn’t use very complexity algorithm to run. </a:t>
            </a:r>
          </a:p>
          <a:p>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layered design also help the project improve the image of presentation layer where most users see it at first. How ever with limited time, the image does not have a lot color which also make the image look not very well. But the good thing is the application will be updated time to time. Therefore, everything will be improved soon in time.</a:t>
            </a:r>
          </a:p>
        </p:txBody>
      </p:sp>
    </p:spTree>
    <p:extLst>
      <p:ext uri="{BB962C8B-B14F-4D97-AF65-F5344CB8AC3E}">
        <p14:creationId xmlns:p14="http://schemas.microsoft.com/office/powerpoint/2010/main" val="262012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Architecture design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Architecture </a:t>
            </a:r>
            <a:r>
              <a:rPr lang="en-US" dirty="0" smtClean="0"/>
              <a:t>model</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13</a:t>
            </a:fld>
            <a:endParaRPr lang="ru-RU"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000294" y="1685373"/>
            <a:ext cx="5650230" cy="5172627"/>
          </a:xfrm>
          <a:prstGeom prst="rect">
            <a:avLst/>
          </a:prstGeom>
        </p:spPr>
      </p:pic>
    </p:spTree>
    <p:extLst>
      <p:ext uri="{BB962C8B-B14F-4D97-AF65-F5344CB8AC3E}">
        <p14:creationId xmlns:p14="http://schemas.microsoft.com/office/powerpoint/2010/main" val="3771845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D</a:t>
            </a:r>
            <a:r>
              <a:rPr lang="en-US" dirty="0" smtClean="0"/>
              <a:t>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Database design</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4203207" cy="3900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95000"/>
                  </a:schemeClr>
                </a:solidFill>
              </a:rPr>
              <a:t>The database contain 6 main table to store all user data. This diagram below will illustrate clearly the relationship between table.</a:t>
            </a:r>
            <a:endPar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345430" y="0"/>
            <a:ext cx="6846570" cy="6858000"/>
          </a:xfrm>
          <a:prstGeom prst="rect">
            <a:avLst/>
          </a:prstGeom>
        </p:spPr>
      </p:pic>
    </p:spTree>
    <p:extLst>
      <p:ext uri="{BB962C8B-B14F-4D97-AF65-F5344CB8AC3E}">
        <p14:creationId xmlns:p14="http://schemas.microsoft.com/office/powerpoint/2010/main" val="226584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D</a:t>
            </a:r>
            <a:r>
              <a:rPr lang="en-US" dirty="0" smtClean="0"/>
              <a:t>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Class diagram</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4203207" cy="3900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is the whole application relationship between classes and database.</a:t>
            </a:r>
            <a:endPar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178287" y="0"/>
            <a:ext cx="7013713" cy="6858000"/>
          </a:xfrm>
          <a:prstGeom prst="rect">
            <a:avLst/>
          </a:prstGeom>
        </p:spPr>
      </p:pic>
    </p:spTree>
    <p:extLst>
      <p:ext uri="{BB962C8B-B14F-4D97-AF65-F5344CB8AC3E}">
        <p14:creationId xmlns:p14="http://schemas.microsoft.com/office/powerpoint/2010/main" val="325389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D</a:t>
            </a:r>
            <a:r>
              <a:rPr lang="en-US" dirty="0" smtClean="0"/>
              <a:t>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Sequence diagram for </a:t>
            </a:r>
            <a:r>
              <a:rPr lang="en-US" dirty="0" err="1"/>
              <a:t>usecase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4203207" cy="3900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a:t>
            </a:r>
            <a:r>
              <a:rPr lang="en-US" dirty="0" err="1"/>
              <a:t>usecase</a:t>
            </a:r>
            <a:endPar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4909929" y="0"/>
            <a:ext cx="7282071" cy="6857999"/>
          </a:xfrm>
          <a:prstGeom prst="rect">
            <a:avLst/>
          </a:prstGeom>
        </p:spPr>
      </p:pic>
    </p:spTree>
    <p:extLst>
      <p:ext uri="{BB962C8B-B14F-4D97-AF65-F5344CB8AC3E}">
        <p14:creationId xmlns:p14="http://schemas.microsoft.com/office/powerpoint/2010/main" val="416382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D</a:t>
            </a:r>
            <a:r>
              <a:rPr lang="en-US" dirty="0" smtClean="0"/>
              <a:t>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Sequence diagram for </a:t>
            </a:r>
            <a:r>
              <a:rPr lang="en-US" dirty="0" err="1"/>
              <a:t>usecase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17</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4203207" cy="3900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Manage Good </a:t>
            </a:r>
            <a:r>
              <a:rPr lang="en-US" dirty="0" err="1"/>
              <a:t>usecase</a:t>
            </a:r>
            <a:endPar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5098774" y="0"/>
            <a:ext cx="7093226" cy="6858000"/>
          </a:xfrm>
          <a:prstGeom prst="rect">
            <a:avLst/>
          </a:prstGeom>
        </p:spPr>
      </p:pic>
    </p:spTree>
    <p:extLst>
      <p:ext uri="{BB962C8B-B14F-4D97-AF65-F5344CB8AC3E}">
        <p14:creationId xmlns:p14="http://schemas.microsoft.com/office/powerpoint/2010/main" val="290525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a:t>D</a:t>
            </a:r>
            <a:r>
              <a:rPr lang="en-US" dirty="0" smtClean="0"/>
              <a:t>esign</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a:t>Sequence diagram for </a:t>
            </a:r>
            <a:r>
              <a:rPr lang="en-US" dirty="0" err="1"/>
              <a:t>usecase</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18</a:t>
            </a:fld>
            <a:endParaRPr lang="ru-RU" dirty="0"/>
          </a:p>
        </p:txBody>
      </p:sp>
      <p:sp>
        <p:nvSpPr>
          <p:cNvPr id="7" name="Text Placeholder 3">
            <a:extLst>
              <a:ext uri="{FF2B5EF4-FFF2-40B4-BE49-F238E27FC236}">
                <a16:creationId xmlns:a16="http://schemas.microsoft.com/office/drawing/2014/main" id="{A88F02AC-2ACE-4B6E-9181-99EBB08906BB}"/>
              </a:ext>
            </a:extLst>
          </p:cNvPr>
          <p:cNvSpPr txBox="1">
            <a:spLocks/>
          </p:cNvSpPr>
          <p:nvPr/>
        </p:nvSpPr>
        <p:spPr>
          <a:xfrm>
            <a:off x="676906" y="2466949"/>
            <a:ext cx="4203207" cy="39005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 </a:t>
            </a:r>
            <a:r>
              <a:rPr lang="en-US" dirty="0" smtClean="0"/>
              <a:t>Good use case</a:t>
            </a:r>
            <a:endParaRPr lang="en-US" sz="20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4977239" y="1"/>
            <a:ext cx="7214760" cy="6858000"/>
          </a:xfrm>
          <a:prstGeom prst="rect">
            <a:avLst/>
          </a:prstGeom>
        </p:spPr>
      </p:pic>
    </p:spTree>
    <p:extLst>
      <p:ext uri="{BB962C8B-B14F-4D97-AF65-F5344CB8AC3E}">
        <p14:creationId xmlns:p14="http://schemas.microsoft.com/office/powerpoint/2010/main" val="406126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err="1" smtClean="0"/>
              <a:t>Github</a:t>
            </a:r>
            <a:r>
              <a:rPr lang="en-US" dirty="0" smtClean="0"/>
              <a:t> to Final</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5745584" y="1185055"/>
            <a:ext cx="10518598" cy="782639"/>
          </a:xfrm>
        </p:spPr>
        <p:txBody>
          <a:bodyPr/>
          <a:lstStyle/>
          <a:p>
            <a:r>
              <a:rPr lang="en-US" u="sng" dirty="0">
                <a:hlinkClick r:id="rId3"/>
              </a:rPr>
              <a:t>https://</a:t>
            </a:r>
            <a:r>
              <a:rPr lang="en-US" u="sng" dirty="0" smtClean="0">
                <a:hlinkClick r:id="rId3"/>
              </a:rPr>
              <a:t>github.com/NguyenKhoi2001/SE2021Final</a:t>
            </a:r>
            <a:endParaRPr lang="en-US"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19</a:t>
            </a:fld>
            <a:endParaRPr lang="ru-RU" dirty="0"/>
          </a:p>
        </p:txBody>
      </p:sp>
      <p:pic>
        <p:nvPicPr>
          <p:cNvPr id="8" name="Picture 7"/>
          <p:cNvPicPr/>
          <p:nvPr/>
        </p:nvPicPr>
        <p:blipFill>
          <a:blip r:embed="rId4"/>
          <a:stretch>
            <a:fillRect/>
          </a:stretch>
        </p:blipFill>
        <p:spPr>
          <a:xfrm>
            <a:off x="1961720" y="1676773"/>
            <a:ext cx="7883252" cy="5227708"/>
          </a:xfrm>
          <a:prstGeom prst="rect">
            <a:avLst/>
          </a:prstGeom>
        </p:spPr>
      </p:pic>
    </p:spTree>
    <p:extLst>
      <p:ext uri="{BB962C8B-B14F-4D97-AF65-F5344CB8AC3E}">
        <p14:creationId xmlns:p14="http://schemas.microsoft.com/office/powerpoint/2010/main" val="163932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p:txBody>
          <a:bodyPr/>
          <a:lstStyle/>
          <a:p>
            <a:r>
              <a:rPr lang="en-US" dirty="0" smtClean="0"/>
              <a:t>Main topic</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225391"/>
            <a:ext cx="5059291" cy="4142105"/>
          </a:xfrm>
        </p:spPr>
        <p:txBody>
          <a:bodyPr>
            <a:normAutofit lnSpcReduction="10000"/>
          </a:bodyPr>
          <a:lstStyle/>
          <a:p>
            <a:r>
              <a:rPr lang="en-US" dirty="0" smtClean="0"/>
              <a:t>+ Purpose, Scope and product overview</a:t>
            </a:r>
          </a:p>
          <a:p>
            <a:r>
              <a:rPr lang="en-US" dirty="0" smtClean="0"/>
              <a:t>+  Project plan manager: </a:t>
            </a:r>
          </a:p>
          <a:p>
            <a:r>
              <a:rPr lang="en-US" dirty="0"/>
              <a:t> </a:t>
            </a:r>
            <a:r>
              <a:rPr lang="en-US" dirty="0" smtClean="0"/>
              <a:t> </a:t>
            </a:r>
            <a:r>
              <a:rPr lang="en-US" dirty="0" smtClean="0"/>
              <a:t>- Organization</a:t>
            </a:r>
          </a:p>
          <a:p>
            <a:r>
              <a:rPr lang="en-US" dirty="0" smtClean="0"/>
              <a:t>  - SDLC</a:t>
            </a:r>
          </a:p>
          <a:p>
            <a:r>
              <a:rPr lang="en-US" dirty="0"/>
              <a:t> </a:t>
            </a:r>
            <a:r>
              <a:rPr lang="en-US" dirty="0" smtClean="0"/>
              <a:t> - Risk analysis of the project</a:t>
            </a:r>
          </a:p>
          <a:p>
            <a:r>
              <a:rPr lang="en-US" dirty="0"/>
              <a:t> </a:t>
            </a:r>
            <a:r>
              <a:rPr lang="en-US" dirty="0" smtClean="0"/>
              <a:t> - Deliverable and schedule</a:t>
            </a:r>
          </a:p>
          <a:p>
            <a:r>
              <a:rPr lang="en-US" dirty="0" smtClean="0"/>
              <a:t>+ Requirement specification</a:t>
            </a:r>
          </a:p>
          <a:p>
            <a:r>
              <a:rPr lang="en-US" dirty="0"/>
              <a:t> </a:t>
            </a:r>
            <a:r>
              <a:rPr lang="en-US" dirty="0" smtClean="0"/>
              <a:t> - Use case</a:t>
            </a:r>
          </a:p>
          <a:p>
            <a:r>
              <a:rPr lang="en-US" dirty="0"/>
              <a:t> </a:t>
            </a:r>
            <a:r>
              <a:rPr lang="en-US" dirty="0" smtClean="0"/>
              <a:t> - Function &amp; non functional requirements</a:t>
            </a:r>
          </a:p>
          <a:p>
            <a:endParaRPr lang="ru-RU"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6" name="Text Placeholder 4">
            <a:extLst>
              <a:ext uri="{FF2B5EF4-FFF2-40B4-BE49-F238E27FC236}">
                <a16:creationId xmlns:a16="http://schemas.microsoft.com/office/drawing/2014/main" id="{02A2A374-6D41-4D06-9363-30924664025A}"/>
              </a:ext>
            </a:extLst>
          </p:cNvPr>
          <p:cNvSpPr txBox="1">
            <a:spLocks/>
          </p:cNvSpPr>
          <p:nvPr/>
        </p:nvSpPr>
        <p:spPr>
          <a:xfrm>
            <a:off x="6607354" y="1321904"/>
            <a:ext cx="5059291" cy="51184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Architecture design</a:t>
            </a:r>
          </a:p>
          <a:p>
            <a:r>
              <a:rPr lang="en-US" dirty="0"/>
              <a:t> </a:t>
            </a:r>
            <a:r>
              <a:rPr lang="en-US" dirty="0" smtClean="0"/>
              <a:t> - Style</a:t>
            </a:r>
          </a:p>
          <a:p>
            <a:r>
              <a:rPr lang="en-US" dirty="0"/>
              <a:t> </a:t>
            </a:r>
            <a:r>
              <a:rPr lang="en-US" dirty="0" smtClean="0"/>
              <a:t> - Model</a:t>
            </a:r>
          </a:p>
          <a:p>
            <a:r>
              <a:rPr lang="en-US" dirty="0" smtClean="0"/>
              <a:t>+ Design</a:t>
            </a:r>
          </a:p>
          <a:p>
            <a:r>
              <a:rPr lang="en-US" dirty="0"/>
              <a:t> </a:t>
            </a:r>
            <a:r>
              <a:rPr lang="en-US" dirty="0" smtClean="0"/>
              <a:t> - Database design</a:t>
            </a:r>
          </a:p>
          <a:p>
            <a:r>
              <a:rPr lang="en-US" dirty="0"/>
              <a:t> </a:t>
            </a:r>
            <a:r>
              <a:rPr lang="en-US" dirty="0" smtClean="0"/>
              <a:t> - Class diagram</a:t>
            </a:r>
          </a:p>
          <a:p>
            <a:r>
              <a:rPr lang="en-US" dirty="0"/>
              <a:t> </a:t>
            </a:r>
            <a:r>
              <a:rPr lang="en-US" dirty="0" smtClean="0"/>
              <a:t> - Sequence for each use case</a:t>
            </a:r>
          </a:p>
          <a:p>
            <a:r>
              <a:rPr lang="en-US" dirty="0"/>
              <a:t> </a:t>
            </a:r>
            <a:r>
              <a:rPr lang="en-US" dirty="0" smtClean="0"/>
              <a:t>+ Link to </a:t>
            </a:r>
            <a:r>
              <a:rPr lang="en-US" dirty="0" err="1" smtClean="0"/>
              <a:t>github</a:t>
            </a:r>
            <a:endParaRPr lang="ru-RU" dirty="0"/>
          </a:p>
        </p:txBody>
      </p:sp>
    </p:spTree>
    <p:extLst>
      <p:ext uri="{BB962C8B-B14F-4D97-AF65-F5344CB8AC3E}">
        <p14:creationId xmlns:p14="http://schemas.microsoft.com/office/powerpoint/2010/main" val="1106630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Alexander</a:t>
            </a:r>
            <a:br>
              <a:rPr lang="en-US" dirty="0"/>
            </a:br>
            <a:r>
              <a:rPr lang="en-US" dirty="0"/>
              <a:t>Martensson</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678-555-0128</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martensson@example.com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normAutofit fontScale="90000"/>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97FC0424-40B9-486A-B71B-BA76CD90DDF4}"/>
              </a:ext>
            </a:extLst>
          </p:cNvPr>
          <p:cNvSpPr>
            <a:spLocks noGrp="1"/>
          </p:cNvSpPr>
          <p:nvPr>
            <p:ph type="sldNum" sz="quarter" idx="10"/>
          </p:nvPr>
        </p:nvSpPr>
        <p:spPr/>
        <p:txBody>
          <a:bodyPr/>
          <a:lstStyle/>
          <a:p>
            <a:fld id="{D495E168-DA5E-4888-8D8A-92B118324C14}" type="slidenum">
              <a:rPr lang="ru-RU" smtClean="0"/>
              <a:pPr/>
              <a:t>21</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fontScale="90000"/>
          </a:bodyPr>
          <a:lstStyle/>
          <a:p>
            <a:r>
              <a:rPr lang="en-US" dirty="0" smtClean="0"/>
              <a:t>Purpose, scope and overview</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fontScale="92500" lnSpcReduction="20000"/>
          </a:bodyPr>
          <a:lstStyle/>
          <a:p>
            <a:r>
              <a:rPr lang="en-US" dirty="0" smtClean="0"/>
              <a:t>Pur</a:t>
            </a:r>
            <a:r>
              <a:rPr lang="en-US" dirty="0" smtClean="0"/>
              <a:t>pose of project is to provide application to help accountant manage good better</a:t>
            </a:r>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4745706" cy="3664201"/>
          </a:xfrm>
        </p:spPr>
        <p:txBody>
          <a:bodyPr>
            <a:noAutofit/>
          </a:bodyPr>
          <a:lstStyle/>
          <a:p>
            <a:r>
              <a:rPr lang="en-US" sz="1200" dirty="0"/>
              <a:t>Check the good is targeting to accountants most to help accountants able to manage their good easily, it also has a connection to the warehouse employees and create communication between accountants and warehouse employees without saying anything, all the data accountants do in the app is the thing they want to say to those employees.</a:t>
            </a:r>
          </a:p>
          <a:p>
            <a:r>
              <a:rPr lang="en-US" sz="1200" dirty="0" smtClean="0"/>
              <a:t>Check </a:t>
            </a:r>
            <a:r>
              <a:rPr lang="en-US" sz="1200" dirty="0"/>
              <a:t>the good is an application make as window form application, it first has login account for each accountants, function print receipt so that accountants can print receipt when they import goods, function update order for accountants to update order when they shipping good to agents. function view stock to see the stock and revenue report.</a:t>
            </a:r>
          </a:p>
          <a:p>
            <a:r>
              <a:rPr lang="en-US" sz="1200" dirty="0" smtClean="0"/>
              <a:t>Every </a:t>
            </a:r>
            <a:r>
              <a:rPr lang="en-US" sz="1200" dirty="0"/>
              <a:t>accountant should use the product as soon as possible because it reduces a lot of effort, and every accountant can use this app everywhere, they just need to download it and connect to internet.</a:t>
            </a:r>
          </a:p>
          <a:p>
            <a:r>
              <a:rPr lang="en-US" sz="1200" dirty="0" smtClean="0"/>
              <a:t>This </a:t>
            </a:r>
            <a:r>
              <a:rPr lang="en-US" sz="1200" dirty="0"/>
              <a:t>app has so many reward for long use accountants, if they use the app about years, they get many discounts.</a:t>
            </a:r>
            <a:endParaRPr lang="en-US" sz="1200"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graphicFrame>
        <p:nvGraphicFramePr>
          <p:cNvPr id="7" name="Table 6"/>
          <p:cNvGraphicFramePr>
            <a:graphicFrameLocks noGrp="1"/>
          </p:cNvGraphicFramePr>
          <p:nvPr>
            <p:extLst>
              <p:ext uri="{D42A27DB-BD31-4B8C-83A1-F6EECF244321}">
                <p14:modId xmlns:p14="http://schemas.microsoft.com/office/powerpoint/2010/main" val="1391410731"/>
              </p:ext>
            </p:extLst>
          </p:nvPr>
        </p:nvGraphicFramePr>
        <p:xfrm>
          <a:off x="5744817" y="1"/>
          <a:ext cx="6447182" cy="6895030"/>
        </p:xfrm>
        <a:graphic>
          <a:graphicData uri="http://schemas.openxmlformats.org/drawingml/2006/table">
            <a:tbl>
              <a:tblPr firstRow="1" firstCol="1" bandRow="1">
                <a:tableStyleId>{9DCAF9ED-07DC-4A11-8D7F-57B35C25682E}</a:tableStyleId>
              </a:tblPr>
              <a:tblGrid>
                <a:gridCol w="1611450">
                  <a:extLst>
                    <a:ext uri="{9D8B030D-6E8A-4147-A177-3AD203B41FA5}">
                      <a16:colId xmlns:a16="http://schemas.microsoft.com/office/drawing/2014/main" val="1689088562"/>
                    </a:ext>
                  </a:extLst>
                </a:gridCol>
                <a:gridCol w="4835732">
                  <a:extLst>
                    <a:ext uri="{9D8B030D-6E8A-4147-A177-3AD203B41FA5}">
                      <a16:colId xmlns:a16="http://schemas.microsoft.com/office/drawing/2014/main" val="1697306743"/>
                    </a:ext>
                  </a:extLst>
                </a:gridCol>
              </a:tblGrid>
              <a:tr h="1270560">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Product scope Description</a:t>
                      </a:r>
                    </a:p>
                  </a:txBody>
                  <a:tcPr marL="35930" marR="35930" marT="0" marB="0"/>
                </a:tc>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Check the good will develop and implement application with functionality to help the user can manage the goods better from importing to transferring (shipping) to online transaction for goods. Further, we also analyze and design goods for accountants by checking the review or the number of goods being import and sell in order to help accountants have a brief view of what should focus on.</a:t>
                      </a:r>
                    </a:p>
                  </a:txBody>
                  <a:tcPr marL="35930" marR="35930" marT="0" marB="0"/>
                </a:tc>
                <a:extLst>
                  <a:ext uri="{0D108BD9-81ED-4DB2-BD59-A6C34878D82A}">
                    <a16:rowId xmlns:a16="http://schemas.microsoft.com/office/drawing/2014/main" val="433284638"/>
                  </a:ext>
                </a:extLst>
              </a:tr>
              <a:tr h="1633577">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Project Deliverables</a:t>
                      </a:r>
                    </a:p>
                  </a:txBody>
                  <a:tcPr marL="35930" marR="35930" marT="0" marB="0"/>
                </a:tc>
                <a:tc>
                  <a:txBody>
                    <a:bodyPr/>
                    <a:lstStyle/>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Create useful function like view receipt, create note, view stock and revenue for accountant that use check the good application</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Make a website for online payment between accountants and agents.</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Intake the data of users and then recommend goods for users base on their often order</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Develop the review by gathering data of goods that being used most in each region and give it to accountants in order to push their sale.</a:t>
                      </a:r>
                    </a:p>
                  </a:txBody>
                  <a:tcPr marL="35930" marR="35930" marT="0" marB="0"/>
                </a:tc>
                <a:extLst>
                  <a:ext uri="{0D108BD9-81ED-4DB2-BD59-A6C34878D82A}">
                    <a16:rowId xmlns:a16="http://schemas.microsoft.com/office/drawing/2014/main" val="3491237864"/>
                  </a:ext>
                </a:extLst>
              </a:tr>
              <a:tr h="907543">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Project Acceptance Criteria</a:t>
                      </a:r>
                    </a:p>
                  </a:txBody>
                  <a:tcPr marL="35930" marR="35930" marT="0" marB="0"/>
                </a:tc>
                <a:tc>
                  <a:txBody>
                    <a:bodyPr/>
                    <a:lstStyle/>
                    <a:p>
                      <a:pPr marL="342900" marR="0" lvl="0" indent="-342900">
                        <a:spcBef>
                          <a:spcPts val="0"/>
                        </a:spcBef>
                        <a:spcAft>
                          <a:spcPts val="0"/>
                        </a:spcAft>
                        <a:buFont typeface="Times New Roman" panose="02020603050405020304" pitchFamily="18" charset="0"/>
                        <a:buChar char="-"/>
                      </a:pPr>
                      <a:r>
                        <a:rPr lang="en-US" sz="1200">
                          <a:effectLst/>
                          <a:latin typeface="Tahoma" panose="020B0604030504040204" pitchFamily="34" charset="0"/>
                          <a:ea typeface="Tahoma" panose="020B0604030504040204" pitchFamily="34" charset="0"/>
                          <a:cs typeface="Tahoma" panose="020B0604030504040204" pitchFamily="34" charset="0"/>
                        </a:rPr>
                        <a:t>Successful implement all function in check the good app</a:t>
                      </a:r>
                    </a:p>
                    <a:p>
                      <a:pPr marL="342900" marR="0" lvl="0" indent="-342900">
                        <a:spcBef>
                          <a:spcPts val="0"/>
                        </a:spcBef>
                        <a:spcAft>
                          <a:spcPts val="0"/>
                        </a:spcAft>
                        <a:buFont typeface="Times New Roman" panose="02020603050405020304" pitchFamily="18" charset="0"/>
                        <a:buChar char="-"/>
                      </a:pPr>
                      <a:r>
                        <a:rPr lang="en-US" sz="1200">
                          <a:effectLst/>
                          <a:latin typeface="Tahoma" panose="020B0604030504040204" pitchFamily="34" charset="0"/>
                          <a:ea typeface="Tahoma" panose="020B0604030504040204" pitchFamily="34" charset="0"/>
                          <a:cs typeface="Tahoma" panose="020B0604030504040204" pitchFamily="34" charset="0"/>
                        </a:rPr>
                        <a:t>Successful implement review table for accountant to see what most sale from</a:t>
                      </a:r>
                    </a:p>
                    <a:p>
                      <a:pPr marL="342900" marR="0" lvl="0" indent="-342900">
                        <a:spcBef>
                          <a:spcPts val="0"/>
                        </a:spcBef>
                        <a:spcAft>
                          <a:spcPts val="0"/>
                        </a:spcAft>
                        <a:buFont typeface="Times New Roman" panose="02020603050405020304" pitchFamily="18" charset="0"/>
                        <a:buChar char="-"/>
                      </a:pPr>
                      <a:r>
                        <a:rPr lang="en-US" sz="1200">
                          <a:effectLst/>
                          <a:latin typeface="Tahoma" panose="020B0604030504040204" pitchFamily="34" charset="0"/>
                          <a:ea typeface="Tahoma" panose="020B0604030504040204" pitchFamily="34" charset="0"/>
                          <a:cs typeface="Tahoma" panose="020B0604030504040204" pitchFamily="34" charset="0"/>
                        </a:rPr>
                        <a:t>Successful deploy a website for agent to make online transaction to accountants.</a:t>
                      </a:r>
                    </a:p>
                  </a:txBody>
                  <a:tcPr marL="35930" marR="35930" marT="0" marB="0"/>
                </a:tc>
                <a:extLst>
                  <a:ext uri="{0D108BD9-81ED-4DB2-BD59-A6C34878D82A}">
                    <a16:rowId xmlns:a16="http://schemas.microsoft.com/office/drawing/2014/main" val="892003818"/>
                  </a:ext>
                </a:extLst>
              </a:tr>
              <a:tr h="1089051">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Project Exclusion</a:t>
                      </a:r>
                    </a:p>
                  </a:txBody>
                  <a:tcPr marL="35930" marR="35930" marT="0" marB="0"/>
                </a:tc>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Since check good app is a useful app for accountants to manage goods. And website for online payment reduce a lot of user’s effort spending. Some work will be occurring:</a:t>
                      </a:r>
                    </a:p>
                    <a:p>
                      <a:pPr marL="342900" marR="0" lvl="0" indent="-342900">
                        <a:spcBef>
                          <a:spcPts val="0"/>
                        </a:spcBef>
                        <a:spcAft>
                          <a:spcPts val="0"/>
                        </a:spcAft>
                        <a:buFont typeface="Times New Roman" panose="02020603050405020304" pitchFamily="18" charset="0"/>
                        <a:buChar char="-"/>
                      </a:pPr>
                      <a:r>
                        <a:rPr lang="en-US" sz="1200">
                          <a:effectLst/>
                          <a:latin typeface="Tahoma" panose="020B0604030504040204" pitchFamily="34" charset="0"/>
                          <a:ea typeface="Tahoma" panose="020B0604030504040204" pitchFamily="34" charset="0"/>
                          <a:cs typeface="Tahoma" panose="020B0604030504040204" pitchFamily="34" charset="0"/>
                        </a:rPr>
                        <a:t>5% cost reduction for 1 month with user use app 5 years</a:t>
                      </a:r>
                    </a:p>
                    <a:p>
                      <a:pPr marL="342900" marR="0" lvl="0" indent="-342900">
                        <a:spcBef>
                          <a:spcPts val="0"/>
                        </a:spcBef>
                        <a:spcAft>
                          <a:spcPts val="0"/>
                        </a:spcAft>
                        <a:buFont typeface="Times New Roman" panose="02020603050405020304" pitchFamily="18" charset="0"/>
                        <a:buChar char="-"/>
                      </a:pPr>
                      <a:r>
                        <a:rPr lang="en-US" sz="1200">
                          <a:effectLst/>
                          <a:latin typeface="Tahoma" panose="020B0604030504040204" pitchFamily="34" charset="0"/>
                          <a:ea typeface="Tahoma" panose="020B0604030504040204" pitchFamily="34" charset="0"/>
                          <a:cs typeface="Tahoma" panose="020B0604030504040204" pitchFamily="34" charset="0"/>
                        </a:rPr>
                        <a:t>Open community for all accountants and agents check information</a:t>
                      </a:r>
                    </a:p>
                  </a:txBody>
                  <a:tcPr marL="35930" marR="35930" marT="0" marB="0"/>
                </a:tc>
                <a:extLst>
                  <a:ext uri="{0D108BD9-81ED-4DB2-BD59-A6C34878D82A}">
                    <a16:rowId xmlns:a16="http://schemas.microsoft.com/office/drawing/2014/main" val="3649636871"/>
                  </a:ext>
                </a:extLst>
              </a:tr>
              <a:tr h="1957270">
                <a:tc>
                  <a:txBody>
                    <a:bodyPr/>
                    <a:lstStyle/>
                    <a:p>
                      <a:pPr marL="0" marR="0">
                        <a:spcBef>
                          <a:spcPts val="0"/>
                        </a:spcBef>
                        <a:spcAft>
                          <a:spcPts val="0"/>
                        </a:spcAft>
                      </a:pPr>
                      <a:r>
                        <a:rPr lang="en-US" sz="1200">
                          <a:effectLst/>
                          <a:latin typeface="Tahoma" panose="020B0604030504040204" pitchFamily="34" charset="0"/>
                          <a:ea typeface="Tahoma" panose="020B0604030504040204" pitchFamily="34" charset="0"/>
                          <a:cs typeface="Tahoma" panose="020B0604030504040204" pitchFamily="34" charset="0"/>
                        </a:rPr>
                        <a:t>Project Constraint</a:t>
                      </a:r>
                    </a:p>
                  </a:txBody>
                  <a:tcPr marL="35930" marR="35930" marT="0" marB="0"/>
                </a:tc>
                <a:tc>
                  <a:txBody>
                    <a:bodyPr/>
                    <a:lstStyle/>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Check good app should help accountants easier work their job without reduce labor.</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Online payment need to be inside country and also globally</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Check good app should be done by the end of December 2021 with review and necessary notification in 2021</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The budget must be done with no fee except huge amount of time</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All resource must be done from scratch but the idea can be come up when using internet or friend and family daily work.</a:t>
                      </a:r>
                    </a:p>
                    <a:p>
                      <a:pPr marL="342900" marR="0" lvl="0" indent="-342900">
                        <a:spcBef>
                          <a:spcPts val="0"/>
                        </a:spcBef>
                        <a:spcAft>
                          <a:spcPts val="0"/>
                        </a:spcAft>
                        <a:buFont typeface="Times New Roman" panose="02020603050405020304" pitchFamily="18" charset="0"/>
                        <a:buChar char="-"/>
                      </a:pPr>
                      <a:r>
                        <a:rPr lang="en-US" sz="1200" dirty="0">
                          <a:effectLst/>
                          <a:latin typeface="Tahoma" panose="020B0604030504040204" pitchFamily="34" charset="0"/>
                          <a:ea typeface="Tahoma" panose="020B0604030504040204" pitchFamily="34" charset="0"/>
                          <a:cs typeface="Tahoma" panose="020B0604030504040204" pitchFamily="34" charset="0"/>
                        </a:rPr>
                        <a:t>Personal limitations: time and knowledge is essential</a:t>
                      </a:r>
                    </a:p>
                  </a:txBody>
                  <a:tcPr marL="35930" marR="35930" marT="0" marB="0"/>
                </a:tc>
                <a:extLst>
                  <a:ext uri="{0D108BD9-81ED-4DB2-BD59-A6C34878D82A}">
                    <a16:rowId xmlns:a16="http://schemas.microsoft.com/office/drawing/2014/main" val="1624825062"/>
                  </a:ext>
                </a:extLst>
              </a:tr>
            </a:tbl>
          </a:graphicData>
        </a:graphic>
      </p:graphicFrame>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normAutofit fontScale="90000"/>
          </a:bodyPr>
          <a:lstStyle/>
          <a:p>
            <a:r>
              <a:rPr lang="en-US" dirty="0" smtClean="0"/>
              <a:t>Project management</a:t>
            </a:r>
            <a:endParaRPr lang="ru-RU" dirty="0"/>
          </a:p>
        </p:txBody>
      </p:sp>
      <p:sp>
        <p:nvSpPr>
          <p:cNvPr id="6" name="Text Placeholder 5">
            <a:extLst>
              <a:ext uri="{FF2B5EF4-FFF2-40B4-BE49-F238E27FC236}">
                <a16:creationId xmlns:a16="http://schemas.microsoft.com/office/drawing/2014/main" id="{E7292DFE-EBA3-4DB2-A2C7-1810115565E7}"/>
              </a:ext>
            </a:extLst>
          </p:cNvPr>
          <p:cNvSpPr>
            <a:spLocks noGrp="1"/>
          </p:cNvSpPr>
          <p:nvPr>
            <p:ph type="body" sz="quarter" idx="13"/>
          </p:nvPr>
        </p:nvSpPr>
        <p:spPr>
          <a:xfrm>
            <a:off x="6881206" y="2241515"/>
            <a:ext cx="4499098" cy="760102"/>
          </a:xfrm>
        </p:spPr>
        <p:txBody>
          <a:bodyPr>
            <a:normAutofit/>
          </a:bodyPr>
          <a:lstStyle/>
          <a:p>
            <a:r>
              <a:rPr lang="en-US" sz="1500" dirty="0">
                <a:latin typeface="Tahoma" panose="020B0604030504040204" pitchFamily="34" charset="0"/>
                <a:ea typeface="Tahoma" panose="020B0604030504040204" pitchFamily="34" charset="0"/>
                <a:cs typeface="Tahoma" panose="020B0604030504040204" pitchFamily="34" charset="0"/>
              </a:rPr>
              <a:t>This project team was done by 1 person company so every member is this person name. This picture below was made with help of tools in miro.com</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graphicFrame>
        <p:nvGraphicFramePr>
          <p:cNvPr id="7" name="Table 6"/>
          <p:cNvGraphicFramePr>
            <a:graphicFrameLocks noGrp="1"/>
          </p:cNvGraphicFramePr>
          <p:nvPr>
            <p:extLst>
              <p:ext uri="{D42A27DB-BD31-4B8C-83A1-F6EECF244321}">
                <p14:modId xmlns:p14="http://schemas.microsoft.com/office/powerpoint/2010/main" val="2859889625"/>
              </p:ext>
            </p:extLst>
          </p:nvPr>
        </p:nvGraphicFramePr>
        <p:xfrm>
          <a:off x="6881206" y="3143278"/>
          <a:ext cx="5310794" cy="2859096"/>
        </p:xfrm>
        <a:graphic>
          <a:graphicData uri="http://schemas.openxmlformats.org/drawingml/2006/table">
            <a:tbl>
              <a:tblPr firstRow="1" firstCol="1" bandRow="1">
                <a:tableStyleId>{9DCAF9ED-07DC-4A11-8D7F-57B35C25682E}</a:tableStyleId>
              </a:tblPr>
              <a:tblGrid>
                <a:gridCol w="2502037">
                  <a:extLst>
                    <a:ext uri="{9D8B030D-6E8A-4147-A177-3AD203B41FA5}">
                      <a16:colId xmlns:a16="http://schemas.microsoft.com/office/drawing/2014/main" val="92943501"/>
                    </a:ext>
                  </a:extLst>
                </a:gridCol>
                <a:gridCol w="2808757">
                  <a:extLst>
                    <a:ext uri="{9D8B030D-6E8A-4147-A177-3AD203B41FA5}">
                      <a16:colId xmlns:a16="http://schemas.microsoft.com/office/drawing/2014/main" val="333193855"/>
                    </a:ext>
                  </a:extLst>
                </a:gridCol>
              </a:tblGrid>
              <a:tr h="357387">
                <a:tc>
                  <a:txBody>
                    <a:bodyPr/>
                    <a:lstStyle/>
                    <a:p>
                      <a:pPr marL="0" marR="0">
                        <a:spcBef>
                          <a:spcPts val="0"/>
                        </a:spcBef>
                        <a:spcAft>
                          <a:spcPts val="0"/>
                        </a:spcAft>
                      </a:pPr>
                      <a:r>
                        <a:rPr lang="en-US" sz="1300">
                          <a:effectLst/>
                        </a:rPr>
                        <a:t>Role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Employee Name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3677846"/>
                  </a:ext>
                </a:extLst>
              </a:tr>
              <a:tr h="357387">
                <a:tc>
                  <a:txBody>
                    <a:bodyPr/>
                    <a:lstStyle/>
                    <a:p>
                      <a:pPr marL="0" marR="0">
                        <a:spcBef>
                          <a:spcPts val="0"/>
                        </a:spcBef>
                        <a:spcAft>
                          <a:spcPts val="0"/>
                        </a:spcAft>
                      </a:pPr>
                      <a:r>
                        <a:rPr lang="en-US" sz="1300">
                          <a:effectLst/>
                        </a:rPr>
                        <a:t>Project Manager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Nguyen </a:t>
                      </a:r>
                      <a:r>
                        <a:rPr lang="en-US" sz="1300" dirty="0" err="1">
                          <a:effectLst/>
                        </a:rPr>
                        <a:t>Dinh</a:t>
                      </a:r>
                      <a:r>
                        <a:rPr lang="en-US" sz="1300" dirty="0">
                          <a:effectLst/>
                        </a:rPr>
                        <a:t> Minh Khoi</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554847"/>
                  </a:ext>
                </a:extLst>
              </a:tr>
              <a:tr h="357387">
                <a:tc>
                  <a:txBody>
                    <a:bodyPr/>
                    <a:lstStyle/>
                    <a:p>
                      <a:pPr marL="0" marR="0">
                        <a:spcBef>
                          <a:spcPts val="0"/>
                        </a:spcBef>
                        <a:spcAft>
                          <a:spcPts val="0"/>
                        </a:spcAft>
                      </a:pPr>
                      <a:r>
                        <a:rPr lang="en-US" sz="1300">
                          <a:effectLst/>
                        </a:rPr>
                        <a:t>Engineer Manager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Nguyen </a:t>
                      </a:r>
                      <a:r>
                        <a:rPr lang="en-US" sz="1300" dirty="0" err="1">
                          <a:effectLst/>
                        </a:rPr>
                        <a:t>Dinh</a:t>
                      </a:r>
                      <a:r>
                        <a:rPr lang="en-US" sz="1300" dirty="0">
                          <a:effectLst/>
                        </a:rPr>
                        <a:t> Minh Khoi</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0449349"/>
                  </a:ext>
                </a:extLst>
              </a:tr>
              <a:tr h="357387">
                <a:tc>
                  <a:txBody>
                    <a:bodyPr/>
                    <a:lstStyle/>
                    <a:p>
                      <a:pPr marL="0" marR="0">
                        <a:spcBef>
                          <a:spcPts val="0"/>
                        </a:spcBef>
                        <a:spcAft>
                          <a:spcPts val="0"/>
                        </a:spcAft>
                      </a:pPr>
                      <a:r>
                        <a:rPr lang="en-US" sz="1300">
                          <a:effectLst/>
                        </a:rPr>
                        <a:t>Project Document Writter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Nguyen Dinh Minh Khoi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792776"/>
                  </a:ext>
                </a:extLst>
              </a:tr>
              <a:tr h="357387">
                <a:tc>
                  <a:txBody>
                    <a:bodyPr/>
                    <a:lstStyle/>
                    <a:p>
                      <a:pPr marL="0" marR="0">
                        <a:spcBef>
                          <a:spcPts val="0"/>
                        </a:spcBef>
                        <a:spcAft>
                          <a:spcPts val="0"/>
                        </a:spcAft>
                      </a:pPr>
                      <a:r>
                        <a:rPr lang="en-US" sz="1300">
                          <a:effectLst/>
                        </a:rPr>
                        <a:t>Project Analysis &amp; planning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Nguyen Dinh Minh Khoi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38130300"/>
                  </a:ext>
                </a:extLst>
              </a:tr>
              <a:tr h="357387">
                <a:tc>
                  <a:txBody>
                    <a:bodyPr/>
                    <a:lstStyle/>
                    <a:p>
                      <a:pPr marL="0" marR="0">
                        <a:spcBef>
                          <a:spcPts val="0"/>
                        </a:spcBef>
                        <a:spcAft>
                          <a:spcPts val="0"/>
                        </a:spcAft>
                      </a:pPr>
                      <a:r>
                        <a:rPr lang="en-US" sz="1300">
                          <a:effectLst/>
                        </a:rPr>
                        <a:t>Design and implement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Nguyen Dinh Minh Khoi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1120515"/>
                  </a:ext>
                </a:extLst>
              </a:tr>
              <a:tr h="357387">
                <a:tc>
                  <a:txBody>
                    <a:bodyPr/>
                    <a:lstStyle/>
                    <a:p>
                      <a:pPr marL="0" marR="0">
                        <a:spcBef>
                          <a:spcPts val="0"/>
                        </a:spcBef>
                        <a:spcAft>
                          <a:spcPts val="0"/>
                        </a:spcAft>
                      </a:pPr>
                      <a:r>
                        <a:rPr lang="en-US" sz="1300">
                          <a:effectLst/>
                        </a:rPr>
                        <a:t>Tester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Nguyen Dinh Minh Khoi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5726186"/>
                  </a:ext>
                </a:extLst>
              </a:tr>
              <a:tr h="357387">
                <a:tc>
                  <a:txBody>
                    <a:bodyPr/>
                    <a:lstStyle/>
                    <a:p>
                      <a:pPr marL="0" marR="0">
                        <a:spcBef>
                          <a:spcPts val="0"/>
                        </a:spcBef>
                        <a:spcAft>
                          <a:spcPts val="0"/>
                        </a:spcAft>
                      </a:pPr>
                      <a:r>
                        <a:rPr lang="en-US" sz="1300">
                          <a:effectLst/>
                        </a:rPr>
                        <a:t>Demo &amp; advertise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Nguyen </a:t>
                      </a:r>
                      <a:r>
                        <a:rPr lang="en-US" sz="1300" dirty="0" err="1">
                          <a:effectLst/>
                        </a:rPr>
                        <a:t>Dinh</a:t>
                      </a:r>
                      <a:r>
                        <a:rPr lang="en-US" sz="1300" dirty="0">
                          <a:effectLst/>
                        </a:rPr>
                        <a:t> Minh Khoi</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9554231"/>
                  </a:ext>
                </a:extLst>
              </a:tr>
            </a:tbl>
          </a:graphicData>
        </a:graphic>
      </p:graphicFrame>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 y="1271394"/>
            <a:ext cx="6108872" cy="4730978"/>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normAutofit fontScale="90000"/>
          </a:bodyPr>
          <a:lstStyle/>
          <a:p>
            <a:r>
              <a:rPr lang="en-US" dirty="0" smtClean="0"/>
              <a:t>Life cycle model use</a:t>
            </a:r>
            <a:endParaRPr lang="ru-RU" dirty="0"/>
          </a:p>
        </p:txBody>
      </p:sp>
      <p:sp>
        <p:nvSpPr>
          <p:cNvPr id="9" name="Text Placeholder 8">
            <a:extLst>
              <a:ext uri="{FF2B5EF4-FFF2-40B4-BE49-F238E27FC236}">
                <a16:creationId xmlns:a16="http://schemas.microsoft.com/office/drawing/2014/main" id="{0658B4B7-2667-479D-90A8-706DAAA9ADB9}"/>
              </a:ext>
            </a:extLst>
          </p:cNvPr>
          <p:cNvSpPr>
            <a:spLocks noGrp="1"/>
          </p:cNvSpPr>
          <p:nvPr>
            <p:ph type="body" sz="quarter" idx="13"/>
          </p:nvPr>
        </p:nvSpPr>
        <p:spPr bwMode="grayWhite"/>
        <p:txBody>
          <a:bodyPr>
            <a:normAutofit/>
          </a:bodyPr>
          <a:lstStyle/>
          <a:p>
            <a:r>
              <a:rPr lang="en-US" dirty="0" smtClean="0"/>
              <a:t>Waterfall lifecycle model was used in this project.</a:t>
            </a:r>
            <a:endParaRPr lang="ru-RU" dirty="0"/>
          </a:p>
        </p:txBody>
      </p:sp>
      <p:sp>
        <p:nvSpPr>
          <p:cNvPr id="4" name="Text Placeholder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74031" y="2993041"/>
            <a:ext cx="4891273" cy="454353"/>
          </a:xfrm>
        </p:spPr>
        <p:txBody>
          <a:bodyPr/>
          <a:lstStyle/>
          <a:p>
            <a:r>
              <a:rPr lang="en-US" dirty="0" smtClean="0"/>
              <a:t>Explanation about SDLC</a:t>
            </a:r>
            <a:endParaRPr lang="ru-RU"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2" y="3563411"/>
            <a:ext cx="4424133" cy="3155441"/>
          </a:xfrm>
        </p:spPr>
        <p:txBody>
          <a:bodyPr>
            <a:noAutofit/>
          </a:bodyPr>
          <a:lstStyle/>
          <a:p>
            <a:r>
              <a:rPr lang="en-US" dirty="0"/>
              <a:t>The project follows to a specific software development lifecycle that is waterfall SDLC model. The project follows a sequential step-by-step process from planning -&gt; analysis requirement -&gt;…-&gt; maintenance. Every section of the project is done carefully and also have well-defined for later step to use.</a:t>
            </a:r>
          </a:p>
          <a:p>
            <a:r>
              <a:rPr lang="en-US" dirty="0"/>
              <a:t>Using waterfall model for this project is to help team member easily understand and also can use effectively. Since this project was done by Nguyen </a:t>
            </a:r>
            <a:r>
              <a:rPr lang="en-US" dirty="0" err="1"/>
              <a:t>Dinh</a:t>
            </a:r>
            <a:r>
              <a:rPr lang="en-US" dirty="0"/>
              <a:t> Minh Khoi – university student so it is perfect because it suitable for inexperience member. Milestone can be easily understood and also the whole project is very easy to manage and control from planning to maintenance.</a:t>
            </a:r>
          </a:p>
        </p:txBody>
      </p:sp>
      <p:sp>
        <p:nvSpPr>
          <p:cNvPr id="5" name="Text Placeholder 4">
            <a:extLst>
              <a:ext uri="{FF2B5EF4-FFF2-40B4-BE49-F238E27FC236}">
                <a16:creationId xmlns:a16="http://schemas.microsoft.com/office/drawing/2014/main" id="{A92CB9BD-51FF-4C3D-BDD7-A004B05B152F}"/>
              </a:ext>
            </a:extLst>
          </p:cNvPr>
          <p:cNvSpPr>
            <a:spLocks noGrp="1"/>
          </p:cNvSpPr>
          <p:nvPr>
            <p:ph type="body" idx="18"/>
          </p:nvPr>
        </p:nvSpPr>
        <p:spPr bwMode="grayWhite"/>
        <p:txBody>
          <a:bodyPr/>
          <a:lstStyle/>
          <a:p>
            <a:r>
              <a:rPr lang="en-US" dirty="0" smtClean="0"/>
              <a:t>Reason why I choose</a:t>
            </a:r>
            <a:endParaRPr lang="ru-RU" dirty="0"/>
          </a:p>
        </p:txBody>
      </p:sp>
      <p:sp>
        <p:nvSpPr>
          <p:cNvPr id="7" name="Text Placeholder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627121" y="3563411"/>
            <a:ext cx="4365625" cy="2877146"/>
          </a:xfrm>
        </p:spPr>
        <p:txBody>
          <a:bodyPr>
            <a:noAutofit/>
          </a:bodyPr>
          <a:lstStyle/>
          <a:p>
            <a:r>
              <a:rPr lang="en-US" dirty="0"/>
              <a:t>The reason why this project is using waterfall model but not other SLDC model:</a:t>
            </a:r>
          </a:p>
          <a:p>
            <a:r>
              <a:rPr lang="en-US" dirty="0" smtClean="0"/>
              <a:t>requirement </a:t>
            </a:r>
            <a:r>
              <a:rPr lang="en-US" dirty="0"/>
              <a:t>are well known and will not change.</a:t>
            </a:r>
          </a:p>
          <a:p>
            <a:r>
              <a:rPr lang="en-US" dirty="0" smtClean="0"/>
              <a:t>product </a:t>
            </a:r>
            <a:r>
              <a:rPr lang="en-US" dirty="0"/>
              <a:t>is stable and technology is understood.</a:t>
            </a:r>
          </a:p>
          <a:p>
            <a:r>
              <a:rPr lang="en-US" dirty="0" smtClean="0"/>
              <a:t>waterfall </a:t>
            </a:r>
            <a:r>
              <a:rPr lang="en-US" dirty="0"/>
              <a:t>work best for small project like Check the good.</a:t>
            </a:r>
          </a:p>
          <a:p>
            <a:r>
              <a:rPr lang="en-US" dirty="0" smtClean="0"/>
              <a:t>I </a:t>
            </a:r>
            <a:r>
              <a:rPr lang="en-US" dirty="0"/>
              <a:t>want to focus on quality rather than cost or schedule.</a:t>
            </a:r>
            <a:br>
              <a:rPr lang="en-US" dirty="0"/>
            </a:br>
            <a:r>
              <a:rPr lang="en-US" dirty="0"/>
              <a:t>Below is the picture of waterfall model that is being used in this project.</a:t>
            </a:r>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p:txBody>
          <a:bodyPr/>
          <a:lstStyle/>
          <a:p>
            <a:r>
              <a:rPr lang="en-US" dirty="0" smtClean="0"/>
              <a:t>Risk</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p:txBody>
          <a:bodyPr>
            <a:normAutofit/>
          </a:bodyPr>
          <a:lstStyle/>
          <a:p>
            <a:r>
              <a:rPr lang="en-US" dirty="0"/>
              <a:t>This project was done by only 1 person so there are many risks in this project.</a:t>
            </a:r>
          </a:p>
          <a:p>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graphicFrame>
        <p:nvGraphicFramePr>
          <p:cNvPr id="6" name="Table 5"/>
          <p:cNvGraphicFramePr>
            <a:graphicFrameLocks noGrp="1"/>
          </p:cNvGraphicFramePr>
          <p:nvPr>
            <p:extLst>
              <p:ext uri="{D42A27DB-BD31-4B8C-83A1-F6EECF244321}">
                <p14:modId xmlns:p14="http://schemas.microsoft.com/office/powerpoint/2010/main" val="4035923617"/>
              </p:ext>
            </p:extLst>
          </p:nvPr>
        </p:nvGraphicFramePr>
        <p:xfrm>
          <a:off x="4866723" y="2037336"/>
          <a:ext cx="5937250" cy="2840342"/>
        </p:xfrm>
        <a:graphic>
          <a:graphicData uri="http://schemas.openxmlformats.org/drawingml/2006/table">
            <a:tbl>
              <a:tblPr firstRow="1" firstCol="1" bandRow="1">
                <a:tableStyleId>{9DCAF9ED-07DC-4A11-8D7F-57B35C25682E}</a:tableStyleId>
              </a:tblPr>
              <a:tblGrid>
                <a:gridCol w="2968625">
                  <a:extLst>
                    <a:ext uri="{9D8B030D-6E8A-4147-A177-3AD203B41FA5}">
                      <a16:colId xmlns:a16="http://schemas.microsoft.com/office/drawing/2014/main" val="1650481082"/>
                    </a:ext>
                  </a:extLst>
                </a:gridCol>
                <a:gridCol w="2968625">
                  <a:extLst>
                    <a:ext uri="{9D8B030D-6E8A-4147-A177-3AD203B41FA5}">
                      <a16:colId xmlns:a16="http://schemas.microsoft.com/office/drawing/2014/main" val="2859077144"/>
                    </a:ext>
                  </a:extLst>
                </a:gridCol>
              </a:tblGrid>
              <a:tr h="561055">
                <a:tc>
                  <a:txBody>
                    <a:bodyPr/>
                    <a:lstStyle/>
                    <a:p>
                      <a:pPr marL="0" marR="0">
                        <a:spcBef>
                          <a:spcPts val="0"/>
                        </a:spcBef>
                        <a:spcAft>
                          <a:spcPts val="0"/>
                        </a:spcAft>
                      </a:pPr>
                      <a:r>
                        <a:rPr lang="en-US" sz="1600">
                          <a:effectLst/>
                        </a:rPr>
                        <a:t>Quantity risk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Quality risk</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7904175"/>
                  </a:ext>
                </a:extLst>
              </a:tr>
              <a:tr h="911715">
                <a:tc>
                  <a:txBody>
                    <a:bodyPr/>
                    <a:lstStyle/>
                    <a:p>
                      <a:pPr marL="0" marR="0">
                        <a:spcBef>
                          <a:spcPts val="0"/>
                        </a:spcBef>
                        <a:spcAft>
                          <a:spcPts val="0"/>
                        </a:spcAft>
                      </a:pPr>
                      <a:r>
                        <a:rPr lang="en-US" sz="1300">
                          <a:effectLst/>
                        </a:rPr>
                        <a:t>Less function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Function is not effective (maybe require user action than automatic).</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0313800"/>
                  </a:ext>
                </a:extLst>
              </a:tr>
              <a:tr h="455857">
                <a:tc>
                  <a:txBody>
                    <a:bodyPr/>
                    <a:lstStyle/>
                    <a:p>
                      <a:pPr marL="0" marR="0">
                        <a:spcBef>
                          <a:spcPts val="0"/>
                        </a:spcBef>
                        <a:spcAft>
                          <a:spcPts val="0"/>
                        </a:spcAft>
                      </a:pPr>
                      <a:r>
                        <a:rPr lang="en-US" sz="1300">
                          <a:effectLst/>
                        </a:rPr>
                        <a:t>Less detailed document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Document is not effective for reader</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2523294"/>
                  </a:ext>
                </a:extLst>
              </a:tr>
              <a:tr h="911715">
                <a:tc>
                  <a:txBody>
                    <a:bodyPr/>
                    <a:lstStyle/>
                    <a:p>
                      <a:pPr marL="0" marR="0">
                        <a:spcBef>
                          <a:spcPts val="0"/>
                        </a:spcBef>
                        <a:spcAft>
                          <a:spcPts val="0"/>
                        </a:spcAft>
                      </a:pPr>
                      <a:r>
                        <a:rPr lang="en-US" sz="1300">
                          <a:effectLst/>
                        </a:rPr>
                        <a:t>More time needed to finish project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App design and Web design may have bad look</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1516537"/>
                  </a:ext>
                </a:extLst>
              </a:tr>
            </a:tbl>
          </a:graphicData>
        </a:graphic>
      </p:graphicFrame>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774031" y="1317173"/>
            <a:ext cx="3837725" cy="1524185"/>
          </a:xfrm>
        </p:spPr>
        <p:txBody>
          <a:bodyPr>
            <a:normAutofit fontScale="90000"/>
          </a:bodyPr>
          <a:lstStyle/>
          <a:p>
            <a:r>
              <a:rPr lang="en-US" dirty="0" smtClean="0"/>
              <a:t>Deliverables and schedule</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p:txBody>
          <a:bodyPr>
            <a:normAutofit/>
          </a:bodyPr>
          <a:lstStyle/>
          <a:p>
            <a:r>
              <a:rPr lang="en-US" dirty="0" smtClean="0"/>
              <a:t>All deliverables and </a:t>
            </a:r>
            <a:r>
              <a:rPr lang="en-US" dirty="0" smtClean="0"/>
              <a:t>the schedule is on the table.</a:t>
            </a:r>
            <a:endParaRPr lang="en-US"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graphicFrame>
        <p:nvGraphicFramePr>
          <p:cNvPr id="6" name="Table 5"/>
          <p:cNvGraphicFramePr>
            <a:graphicFrameLocks noGrp="1"/>
          </p:cNvGraphicFramePr>
          <p:nvPr>
            <p:extLst>
              <p:ext uri="{D42A27DB-BD31-4B8C-83A1-F6EECF244321}">
                <p14:modId xmlns:p14="http://schemas.microsoft.com/office/powerpoint/2010/main" val="3229944155"/>
              </p:ext>
            </p:extLst>
          </p:nvPr>
        </p:nvGraphicFramePr>
        <p:xfrm>
          <a:off x="4611756" y="436586"/>
          <a:ext cx="7245765" cy="6033787"/>
        </p:xfrm>
        <a:graphic>
          <a:graphicData uri="http://schemas.openxmlformats.org/drawingml/2006/table">
            <a:tbl>
              <a:tblPr firstRow="1" firstCol="1" bandRow="1">
                <a:tableStyleId>{9DCAF9ED-07DC-4A11-8D7F-57B35C25682E}</a:tableStyleId>
              </a:tblPr>
              <a:tblGrid>
                <a:gridCol w="414597">
                  <a:extLst>
                    <a:ext uri="{9D8B030D-6E8A-4147-A177-3AD203B41FA5}">
                      <a16:colId xmlns:a16="http://schemas.microsoft.com/office/drawing/2014/main" val="3418730629"/>
                    </a:ext>
                  </a:extLst>
                </a:gridCol>
                <a:gridCol w="3207510">
                  <a:extLst>
                    <a:ext uri="{9D8B030D-6E8A-4147-A177-3AD203B41FA5}">
                      <a16:colId xmlns:a16="http://schemas.microsoft.com/office/drawing/2014/main" val="3603980461"/>
                    </a:ext>
                  </a:extLst>
                </a:gridCol>
                <a:gridCol w="1811829">
                  <a:extLst>
                    <a:ext uri="{9D8B030D-6E8A-4147-A177-3AD203B41FA5}">
                      <a16:colId xmlns:a16="http://schemas.microsoft.com/office/drawing/2014/main" val="1562145320"/>
                    </a:ext>
                  </a:extLst>
                </a:gridCol>
                <a:gridCol w="1811829">
                  <a:extLst>
                    <a:ext uri="{9D8B030D-6E8A-4147-A177-3AD203B41FA5}">
                      <a16:colId xmlns:a16="http://schemas.microsoft.com/office/drawing/2014/main" val="3530501169"/>
                    </a:ext>
                  </a:extLst>
                </a:gridCol>
              </a:tblGrid>
              <a:tr h="635135">
                <a:tc>
                  <a:txBody>
                    <a:bodyPr/>
                    <a:lstStyle/>
                    <a:p>
                      <a:pPr marL="0" marR="0">
                        <a:spcBef>
                          <a:spcPts val="0"/>
                        </a:spcBef>
                        <a:spcAft>
                          <a:spcPts val="0"/>
                        </a:spcAft>
                      </a:pPr>
                      <a:r>
                        <a:rPr lang="en-US" sz="1300">
                          <a:effectLst/>
                        </a:rPr>
                        <a:t>No</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Deliverables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Date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Status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411458"/>
                  </a:ext>
                </a:extLst>
              </a:tr>
              <a:tr h="317568">
                <a:tc>
                  <a:txBody>
                    <a:bodyPr/>
                    <a:lstStyle/>
                    <a:p>
                      <a:pPr marL="0" marR="0">
                        <a:spcBef>
                          <a:spcPts val="0"/>
                        </a:spcBef>
                        <a:spcAft>
                          <a:spcPts val="0"/>
                        </a:spcAft>
                      </a:pPr>
                      <a:r>
                        <a:rPr lang="en-US" sz="1300">
                          <a:effectLst/>
                        </a:rPr>
                        <a:t>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Project plan prepare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16/12/2021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7441653"/>
                  </a:ext>
                </a:extLst>
              </a:tr>
              <a:tr h="635135">
                <a:tc>
                  <a:txBody>
                    <a:bodyPr/>
                    <a:lstStyle/>
                    <a:p>
                      <a:pPr marL="0" marR="0">
                        <a:spcBef>
                          <a:spcPts val="0"/>
                        </a:spcBef>
                        <a:spcAft>
                          <a:spcPts val="0"/>
                        </a:spcAft>
                      </a:pPr>
                      <a:r>
                        <a:rPr lang="en-US" sz="1300">
                          <a:effectLst/>
                        </a:rPr>
                        <a:t>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Requirement definition (functional and non functional) v1.0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18/12/2021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9252767"/>
                  </a:ext>
                </a:extLst>
              </a:tr>
              <a:tr h="317568">
                <a:tc>
                  <a:txBody>
                    <a:bodyPr/>
                    <a:lstStyle/>
                    <a:p>
                      <a:pPr marL="0" marR="0">
                        <a:spcBef>
                          <a:spcPts val="0"/>
                        </a:spcBef>
                        <a:spcAft>
                          <a:spcPts val="0"/>
                        </a:spcAft>
                      </a:pPr>
                      <a:r>
                        <a:rPr lang="en-US" sz="1300">
                          <a:effectLst/>
                        </a:rPr>
                        <a:t>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Software model (use case) v1.0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476575"/>
                  </a:ext>
                </a:extLst>
              </a:tr>
              <a:tr h="317568">
                <a:tc>
                  <a:txBody>
                    <a:bodyPr/>
                    <a:lstStyle/>
                    <a:p>
                      <a:pPr marL="0" marR="0">
                        <a:spcBef>
                          <a:spcPts val="0"/>
                        </a:spcBef>
                        <a:spcAft>
                          <a:spcPts val="0"/>
                        </a:spcAft>
                      </a:pPr>
                      <a:r>
                        <a:rPr lang="en-US" sz="1300">
                          <a:effectLst/>
                        </a:rPr>
                        <a:t>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Architecture design document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19/12/2021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6044998"/>
                  </a:ext>
                </a:extLst>
              </a:tr>
              <a:tr h="317568">
                <a:tc>
                  <a:txBody>
                    <a:bodyPr/>
                    <a:lstStyle/>
                    <a:p>
                      <a:pPr marL="0" marR="0">
                        <a:spcBef>
                          <a:spcPts val="0"/>
                        </a:spcBef>
                        <a:spcAft>
                          <a:spcPts val="0"/>
                        </a:spcAft>
                      </a:pPr>
                      <a:r>
                        <a:rPr lang="en-US" sz="1300">
                          <a:effectLst/>
                        </a:rPr>
                        <a:t>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Design database and model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20/12/2021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7682499"/>
                  </a:ext>
                </a:extLst>
              </a:tr>
              <a:tr h="317568">
                <a:tc>
                  <a:txBody>
                    <a:bodyPr/>
                    <a:lstStyle/>
                    <a:p>
                      <a:pPr marL="0" marR="0">
                        <a:spcBef>
                          <a:spcPts val="0"/>
                        </a:spcBef>
                        <a:spcAft>
                          <a:spcPts val="0"/>
                        </a:spcAft>
                      </a:pPr>
                      <a:r>
                        <a:rPr lang="en-US" sz="1300">
                          <a:effectLst/>
                        </a:rPr>
                        <a:t>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Coding function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22/12/2021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1692368"/>
                  </a:ext>
                </a:extLst>
              </a:tr>
              <a:tr h="317568">
                <a:tc>
                  <a:txBody>
                    <a:bodyPr/>
                    <a:lstStyle/>
                    <a:p>
                      <a:pPr marL="0" marR="0">
                        <a:spcBef>
                          <a:spcPts val="0"/>
                        </a:spcBef>
                        <a:spcAft>
                          <a:spcPts val="0"/>
                        </a:spcAft>
                      </a:pPr>
                      <a:r>
                        <a:rPr lang="en-US" sz="1300">
                          <a:effectLst/>
                        </a:rPr>
                        <a:t>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Building web application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24/12/2021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6012501"/>
                  </a:ext>
                </a:extLst>
              </a:tr>
              <a:tr h="635135">
                <a:tc>
                  <a:txBody>
                    <a:bodyPr/>
                    <a:lstStyle/>
                    <a:p>
                      <a:pPr marL="0" marR="0">
                        <a:spcBef>
                          <a:spcPts val="0"/>
                        </a:spcBef>
                        <a:spcAft>
                          <a:spcPts val="0"/>
                        </a:spcAft>
                      </a:pPr>
                      <a:r>
                        <a:rPr lang="en-US" sz="1300">
                          <a:effectLst/>
                        </a:rPr>
                        <a:t>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Do unit test and system test for function and web  application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26/12/2021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0073420"/>
                  </a:ext>
                </a:extLst>
              </a:tr>
              <a:tr h="952703">
                <a:tc>
                  <a:txBody>
                    <a:bodyPr/>
                    <a:lstStyle/>
                    <a:p>
                      <a:pPr marL="0" marR="0">
                        <a:spcBef>
                          <a:spcPts val="0"/>
                        </a:spcBef>
                        <a:spcAft>
                          <a:spcPts val="0"/>
                        </a:spcAft>
                      </a:pPr>
                      <a:r>
                        <a:rPr lang="en-US" sz="1300">
                          <a:effectLst/>
                        </a:rPr>
                        <a:t>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Link window form and web and API together and give final application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26/12/2021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Uncomplete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5892659"/>
                  </a:ext>
                </a:extLst>
              </a:tr>
              <a:tr h="952703">
                <a:tc>
                  <a:txBody>
                    <a:bodyPr/>
                    <a:lstStyle/>
                    <a:p>
                      <a:pPr marL="0" marR="0">
                        <a:spcBef>
                          <a:spcPts val="0"/>
                        </a:spcBef>
                        <a:spcAft>
                          <a:spcPts val="0"/>
                        </a:spcAft>
                      </a:pPr>
                      <a:r>
                        <a:rPr lang="en-US" sz="1300">
                          <a:effectLst/>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Make a video demo of app and save source code by pushing to github last time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27/12/2021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991487"/>
                  </a:ext>
                </a:extLst>
              </a:tr>
              <a:tr h="317568">
                <a:tc>
                  <a:txBody>
                    <a:bodyPr/>
                    <a:lstStyle/>
                    <a:p>
                      <a:pPr marL="0" marR="0">
                        <a:spcBef>
                          <a:spcPts val="0"/>
                        </a:spcBef>
                        <a:spcAft>
                          <a:spcPts val="0"/>
                        </a:spcAft>
                      </a:pPr>
                      <a:r>
                        <a:rPr lang="en-US" sz="1300">
                          <a:effectLst/>
                        </a:rPr>
                        <a:t>11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Complete report file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a:effectLst/>
                        </a:rPr>
                        <a:t>27/12/2021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300" dirty="0">
                          <a:effectLst/>
                        </a:rPr>
                        <a:t>Complete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5902319"/>
                  </a:ext>
                </a:extLst>
              </a:tr>
            </a:tbl>
          </a:graphicData>
        </a:graphic>
      </p:graphicFrame>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p:txBody>
          <a:bodyPr/>
          <a:lstStyle/>
          <a:p>
            <a:r>
              <a:rPr lang="en-US" dirty="0" smtClean="0"/>
              <a:t>Professional standards</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p:txBody>
          <a:bodyPr/>
          <a:lstStyle/>
          <a:p>
            <a:r>
              <a:rPr lang="en-US" dirty="0" smtClean="0"/>
              <a:t>All acceptable and unacceptable behavior when doing this project</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graphicFrame>
        <p:nvGraphicFramePr>
          <p:cNvPr id="3" name="Table 2"/>
          <p:cNvGraphicFramePr>
            <a:graphicFrameLocks noGrp="1"/>
          </p:cNvGraphicFramePr>
          <p:nvPr>
            <p:extLst>
              <p:ext uri="{D42A27DB-BD31-4B8C-83A1-F6EECF244321}">
                <p14:modId xmlns:p14="http://schemas.microsoft.com/office/powerpoint/2010/main" val="3356652326"/>
              </p:ext>
            </p:extLst>
          </p:nvPr>
        </p:nvGraphicFramePr>
        <p:xfrm>
          <a:off x="774032" y="2561104"/>
          <a:ext cx="10754140" cy="3740305"/>
        </p:xfrm>
        <a:graphic>
          <a:graphicData uri="http://schemas.openxmlformats.org/drawingml/2006/table">
            <a:tbl>
              <a:tblPr firstRow="1" firstCol="1" bandRow="1">
                <a:tableStyleId>{9DCAF9ED-07DC-4A11-8D7F-57B35C25682E}</a:tableStyleId>
              </a:tblPr>
              <a:tblGrid>
                <a:gridCol w="615344">
                  <a:extLst>
                    <a:ext uri="{9D8B030D-6E8A-4147-A177-3AD203B41FA5}">
                      <a16:colId xmlns:a16="http://schemas.microsoft.com/office/drawing/2014/main" val="2844051979"/>
                    </a:ext>
                  </a:extLst>
                </a:gridCol>
                <a:gridCol w="2070316">
                  <a:extLst>
                    <a:ext uri="{9D8B030D-6E8A-4147-A177-3AD203B41FA5}">
                      <a16:colId xmlns:a16="http://schemas.microsoft.com/office/drawing/2014/main" val="848757851"/>
                    </a:ext>
                  </a:extLst>
                </a:gridCol>
                <a:gridCol w="8068480">
                  <a:extLst>
                    <a:ext uri="{9D8B030D-6E8A-4147-A177-3AD203B41FA5}">
                      <a16:colId xmlns:a16="http://schemas.microsoft.com/office/drawing/2014/main" val="2930425582"/>
                    </a:ext>
                  </a:extLst>
                </a:gridCol>
              </a:tblGrid>
              <a:tr h="2060592">
                <a:tc>
                  <a:txBody>
                    <a:bodyPr/>
                    <a:lstStyle/>
                    <a:p>
                      <a:pPr marL="0" marR="0">
                        <a:spcBef>
                          <a:spcPts val="0"/>
                        </a:spcBef>
                        <a:spcAft>
                          <a:spcPts val="0"/>
                        </a:spcAft>
                      </a:pPr>
                      <a:r>
                        <a:rPr lang="en-US" sz="1300" b="0" dirty="0">
                          <a:solidFill>
                            <a:schemeClr val="tx1"/>
                          </a:solidFill>
                          <a:effectLst/>
                        </a:rPr>
                        <a:t>1</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tc>
                  <a:txBody>
                    <a:bodyPr/>
                    <a:lstStyle/>
                    <a:p>
                      <a:pPr marL="0" marR="0">
                        <a:spcBef>
                          <a:spcPts val="0"/>
                        </a:spcBef>
                        <a:spcAft>
                          <a:spcPts val="0"/>
                        </a:spcAft>
                      </a:pPr>
                      <a:r>
                        <a:rPr lang="en-US" sz="1300" b="1" dirty="0">
                          <a:solidFill>
                            <a:schemeClr val="tx1"/>
                          </a:solidFill>
                          <a:effectLst/>
                        </a:rPr>
                        <a:t>Responsibility and standards.</a:t>
                      </a:r>
                      <a:endPar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tc>
                  <a:txBody>
                    <a:bodyPr/>
                    <a:lstStyle/>
                    <a:p>
                      <a:pPr marL="0" marR="0">
                        <a:spcBef>
                          <a:spcPts val="0"/>
                        </a:spcBef>
                        <a:spcAft>
                          <a:spcPts val="0"/>
                        </a:spcAft>
                      </a:pPr>
                      <a:r>
                        <a:rPr lang="en-US" sz="1300" b="0" dirty="0">
                          <a:solidFill>
                            <a:schemeClr val="tx1"/>
                          </a:solidFill>
                          <a:effectLst/>
                        </a:rPr>
                        <a:t>- Accept full responsibility for this project.</a:t>
                      </a:r>
                      <a:endParaRPr lang="en-US" sz="1200" b="0" dirty="0">
                        <a:solidFill>
                          <a:schemeClr val="tx1"/>
                        </a:solidFill>
                        <a:effectLst/>
                      </a:endParaRPr>
                    </a:p>
                    <a:p>
                      <a:pPr marL="0" marR="0">
                        <a:spcBef>
                          <a:spcPts val="0"/>
                        </a:spcBef>
                        <a:spcAft>
                          <a:spcPts val="0"/>
                        </a:spcAft>
                      </a:pPr>
                      <a:r>
                        <a:rPr lang="en-US" sz="1300" b="0" dirty="0">
                          <a:solidFill>
                            <a:schemeClr val="tx1"/>
                          </a:solidFill>
                          <a:effectLst/>
                        </a:rPr>
                        <a:t>- </a:t>
                      </a:r>
                      <a:r>
                        <a:rPr lang="en-US" sz="1200" b="0" dirty="0">
                          <a:solidFill>
                            <a:schemeClr val="tx1"/>
                          </a:solidFill>
                          <a:effectLst/>
                        </a:rPr>
                        <a:t>Moderate the interests of the software engineer, the employer, the client and the users with the public good. (what public want)</a:t>
                      </a:r>
                    </a:p>
                    <a:p>
                      <a:pPr marL="0" marR="0">
                        <a:spcBef>
                          <a:spcPts val="0"/>
                        </a:spcBef>
                        <a:spcAft>
                          <a:spcPts val="0"/>
                        </a:spcAft>
                      </a:pPr>
                      <a:r>
                        <a:rPr lang="en-US" sz="1200" b="0" dirty="0">
                          <a:solidFill>
                            <a:schemeClr val="tx1"/>
                          </a:solidFill>
                          <a:effectLst/>
                        </a:rPr>
                        <a:t>- Approve software only if they have a well-founded belief that it is safe, meets specifications, passes appropriate tests, and does not diminish quality of life, diminish privacy or harm the environment. The ultimate effect of the work should be to the public good.</a:t>
                      </a:r>
                    </a:p>
                    <a:p>
                      <a:pPr marL="0" marR="0">
                        <a:spcBef>
                          <a:spcPts val="0"/>
                        </a:spcBef>
                        <a:spcAft>
                          <a:spcPts val="0"/>
                        </a:spcAft>
                      </a:pPr>
                      <a:r>
                        <a:rPr lang="en-US" sz="1200" b="0" dirty="0">
                          <a:solidFill>
                            <a:schemeClr val="tx1"/>
                          </a:solidFill>
                          <a:effectLst/>
                        </a:rPr>
                        <a:t>Provide service in their areas of competence, being honest and forthright about any limitations of experience and education.</a:t>
                      </a:r>
                    </a:p>
                    <a:p>
                      <a:pPr marL="0" marR="0">
                        <a:spcBef>
                          <a:spcPts val="0"/>
                        </a:spcBef>
                        <a:spcAft>
                          <a:spcPts val="0"/>
                        </a:spcAft>
                      </a:pPr>
                      <a:r>
                        <a:rPr lang="en-US" sz="1200" b="0" dirty="0">
                          <a:solidFill>
                            <a:schemeClr val="tx1"/>
                          </a:solidFill>
                          <a:effectLst/>
                        </a:rPr>
                        <a:t>- Ensure that any document upon which they rely has been approved.</a:t>
                      </a:r>
                    </a:p>
                    <a:p>
                      <a:pPr marL="0" marR="0">
                        <a:spcBef>
                          <a:spcPts val="0"/>
                        </a:spcBef>
                        <a:spcAft>
                          <a:spcPts val="0"/>
                        </a:spcAft>
                      </a:pPr>
                      <a:r>
                        <a:rPr lang="en-US" sz="1200" b="0" dirty="0">
                          <a:solidFill>
                            <a:schemeClr val="tx1"/>
                          </a:solidFill>
                          <a:effectLst/>
                        </a:rPr>
                        <a:t>- Offer fair payment for the work like good score in final project.</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extLst>
                  <a:ext uri="{0D108BD9-81ED-4DB2-BD59-A6C34878D82A}">
                    <a16:rowId xmlns:a16="http://schemas.microsoft.com/office/drawing/2014/main" val="1993393321"/>
                  </a:ext>
                </a:extLst>
              </a:tr>
              <a:tr h="1679713">
                <a:tc>
                  <a:txBody>
                    <a:bodyPr/>
                    <a:lstStyle/>
                    <a:p>
                      <a:pPr marL="0" marR="0">
                        <a:spcBef>
                          <a:spcPts val="0"/>
                        </a:spcBef>
                        <a:spcAft>
                          <a:spcPts val="0"/>
                        </a:spcAft>
                      </a:pPr>
                      <a:r>
                        <a:rPr lang="en-US" sz="1300" b="0" dirty="0">
                          <a:solidFill>
                            <a:schemeClr val="tx1"/>
                          </a:solidFill>
                          <a:effectLst/>
                        </a:rPr>
                        <a:t>2</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tc>
                  <a:txBody>
                    <a:bodyPr/>
                    <a:lstStyle/>
                    <a:p>
                      <a:pPr marL="0" marR="0">
                        <a:spcBef>
                          <a:spcPts val="0"/>
                        </a:spcBef>
                        <a:spcAft>
                          <a:spcPts val="0"/>
                        </a:spcAft>
                      </a:pPr>
                      <a:r>
                        <a:rPr lang="en-US" sz="1300" b="1" dirty="0">
                          <a:solidFill>
                            <a:schemeClr val="tx1"/>
                          </a:solidFill>
                          <a:effectLst/>
                        </a:rPr>
                        <a:t>Unaccepted behavior</a:t>
                      </a:r>
                      <a:endPar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tc>
                  <a:txBody>
                    <a:bodyPr/>
                    <a:lstStyle/>
                    <a:p>
                      <a:pPr marL="0" marR="0">
                        <a:spcBef>
                          <a:spcPts val="0"/>
                        </a:spcBef>
                        <a:spcAft>
                          <a:spcPts val="0"/>
                        </a:spcAft>
                      </a:pPr>
                      <a:r>
                        <a:rPr lang="en-US" sz="1300" b="0" dirty="0">
                          <a:solidFill>
                            <a:schemeClr val="tx1"/>
                          </a:solidFill>
                          <a:effectLst/>
                        </a:rPr>
                        <a:t>- Not finish small target deadline on time and no announcement to others</a:t>
                      </a:r>
                      <a:endParaRPr lang="en-US" sz="1200" b="0" dirty="0">
                        <a:solidFill>
                          <a:schemeClr val="tx1"/>
                        </a:solidFill>
                        <a:effectLst/>
                      </a:endParaRPr>
                    </a:p>
                    <a:p>
                      <a:pPr marL="0" marR="0">
                        <a:spcBef>
                          <a:spcPts val="0"/>
                        </a:spcBef>
                        <a:spcAft>
                          <a:spcPts val="0"/>
                        </a:spcAft>
                      </a:pPr>
                      <a:r>
                        <a:rPr lang="en-US" sz="1300" b="0" dirty="0">
                          <a:solidFill>
                            <a:schemeClr val="tx1"/>
                          </a:solidFill>
                          <a:effectLst/>
                        </a:rPr>
                        <a:t>- Cut off content so and turn in just to make it on time and then make the whole project less quality</a:t>
                      </a:r>
                      <a:endParaRPr lang="en-US" sz="1200" b="0" dirty="0">
                        <a:solidFill>
                          <a:schemeClr val="tx1"/>
                        </a:solidFill>
                        <a:effectLst/>
                      </a:endParaRPr>
                    </a:p>
                    <a:p>
                      <a:pPr marL="0" marR="0">
                        <a:spcBef>
                          <a:spcPts val="0"/>
                        </a:spcBef>
                        <a:spcAft>
                          <a:spcPts val="0"/>
                        </a:spcAft>
                      </a:pPr>
                      <a:r>
                        <a:rPr lang="en-US" sz="1300" b="0" dirty="0">
                          <a:solidFill>
                            <a:schemeClr val="tx1"/>
                          </a:solidFill>
                          <a:effectLst/>
                        </a:rPr>
                        <a:t>- Not enough self-discipline to make the project as good as possible</a:t>
                      </a:r>
                      <a:endParaRPr lang="en-US" sz="1200" b="0" dirty="0">
                        <a:solidFill>
                          <a:schemeClr val="tx1"/>
                        </a:solidFill>
                        <a:effectLst/>
                      </a:endParaRPr>
                    </a:p>
                    <a:p>
                      <a:pPr marL="0" marR="0">
                        <a:spcBef>
                          <a:spcPts val="0"/>
                        </a:spcBef>
                        <a:spcAft>
                          <a:spcPts val="0"/>
                        </a:spcAft>
                      </a:pPr>
                      <a:r>
                        <a:rPr lang="en-US" sz="1300" b="0" dirty="0">
                          <a:solidFill>
                            <a:schemeClr val="tx1"/>
                          </a:solidFill>
                          <a:effectLst/>
                        </a:rPr>
                        <a:t>- Reason that can be accepted like (</a:t>
                      </a:r>
                      <a:r>
                        <a:rPr lang="en-US" sz="1300" b="0" dirty="0" err="1">
                          <a:solidFill>
                            <a:schemeClr val="tx1"/>
                          </a:solidFill>
                          <a:effectLst/>
                        </a:rPr>
                        <a:t>Chirstmas</a:t>
                      </a:r>
                      <a:r>
                        <a:rPr lang="en-US" sz="1300" b="0" dirty="0">
                          <a:solidFill>
                            <a:schemeClr val="tx1"/>
                          </a:solidFill>
                          <a:effectLst/>
                        </a:rPr>
                        <a:t> off, New year off, illness, family urgency,..) </a:t>
                      </a:r>
                      <a:endParaRPr lang="en-US"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6">
                        <a:lumMod val="10000"/>
                        <a:lumOff val="90000"/>
                      </a:schemeClr>
                    </a:solidFill>
                  </a:tcPr>
                </a:tc>
                <a:extLst>
                  <a:ext uri="{0D108BD9-81ED-4DB2-BD59-A6C34878D82A}">
                    <a16:rowId xmlns:a16="http://schemas.microsoft.com/office/drawing/2014/main" val="3944174230"/>
                  </a:ext>
                </a:extLst>
              </a:tr>
            </a:tbl>
          </a:graphicData>
        </a:graphic>
      </p:graphicFrame>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smtClean="0"/>
              <a:t>Use case diagram</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21295" y="1482142"/>
            <a:ext cx="8925339" cy="5375858"/>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2160</Words>
  <Application>Microsoft Office PowerPoint</Application>
  <PresentationFormat>Widescreen</PresentationFormat>
  <Paragraphs>241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Lucida Grande</vt:lpstr>
      <vt:lpstr>Tahoma</vt:lpstr>
      <vt:lpstr>Times New Roman</vt:lpstr>
      <vt:lpstr>Verdana</vt:lpstr>
      <vt:lpstr>Wingdings</vt:lpstr>
      <vt:lpstr>Office Theme</vt:lpstr>
      <vt:lpstr>Software engineer final project</vt:lpstr>
      <vt:lpstr>Main topic</vt:lpstr>
      <vt:lpstr>Purpose, scope and overview</vt:lpstr>
      <vt:lpstr>Project management</vt:lpstr>
      <vt:lpstr>Life cycle model use</vt:lpstr>
      <vt:lpstr>Risk</vt:lpstr>
      <vt:lpstr>Deliverables and schedule</vt:lpstr>
      <vt:lpstr>Professional standards</vt:lpstr>
      <vt:lpstr>Use case diagram</vt:lpstr>
      <vt:lpstr>Use case diagram</vt:lpstr>
      <vt:lpstr>Functional and non functional requirements</vt:lpstr>
      <vt:lpstr>Architecture design</vt:lpstr>
      <vt:lpstr>Architecture design</vt:lpstr>
      <vt:lpstr>Design</vt:lpstr>
      <vt:lpstr>Design</vt:lpstr>
      <vt:lpstr>Design</vt:lpstr>
      <vt:lpstr>Design</vt:lpstr>
      <vt:lpstr>Design</vt:lpstr>
      <vt:lpstr>Github to Final</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2022-01-12T02:46:10Z</dcterms:created>
  <dcterms:modified xsi:type="dcterms:W3CDTF">2022-01-12T03:48:23Z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