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6" r:id="rId5"/>
    <p:sldId id="261" r:id="rId6"/>
    <p:sldId id="267" r:id="rId7"/>
    <p:sldId id="268" r:id="rId8"/>
    <p:sldId id="262" r:id="rId9"/>
  </p:sldIdLst>
  <p:sldSz cx="18288000" cy="10287000"/>
  <p:notesSz cx="6858000" cy="9144000"/>
  <p:embeddedFontLst>
    <p:embeddedFont>
      <p:font typeface="Neo Tech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hyperlink" Target="https://drive.google.com/file/d/1P6yMklKzPZt6Pp3Xa8CVWGwVx4nxPc1i/view?usp=sharing"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9" name="Freeform 9"/>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14" name="TextBox 14"/>
          <p:cNvSpPr txBox="1"/>
          <p:nvPr/>
        </p:nvSpPr>
        <p:spPr>
          <a:xfrm>
            <a:off x="-975839" y="238329"/>
            <a:ext cx="9664537" cy="1646220"/>
          </a:xfrm>
          <a:prstGeom prst="rect">
            <a:avLst/>
          </a:prstGeom>
        </p:spPr>
        <p:txBody>
          <a:bodyPr wrap="square" lIns="0" tIns="0" rIns="0" bIns="0" rtlCol="0" anchor="t">
            <a:spAutoFit/>
          </a:bodyPr>
          <a:lstStyle/>
          <a:p>
            <a:pPr algn="ctr">
              <a:lnSpc>
                <a:spcPts val="14279"/>
              </a:lnSpc>
            </a:pPr>
            <a:r>
              <a:rPr lang="en-US" sz="8000" b="1" dirty="0" err="1">
                <a:solidFill>
                  <a:srgbClr val="FFFFFF"/>
                </a:solidFill>
                <a:ea typeface="Neo Tech Bold"/>
                <a:cs typeface="Neo Tech Bold"/>
                <a:sym typeface="Neo Tech Bold"/>
              </a:rPr>
              <a:t>NHÓM</a:t>
            </a:r>
            <a:r>
              <a:rPr lang="en-US" sz="8000" b="1" dirty="0">
                <a:solidFill>
                  <a:srgbClr val="FFFFFF"/>
                </a:solidFill>
                <a:ea typeface="Neo Tech Bold"/>
                <a:cs typeface="Neo Tech Bold"/>
                <a:sym typeface="Neo Tech Bold"/>
              </a:rPr>
              <a:t> 19</a:t>
            </a:r>
          </a:p>
        </p:txBody>
      </p:sp>
      <p:sp>
        <p:nvSpPr>
          <p:cNvPr id="24" name="Hình chữ nhật 23">
            <a:extLst>
              <a:ext uri="{FF2B5EF4-FFF2-40B4-BE49-F238E27FC236}">
                <a16:creationId xmlns:a16="http://schemas.microsoft.com/office/drawing/2014/main" id="{2561AFD4-8624-A4FA-AACB-EC3A6A0A0034}"/>
              </a:ext>
            </a:extLst>
          </p:cNvPr>
          <p:cNvSpPr/>
          <p:nvPr/>
        </p:nvSpPr>
        <p:spPr>
          <a:xfrm>
            <a:off x="552450" y="2747329"/>
            <a:ext cx="8991600" cy="5511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0" name="TextBox 20"/>
          <p:cNvSpPr txBox="1"/>
          <p:nvPr/>
        </p:nvSpPr>
        <p:spPr>
          <a:xfrm>
            <a:off x="834198" y="3695698"/>
            <a:ext cx="8309802" cy="3614387"/>
          </a:xfrm>
          <a:prstGeom prst="rect">
            <a:avLst/>
          </a:prstGeom>
        </p:spPr>
        <p:txBody>
          <a:bodyPr wrap="square" lIns="0" tIns="0" rIns="0" bIns="0" rtlCol="0" anchor="t">
            <a:spAutoFit/>
          </a:bodyPr>
          <a:lstStyle/>
          <a:p>
            <a:pPr marL="571500" lvl="0" indent="-571500">
              <a:lnSpc>
                <a:spcPct val="150000"/>
              </a:lnSpc>
              <a:spcBef>
                <a:spcPct val="0"/>
              </a:spcBef>
              <a:buFontTx/>
              <a:buChar char="-"/>
            </a:pPr>
            <a:r>
              <a:rPr lang="vi-VN" sz="3200" b="1" i="0" dirty="0">
                <a:effectLst/>
                <a:latin typeface="+mj-lt"/>
              </a:rPr>
              <a:t>Nguyễn Thị Kiều Oanh </a:t>
            </a:r>
            <a:r>
              <a:rPr lang="en-US" sz="3200" b="1" i="0" dirty="0">
                <a:effectLst/>
                <a:latin typeface="+mj-lt"/>
              </a:rPr>
              <a:t>  </a:t>
            </a:r>
            <a:r>
              <a:rPr lang="vi-VN" sz="3200" b="1" i="0" dirty="0">
                <a:effectLst/>
                <a:latin typeface="+mj-lt"/>
              </a:rPr>
              <a:t>20225899</a:t>
            </a:r>
            <a:r>
              <a:rPr lang="en-US" sz="3200" b="1" i="0" dirty="0">
                <a:effectLst/>
                <a:latin typeface="+mj-lt"/>
              </a:rPr>
              <a:t>  </a:t>
            </a:r>
            <a:r>
              <a:rPr lang="vi-VN" sz="3200" b="1" i="0" dirty="0">
                <a:effectLst/>
                <a:latin typeface="+mj-lt"/>
              </a:rPr>
              <a:t> </a:t>
            </a:r>
            <a:r>
              <a:rPr lang="en-US" sz="3200" b="1" i="0" dirty="0">
                <a:effectLst/>
                <a:latin typeface="+mj-lt"/>
              </a:rPr>
              <a:t>-&gt; </a:t>
            </a:r>
            <a:r>
              <a:rPr lang="vi-VN" sz="3200" b="1" i="0" dirty="0">
                <a:effectLst/>
                <a:latin typeface="+mj-lt"/>
              </a:rPr>
              <a:t>20%</a:t>
            </a:r>
            <a:endParaRPr lang="en-US" sz="3200" b="1" i="0" dirty="0">
              <a:effectLst/>
              <a:latin typeface="+mj-lt"/>
            </a:endParaRPr>
          </a:p>
          <a:p>
            <a:pPr marL="571500" lvl="0" indent="-571500">
              <a:lnSpc>
                <a:spcPct val="150000"/>
              </a:lnSpc>
              <a:spcBef>
                <a:spcPct val="0"/>
              </a:spcBef>
              <a:buFontTx/>
              <a:buChar char="-"/>
            </a:pPr>
            <a:r>
              <a:rPr lang="vi-VN" sz="3200" b="1" i="0" dirty="0">
                <a:effectLst/>
                <a:latin typeface="+mj-lt"/>
              </a:rPr>
              <a:t>Vũ Thị Quỳnh Như </a:t>
            </a:r>
            <a:r>
              <a:rPr lang="en-US" sz="3200" b="1" i="0" dirty="0">
                <a:effectLst/>
                <a:latin typeface="+mj-lt"/>
              </a:rPr>
              <a:t>         </a:t>
            </a:r>
            <a:r>
              <a:rPr lang="vi-VN" sz="3200" b="1" i="0" dirty="0">
                <a:effectLst/>
                <a:latin typeface="+mj-lt"/>
              </a:rPr>
              <a:t>20215110</a:t>
            </a:r>
            <a:r>
              <a:rPr lang="en-US" sz="3200" b="1" i="0" dirty="0">
                <a:effectLst/>
                <a:latin typeface="+mj-lt"/>
              </a:rPr>
              <a:t>  </a:t>
            </a:r>
            <a:r>
              <a:rPr lang="vi-VN" sz="3200" b="1" i="0" dirty="0">
                <a:effectLst/>
                <a:latin typeface="+mj-lt"/>
              </a:rPr>
              <a:t> </a:t>
            </a:r>
            <a:r>
              <a:rPr lang="en-US" sz="3200" b="1" i="0" dirty="0">
                <a:effectLst/>
                <a:latin typeface="+mj-lt"/>
              </a:rPr>
              <a:t>-&gt; </a:t>
            </a:r>
            <a:r>
              <a:rPr lang="vi-VN" sz="3200" b="1" i="0" dirty="0">
                <a:effectLst/>
                <a:latin typeface="+mj-lt"/>
              </a:rPr>
              <a:t>20%</a:t>
            </a:r>
            <a:endParaRPr lang="en-US" sz="3200" b="1" i="0" dirty="0">
              <a:effectLst/>
              <a:latin typeface="+mj-lt"/>
            </a:endParaRPr>
          </a:p>
          <a:p>
            <a:pPr marL="571500" lvl="0" indent="-571500">
              <a:lnSpc>
                <a:spcPct val="150000"/>
              </a:lnSpc>
              <a:spcBef>
                <a:spcPct val="0"/>
              </a:spcBef>
              <a:buFontTx/>
              <a:buChar char="-"/>
            </a:pPr>
            <a:r>
              <a:rPr lang="en-US" sz="3200" b="1" i="0" dirty="0">
                <a:effectLst/>
                <a:latin typeface="+mj-lt"/>
              </a:rPr>
              <a:t>N</a:t>
            </a:r>
            <a:r>
              <a:rPr lang="vi-VN" sz="3200" b="1" i="0" dirty="0" err="1">
                <a:effectLst/>
                <a:latin typeface="+mj-lt"/>
              </a:rPr>
              <a:t>guyễn</a:t>
            </a:r>
            <a:r>
              <a:rPr lang="vi-VN" sz="3200" b="1" i="0" dirty="0">
                <a:effectLst/>
                <a:latin typeface="+mj-lt"/>
              </a:rPr>
              <a:t> Thị Nhung </a:t>
            </a:r>
            <a:r>
              <a:rPr lang="en-US" sz="3200" b="1" i="0" dirty="0">
                <a:effectLst/>
                <a:latin typeface="+mj-lt"/>
              </a:rPr>
              <a:t>          </a:t>
            </a:r>
            <a:r>
              <a:rPr lang="vi-VN" sz="3200" b="1" i="0" dirty="0">
                <a:effectLst/>
                <a:latin typeface="+mj-lt"/>
              </a:rPr>
              <a:t>20225754</a:t>
            </a:r>
            <a:r>
              <a:rPr lang="en-US" sz="3200" b="1" i="0" dirty="0">
                <a:effectLst/>
                <a:latin typeface="+mj-lt"/>
              </a:rPr>
              <a:t>  </a:t>
            </a:r>
            <a:r>
              <a:rPr lang="vi-VN" sz="3200" b="1" i="0" dirty="0">
                <a:effectLst/>
                <a:latin typeface="+mj-lt"/>
              </a:rPr>
              <a:t> </a:t>
            </a:r>
            <a:r>
              <a:rPr lang="en-US" sz="3200" b="1" i="0" dirty="0">
                <a:effectLst/>
                <a:latin typeface="+mj-lt"/>
              </a:rPr>
              <a:t>-&gt; </a:t>
            </a:r>
            <a:r>
              <a:rPr lang="vi-VN" sz="3200" b="1" i="0" dirty="0">
                <a:effectLst/>
                <a:latin typeface="+mj-lt"/>
              </a:rPr>
              <a:t>20</a:t>
            </a:r>
            <a:r>
              <a:rPr lang="en-US" sz="3200" b="1" i="0" dirty="0">
                <a:effectLst/>
                <a:latin typeface="+mj-lt"/>
              </a:rPr>
              <a:t>%</a:t>
            </a:r>
          </a:p>
          <a:p>
            <a:pPr marL="571500" lvl="0" indent="-571500">
              <a:lnSpc>
                <a:spcPct val="150000"/>
              </a:lnSpc>
              <a:spcBef>
                <a:spcPct val="0"/>
              </a:spcBef>
              <a:buFontTx/>
              <a:buChar char="-"/>
            </a:pPr>
            <a:r>
              <a:rPr lang="vi-VN" sz="3200" b="1" i="0" dirty="0">
                <a:effectLst/>
                <a:latin typeface="+mj-lt"/>
              </a:rPr>
              <a:t>Bùi Tuấn Phong </a:t>
            </a:r>
            <a:r>
              <a:rPr lang="en-US" sz="3200" b="1" i="0" dirty="0">
                <a:effectLst/>
                <a:latin typeface="+mj-lt"/>
              </a:rPr>
              <a:t>              </a:t>
            </a:r>
            <a:r>
              <a:rPr lang="vi-VN" sz="3200" b="1" i="0" dirty="0">
                <a:effectLst/>
                <a:latin typeface="+mj-lt"/>
              </a:rPr>
              <a:t> 20225900 </a:t>
            </a:r>
            <a:r>
              <a:rPr lang="en-US" sz="3200" b="1" i="0" dirty="0">
                <a:effectLst/>
                <a:latin typeface="+mj-lt"/>
              </a:rPr>
              <a:t>  -&gt; </a:t>
            </a:r>
            <a:r>
              <a:rPr lang="vi-VN" sz="3200" b="1" i="0" dirty="0">
                <a:effectLst/>
                <a:latin typeface="+mj-lt"/>
              </a:rPr>
              <a:t>20%</a:t>
            </a:r>
            <a:endParaRPr lang="en-US" sz="3200" b="1" i="0" dirty="0">
              <a:effectLst/>
              <a:latin typeface="+mj-lt"/>
            </a:endParaRPr>
          </a:p>
          <a:p>
            <a:pPr marL="571500" lvl="0" indent="-571500">
              <a:lnSpc>
                <a:spcPct val="150000"/>
              </a:lnSpc>
              <a:spcBef>
                <a:spcPct val="0"/>
              </a:spcBef>
              <a:buFontTx/>
              <a:buChar char="-"/>
            </a:pPr>
            <a:r>
              <a:rPr lang="vi-VN" sz="3200" b="1" i="0" dirty="0">
                <a:effectLst/>
                <a:latin typeface="+mj-lt"/>
              </a:rPr>
              <a:t>Hoàng Nguyễn Phong </a:t>
            </a:r>
            <a:r>
              <a:rPr lang="en-US" sz="3200" b="1" i="0" dirty="0">
                <a:effectLst/>
                <a:latin typeface="+mj-lt"/>
              </a:rPr>
              <a:t>     </a:t>
            </a:r>
            <a:r>
              <a:rPr lang="vi-VN" sz="3200" b="1" i="0" dirty="0">
                <a:effectLst/>
                <a:latin typeface="+mj-lt"/>
              </a:rPr>
              <a:t>20215112</a:t>
            </a:r>
            <a:r>
              <a:rPr lang="en-US" sz="3200" b="1" i="0" dirty="0">
                <a:effectLst/>
                <a:latin typeface="+mj-lt"/>
              </a:rPr>
              <a:t>  </a:t>
            </a:r>
            <a:r>
              <a:rPr lang="vi-VN" sz="3200" b="1" i="0" dirty="0">
                <a:effectLst/>
                <a:latin typeface="+mj-lt"/>
              </a:rPr>
              <a:t> </a:t>
            </a:r>
            <a:r>
              <a:rPr lang="en-US" sz="3200" b="1" i="0" dirty="0">
                <a:effectLst/>
                <a:latin typeface="+mj-lt"/>
              </a:rPr>
              <a:t>-&gt;</a:t>
            </a:r>
            <a:r>
              <a:rPr lang="vi-VN" sz="3200" b="1" i="0" dirty="0">
                <a:effectLst/>
                <a:latin typeface="+mj-lt"/>
              </a:rPr>
              <a:t> 20%</a:t>
            </a:r>
            <a:endParaRPr lang="en-US" sz="3200" b="1" dirty="0">
              <a:latin typeface="+mj-lt"/>
              <a:ea typeface="Poppins"/>
              <a:cs typeface="Poppins"/>
              <a:sym typeface="Poppins"/>
            </a:endParaRPr>
          </a:p>
        </p:txBody>
      </p:sp>
      <p:pic>
        <p:nvPicPr>
          <p:cNvPr id="6146" name="Picture 2" descr="Không có mô tả.">
            <a:extLst>
              <a:ext uri="{FF2B5EF4-FFF2-40B4-BE49-F238E27FC236}">
                <a16:creationId xmlns:a16="http://schemas.microsoft.com/office/drawing/2014/main" id="{1F05977A-3AE3-0B99-E9AD-0021C736B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877" y="2426315"/>
            <a:ext cx="7262998" cy="6323311"/>
          </a:xfrm>
          <a:prstGeom prst="rect">
            <a:avLst/>
          </a:prstGeom>
          <a:noFill/>
          <a:extLst>
            <a:ext uri="{909E8E84-426E-40DD-AFC4-6F175D3DCCD1}">
              <a14:hiddenFill xmlns:a14="http://schemas.microsoft.com/office/drawing/2010/main">
                <a:solidFill>
                  <a:srgbClr val="FFFFFF"/>
                </a:solidFill>
              </a14:hiddenFill>
            </a:ext>
          </a:extLst>
        </p:spPr>
      </p:pic>
      <p:sp>
        <p:nvSpPr>
          <p:cNvPr id="25" name="Mũi tên: Phải 24">
            <a:extLst>
              <a:ext uri="{FF2B5EF4-FFF2-40B4-BE49-F238E27FC236}">
                <a16:creationId xmlns:a16="http://schemas.microsoft.com/office/drawing/2014/main" id="{8BD8C138-EE07-CD12-74F1-CE3A2CC731F5}"/>
              </a:ext>
            </a:extLst>
          </p:cNvPr>
          <p:cNvSpPr/>
          <p:nvPr/>
        </p:nvSpPr>
        <p:spPr>
          <a:xfrm>
            <a:off x="9615019" y="5143500"/>
            <a:ext cx="1013652" cy="12408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ình chữ nhật 26">
            <a:extLst>
              <a:ext uri="{FF2B5EF4-FFF2-40B4-BE49-F238E27FC236}">
                <a16:creationId xmlns:a16="http://schemas.microsoft.com/office/drawing/2014/main" id="{7CD21061-60BC-7A80-B161-3154DC15AB06}"/>
              </a:ext>
            </a:extLst>
          </p:cNvPr>
          <p:cNvSpPr/>
          <p:nvPr/>
        </p:nvSpPr>
        <p:spPr>
          <a:xfrm>
            <a:off x="10972800" y="7124700"/>
            <a:ext cx="2057400" cy="381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8" name="Hộp Văn bản 27">
            <a:extLst>
              <a:ext uri="{FF2B5EF4-FFF2-40B4-BE49-F238E27FC236}">
                <a16:creationId xmlns:a16="http://schemas.microsoft.com/office/drawing/2014/main" id="{EF0719D2-119C-6742-705D-D7E8989595D6}"/>
              </a:ext>
            </a:extLst>
          </p:cNvPr>
          <p:cNvSpPr txBox="1"/>
          <p:nvPr/>
        </p:nvSpPr>
        <p:spPr>
          <a:xfrm>
            <a:off x="10972800" y="7136369"/>
            <a:ext cx="249953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Hoàng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Phong</a:t>
            </a:r>
            <a:endParaRPr lang="vi-V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8" name="TextBox 8"/>
          <p:cNvSpPr txBox="1"/>
          <p:nvPr/>
        </p:nvSpPr>
        <p:spPr>
          <a:xfrm>
            <a:off x="11851576" y="2151790"/>
            <a:ext cx="6186137" cy="5963627"/>
          </a:xfrm>
          <a:prstGeom prst="rect">
            <a:avLst/>
          </a:prstGeom>
        </p:spPr>
        <p:txBody>
          <a:bodyPr lIns="50800" tIns="50800" rIns="50800" bIns="50800" rtlCol="0" anchor="ctr"/>
          <a:lstStyle/>
          <a:p>
            <a:pPr algn="ctr">
              <a:lnSpc>
                <a:spcPts val="3151"/>
              </a:lnSpc>
            </a:pPr>
            <a:endParaRPr>
              <a:latin typeface="+mj-lt"/>
            </a:endParaRPr>
          </a:p>
        </p:txBody>
      </p:sp>
      <p:sp>
        <p:nvSpPr>
          <p:cNvPr id="16" name="TextBox 16"/>
          <p:cNvSpPr txBox="1"/>
          <p:nvPr/>
        </p:nvSpPr>
        <p:spPr>
          <a:xfrm>
            <a:off x="1105291" y="785115"/>
            <a:ext cx="8000779" cy="795154"/>
          </a:xfrm>
          <a:prstGeom prst="rect">
            <a:avLst/>
          </a:prstGeom>
        </p:spPr>
        <p:txBody>
          <a:bodyPr lIns="0" tIns="0" rIns="0" bIns="0" rtlCol="0" anchor="t">
            <a:spAutoFit/>
          </a:bodyPr>
          <a:lstStyle/>
          <a:p>
            <a:pPr algn="l">
              <a:lnSpc>
                <a:spcPts val="5998"/>
              </a:lnSpc>
            </a:pPr>
            <a:r>
              <a:rPr lang="vi-VN" sz="6600" dirty="0" err="1">
                <a:solidFill>
                  <a:srgbClr val="1DFAFA"/>
                </a:solidFill>
                <a:latin typeface="+mj-lt"/>
              </a:rPr>
              <a:t>Problem</a:t>
            </a:r>
            <a:r>
              <a:rPr lang="vi-VN" sz="6600" dirty="0">
                <a:solidFill>
                  <a:srgbClr val="1DFAFA"/>
                </a:solidFill>
                <a:latin typeface="+mj-lt"/>
              </a:rPr>
              <a:t> </a:t>
            </a:r>
            <a:r>
              <a:rPr lang="vi-VN" sz="6600" dirty="0" err="1">
                <a:solidFill>
                  <a:srgbClr val="1DFAFA"/>
                </a:solidFill>
                <a:latin typeface="+mj-lt"/>
              </a:rPr>
              <a:t>Statement</a:t>
            </a:r>
            <a:endParaRPr lang="en-US" sz="6450" b="1" dirty="0">
              <a:solidFill>
                <a:srgbClr val="1DFAFA"/>
              </a:solidFill>
              <a:latin typeface="+mj-lt"/>
              <a:ea typeface="Neo Tech Bold"/>
              <a:cs typeface="Neo Tech Bold"/>
              <a:sym typeface="Neo Tech Bold"/>
            </a:endParaRPr>
          </a:p>
        </p:txBody>
      </p:sp>
      <p:grpSp>
        <p:nvGrpSpPr>
          <p:cNvPr id="18" name="Group 18"/>
          <p:cNvGrpSpPr/>
          <p:nvPr/>
        </p:nvGrpSpPr>
        <p:grpSpPr>
          <a:xfrm>
            <a:off x="16333348" y="8447529"/>
            <a:ext cx="925952" cy="919347"/>
            <a:chOff x="0" y="0"/>
            <a:chExt cx="289003" cy="286941"/>
          </a:xfrm>
        </p:grpSpPr>
        <p:sp>
          <p:nvSpPr>
            <p:cNvPr id="19" name="Freeform 19"/>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vi-VN">
                <a:latin typeface="+mj-lt"/>
              </a:endParaRPr>
            </a:p>
          </p:txBody>
        </p:sp>
        <p:sp>
          <p:nvSpPr>
            <p:cNvPr id="20" name="TextBox 20"/>
            <p:cNvSpPr txBox="1"/>
            <p:nvPr/>
          </p:nvSpPr>
          <p:spPr>
            <a:xfrm>
              <a:off x="0" y="-38100"/>
              <a:ext cx="289003" cy="325041"/>
            </a:xfrm>
            <a:prstGeom prst="rect">
              <a:avLst/>
            </a:prstGeom>
          </p:spPr>
          <p:txBody>
            <a:bodyPr lIns="50800" tIns="50800" rIns="50800" bIns="50800" rtlCol="0" anchor="ctr"/>
            <a:lstStyle/>
            <a:p>
              <a:pPr algn="ctr">
                <a:lnSpc>
                  <a:spcPts val="2659"/>
                </a:lnSpc>
              </a:pPr>
              <a:endParaRPr>
                <a:latin typeface="+mj-lt"/>
              </a:endParaRPr>
            </a:p>
          </p:txBody>
        </p:sp>
      </p:grpSp>
      <p:sp>
        <p:nvSpPr>
          <p:cNvPr id="21" name="Freeform 21"/>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mj-lt"/>
            </a:endParaRPr>
          </a:p>
        </p:txBody>
      </p:sp>
      <p:grpSp>
        <p:nvGrpSpPr>
          <p:cNvPr id="22" name="Group 22"/>
          <p:cNvGrpSpPr/>
          <p:nvPr/>
        </p:nvGrpSpPr>
        <p:grpSpPr>
          <a:xfrm>
            <a:off x="17101333" y="1741715"/>
            <a:ext cx="1664529" cy="166452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vi-VN">
                <a:latin typeface="+mj-lt"/>
              </a:endParaRPr>
            </a:p>
          </p:txBody>
        </p:sp>
        <p:sp>
          <p:nvSpPr>
            <p:cNvPr id="24" name="TextBox 24"/>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latin typeface="+mj-lt"/>
              </a:endParaRPr>
            </a:p>
          </p:txBody>
        </p:sp>
      </p:grpSp>
      <p:sp>
        <p:nvSpPr>
          <p:cNvPr id="25" name="Rectangle 1">
            <a:extLst>
              <a:ext uri="{FF2B5EF4-FFF2-40B4-BE49-F238E27FC236}">
                <a16:creationId xmlns:a16="http://schemas.microsoft.com/office/drawing/2014/main" id="{D92FB007-B044-A9B8-1309-CE46338F464A}"/>
              </a:ext>
            </a:extLst>
          </p:cNvPr>
          <p:cNvSpPr>
            <a:spLocks noChangeArrowheads="1"/>
          </p:cNvSpPr>
          <p:nvPr/>
        </p:nvSpPr>
        <p:spPr bwMode="auto">
          <a:xfrm>
            <a:off x="10363200" y="7775501"/>
            <a:ext cx="71779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vi-VN" sz="2400" b="1" dirty="0">
                <a:solidFill>
                  <a:schemeClr val="bg1"/>
                </a:solidFill>
                <a:latin typeface="+mj-lt"/>
              </a:rPr>
              <a:t>Học tập dễ dàng</a:t>
            </a:r>
            <a:r>
              <a:rPr lang="vi-VN" sz="2400" dirty="0">
                <a:solidFill>
                  <a:schemeClr val="bg1"/>
                </a:solidFill>
                <a:latin typeface="+mj-lt"/>
              </a:rPr>
              <a:t> (</a:t>
            </a:r>
            <a:r>
              <a:rPr lang="vi-VN" sz="2400" dirty="0" err="1">
                <a:solidFill>
                  <a:schemeClr val="bg1"/>
                </a:solidFill>
                <a:latin typeface="+mj-lt"/>
              </a:rPr>
              <a:t>Easy</a:t>
            </a:r>
            <a:r>
              <a:rPr lang="vi-VN" sz="2400" dirty="0">
                <a:solidFill>
                  <a:schemeClr val="bg1"/>
                </a:solidFill>
                <a:latin typeface="+mj-lt"/>
              </a:rPr>
              <a:t> </a:t>
            </a:r>
            <a:r>
              <a:rPr lang="vi-VN" sz="2400" dirty="0" err="1">
                <a:solidFill>
                  <a:schemeClr val="bg1"/>
                </a:solidFill>
                <a:latin typeface="+mj-lt"/>
              </a:rPr>
              <a:t>learning</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Công cụ hỗ trợ giảng dạy</a:t>
            </a:r>
            <a:r>
              <a:rPr lang="vi-VN" sz="2400" dirty="0">
                <a:solidFill>
                  <a:schemeClr val="bg1"/>
                </a:solidFill>
                <a:latin typeface="+mj-lt"/>
              </a:rPr>
              <a:t> (</a:t>
            </a:r>
            <a:r>
              <a:rPr lang="vi-VN" sz="2400" dirty="0" err="1">
                <a:solidFill>
                  <a:schemeClr val="bg1"/>
                </a:solidFill>
                <a:latin typeface="+mj-lt"/>
              </a:rPr>
              <a:t>Teaching</a:t>
            </a:r>
            <a:r>
              <a:rPr lang="vi-VN" sz="2400" dirty="0">
                <a:solidFill>
                  <a:schemeClr val="bg1"/>
                </a:solidFill>
                <a:latin typeface="+mj-lt"/>
              </a:rPr>
              <a:t> </a:t>
            </a:r>
            <a:r>
              <a:rPr lang="vi-VN" sz="2400" dirty="0" err="1">
                <a:solidFill>
                  <a:schemeClr val="bg1"/>
                </a:solidFill>
                <a:latin typeface="+mj-lt"/>
              </a:rPr>
              <a:t>tool</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Hiệu quả</a:t>
            </a:r>
            <a:r>
              <a:rPr lang="vi-VN" sz="2400" dirty="0">
                <a:solidFill>
                  <a:schemeClr val="bg1"/>
                </a:solidFill>
                <a:latin typeface="+mj-lt"/>
              </a:rPr>
              <a:t> (</a:t>
            </a:r>
            <a:r>
              <a:rPr lang="vi-VN" sz="2400" dirty="0" err="1">
                <a:solidFill>
                  <a:schemeClr val="bg1"/>
                </a:solidFill>
                <a:latin typeface="+mj-lt"/>
              </a:rPr>
              <a:t>Effective</a:t>
            </a:r>
            <a:r>
              <a:rPr lang="vi-VN" sz="2400" dirty="0">
                <a:solidFill>
                  <a:schemeClr val="bg1"/>
                </a:solidFill>
                <a:latin typeface="+mj-lt"/>
              </a:rPr>
              <a:t> </a:t>
            </a:r>
            <a:r>
              <a:rPr lang="vi-VN" sz="2400" dirty="0" err="1">
                <a:solidFill>
                  <a:schemeClr val="bg1"/>
                </a:solidFill>
                <a:latin typeface="+mj-lt"/>
              </a:rPr>
              <a:t>learning</a:t>
            </a:r>
            <a:r>
              <a:rPr lang="vi-VN" sz="2400" dirty="0">
                <a:solidFill>
                  <a:schemeClr val="bg1"/>
                </a:solidFill>
                <a:latin typeface="+mj-lt"/>
              </a:rPr>
              <a:t>)</a:t>
            </a:r>
          </a:p>
        </p:txBody>
      </p:sp>
      <p:sp>
        <p:nvSpPr>
          <p:cNvPr id="27" name="Rectangle 3">
            <a:extLst>
              <a:ext uri="{FF2B5EF4-FFF2-40B4-BE49-F238E27FC236}">
                <a16:creationId xmlns:a16="http://schemas.microsoft.com/office/drawing/2014/main" id="{7B1ECF73-8E22-09E3-910C-861F9CBE29E6}"/>
              </a:ext>
            </a:extLst>
          </p:cNvPr>
          <p:cNvSpPr>
            <a:spLocks noChangeArrowheads="1"/>
          </p:cNvSpPr>
          <p:nvPr/>
        </p:nvSpPr>
        <p:spPr bwMode="auto">
          <a:xfrm>
            <a:off x="321813" y="54429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mj-lt"/>
            </a:endParaRPr>
          </a:p>
        </p:txBody>
      </p:sp>
      <p:sp>
        <p:nvSpPr>
          <p:cNvPr id="31" name="Hộp Văn bản 30">
            <a:extLst>
              <a:ext uri="{FF2B5EF4-FFF2-40B4-BE49-F238E27FC236}">
                <a16:creationId xmlns:a16="http://schemas.microsoft.com/office/drawing/2014/main" id="{FD588DC2-41DC-14C1-7DB3-391E38CCF5A0}"/>
              </a:ext>
            </a:extLst>
          </p:cNvPr>
          <p:cNvSpPr txBox="1"/>
          <p:nvPr/>
        </p:nvSpPr>
        <p:spPr>
          <a:xfrm>
            <a:off x="1157361" y="1763147"/>
            <a:ext cx="3984740" cy="584775"/>
          </a:xfrm>
          <a:prstGeom prst="rect">
            <a:avLst/>
          </a:prstGeom>
          <a:noFill/>
        </p:spPr>
        <p:txBody>
          <a:bodyPr wrap="square">
            <a:spAutoFit/>
          </a:bodyPr>
          <a:lstStyle/>
          <a:p>
            <a:r>
              <a:rPr lang="vi-VN" sz="3200" b="1" dirty="0">
                <a:solidFill>
                  <a:schemeClr val="bg1"/>
                </a:solidFill>
                <a:latin typeface="+mj-lt"/>
              </a:rPr>
              <a:t>1. Tổng quan:</a:t>
            </a:r>
          </a:p>
        </p:txBody>
      </p:sp>
      <p:grpSp>
        <p:nvGrpSpPr>
          <p:cNvPr id="1052" name="Nhóm 1051">
            <a:extLst>
              <a:ext uri="{FF2B5EF4-FFF2-40B4-BE49-F238E27FC236}">
                <a16:creationId xmlns:a16="http://schemas.microsoft.com/office/drawing/2014/main" id="{EB067D1B-6F3D-BD30-4158-FE34AA286280}"/>
              </a:ext>
            </a:extLst>
          </p:cNvPr>
          <p:cNvGrpSpPr/>
          <p:nvPr/>
        </p:nvGrpSpPr>
        <p:grpSpPr>
          <a:xfrm>
            <a:off x="1298481" y="2594433"/>
            <a:ext cx="8329720" cy="2997595"/>
            <a:chOff x="990600" y="2292921"/>
            <a:chExt cx="6172200" cy="2449213"/>
          </a:xfrm>
        </p:grpSpPr>
        <p:grpSp>
          <p:nvGrpSpPr>
            <p:cNvPr id="55" name="Nhóm 54">
              <a:extLst>
                <a:ext uri="{FF2B5EF4-FFF2-40B4-BE49-F238E27FC236}">
                  <a16:creationId xmlns:a16="http://schemas.microsoft.com/office/drawing/2014/main" id="{B9BE2EB6-E179-8331-1186-E9949B052657}"/>
                </a:ext>
              </a:extLst>
            </p:cNvPr>
            <p:cNvGrpSpPr/>
            <p:nvPr/>
          </p:nvGrpSpPr>
          <p:grpSpPr>
            <a:xfrm>
              <a:off x="990600" y="2685643"/>
              <a:ext cx="1981200" cy="1461660"/>
              <a:chOff x="990600" y="3663000"/>
              <a:chExt cx="1981200" cy="1461660"/>
            </a:xfrm>
          </p:grpSpPr>
          <p:sp>
            <p:nvSpPr>
              <p:cNvPr id="43" name="Hình chữ nhật 42">
                <a:extLst>
                  <a:ext uri="{FF2B5EF4-FFF2-40B4-BE49-F238E27FC236}">
                    <a16:creationId xmlns:a16="http://schemas.microsoft.com/office/drawing/2014/main" id="{BBB498EB-40D8-B4A0-BC40-41BD99D2D668}"/>
                  </a:ext>
                </a:extLst>
              </p:cNvPr>
              <p:cNvSpPr/>
              <p:nvPr/>
            </p:nvSpPr>
            <p:spPr>
              <a:xfrm>
                <a:off x="990600" y="4831893"/>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44" name="Hình chữ nhật 43">
                <a:extLst>
                  <a:ext uri="{FF2B5EF4-FFF2-40B4-BE49-F238E27FC236}">
                    <a16:creationId xmlns:a16="http://schemas.microsoft.com/office/drawing/2014/main" id="{2F74E985-A648-1B07-2120-00BB0414EA37}"/>
                  </a:ext>
                </a:extLst>
              </p:cNvPr>
              <p:cNvSpPr/>
              <p:nvPr/>
            </p:nvSpPr>
            <p:spPr>
              <a:xfrm>
                <a:off x="990600" y="4523251"/>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45" name="Hình chữ nhật 44">
                <a:extLst>
                  <a:ext uri="{FF2B5EF4-FFF2-40B4-BE49-F238E27FC236}">
                    <a16:creationId xmlns:a16="http://schemas.microsoft.com/office/drawing/2014/main" id="{C2F6B4BD-EBD0-97E6-8433-439F4086B6DB}"/>
                  </a:ext>
                </a:extLst>
              </p:cNvPr>
              <p:cNvSpPr/>
              <p:nvPr/>
            </p:nvSpPr>
            <p:spPr>
              <a:xfrm>
                <a:off x="990600" y="4231273"/>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46" name="Hình chữ nhật 45">
                <a:extLst>
                  <a:ext uri="{FF2B5EF4-FFF2-40B4-BE49-F238E27FC236}">
                    <a16:creationId xmlns:a16="http://schemas.microsoft.com/office/drawing/2014/main" id="{6C518C77-5D2D-2142-5AC4-19006B49F21B}"/>
                  </a:ext>
                </a:extLst>
              </p:cNvPr>
              <p:cNvSpPr/>
              <p:nvPr/>
            </p:nvSpPr>
            <p:spPr>
              <a:xfrm>
                <a:off x="990600" y="3956556"/>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47" name="Hình chữ nhật 46">
                <a:extLst>
                  <a:ext uri="{FF2B5EF4-FFF2-40B4-BE49-F238E27FC236}">
                    <a16:creationId xmlns:a16="http://schemas.microsoft.com/office/drawing/2014/main" id="{5384E638-8B94-1C8C-05BA-DF84EBB22551}"/>
                  </a:ext>
                </a:extLst>
              </p:cNvPr>
              <p:cNvSpPr/>
              <p:nvPr/>
            </p:nvSpPr>
            <p:spPr>
              <a:xfrm>
                <a:off x="990600" y="3663000"/>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0" name="Hình chữ nhật 49">
                <a:extLst>
                  <a:ext uri="{FF2B5EF4-FFF2-40B4-BE49-F238E27FC236}">
                    <a16:creationId xmlns:a16="http://schemas.microsoft.com/office/drawing/2014/main" id="{635789F2-5E09-5304-791C-2B40BAF9AEA7}"/>
                  </a:ext>
                </a:extLst>
              </p:cNvPr>
              <p:cNvSpPr/>
              <p:nvPr/>
            </p:nvSpPr>
            <p:spPr>
              <a:xfrm>
                <a:off x="2133600" y="4831104"/>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1" name="Hình chữ nhật 50">
                <a:extLst>
                  <a:ext uri="{FF2B5EF4-FFF2-40B4-BE49-F238E27FC236}">
                    <a16:creationId xmlns:a16="http://schemas.microsoft.com/office/drawing/2014/main" id="{121A6CB8-96FF-24BE-4A95-7137A7F91C89}"/>
                  </a:ext>
                </a:extLst>
              </p:cNvPr>
              <p:cNvSpPr/>
              <p:nvPr/>
            </p:nvSpPr>
            <p:spPr>
              <a:xfrm>
                <a:off x="2133600" y="4522462"/>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2" name="Hình chữ nhật 51">
                <a:extLst>
                  <a:ext uri="{FF2B5EF4-FFF2-40B4-BE49-F238E27FC236}">
                    <a16:creationId xmlns:a16="http://schemas.microsoft.com/office/drawing/2014/main" id="{ED0902A2-E843-C0B2-BAEF-9A99636979AA}"/>
                  </a:ext>
                </a:extLst>
              </p:cNvPr>
              <p:cNvSpPr/>
              <p:nvPr/>
            </p:nvSpPr>
            <p:spPr>
              <a:xfrm>
                <a:off x="2133600" y="4230484"/>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3" name="Hình chữ nhật 52">
                <a:extLst>
                  <a:ext uri="{FF2B5EF4-FFF2-40B4-BE49-F238E27FC236}">
                    <a16:creationId xmlns:a16="http://schemas.microsoft.com/office/drawing/2014/main" id="{8C918432-1962-0731-0775-C9493198C318}"/>
                  </a:ext>
                </a:extLst>
              </p:cNvPr>
              <p:cNvSpPr/>
              <p:nvPr/>
            </p:nvSpPr>
            <p:spPr>
              <a:xfrm>
                <a:off x="2133600" y="3955767"/>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4" name="Hình chữ nhật 53">
                <a:extLst>
                  <a:ext uri="{FF2B5EF4-FFF2-40B4-BE49-F238E27FC236}">
                    <a16:creationId xmlns:a16="http://schemas.microsoft.com/office/drawing/2014/main" id="{E59393DF-965C-1C68-4756-8DD9FEA6AD89}"/>
                  </a:ext>
                </a:extLst>
              </p:cNvPr>
              <p:cNvSpPr/>
              <p:nvPr/>
            </p:nvSpPr>
            <p:spPr>
              <a:xfrm>
                <a:off x="2133600" y="3667236"/>
                <a:ext cx="838200" cy="292767"/>
              </a:xfrm>
              <a:prstGeom prst="rect">
                <a:avLst/>
              </a:prstGeom>
              <a:solidFill>
                <a:srgbClr val="FFFF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latin typeface="+mj-lt"/>
                </a:endParaRPr>
              </a:p>
            </p:txBody>
          </p:sp>
        </p:grpSp>
        <p:sp>
          <p:nvSpPr>
            <p:cNvPr id="58" name="Mũi tên: Lên 57">
              <a:extLst>
                <a:ext uri="{FF2B5EF4-FFF2-40B4-BE49-F238E27FC236}">
                  <a16:creationId xmlns:a16="http://schemas.microsoft.com/office/drawing/2014/main" id="{7730F09D-15C7-078B-E239-D021D694F0F6}"/>
                </a:ext>
              </a:extLst>
            </p:cNvPr>
            <p:cNvSpPr/>
            <p:nvPr/>
          </p:nvSpPr>
          <p:spPr>
            <a:xfrm>
              <a:off x="1548925" y="2295422"/>
              <a:ext cx="116125" cy="350530"/>
            </a:xfrm>
            <a:prstGeom prst="upArrow">
              <a:avLst/>
            </a:prstGeom>
            <a:solidFill>
              <a:schemeClr val="tx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59" name="Mũi tên: Lên 58">
              <a:extLst>
                <a:ext uri="{FF2B5EF4-FFF2-40B4-BE49-F238E27FC236}">
                  <a16:creationId xmlns:a16="http://schemas.microsoft.com/office/drawing/2014/main" id="{4889FE51-0BFE-8F2E-1A3A-DA8B51DD68B3}"/>
                </a:ext>
              </a:extLst>
            </p:cNvPr>
            <p:cNvSpPr/>
            <p:nvPr/>
          </p:nvSpPr>
          <p:spPr>
            <a:xfrm rot="10800000">
              <a:off x="1157362" y="2292921"/>
              <a:ext cx="116125" cy="350530"/>
            </a:xfrm>
            <a:prstGeom prst="upArrow">
              <a:avLst/>
            </a:prstGeom>
            <a:solidFill>
              <a:schemeClr val="tx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60" name="Mũi tên: Lên 59">
              <a:extLst>
                <a:ext uri="{FF2B5EF4-FFF2-40B4-BE49-F238E27FC236}">
                  <a16:creationId xmlns:a16="http://schemas.microsoft.com/office/drawing/2014/main" id="{92FD5E27-184C-34CD-6BE9-0624845B3417}"/>
                </a:ext>
              </a:extLst>
            </p:cNvPr>
            <p:cNvSpPr/>
            <p:nvPr/>
          </p:nvSpPr>
          <p:spPr>
            <a:xfrm>
              <a:off x="2494637" y="2298468"/>
              <a:ext cx="116125" cy="350530"/>
            </a:xfrm>
            <a:prstGeom prst="upArrow">
              <a:avLst/>
            </a:prstGeom>
            <a:solidFill>
              <a:schemeClr val="tx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61" name="Mũi tên: Lên 60">
              <a:extLst>
                <a:ext uri="{FF2B5EF4-FFF2-40B4-BE49-F238E27FC236}">
                  <a16:creationId xmlns:a16="http://schemas.microsoft.com/office/drawing/2014/main" id="{12E68D27-ED9D-D1F2-F4F1-CAE581161C86}"/>
                </a:ext>
              </a:extLst>
            </p:cNvPr>
            <p:cNvSpPr/>
            <p:nvPr/>
          </p:nvSpPr>
          <p:spPr>
            <a:xfrm rot="16200000">
              <a:off x="3218538" y="3825790"/>
              <a:ext cx="116125" cy="350530"/>
            </a:xfrm>
            <a:prstGeom prst="upArrow">
              <a:avLst/>
            </a:prstGeom>
            <a:solidFill>
              <a:schemeClr val="tx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grpSp>
          <p:nvGrpSpPr>
            <p:cNvPr id="1038" name="Nhóm 1037">
              <a:extLst>
                <a:ext uri="{FF2B5EF4-FFF2-40B4-BE49-F238E27FC236}">
                  <a16:creationId xmlns:a16="http://schemas.microsoft.com/office/drawing/2014/main" id="{90E87271-E8F1-00C4-CD0E-C0E20046C789}"/>
                </a:ext>
              </a:extLst>
            </p:cNvPr>
            <p:cNvGrpSpPr/>
            <p:nvPr/>
          </p:nvGrpSpPr>
          <p:grpSpPr>
            <a:xfrm>
              <a:off x="3657600" y="2926812"/>
              <a:ext cx="3505200" cy="696925"/>
              <a:chOff x="3657600" y="2926812"/>
              <a:chExt cx="2382488" cy="518909"/>
            </a:xfrm>
          </p:grpSpPr>
          <p:sp>
            <p:nvSpPr>
              <p:cNvPr id="62" name="Hình chữ nhật 61">
                <a:extLst>
                  <a:ext uri="{FF2B5EF4-FFF2-40B4-BE49-F238E27FC236}">
                    <a16:creationId xmlns:a16="http://schemas.microsoft.com/office/drawing/2014/main" id="{62E3D2FC-8BDF-1844-F7C0-800CA8CDD1CC}"/>
                  </a:ext>
                </a:extLst>
              </p:cNvPr>
              <p:cNvSpPr/>
              <p:nvPr/>
            </p:nvSpPr>
            <p:spPr>
              <a:xfrm>
                <a:off x="3657600" y="2936868"/>
                <a:ext cx="533400" cy="488690"/>
              </a:xfrm>
              <a:prstGeom prst="rect">
                <a:avLst/>
              </a:prstGeom>
              <a:solidFill>
                <a:srgbClr val="FFFF00"/>
              </a:solid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cxnSp>
            <p:nvCxnSpPr>
              <p:cNvPr id="1024" name="Đường nối Thẳng 1023">
                <a:extLst>
                  <a:ext uri="{FF2B5EF4-FFF2-40B4-BE49-F238E27FC236}">
                    <a16:creationId xmlns:a16="http://schemas.microsoft.com/office/drawing/2014/main" id="{BD7758A2-6FE8-836C-6068-5E68EF046D31}"/>
                  </a:ext>
                </a:extLst>
              </p:cNvPr>
              <p:cNvCxnSpPr>
                <a:cxnSpLocks/>
              </p:cNvCxnSpPr>
              <p:nvPr/>
            </p:nvCxnSpPr>
            <p:spPr>
              <a:xfrm>
                <a:off x="3924300" y="2926812"/>
                <a:ext cx="0" cy="488690"/>
              </a:xfrm>
              <a:prstGeom prst="line">
                <a:avLst/>
              </a:prstGeom>
              <a:ln w="571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025" name="Hình chữ nhật 1024">
                <a:extLst>
                  <a:ext uri="{FF2B5EF4-FFF2-40B4-BE49-F238E27FC236}">
                    <a16:creationId xmlns:a16="http://schemas.microsoft.com/office/drawing/2014/main" id="{98BB1B9E-0AA4-57FF-664A-7B80D26893A5}"/>
                  </a:ext>
                </a:extLst>
              </p:cNvPr>
              <p:cNvSpPr/>
              <p:nvPr/>
            </p:nvSpPr>
            <p:spPr>
              <a:xfrm>
                <a:off x="4582160" y="2957031"/>
                <a:ext cx="533400" cy="488690"/>
              </a:xfrm>
              <a:prstGeom prst="rect">
                <a:avLst/>
              </a:prstGeom>
              <a:solidFill>
                <a:srgbClr val="FFFF00"/>
              </a:solid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cxnSp>
            <p:nvCxnSpPr>
              <p:cNvPr id="1026" name="Đường nối Thẳng 1025">
                <a:extLst>
                  <a:ext uri="{FF2B5EF4-FFF2-40B4-BE49-F238E27FC236}">
                    <a16:creationId xmlns:a16="http://schemas.microsoft.com/office/drawing/2014/main" id="{16795FFC-040D-8145-C213-438B2AA9DD33}"/>
                  </a:ext>
                </a:extLst>
              </p:cNvPr>
              <p:cNvCxnSpPr>
                <a:cxnSpLocks/>
              </p:cNvCxnSpPr>
              <p:nvPr/>
            </p:nvCxnSpPr>
            <p:spPr>
              <a:xfrm>
                <a:off x="4848860" y="2946975"/>
                <a:ext cx="0" cy="488690"/>
              </a:xfrm>
              <a:prstGeom prst="line">
                <a:avLst/>
              </a:prstGeom>
              <a:ln w="571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030" name="Hình chữ nhật 1029">
                <a:extLst>
                  <a:ext uri="{FF2B5EF4-FFF2-40B4-BE49-F238E27FC236}">
                    <a16:creationId xmlns:a16="http://schemas.microsoft.com/office/drawing/2014/main" id="{C8C09B33-8DFC-949D-B1A4-BD2497784647}"/>
                  </a:ext>
                </a:extLst>
              </p:cNvPr>
              <p:cNvSpPr/>
              <p:nvPr/>
            </p:nvSpPr>
            <p:spPr>
              <a:xfrm>
                <a:off x="5506688" y="2936868"/>
                <a:ext cx="533400" cy="488690"/>
              </a:xfrm>
              <a:prstGeom prst="rect">
                <a:avLst/>
              </a:prstGeom>
              <a:solidFill>
                <a:srgbClr val="FFFF00"/>
              </a:solidFill>
              <a:ln w="571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cxnSp>
            <p:nvCxnSpPr>
              <p:cNvPr id="1031" name="Đường nối Thẳng 1030">
                <a:extLst>
                  <a:ext uri="{FF2B5EF4-FFF2-40B4-BE49-F238E27FC236}">
                    <a16:creationId xmlns:a16="http://schemas.microsoft.com/office/drawing/2014/main" id="{3259637F-666D-33AE-9975-3B8A3F4622D3}"/>
                  </a:ext>
                </a:extLst>
              </p:cNvPr>
              <p:cNvCxnSpPr>
                <a:cxnSpLocks/>
              </p:cNvCxnSpPr>
              <p:nvPr/>
            </p:nvCxnSpPr>
            <p:spPr>
              <a:xfrm>
                <a:off x="5773388" y="2926812"/>
                <a:ext cx="0" cy="488690"/>
              </a:xfrm>
              <a:prstGeom prst="line">
                <a:avLst/>
              </a:prstGeom>
              <a:ln w="571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033" name="Đường kết nối Mũi tên Thẳng 1032">
                <a:extLst>
                  <a:ext uri="{FF2B5EF4-FFF2-40B4-BE49-F238E27FC236}">
                    <a16:creationId xmlns:a16="http://schemas.microsoft.com/office/drawing/2014/main" id="{DB56FB26-B37E-D0BF-3F82-DE31FDA9399B}"/>
                  </a:ext>
                </a:extLst>
              </p:cNvPr>
              <p:cNvCxnSpPr/>
              <p:nvPr/>
            </p:nvCxnSpPr>
            <p:spPr>
              <a:xfrm>
                <a:off x="4038600" y="3162300"/>
                <a:ext cx="685800" cy="0"/>
              </a:xfrm>
              <a:prstGeom prst="straightConnector1">
                <a:avLst/>
              </a:prstGeom>
              <a:ln>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4" name="Đường kết nối Mũi tên Thẳng 1033">
                <a:extLst>
                  <a:ext uri="{FF2B5EF4-FFF2-40B4-BE49-F238E27FC236}">
                    <a16:creationId xmlns:a16="http://schemas.microsoft.com/office/drawing/2014/main" id="{DD01ED18-7C4F-D827-FB59-C977E9AF3EA4}"/>
                  </a:ext>
                </a:extLst>
              </p:cNvPr>
              <p:cNvCxnSpPr/>
              <p:nvPr/>
            </p:nvCxnSpPr>
            <p:spPr>
              <a:xfrm>
                <a:off x="4978368" y="3162300"/>
                <a:ext cx="685800" cy="0"/>
              </a:xfrm>
              <a:prstGeom prst="straightConnector1">
                <a:avLst/>
              </a:prstGeom>
              <a:ln>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035" name="Hộp Văn bản 1034">
              <a:extLst>
                <a:ext uri="{FF2B5EF4-FFF2-40B4-BE49-F238E27FC236}">
                  <a16:creationId xmlns:a16="http://schemas.microsoft.com/office/drawing/2014/main" id="{3B3B1BC7-C67F-7915-7ED7-5F7ED1DE0E53}"/>
                </a:ext>
              </a:extLst>
            </p:cNvPr>
            <p:cNvSpPr txBox="1"/>
            <p:nvPr/>
          </p:nvSpPr>
          <p:spPr>
            <a:xfrm>
              <a:off x="1028826" y="4440368"/>
              <a:ext cx="516931" cy="301766"/>
            </a:xfrm>
            <a:prstGeom prst="rect">
              <a:avLst/>
            </a:prstGeom>
            <a:noFill/>
          </p:spPr>
          <p:txBody>
            <a:bodyPr wrap="none" rtlCol="0">
              <a:spAutoFit/>
            </a:bodyPr>
            <a:lstStyle/>
            <a:p>
              <a:r>
                <a:rPr lang="vi-VN" dirty="0" err="1">
                  <a:solidFill>
                    <a:schemeClr val="bg1"/>
                  </a:solidFill>
                  <a:latin typeface="+mj-lt"/>
                </a:rPr>
                <a:t>Stack</a:t>
              </a:r>
              <a:endParaRPr lang="vi-VN" dirty="0">
                <a:solidFill>
                  <a:schemeClr val="bg1"/>
                </a:solidFill>
                <a:latin typeface="+mj-lt"/>
              </a:endParaRPr>
            </a:p>
          </p:txBody>
        </p:sp>
        <p:sp>
          <p:nvSpPr>
            <p:cNvPr id="1036" name="Hộp Văn bản 1035">
              <a:extLst>
                <a:ext uri="{FF2B5EF4-FFF2-40B4-BE49-F238E27FC236}">
                  <a16:creationId xmlns:a16="http://schemas.microsoft.com/office/drawing/2014/main" id="{D063A76A-6A7D-1413-40E0-302623622DEF}"/>
                </a:ext>
              </a:extLst>
            </p:cNvPr>
            <p:cNvSpPr txBox="1"/>
            <p:nvPr/>
          </p:nvSpPr>
          <p:spPr>
            <a:xfrm>
              <a:off x="2056055" y="4429733"/>
              <a:ext cx="583448" cy="301766"/>
            </a:xfrm>
            <a:prstGeom prst="rect">
              <a:avLst/>
            </a:prstGeom>
            <a:noFill/>
          </p:spPr>
          <p:txBody>
            <a:bodyPr wrap="none" rtlCol="0">
              <a:spAutoFit/>
            </a:bodyPr>
            <a:lstStyle/>
            <a:p>
              <a:r>
                <a:rPr lang="vi-VN" dirty="0" err="1">
                  <a:solidFill>
                    <a:schemeClr val="bg1"/>
                  </a:solidFill>
                  <a:latin typeface="+mj-lt"/>
                </a:rPr>
                <a:t>Queue</a:t>
              </a:r>
              <a:endParaRPr lang="vi-VN" dirty="0">
                <a:solidFill>
                  <a:schemeClr val="bg1"/>
                </a:solidFill>
                <a:latin typeface="+mj-lt"/>
              </a:endParaRPr>
            </a:p>
          </p:txBody>
        </p:sp>
        <p:sp>
          <p:nvSpPr>
            <p:cNvPr id="1037" name="Hộp Văn bản 1036">
              <a:extLst>
                <a:ext uri="{FF2B5EF4-FFF2-40B4-BE49-F238E27FC236}">
                  <a16:creationId xmlns:a16="http://schemas.microsoft.com/office/drawing/2014/main" id="{5D422604-23A0-BDB0-8DFF-03248CA89C64}"/>
                </a:ext>
              </a:extLst>
            </p:cNvPr>
            <p:cNvSpPr txBox="1">
              <a:spLocks/>
            </p:cNvSpPr>
            <p:nvPr/>
          </p:nvSpPr>
          <p:spPr>
            <a:xfrm>
              <a:off x="5190278" y="4429169"/>
              <a:ext cx="372020" cy="301766"/>
            </a:xfrm>
            <a:prstGeom prst="rect">
              <a:avLst/>
            </a:prstGeom>
            <a:noFill/>
          </p:spPr>
          <p:txBody>
            <a:bodyPr wrap="none" rtlCol="0">
              <a:spAutoFit/>
            </a:bodyPr>
            <a:lstStyle/>
            <a:p>
              <a:r>
                <a:rPr lang="en-US" dirty="0">
                  <a:solidFill>
                    <a:schemeClr val="bg1"/>
                  </a:solidFill>
                  <a:latin typeface="+mj-lt"/>
                </a:rPr>
                <a:t>List</a:t>
              </a:r>
              <a:endParaRPr lang="vi-VN" dirty="0">
                <a:solidFill>
                  <a:schemeClr val="bg1"/>
                </a:solidFill>
                <a:latin typeface="+mj-lt"/>
              </a:endParaRPr>
            </a:p>
          </p:txBody>
        </p:sp>
      </p:grpSp>
      <p:sp>
        <p:nvSpPr>
          <p:cNvPr id="1040" name="Hộp Văn bản 1039">
            <a:extLst>
              <a:ext uri="{FF2B5EF4-FFF2-40B4-BE49-F238E27FC236}">
                <a16:creationId xmlns:a16="http://schemas.microsoft.com/office/drawing/2014/main" id="{23CE13DB-4B93-55BC-0B09-46E0CDE62A9F}"/>
              </a:ext>
            </a:extLst>
          </p:cNvPr>
          <p:cNvSpPr txBox="1"/>
          <p:nvPr/>
        </p:nvSpPr>
        <p:spPr>
          <a:xfrm>
            <a:off x="10011987" y="1879195"/>
            <a:ext cx="5237066" cy="584775"/>
          </a:xfrm>
          <a:prstGeom prst="rect">
            <a:avLst/>
          </a:prstGeom>
          <a:noFill/>
        </p:spPr>
        <p:txBody>
          <a:bodyPr wrap="square">
            <a:spAutoFit/>
          </a:bodyPr>
          <a:lstStyle/>
          <a:p>
            <a:r>
              <a:rPr lang="vi-VN" sz="3200" b="1" dirty="0">
                <a:solidFill>
                  <a:schemeClr val="bg1"/>
                </a:solidFill>
                <a:latin typeface="+mj-lt"/>
              </a:rPr>
              <a:t>2. Khó khăn hiện tại:</a:t>
            </a:r>
          </a:p>
        </p:txBody>
      </p:sp>
      <p:sp>
        <p:nvSpPr>
          <p:cNvPr id="1042" name="Hộp Văn bản 1041">
            <a:extLst>
              <a:ext uri="{FF2B5EF4-FFF2-40B4-BE49-F238E27FC236}">
                <a16:creationId xmlns:a16="http://schemas.microsoft.com/office/drawing/2014/main" id="{E06EBF4E-FC05-5A48-3DC2-19509A77CDED}"/>
              </a:ext>
            </a:extLst>
          </p:cNvPr>
          <p:cNvSpPr txBox="1"/>
          <p:nvPr/>
        </p:nvSpPr>
        <p:spPr>
          <a:xfrm>
            <a:off x="10215230" y="2962029"/>
            <a:ext cx="5865928" cy="1200329"/>
          </a:xfrm>
          <a:prstGeom prst="rect">
            <a:avLst/>
          </a:prstGeom>
          <a:noFill/>
        </p:spPr>
        <p:txBody>
          <a:bodyPr wrap="square">
            <a:spAutoFit/>
          </a:bodyPr>
          <a:lstStyle/>
          <a:p>
            <a:pPr>
              <a:buFont typeface="Arial" panose="020B0604020202020204" pitchFamily="34" charset="0"/>
              <a:buChar char="•"/>
            </a:pPr>
            <a:r>
              <a:rPr lang="vi-VN" sz="2400" b="1" dirty="0">
                <a:solidFill>
                  <a:schemeClr val="bg1"/>
                </a:solidFill>
                <a:latin typeface="+mj-lt"/>
              </a:rPr>
              <a:t>Khó hình dung</a:t>
            </a:r>
            <a:r>
              <a:rPr lang="vi-VN" sz="2400" dirty="0">
                <a:solidFill>
                  <a:schemeClr val="bg1"/>
                </a:solidFill>
                <a:latin typeface="+mj-lt"/>
              </a:rPr>
              <a:t> (</a:t>
            </a:r>
            <a:r>
              <a:rPr lang="vi-VN" sz="2400" dirty="0" err="1">
                <a:solidFill>
                  <a:schemeClr val="bg1"/>
                </a:solidFill>
                <a:latin typeface="+mj-lt"/>
              </a:rPr>
              <a:t>Difficult</a:t>
            </a:r>
            <a:r>
              <a:rPr lang="vi-VN" sz="2400" dirty="0">
                <a:solidFill>
                  <a:schemeClr val="bg1"/>
                </a:solidFill>
                <a:latin typeface="+mj-lt"/>
              </a:rPr>
              <a:t> to </a:t>
            </a:r>
            <a:r>
              <a:rPr lang="vi-VN" sz="2400" dirty="0" err="1">
                <a:solidFill>
                  <a:schemeClr val="bg1"/>
                </a:solidFill>
                <a:latin typeface="+mj-lt"/>
              </a:rPr>
              <a:t>visualize</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Thao tác cơ bản</a:t>
            </a:r>
            <a:r>
              <a:rPr lang="vi-VN" sz="2400" dirty="0">
                <a:solidFill>
                  <a:schemeClr val="bg1"/>
                </a:solidFill>
                <a:latin typeface="+mj-lt"/>
              </a:rPr>
              <a:t> (</a:t>
            </a:r>
            <a:r>
              <a:rPr lang="vi-VN" sz="2400" dirty="0" err="1">
                <a:solidFill>
                  <a:schemeClr val="bg1"/>
                </a:solidFill>
                <a:latin typeface="+mj-lt"/>
              </a:rPr>
              <a:t>Basic</a:t>
            </a:r>
            <a:r>
              <a:rPr lang="vi-VN" sz="2400" dirty="0">
                <a:solidFill>
                  <a:schemeClr val="bg1"/>
                </a:solidFill>
                <a:latin typeface="+mj-lt"/>
              </a:rPr>
              <a:t> </a:t>
            </a:r>
            <a:r>
              <a:rPr lang="vi-VN" sz="2400" dirty="0" err="1">
                <a:solidFill>
                  <a:schemeClr val="bg1"/>
                </a:solidFill>
                <a:latin typeface="+mj-lt"/>
              </a:rPr>
              <a:t>operations</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Tạo</a:t>
            </a:r>
            <a:r>
              <a:rPr lang="vi-VN" sz="2400" dirty="0">
                <a:solidFill>
                  <a:schemeClr val="bg1"/>
                </a:solidFill>
                <a:latin typeface="+mj-lt"/>
              </a:rPr>
              <a:t>, </a:t>
            </a:r>
            <a:r>
              <a:rPr lang="vi-VN" sz="2400" b="1" dirty="0">
                <a:solidFill>
                  <a:schemeClr val="bg1"/>
                </a:solidFill>
                <a:latin typeface="+mj-lt"/>
              </a:rPr>
              <a:t>Thêm</a:t>
            </a:r>
            <a:r>
              <a:rPr lang="vi-VN" sz="2400" dirty="0">
                <a:solidFill>
                  <a:schemeClr val="bg1"/>
                </a:solidFill>
                <a:latin typeface="+mj-lt"/>
              </a:rPr>
              <a:t>, </a:t>
            </a:r>
            <a:r>
              <a:rPr lang="vi-VN" sz="2400" b="1" dirty="0">
                <a:solidFill>
                  <a:schemeClr val="bg1"/>
                </a:solidFill>
                <a:latin typeface="+mj-lt"/>
              </a:rPr>
              <a:t>Sắp xếp</a:t>
            </a:r>
            <a:r>
              <a:rPr lang="vi-VN" sz="2400" dirty="0">
                <a:solidFill>
                  <a:schemeClr val="bg1"/>
                </a:solidFill>
                <a:latin typeface="+mj-lt"/>
              </a:rPr>
              <a:t>, </a:t>
            </a:r>
            <a:r>
              <a:rPr lang="vi-VN" sz="2400" b="1" dirty="0">
                <a:solidFill>
                  <a:schemeClr val="bg1"/>
                </a:solidFill>
                <a:latin typeface="+mj-lt"/>
              </a:rPr>
              <a:t>Tìm kiếm</a:t>
            </a:r>
            <a:r>
              <a:rPr lang="vi-VN" sz="2400" dirty="0">
                <a:solidFill>
                  <a:schemeClr val="bg1"/>
                </a:solidFill>
                <a:latin typeface="+mj-lt"/>
              </a:rPr>
              <a:t>, </a:t>
            </a:r>
            <a:r>
              <a:rPr lang="vi-VN" sz="2400" b="1" dirty="0">
                <a:solidFill>
                  <a:schemeClr val="bg1"/>
                </a:solidFill>
                <a:latin typeface="+mj-lt"/>
              </a:rPr>
              <a:t>Xóa</a:t>
            </a:r>
            <a:endParaRPr lang="vi-VN" sz="2400" dirty="0">
              <a:solidFill>
                <a:schemeClr val="bg1"/>
              </a:solidFill>
              <a:latin typeface="+mj-lt"/>
            </a:endParaRPr>
          </a:p>
        </p:txBody>
      </p:sp>
      <p:sp>
        <p:nvSpPr>
          <p:cNvPr id="1044" name="Hộp Văn bản 1043">
            <a:extLst>
              <a:ext uri="{FF2B5EF4-FFF2-40B4-BE49-F238E27FC236}">
                <a16:creationId xmlns:a16="http://schemas.microsoft.com/office/drawing/2014/main" id="{8BE2737C-124C-D44D-36D4-69A3C6513096}"/>
              </a:ext>
            </a:extLst>
          </p:cNvPr>
          <p:cNvSpPr txBox="1"/>
          <p:nvPr/>
        </p:nvSpPr>
        <p:spPr>
          <a:xfrm>
            <a:off x="1089424" y="6842736"/>
            <a:ext cx="3505200" cy="584775"/>
          </a:xfrm>
          <a:prstGeom prst="rect">
            <a:avLst/>
          </a:prstGeom>
          <a:noFill/>
        </p:spPr>
        <p:txBody>
          <a:bodyPr wrap="square">
            <a:spAutoFit/>
          </a:bodyPr>
          <a:lstStyle/>
          <a:p>
            <a:r>
              <a:rPr lang="vi-VN" sz="3200" b="1" dirty="0">
                <a:solidFill>
                  <a:schemeClr val="bg1"/>
                </a:solidFill>
                <a:latin typeface="+mj-lt"/>
              </a:rPr>
              <a:t>3. Giải pháp:</a:t>
            </a:r>
          </a:p>
        </p:txBody>
      </p:sp>
      <p:sp>
        <p:nvSpPr>
          <p:cNvPr id="1046" name="Hộp Văn bản 1045">
            <a:extLst>
              <a:ext uri="{FF2B5EF4-FFF2-40B4-BE49-F238E27FC236}">
                <a16:creationId xmlns:a16="http://schemas.microsoft.com/office/drawing/2014/main" id="{BF51ADAA-89D5-875C-2AC0-A6F5623B8293}"/>
              </a:ext>
            </a:extLst>
          </p:cNvPr>
          <p:cNvSpPr txBox="1"/>
          <p:nvPr/>
        </p:nvSpPr>
        <p:spPr>
          <a:xfrm>
            <a:off x="1157361" y="7800612"/>
            <a:ext cx="8146186" cy="1569660"/>
          </a:xfrm>
          <a:prstGeom prst="rect">
            <a:avLst/>
          </a:prstGeom>
          <a:noFill/>
        </p:spPr>
        <p:txBody>
          <a:bodyPr wrap="square">
            <a:spAutoFit/>
          </a:bodyPr>
          <a:lstStyle/>
          <a:p>
            <a:pPr>
              <a:buFont typeface="Arial" panose="020B0604020202020204" pitchFamily="34" charset="0"/>
              <a:buChar char="•"/>
            </a:pPr>
            <a:r>
              <a:rPr lang="vi-VN" sz="2400" b="1" dirty="0">
                <a:solidFill>
                  <a:schemeClr val="bg1"/>
                </a:solidFill>
                <a:latin typeface="+mj-lt"/>
              </a:rPr>
              <a:t>Ứng dụng minh họa</a:t>
            </a:r>
            <a:r>
              <a:rPr lang="vi-VN" sz="2400" dirty="0">
                <a:solidFill>
                  <a:schemeClr val="bg1"/>
                </a:solidFill>
                <a:latin typeface="+mj-lt"/>
              </a:rPr>
              <a:t> (</a:t>
            </a:r>
            <a:r>
              <a:rPr lang="vi-VN" sz="2400" dirty="0" err="1">
                <a:solidFill>
                  <a:schemeClr val="bg1"/>
                </a:solidFill>
                <a:latin typeface="+mj-lt"/>
              </a:rPr>
              <a:t>Visualization</a:t>
            </a:r>
            <a:r>
              <a:rPr lang="vi-VN" sz="2400" dirty="0">
                <a:solidFill>
                  <a:schemeClr val="bg1"/>
                </a:solidFill>
                <a:latin typeface="+mj-lt"/>
              </a:rPr>
              <a:t> </a:t>
            </a:r>
            <a:r>
              <a:rPr lang="vi-VN" sz="2400" dirty="0" err="1">
                <a:solidFill>
                  <a:schemeClr val="bg1"/>
                </a:solidFill>
                <a:latin typeface="+mj-lt"/>
              </a:rPr>
              <a:t>application</a:t>
            </a:r>
            <a:r>
              <a:rPr lang="vi-VN" sz="2400" dirty="0">
                <a:solidFill>
                  <a:schemeClr val="bg1"/>
                </a:solidFill>
                <a:latin typeface="+mj-lt"/>
              </a:rPr>
              <a:t>)</a:t>
            </a:r>
          </a:p>
          <a:p>
            <a:pPr>
              <a:buFont typeface="Arial" panose="020B0604020202020204" pitchFamily="34" charset="0"/>
              <a:buChar char="•"/>
            </a:pPr>
            <a:r>
              <a:rPr lang="vi-VN" sz="2400" b="1" dirty="0" err="1">
                <a:solidFill>
                  <a:schemeClr val="bg1"/>
                </a:solidFill>
                <a:latin typeface="+mj-lt"/>
              </a:rPr>
              <a:t>OOP</a:t>
            </a:r>
            <a:r>
              <a:rPr lang="vi-VN" sz="2400" b="1" dirty="0">
                <a:solidFill>
                  <a:schemeClr val="bg1"/>
                </a:solidFill>
                <a:latin typeface="+mj-lt"/>
              </a:rPr>
              <a:t> </a:t>
            </a:r>
            <a:r>
              <a:rPr lang="vi-VN" sz="2400" b="1" dirty="0" err="1">
                <a:solidFill>
                  <a:schemeClr val="bg1"/>
                </a:solidFill>
                <a:latin typeface="+mj-lt"/>
              </a:rPr>
              <a:t>Design</a:t>
            </a:r>
            <a:r>
              <a:rPr lang="vi-VN" sz="2400" dirty="0">
                <a:solidFill>
                  <a:schemeClr val="bg1"/>
                </a:solidFill>
                <a:latin typeface="+mj-lt"/>
              </a:rPr>
              <a:t> (Thiết kế hướng đối tượng)</a:t>
            </a:r>
          </a:p>
          <a:p>
            <a:pPr>
              <a:buFont typeface="Arial" panose="020B0604020202020204" pitchFamily="34" charset="0"/>
              <a:buChar char="•"/>
            </a:pPr>
            <a:r>
              <a:rPr lang="vi-VN" sz="2400" b="1" dirty="0">
                <a:solidFill>
                  <a:schemeClr val="bg1"/>
                </a:solidFill>
                <a:latin typeface="+mj-lt"/>
              </a:rPr>
              <a:t>Giao diện đồ họa</a:t>
            </a:r>
            <a:r>
              <a:rPr lang="vi-VN" sz="2400" dirty="0">
                <a:solidFill>
                  <a:schemeClr val="bg1"/>
                </a:solidFill>
                <a:latin typeface="+mj-lt"/>
              </a:rPr>
              <a:t> (</a:t>
            </a:r>
            <a:r>
              <a:rPr lang="vi-VN" sz="2400" dirty="0" err="1">
                <a:solidFill>
                  <a:schemeClr val="bg1"/>
                </a:solidFill>
                <a:latin typeface="+mj-lt"/>
              </a:rPr>
              <a:t>Interactive</a:t>
            </a:r>
            <a:r>
              <a:rPr lang="vi-VN" sz="2400" dirty="0">
                <a:solidFill>
                  <a:schemeClr val="bg1"/>
                </a:solidFill>
                <a:latin typeface="+mj-lt"/>
              </a:rPr>
              <a:t> </a:t>
            </a:r>
            <a:r>
              <a:rPr lang="vi-VN" sz="2400" dirty="0" err="1">
                <a:solidFill>
                  <a:schemeClr val="bg1"/>
                </a:solidFill>
                <a:latin typeface="+mj-lt"/>
              </a:rPr>
              <a:t>GUI</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Trực quan hóa</a:t>
            </a:r>
            <a:r>
              <a:rPr lang="vi-VN" sz="2400" dirty="0">
                <a:solidFill>
                  <a:schemeClr val="bg1"/>
                </a:solidFill>
                <a:latin typeface="+mj-lt"/>
              </a:rPr>
              <a:t> (</a:t>
            </a:r>
            <a:r>
              <a:rPr lang="vi-VN" sz="2400" dirty="0" err="1">
                <a:solidFill>
                  <a:schemeClr val="bg1"/>
                </a:solidFill>
                <a:latin typeface="+mj-lt"/>
              </a:rPr>
              <a:t>Visualization</a:t>
            </a:r>
            <a:r>
              <a:rPr lang="vi-VN" sz="2400" dirty="0">
                <a:solidFill>
                  <a:schemeClr val="bg1"/>
                </a:solidFill>
                <a:latin typeface="+mj-lt"/>
              </a:rPr>
              <a:t>)</a:t>
            </a:r>
          </a:p>
        </p:txBody>
      </p:sp>
      <p:sp>
        <p:nvSpPr>
          <p:cNvPr id="1050" name="Hộp Văn bản 1049">
            <a:extLst>
              <a:ext uri="{FF2B5EF4-FFF2-40B4-BE49-F238E27FC236}">
                <a16:creationId xmlns:a16="http://schemas.microsoft.com/office/drawing/2014/main" id="{DA618C5A-594A-211D-1DBB-92FDF0BE57D3}"/>
              </a:ext>
            </a:extLst>
          </p:cNvPr>
          <p:cNvSpPr txBox="1"/>
          <p:nvPr/>
        </p:nvSpPr>
        <p:spPr>
          <a:xfrm>
            <a:off x="1014999" y="5765228"/>
            <a:ext cx="11059610" cy="830997"/>
          </a:xfrm>
          <a:prstGeom prst="rect">
            <a:avLst/>
          </a:prstGeom>
          <a:noFill/>
        </p:spPr>
        <p:txBody>
          <a:bodyPr wrap="square">
            <a:spAutoFit/>
          </a:bodyPr>
          <a:lstStyle/>
          <a:p>
            <a:pPr>
              <a:buFont typeface="Arial" panose="020B0604020202020204" pitchFamily="34" charset="0"/>
              <a:buChar char="•"/>
            </a:pPr>
            <a:r>
              <a:rPr lang="vi-VN" sz="2400" b="1" dirty="0">
                <a:solidFill>
                  <a:schemeClr val="bg1"/>
                </a:solidFill>
                <a:latin typeface="+mj-lt"/>
              </a:rPr>
              <a:t>Cấu trúc dữ liệu</a:t>
            </a:r>
            <a:r>
              <a:rPr lang="vi-VN" sz="2400" dirty="0">
                <a:solidFill>
                  <a:schemeClr val="bg1"/>
                </a:solidFill>
                <a:latin typeface="+mj-lt"/>
              </a:rPr>
              <a:t> (</a:t>
            </a:r>
            <a:r>
              <a:rPr lang="vi-VN" sz="2400" dirty="0" err="1">
                <a:solidFill>
                  <a:schemeClr val="bg1"/>
                </a:solidFill>
                <a:latin typeface="+mj-lt"/>
              </a:rPr>
              <a:t>Data</a:t>
            </a:r>
            <a:r>
              <a:rPr lang="vi-VN" sz="2400" dirty="0">
                <a:solidFill>
                  <a:schemeClr val="bg1"/>
                </a:solidFill>
                <a:latin typeface="+mj-lt"/>
              </a:rPr>
              <a:t> </a:t>
            </a:r>
            <a:r>
              <a:rPr lang="vi-VN" sz="2400" dirty="0" err="1">
                <a:solidFill>
                  <a:schemeClr val="bg1"/>
                </a:solidFill>
                <a:latin typeface="+mj-lt"/>
              </a:rPr>
              <a:t>Structure</a:t>
            </a:r>
            <a:r>
              <a:rPr lang="vi-VN" sz="2400" dirty="0">
                <a:solidFill>
                  <a:schemeClr val="bg1"/>
                </a:solidFill>
                <a:latin typeface="+mj-lt"/>
              </a:rPr>
              <a:t>)</a:t>
            </a:r>
          </a:p>
          <a:p>
            <a:pPr>
              <a:buFont typeface="Arial" panose="020B0604020202020204" pitchFamily="34" charset="0"/>
              <a:buChar char="•"/>
            </a:pPr>
            <a:r>
              <a:rPr lang="vi-VN" sz="2400" b="1" dirty="0">
                <a:solidFill>
                  <a:schemeClr val="bg1"/>
                </a:solidFill>
                <a:latin typeface="+mj-lt"/>
              </a:rPr>
              <a:t>Quan trọng</a:t>
            </a:r>
            <a:r>
              <a:rPr lang="vi-VN" sz="2400" dirty="0">
                <a:solidFill>
                  <a:schemeClr val="bg1"/>
                </a:solidFill>
                <a:latin typeface="+mj-lt"/>
              </a:rPr>
              <a:t> trong khoa học máy tính (</a:t>
            </a:r>
            <a:r>
              <a:rPr lang="vi-VN" sz="2400" dirty="0" err="1">
                <a:solidFill>
                  <a:schemeClr val="bg1"/>
                </a:solidFill>
                <a:latin typeface="+mj-lt"/>
              </a:rPr>
              <a:t>Computer</a:t>
            </a:r>
            <a:r>
              <a:rPr lang="vi-VN" sz="2400" dirty="0">
                <a:solidFill>
                  <a:schemeClr val="bg1"/>
                </a:solidFill>
                <a:latin typeface="+mj-lt"/>
              </a:rPr>
              <a:t> </a:t>
            </a:r>
            <a:r>
              <a:rPr lang="vi-VN" sz="2400" dirty="0" err="1">
                <a:solidFill>
                  <a:schemeClr val="bg1"/>
                </a:solidFill>
                <a:latin typeface="+mj-lt"/>
              </a:rPr>
              <a:t>Science</a:t>
            </a:r>
            <a:r>
              <a:rPr lang="vi-VN" sz="2400" dirty="0">
                <a:solidFill>
                  <a:schemeClr val="bg1"/>
                </a:solidFill>
                <a:latin typeface="+mj-lt"/>
              </a:rPr>
              <a:t>)</a:t>
            </a:r>
          </a:p>
        </p:txBody>
      </p:sp>
      <p:sp>
        <p:nvSpPr>
          <p:cNvPr id="1051" name="Hộp Văn bản 1050">
            <a:extLst>
              <a:ext uri="{FF2B5EF4-FFF2-40B4-BE49-F238E27FC236}">
                <a16:creationId xmlns:a16="http://schemas.microsoft.com/office/drawing/2014/main" id="{657888D0-24E3-6B70-8FA5-9EDC16E9463E}"/>
              </a:ext>
            </a:extLst>
          </p:cNvPr>
          <p:cNvSpPr txBox="1"/>
          <p:nvPr/>
        </p:nvSpPr>
        <p:spPr>
          <a:xfrm>
            <a:off x="10011987" y="6842736"/>
            <a:ext cx="2942013" cy="584775"/>
          </a:xfrm>
          <a:prstGeom prst="rect">
            <a:avLst/>
          </a:prstGeom>
          <a:noFill/>
        </p:spPr>
        <p:txBody>
          <a:bodyPr wrap="square">
            <a:spAutoFit/>
          </a:bodyPr>
          <a:lstStyle/>
          <a:p>
            <a:r>
              <a:rPr lang="vi-VN" sz="3200" b="1" dirty="0">
                <a:solidFill>
                  <a:schemeClr val="bg1"/>
                </a:solidFill>
                <a:latin typeface="+mj-lt"/>
              </a:rPr>
              <a:t>4. Mục tiêu: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2" name="TextBox 12"/>
          <p:cNvSpPr txBox="1"/>
          <p:nvPr/>
        </p:nvSpPr>
        <p:spPr>
          <a:xfrm>
            <a:off x="914400" y="266700"/>
            <a:ext cx="9540668" cy="1066382"/>
          </a:xfrm>
          <a:prstGeom prst="rect">
            <a:avLst/>
          </a:prstGeom>
        </p:spPr>
        <p:txBody>
          <a:bodyPr lIns="0" tIns="0" rIns="0" bIns="0" rtlCol="0" anchor="t">
            <a:spAutoFit/>
          </a:bodyPr>
          <a:lstStyle/>
          <a:p>
            <a:pPr algn="l">
              <a:lnSpc>
                <a:spcPts val="9445"/>
              </a:lnSpc>
            </a:pPr>
            <a:r>
              <a:rPr lang="en-US" sz="5400" b="1" dirty="0">
                <a:solidFill>
                  <a:srgbClr val="65FFE8"/>
                </a:solidFill>
                <a:latin typeface="Times New Roman" panose="02020603050405020304" pitchFamily="18" charset="0"/>
                <a:ea typeface="Neo Tech Bold"/>
                <a:cs typeface="Times New Roman" panose="02020603050405020304" pitchFamily="18" charset="0"/>
                <a:sym typeface="Neo Tech Bold"/>
              </a:rPr>
              <a:t>Use Case Diagram</a:t>
            </a:r>
          </a:p>
        </p:txBody>
      </p:sp>
      <p:grpSp>
        <p:nvGrpSpPr>
          <p:cNvPr id="23" name="Group 23"/>
          <p:cNvGrpSpPr/>
          <p:nvPr/>
        </p:nvGrpSpPr>
        <p:grpSpPr>
          <a:xfrm>
            <a:off x="16333348" y="8447529"/>
            <a:ext cx="925952" cy="919347"/>
            <a:chOff x="0" y="0"/>
            <a:chExt cx="289003" cy="286941"/>
          </a:xfrm>
        </p:grpSpPr>
        <p:sp>
          <p:nvSpPr>
            <p:cNvPr id="24" name="Freeform 2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vi-VN">
                <a:latin typeface="Times New Roman" panose="02020603050405020304" pitchFamily="18" charset="0"/>
                <a:cs typeface="Times New Roman" panose="02020603050405020304" pitchFamily="18" charset="0"/>
              </a:endParaRPr>
            </a:p>
          </p:txBody>
        </p:sp>
        <p:sp>
          <p:nvSpPr>
            <p:cNvPr id="25" name="TextBox 25"/>
            <p:cNvSpPr txBox="1"/>
            <p:nvPr/>
          </p:nvSpPr>
          <p:spPr>
            <a:xfrm>
              <a:off x="0" y="-38100"/>
              <a:ext cx="289003" cy="325041"/>
            </a:xfrm>
            <a:prstGeom prst="rect">
              <a:avLst/>
            </a:prstGeom>
          </p:spPr>
          <p:txBody>
            <a:bodyPr lIns="50800" tIns="50800" rIns="50800" bIns="50800" rtlCol="0" anchor="ctr"/>
            <a:lstStyle/>
            <a:p>
              <a:pPr algn="ctr">
                <a:lnSpc>
                  <a:spcPts val="2659"/>
                </a:lnSpc>
              </a:pPr>
              <a:endParaRPr>
                <a:latin typeface="Times New Roman" panose="02020603050405020304" pitchFamily="18" charset="0"/>
                <a:cs typeface="Times New Roman" panose="02020603050405020304" pitchFamily="18" charset="0"/>
              </a:endParaRPr>
            </a:p>
          </p:txBody>
        </p:sp>
      </p:grpSp>
      <p:sp>
        <p:nvSpPr>
          <p:cNvPr id="26" name="Freeform 26"/>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Times New Roman" panose="02020603050405020304" pitchFamily="18" charset="0"/>
              <a:cs typeface="Times New Roman" panose="02020603050405020304" pitchFamily="18" charset="0"/>
            </a:endParaRPr>
          </a:p>
        </p:txBody>
      </p:sp>
      <p:pic>
        <p:nvPicPr>
          <p:cNvPr id="28" name="Hình ảnh 27" descr="Ảnh có chứa biểu đồ, ảnh chụp màn hình, hàng, văn bản&#10;&#10;Mô tả được tạo tự động">
            <a:extLst>
              <a:ext uri="{FF2B5EF4-FFF2-40B4-BE49-F238E27FC236}">
                <a16:creationId xmlns:a16="http://schemas.microsoft.com/office/drawing/2014/main" id="{785F2401-DDB2-8E9B-1D9F-74E516610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168" y="1714500"/>
            <a:ext cx="8717663" cy="80498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a:extLst>
            <a:ext uri="{FF2B5EF4-FFF2-40B4-BE49-F238E27FC236}">
              <a16:creationId xmlns:a16="http://schemas.microsoft.com/office/drawing/2014/main" id="{DB6D0712-1EFE-AC67-D989-0E89A6EE741F}"/>
            </a:ext>
          </a:extLst>
        </p:cNvPr>
        <p:cNvGrpSpPr/>
        <p:nvPr/>
      </p:nvGrpSpPr>
      <p:grpSpPr>
        <a:xfrm>
          <a:off x="0" y="0"/>
          <a:ext cx="0" cy="0"/>
          <a:chOff x="0" y="0"/>
          <a:chExt cx="0" cy="0"/>
        </a:xfrm>
      </p:grpSpPr>
      <p:grpSp>
        <p:nvGrpSpPr>
          <p:cNvPr id="20" name="Group 20">
            <a:extLst>
              <a:ext uri="{FF2B5EF4-FFF2-40B4-BE49-F238E27FC236}">
                <a16:creationId xmlns:a16="http://schemas.microsoft.com/office/drawing/2014/main" id="{9E7D8EEC-6B93-3694-7E92-84586E4B530A}"/>
              </a:ext>
            </a:extLst>
          </p:cNvPr>
          <p:cNvGrpSpPr/>
          <p:nvPr/>
        </p:nvGrpSpPr>
        <p:grpSpPr>
          <a:xfrm>
            <a:off x="16333348" y="8447529"/>
            <a:ext cx="925952" cy="919347"/>
            <a:chOff x="0" y="0"/>
            <a:chExt cx="289003" cy="286941"/>
          </a:xfrm>
        </p:grpSpPr>
        <p:sp>
          <p:nvSpPr>
            <p:cNvPr id="21" name="Freeform 21">
              <a:extLst>
                <a:ext uri="{FF2B5EF4-FFF2-40B4-BE49-F238E27FC236}">
                  <a16:creationId xmlns:a16="http://schemas.microsoft.com/office/drawing/2014/main" id="{8D12CD24-3AC0-DBDE-EFD9-3F1C21BC7C90}"/>
                </a:ext>
              </a:extLst>
            </p:cNvPr>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vi-VN">
                <a:latin typeface="+mj-lt"/>
              </a:endParaRPr>
            </a:p>
          </p:txBody>
        </p:sp>
        <p:sp>
          <p:nvSpPr>
            <p:cNvPr id="22" name="TextBox 22">
              <a:extLst>
                <a:ext uri="{FF2B5EF4-FFF2-40B4-BE49-F238E27FC236}">
                  <a16:creationId xmlns:a16="http://schemas.microsoft.com/office/drawing/2014/main" id="{12527CDE-EDF8-7674-7F47-C5FB58C1C246}"/>
                </a:ext>
              </a:extLst>
            </p:cNvPr>
            <p:cNvSpPr txBox="1"/>
            <p:nvPr/>
          </p:nvSpPr>
          <p:spPr>
            <a:xfrm>
              <a:off x="0" y="-38100"/>
              <a:ext cx="289003" cy="325041"/>
            </a:xfrm>
            <a:prstGeom prst="rect">
              <a:avLst/>
            </a:prstGeom>
          </p:spPr>
          <p:txBody>
            <a:bodyPr lIns="50800" tIns="50800" rIns="50800" bIns="50800" rtlCol="0" anchor="ctr"/>
            <a:lstStyle/>
            <a:p>
              <a:pPr algn="ctr">
                <a:lnSpc>
                  <a:spcPts val="2659"/>
                </a:lnSpc>
              </a:pPr>
              <a:endParaRPr>
                <a:latin typeface="+mj-lt"/>
              </a:endParaRPr>
            </a:p>
          </p:txBody>
        </p:sp>
      </p:grpSp>
      <p:sp>
        <p:nvSpPr>
          <p:cNvPr id="23" name="Freeform 23">
            <a:extLst>
              <a:ext uri="{FF2B5EF4-FFF2-40B4-BE49-F238E27FC236}">
                <a16:creationId xmlns:a16="http://schemas.microsoft.com/office/drawing/2014/main" id="{E3720D1A-D91C-E4BC-BCFC-95B2AF72256E}"/>
              </a:ext>
            </a:extLst>
          </p:cNvPr>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mj-lt"/>
            </a:endParaRPr>
          </a:p>
        </p:txBody>
      </p:sp>
      <p:sp>
        <p:nvSpPr>
          <p:cNvPr id="24" name="Freeform 24">
            <a:extLst>
              <a:ext uri="{FF2B5EF4-FFF2-40B4-BE49-F238E27FC236}">
                <a16:creationId xmlns:a16="http://schemas.microsoft.com/office/drawing/2014/main" id="{84B60615-BD6F-CE6F-55BD-CA95728E6FE4}"/>
              </a:ext>
            </a:extLst>
          </p:cNvPr>
          <p:cNvSpPr/>
          <p:nvPr/>
        </p:nvSpPr>
        <p:spPr>
          <a:xfrm rot="3154411">
            <a:off x="-4445856" y="5671974"/>
            <a:ext cx="10212044" cy="7389806"/>
          </a:xfrm>
          <a:custGeom>
            <a:avLst/>
            <a:gdLst/>
            <a:ahLst/>
            <a:cxnLst/>
            <a:rect l="l" t="t" r="r" b="b"/>
            <a:pathLst>
              <a:path w="10212044" h="7389806">
                <a:moveTo>
                  <a:pt x="0" y="0"/>
                </a:moveTo>
                <a:lnTo>
                  <a:pt x="10212043" y="0"/>
                </a:lnTo>
                <a:lnTo>
                  <a:pt x="10212043" y="7389806"/>
                </a:lnTo>
                <a:lnTo>
                  <a:pt x="0" y="73898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latin typeface="+mj-lt"/>
            </a:endParaRPr>
          </a:p>
        </p:txBody>
      </p:sp>
      <p:pic>
        <p:nvPicPr>
          <p:cNvPr id="31" name="Hình ảnh 30" descr="Ảnh có chứa văn bản, biểu đồ, ảnh chụp màn hình, hàng&#10;&#10;Mô tả được tạo tự động">
            <a:extLst>
              <a:ext uri="{FF2B5EF4-FFF2-40B4-BE49-F238E27FC236}">
                <a16:creationId xmlns:a16="http://schemas.microsoft.com/office/drawing/2014/main" id="{0F52D410-B2F2-49C4-53EA-5C88169BB3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8840" y="1638300"/>
            <a:ext cx="10680933" cy="8294563"/>
          </a:xfrm>
          <a:prstGeom prst="rect">
            <a:avLst/>
          </a:prstGeom>
        </p:spPr>
      </p:pic>
      <p:sp>
        <p:nvSpPr>
          <p:cNvPr id="4" name="Hộp Văn bản 3">
            <a:extLst>
              <a:ext uri="{FF2B5EF4-FFF2-40B4-BE49-F238E27FC236}">
                <a16:creationId xmlns:a16="http://schemas.microsoft.com/office/drawing/2014/main" id="{A31F08D1-481C-4CFD-85A8-B9617DC5E7E0}"/>
              </a:ext>
            </a:extLst>
          </p:cNvPr>
          <p:cNvSpPr txBox="1"/>
          <p:nvPr/>
        </p:nvSpPr>
        <p:spPr>
          <a:xfrm>
            <a:off x="914400" y="-190500"/>
            <a:ext cx="8686800" cy="1592808"/>
          </a:xfrm>
          <a:prstGeom prst="rect">
            <a:avLst/>
          </a:prstGeom>
          <a:noFill/>
        </p:spPr>
        <p:txBody>
          <a:bodyPr wrap="square">
            <a:spAutoFit/>
          </a:bodyPr>
          <a:lstStyle/>
          <a:p>
            <a:pPr algn="l">
              <a:lnSpc>
                <a:spcPts val="13691"/>
              </a:lnSpc>
            </a:pPr>
            <a:r>
              <a:rPr lang="en-US" sz="5400" b="1" dirty="0">
                <a:solidFill>
                  <a:srgbClr val="65FFE8"/>
                </a:solidFill>
                <a:latin typeface="+mj-lt"/>
                <a:ea typeface="Neo Tech Bold"/>
                <a:cs typeface="Neo Tech Bold"/>
                <a:sym typeface="Neo Tech Bold"/>
              </a:rPr>
              <a:t>General Class Diagram</a:t>
            </a:r>
          </a:p>
        </p:txBody>
      </p:sp>
    </p:spTree>
    <p:extLst>
      <p:ext uri="{BB962C8B-B14F-4D97-AF65-F5344CB8AC3E}">
        <p14:creationId xmlns:p14="http://schemas.microsoft.com/office/powerpoint/2010/main" val="197262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7" name="Freeform 7"/>
          <p:cNvSpPr/>
          <p:nvPr/>
        </p:nvSpPr>
        <p:spPr>
          <a:xfrm rot="-8311125">
            <a:off x="8445298" y="-4026318"/>
            <a:ext cx="13447968" cy="9731439"/>
          </a:xfrm>
          <a:custGeom>
            <a:avLst/>
            <a:gdLst/>
            <a:ahLst/>
            <a:cxnLst/>
            <a:rect l="l" t="t" r="r" b="b"/>
            <a:pathLst>
              <a:path w="13447968" h="9731439">
                <a:moveTo>
                  <a:pt x="0" y="0"/>
                </a:moveTo>
                <a:lnTo>
                  <a:pt x="13447969" y="0"/>
                </a:lnTo>
                <a:lnTo>
                  <a:pt x="13447969" y="9731438"/>
                </a:lnTo>
                <a:lnTo>
                  <a:pt x="0" y="9731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Times New Roman" panose="02020603050405020304" pitchFamily="18" charset="0"/>
              <a:cs typeface="Times New Roman" panose="02020603050405020304" pitchFamily="18" charset="0"/>
            </a:endParaRPr>
          </a:p>
        </p:txBody>
      </p:sp>
      <p:sp>
        <p:nvSpPr>
          <p:cNvPr id="12" name="TextBox 12"/>
          <p:cNvSpPr txBox="1"/>
          <p:nvPr/>
        </p:nvSpPr>
        <p:spPr>
          <a:xfrm>
            <a:off x="1143000" y="144360"/>
            <a:ext cx="9265274" cy="1220270"/>
          </a:xfrm>
          <a:prstGeom prst="rect">
            <a:avLst/>
          </a:prstGeom>
        </p:spPr>
        <p:txBody>
          <a:bodyPr lIns="0" tIns="0" rIns="0" bIns="0" rtlCol="0" anchor="t">
            <a:spAutoFit/>
          </a:bodyPr>
          <a:lstStyle/>
          <a:p>
            <a:pPr algn="l">
              <a:lnSpc>
                <a:spcPts val="10959"/>
              </a:lnSpc>
            </a:pPr>
            <a:r>
              <a:rPr lang="en-US" sz="5400" b="1" dirty="0">
                <a:solidFill>
                  <a:srgbClr val="65FFE8"/>
                </a:solidFill>
                <a:latin typeface="Times New Roman" panose="02020603050405020304" pitchFamily="18" charset="0"/>
                <a:ea typeface="Neo Tech Bold"/>
                <a:cs typeface="Times New Roman" panose="02020603050405020304" pitchFamily="18" charset="0"/>
                <a:sym typeface="Neo Tech Bold"/>
              </a:rPr>
              <a:t>Inheritance</a:t>
            </a:r>
          </a:p>
        </p:txBody>
      </p:sp>
      <p:grpSp>
        <p:nvGrpSpPr>
          <p:cNvPr id="13" name="Group 13"/>
          <p:cNvGrpSpPr/>
          <p:nvPr/>
        </p:nvGrpSpPr>
        <p:grpSpPr>
          <a:xfrm>
            <a:off x="914400" y="1436708"/>
            <a:ext cx="20878800" cy="6983391"/>
            <a:chOff x="-898044" y="-1055674"/>
            <a:chExt cx="3285431" cy="1806885"/>
          </a:xfrm>
        </p:grpSpPr>
        <p:sp>
          <p:nvSpPr>
            <p:cNvPr id="14" name="Freeform 14"/>
            <p:cNvSpPr/>
            <p:nvPr/>
          </p:nvSpPr>
          <p:spPr>
            <a:xfrm>
              <a:off x="-898044" y="-1055674"/>
              <a:ext cx="1320549" cy="566525"/>
            </a:xfrm>
            <a:custGeom>
              <a:avLst/>
              <a:gdLst/>
              <a:ahLst/>
              <a:cxnLst/>
              <a:rect l="l" t="t" r="r" b="b"/>
              <a:pathLst>
                <a:path w="2387387" h="751211">
                  <a:moveTo>
                    <a:pt x="56369" y="0"/>
                  </a:moveTo>
                  <a:lnTo>
                    <a:pt x="2331017" y="0"/>
                  </a:lnTo>
                  <a:cubicBezTo>
                    <a:pt x="2362149" y="0"/>
                    <a:pt x="2387387" y="25237"/>
                    <a:pt x="2387387" y="56369"/>
                  </a:cubicBezTo>
                  <a:lnTo>
                    <a:pt x="2387387" y="694841"/>
                  </a:lnTo>
                  <a:cubicBezTo>
                    <a:pt x="2387387" y="725973"/>
                    <a:pt x="2362149" y="751211"/>
                    <a:pt x="2331017" y="751211"/>
                  </a:cubicBezTo>
                  <a:lnTo>
                    <a:pt x="56369" y="751211"/>
                  </a:lnTo>
                  <a:cubicBezTo>
                    <a:pt x="41419" y="751211"/>
                    <a:pt x="27082" y="745272"/>
                    <a:pt x="16510" y="734701"/>
                  </a:cubicBezTo>
                  <a:cubicBezTo>
                    <a:pt x="5939" y="724129"/>
                    <a:pt x="0" y="709791"/>
                    <a:pt x="0" y="694841"/>
                  </a:cubicBezTo>
                  <a:lnTo>
                    <a:pt x="0" y="56369"/>
                  </a:lnTo>
                  <a:cubicBezTo>
                    <a:pt x="0" y="41419"/>
                    <a:pt x="5939" y="27082"/>
                    <a:pt x="16510" y="16510"/>
                  </a:cubicBezTo>
                  <a:cubicBezTo>
                    <a:pt x="27082" y="5939"/>
                    <a:pt x="41419" y="0"/>
                    <a:pt x="56369" y="0"/>
                  </a:cubicBezTo>
                  <a:close/>
                </a:path>
              </a:pathLst>
            </a:custGeom>
            <a:solidFill>
              <a:srgbClr val="B9E1E4">
                <a:alpha val="44706"/>
              </a:srgbClr>
            </a:solidFill>
          </p:spPr>
          <p:txBody>
            <a:bodyPr/>
            <a:lstStyle/>
            <a:p>
              <a:endParaRPr lang="vi-VN" dirty="0">
                <a:latin typeface="Times New Roman" panose="02020603050405020304" pitchFamily="18" charset="0"/>
                <a:cs typeface="Times New Roman" panose="02020603050405020304" pitchFamily="18" charset="0"/>
              </a:endParaRPr>
            </a:p>
          </p:txBody>
        </p:sp>
        <p:sp>
          <p:nvSpPr>
            <p:cNvPr id="15" name="TextBox 15"/>
            <p:cNvSpPr txBox="1"/>
            <p:nvPr/>
          </p:nvSpPr>
          <p:spPr>
            <a:xfrm>
              <a:off x="0" y="-66675"/>
              <a:ext cx="2387387" cy="817886"/>
            </a:xfrm>
            <a:prstGeom prst="rect">
              <a:avLst/>
            </a:prstGeom>
          </p:spPr>
          <p:txBody>
            <a:bodyPr lIns="50800" tIns="50800" rIns="50800" bIns="50800" rtlCol="0" anchor="ctr"/>
            <a:lstStyle/>
            <a:p>
              <a:pPr algn="ctr">
                <a:lnSpc>
                  <a:spcPts val="3151"/>
                </a:lnSpc>
              </a:pPr>
              <a:endParaRPr>
                <a:latin typeface="Times New Roman" panose="02020603050405020304" pitchFamily="18" charset="0"/>
                <a:cs typeface="Times New Roman" panose="02020603050405020304" pitchFamily="18" charset="0"/>
              </a:endParaRPr>
            </a:p>
          </p:txBody>
        </p:sp>
      </p:grpSp>
      <p:sp>
        <p:nvSpPr>
          <p:cNvPr id="24" name="Rectangle 2">
            <a:extLst>
              <a:ext uri="{FF2B5EF4-FFF2-40B4-BE49-F238E27FC236}">
                <a16:creationId xmlns:a16="http://schemas.microsoft.com/office/drawing/2014/main" id="{86BFFB2C-7B4F-E9F3-379C-BA9579F0DCA8}"/>
              </a:ext>
            </a:extLst>
          </p:cNvPr>
          <p:cNvSpPr>
            <a:spLocks noChangeArrowheads="1"/>
          </p:cNvSpPr>
          <p:nvPr/>
        </p:nvSpPr>
        <p:spPr bwMode="auto">
          <a:xfrm>
            <a:off x="1127760" y="1602577"/>
            <a:ext cx="85496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Inheritance</a:t>
            </a:r>
            <a:r>
              <a:rPr kumimoji="0" lang="vi-VN" altLang="vi-VN"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(Kế thừa) cho phép một lớp con kế thừa các thuộc tính và phương thức từ lớp cha, giúp tái sử dụng mã nguồn và giảm sự trùng lặp. Các lớp con có thể thêm các phương thức riêng của mình hoặc ghi đè (</a:t>
            </a:r>
            <a:r>
              <a:rPr kumimoji="0" lang="vi-VN" altLang="vi-VN" sz="2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override</a:t>
            </a:r>
            <a:r>
              <a:rPr kumimoji="0" lang="vi-VN" altLang="vi-VN"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các phương thức của lớp cha.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28" name="Hình ảnh 27">
            <a:extLst>
              <a:ext uri="{FF2B5EF4-FFF2-40B4-BE49-F238E27FC236}">
                <a16:creationId xmlns:a16="http://schemas.microsoft.com/office/drawing/2014/main" id="{3A4D79F6-3EB0-8EA4-B2CA-790F3C864578}"/>
              </a:ext>
            </a:extLst>
          </p:cNvPr>
          <p:cNvPicPr>
            <a:picLocks noChangeAspect="1"/>
          </p:cNvPicPr>
          <p:nvPr/>
        </p:nvPicPr>
        <p:blipFill>
          <a:blip r:embed="rId4"/>
          <a:stretch>
            <a:fillRect/>
          </a:stretch>
        </p:blipFill>
        <p:spPr>
          <a:xfrm>
            <a:off x="934493" y="5304835"/>
            <a:ext cx="5657997" cy="3966955"/>
          </a:xfrm>
          <a:prstGeom prst="rect">
            <a:avLst/>
          </a:prstGeom>
        </p:spPr>
      </p:pic>
      <p:pic>
        <p:nvPicPr>
          <p:cNvPr id="30" name="Hình ảnh 29">
            <a:extLst>
              <a:ext uri="{FF2B5EF4-FFF2-40B4-BE49-F238E27FC236}">
                <a16:creationId xmlns:a16="http://schemas.microsoft.com/office/drawing/2014/main" id="{AF9F55F8-8A72-EE45-8C27-B23A4E2D72FF}"/>
              </a:ext>
            </a:extLst>
          </p:cNvPr>
          <p:cNvPicPr>
            <a:picLocks noChangeAspect="1"/>
          </p:cNvPicPr>
          <p:nvPr/>
        </p:nvPicPr>
        <p:blipFill>
          <a:blip r:embed="rId5"/>
          <a:stretch>
            <a:fillRect/>
          </a:stretch>
        </p:blipFill>
        <p:spPr>
          <a:xfrm>
            <a:off x="10986209" y="4566705"/>
            <a:ext cx="4899837" cy="2577115"/>
          </a:xfrm>
          <a:prstGeom prst="rect">
            <a:avLst/>
          </a:prstGeom>
        </p:spPr>
      </p:pic>
      <p:pic>
        <p:nvPicPr>
          <p:cNvPr id="32" name="Hình ảnh 31">
            <a:extLst>
              <a:ext uri="{FF2B5EF4-FFF2-40B4-BE49-F238E27FC236}">
                <a16:creationId xmlns:a16="http://schemas.microsoft.com/office/drawing/2014/main" id="{42FF5ED3-7590-FA57-A202-DD5D0C6F8F0A}"/>
              </a:ext>
            </a:extLst>
          </p:cNvPr>
          <p:cNvPicPr>
            <a:picLocks noChangeAspect="1"/>
          </p:cNvPicPr>
          <p:nvPr/>
        </p:nvPicPr>
        <p:blipFill>
          <a:blip r:embed="rId6"/>
          <a:stretch>
            <a:fillRect/>
          </a:stretch>
        </p:blipFill>
        <p:spPr>
          <a:xfrm>
            <a:off x="10986209" y="1669063"/>
            <a:ext cx="4668999" cy="2577115"/>
          </a:xfrm>
          <a:prstGeom prst="rect">
            <a:avLst/>
          </a:prstGeom>
        </p:spPr>
      </p:pic>
      <p:pic>
        <p:nvPicPr>
          <p:cNvPr id="34" name="Hình ảnh 33">
            <a:extLst>
              <a:ext uri="{FF2B5EF4-FFF2-40B4-BE49-F238E27FC236}">
                <a16:creationId xmlns:a16="http://schemas.microsoft.com/office/drawing/2014/main" id="{B5E66AB1-96EA-D6FA-1903-CECFFDD42384}"/>
              </a:ext>
            </a:extLst>
          </p:cNvPr>
          <p:cNvPicPr>
            <a:picLocks noChangeAspect="1"/>
          </p:cNvPicPr>
          <p:nvPr/>
        </p:nvPicPr>
        <p:blipFill>
          <a:blip r:embed="rId7"/>
          <a:stretch>
            <a:fillRect/>
          </a:stretch>
        </p:blipFill>
        <p:spPr>
          <a:xfrm>
            <a:off x="11049294" y="7600841"/>
            <a:ext cx="4542831" cy="2646309"/>
          </a:xfrm>
          <a:prstGeom prst="rect">
            <a:avLst/>
          </a:prstGeom>
        </p:spPr>
      </p:pic>
      <p:cxnSp>
        <p:nvCxnSpPr>
          <p:cNvPr id="36" name="Đường kết nối Mũi tên Thẳng 35">
            <a:extLst>
              <a:ext uri="{FF2B5EF4-FFF2-40B4-BE49-F238E27FC236}">
                <a16:creationId xmlns:a16="http://schemas.microsoft.com/office/drawing/2014/main" id="{8F4A63AC-2091-9F64-FF9E-DA2F38049F92}"/>
              </a:ext>
            </a:extLst>
          </p:cNvPr>
          <p:cNvCxnSpPr>
            <a:cxnSpLocks/>
            <a:stCxn id="32" idx="1"/>
          </p:cNvCxnSpPr>
          <p:nvPr/>
        </p:nvCxnSpPr>
        <p:spPr>
          <a:xfrm flipH="1">
            <a:off x="6592490" y="2957621"/>
            <a:ext cx="4393719" cy="2821391"/>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Đường kết nối Mũi tên Thẳng 37">
            <a:extLst>
              <a:ext uri="{FF2B5EF4-FFF2-40B4-BE49-F238E27FC236}">
                <a16:creationId xmlns:a16="http://schemas.microsoft.com/office/drawing/2014/main" id="{02F112F9-D05D-367C-41C0-2C38F45C410C}"/>
              </a:ext>
            </a:extLst>
          </p:cNvPr>
          <p:cNvCxnSpPr>
            <a:cxnSpLocks/>
            <a:stCxn id="30" idx="1"/>
          </p:cNvCxnSpPr>
          <p:nvPr/>
        </p:nvCxnSpPr>
        <p:spPr>
          <a:xfrm flipH="1">
            <a:off x="6700232" y="5855263"/>
            <a:ext cx="4285977" cy="523814"/>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Đường kết nối Mũi tên Thẳng 40">
            <a:extLst>
              <a:ext uri="{FF2B5EF4-FFF2-40B4-BE49-F238E27FC236}">
                <a16:creationId xmlns:a16="http://schemas.microsoft.com/office/drawing/2014/main" id="{DE6A7FB9-DF21-4075-89AB-C0DFC253CA7F}"/>
              </a:ext>
            </a:extLst>
          </p:cNvPr>
          <p:cNvCxnSpPr>
            <a:cxnSpLocks/>
            <a:stCxn id="34" idx="1"/>
            <a:endCxn id="28" idx="3"/>
          </p:cNvCxnSpPr>
          <p:nvPr/>
        </p:nvCxnSpPr>
        <p:spPr>
          <a:xfrm flipH="1" flipV="1">
            <a:off x="6592490" y="7288313"/>
            <a:ext cx="4456804" cy="1635683"/>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a:extLst>
            <a:ext uri="{FF2B5EF4-FFF2-40B4-BE49-F238E27FC236}">
              <a16:creationId xmlns:a16="http://schemas.microsoft.com/office/drawing/2014/main" id="{EF0E6A7E-7413-2A90-6201-D3B8221CC5E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5CE56122-A7C6-6D7A-4E9E-420A5A5536D4}"/>
              </a:ext>
            </a:extLst>
          </p:cNvPr>
          <p:cNvSpPr/>
          <p:nvPr/>
        </p:nvSpPr>
        <p:spPr>
          <a:xfrm rot="-8311125">
            <a:off x="8401071" y="-3997805"/>
            <a:ext cx="13447968" cy="9731439"/>
          </a:xfrm>
          <a:custGeom>
            <a:avLst/>
            <a:gdLst/>
            <a:ahLst/>
            <a:cxnLst/>
            <a:rect l="l" t="t" r="r" b="b"/>
            <a:pathLst>
              <a:path w="13447968" h="9731439">
                <a:moveTo>
                  <a:pt x="0" y="0"/>
                </a:moveTo>
                <a:lnTo>
                  <a:pt x="13447969" y="0"/>
                </a:lnTo>
                <a:lnTo>
                  <a:pt x="13447969" y="9731438"/>
                </a:lnTo>
                <a:lnTo>
                  <a:pt x="0" y="9731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mj-lt"/>
            </a:endParaRPr>
          </a:p>
        </p:txBody>
      </p:sp>
      <p:sp>
        <p:nvSpPr>
          <p:cNvPr id="12" name="TextBox 12">
            <a:extLst>
              <a:ext uri="{FF2B5EF4-FFF2-40B4-BE49-F238E27FC236}">
                <a16:creationId xmlns:a16="http://schemas.microsoft.com/office/drawing/2014/main" id="{FFE20FC0-C220-0F3B-99F1-004B506629EC}"/>
              </a:ext>
            </a:extLst>
          </p:cNvPr>
          <p:cNvSpPr txBox="1"/>
          <p:nvPr/>
        </p:nvSpPr>
        <p:spPr>
          <a:xfrm>
            <a:off x="1143000" y="144360"/>
            <a:ext cx="9265274" cy="1240789"/>
          </a:xfrm>
          <a:prstGeom prst="rect">
            <a:avLst/>
          </a:prstGeom>
        </p:spPr>
        <p:txBody>
          <a:bodyPr lIns="0" tIns="0" rIns="0" bIns="0" rtlCol="0" anchor="t">
            <a:spAutoFit/>
          </a:bodyPr>
          <a:lstStyle/>
          <a:p>
            <a:pPr algn="l">
              <a:lnSpc>
                <a:spcPts val="10959"/>
              </a:lnSpc>
            </a:pPr>
            <a:r>
              <a:rPr lang="en-US" sz="5400" b="1" dirty="0">
                <a:solidFill>
                  <a:srgbClr val="65FFE8"/>
                </a:solidFill>
                <a:latin typeface="+mj-lt"/>
                <a:ea typeface="Neo Tech Bold"/>
                <a:cs typeface="Neo Tech Bold"/>
                <a:sym typeface="Neo Tech Bold"/>
              </a:rPr>
              <a:t>Polymorphism</a:t>
            </a:r>
          </a:p>
        </p:txBody>
      </p:sp>
      <p:grpSp>
        <p:nvGrpSpPr>
          <p:cNvPr id="13" name="Group 13">
            <a:extLst>
              <a:ext uri="{FF2B5EF4-FFF2-40B4-BE49-F238E27FC236}">
                <a16:creationId xmlns:a16="http://schemas.microsoft.com/office/drawing/2014/main" id="{621FF9E2-2922-6ECD-FF1E-9F07FC71E344}"/>
              </a:ext>
            </a:extLst>
          </p:cNvPr>
          <p:cNvGrpSpPr/>
          <p:nvPr/>
        </p:nvGrpSpPr>
        <p:grpSpPr>
          <a:xfrm>
            <a:off x="1108519" y="1616887"/>
            <a:ext cx="28575000" cy="6068991"/>
            <a:chOff x="-898044" y="-1055674"/>
            <a:chExt cx="3285431" cy="1806885"/>
          </a:xfrm>
        </p:grpSpPr>
        <p:sp>
          <p:nvSpPr>
            <p:cNvPr id="14" name="Freeform 14">
              <a:extLst>
                <a:ext uri="{FF2B5EF4-FFF2-40B4-BE49-F238E27FC236}">
                  <a16:creationId xmlns:a16="http://schemas.microsoft.com/office/drawing/2014/main" id="{E9CF4CA0-CFDC-02AB-D2CB-6C7480EFC9E5}"/>
                </a:ext>
              </a:extLst>
            </p:cNvPr>
            <p:cNvSpPr/>
            <p:nvPr/>
          </p:nvSpPr>
          <p:spPr>
            <a:xfrm>
              <a:off x="-898044" y="-1055674"/>
              <a:ext cx="1320549" cy="566525"/>
            </a:xfrm>
            <a:custGeom>
              <a:avLst/>
              <a:gdLst/>
              <a:ahLst/>
              <a:cxnLst/>
              <a:rect l="l" t="t" r="r" b="b"/>
              <a:pathLst>
                <a:path w="2387387" h="751211">
                  <a:moveTo>
                    <a:pt x="56369" y="0"/>
                  </a:moveTo>
                  <a:lnTo>
                    <a:pt x="2331017" y="0"/>
                  </a:lnTo>
                  <a:cubicBezTo>
                    <a:pt x="2362149" y="0"/>
                    <a:pt x="2387387" y="25237"/>
                    <a:pt x="2387387" y="56369"/>
                  </a:cubicBezTo>
                  <a:lnTo>
                    <a:pt x="2387387" y="694841"/>
                  </a:lnTo>
                  <a:cubicBezTo>
                    <a:pt x="2387387" y="725973"/>
                    <a:pt x="2362149" y="751211"/>
                    <a:pt x="2331017" y="751211"/>
                  </a:cubicBezTo>
                  <a:lnTo>
                    <a:pt x="56369" y="751211"/>
                  </a:lnTo>
                  <a:cubicBezTo>
                    <a:pt x="41419" y="751211"/>
                    <a:pt x="27082" y="745272"/>
                    <a:pt x="16510" y="734701"/>
                  </a:cubicBezTo>
                  <a:cubicBezTo>
                    <a:pt x="5939" y="724129"/>
                    <a:pt x="0" y="709791"/>
                    <a:pt x="0" y="694841"/>
                  </a:cubicBezTo>
                  <a:lnTo>
                    <a:pt x="0" y="56369"/>
                  </a:lnTo>
                  <a:cubicBezTo>
                    <a:pt x="0" y="41419"/>
                    <a:pt x="5939" y="27082"/>
                    <a:pt x="16510" y="16510"/>
                  </a:cubicBezTo>
                  <a:cubicBezTo>
                    <a:pt x="27082" y="5939"/>
                    <a:pt x="41419" y="0"/>
                    <a:pt x="56369" y="0"/>
                  </a:cubicBezTo>
                  <a:close/>
                </a:path>
              </a:pathLst>
            </a:custGeom>
            <a:solidFill>
              <a:srgbClr val="B9E1E4">
                <a:alpha val="44706"/>
              </a:srgbClr>
            </a:solidFill>
          </p:spPr>
          <p:txBody>
            <a:bodyPr/>
            <a:lstStyle/>
            <a:p>
              <a:endParaRPr lang="vi-VN" dirty="0">
                <a:latin typeface="+mj-lt"/>
              </a:endParaRPr>
            </a:p>
          </p:txBody>
        </p:sp>
        <p:sp>
          <p:nvSpPr>
            <p:cNvPr id="15" name="TextBox 15">
              <a:extLst>
                <a:ext uri="{FF2B5EF4-FFF2-40B4-BE49-F238E27FC236}">
                  <a16:creationId xmlns:a16="http://schemas.microsoft.com/office/drawing/2014/main" id="{F08BA5EE-970D-FB19-CFC8-CC453EB3CB5F}"/>
                </a:ext>
              </a:extLst>
            </p:cNvPr>
            <p:cNvSpPr txBox="1"/>
            <p:nvPr/>
          </p:nvSpPr>
          <p:spPr>
            <a:xfrm>
              <a:off x="0" y="-66675"/>
              <a:ext cx="2387387" cy="817886"/>
            </a:xfrm>
            <a:prstGeom prst="rect">
              <a:avLst/>
            </a:prstGeom>
          </p:spPr>
          <p:txBody>
            <a:bodyPr lIns="50800" tIns="50800" rIns="50800" bIns="50800" rtlCol="0" anchor="ctr"/>
            <a:lstStyle/>
            <a:p>
              <a:pPr algn="ctr">
                <a:lnSpc>
                  <a:spcPts val="3151"/>
                </a:lnSpc>
              </a:pPr>
              <a:endParaRPr>
                <a:latin typeface="+mj-lt"/>
              </a:endParaRPr>
            </a:p>
          </p:txBody>
        </p:sp>
      </p:grpSp>
      <p:sp>
        <p:nvSpPr>
          <p:cNvPr id="2" name="Rectangle 1">
            <a:extLst>
              <a:ext uri="{FF2B5EF4-FFF2-40B4-BE49-F238E27FC236}">
                <a16:creationId xmlns:a16="http://schemas.microsoft.com/office/drawing/2014/main" id="{1F1941CB-3328-E493-2D6A-94AD8928E844}"/>
              </a:ext>
            </a:extLst>
          </p:cNvPr>
          <p:cNvSpPr>
            <a:spLocks noChangeArrowheads="1"/>
          </p:cNvSpPr>
          <p:nvPr/>
        </p:nvSpPr>
        <p:spPr bwMode="auto">
          <a:xfrm>
            <a:off x="1108520" y="1723816"/>
            <a:ext cx="110072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400" b="1" i="0" u="none" strike="noStrike" cap="none" normalizeH="0" baseline="0" dirty="0">
                <a:ln>
                  <a:noFill/>
                </a:ln>
                <a:solidFill>
                  <a:schemeClr val="bg1"/>
                </a:solidFill>
                <a:effectLst/>
                <a:latin typeface="+mj-lt"/>
              </a:rPr>
              <a:t>Đa hình (</a:t>
            </a:r>
            <a:r>
              <a:rPr kumimoji="0" lang="vi-VN" altLang="vi-VN" sz="2400" b="1" i="0" u="none" strike="noStrike" cap="none" normalizeH="0" baseline="0" dirty="0" err="1">
                <a:ln>
                  <a:noFill/>
                </a:ln>
                <a:solidFill>
                  <a:schemeClr val="bg1"/>
                </a:solidFill>
                <a:effectLst/>
                <a:latin typeface="+mj-lt"/>
              </a:rPr>
              <a:t>Polymorphism</a:t>
            </a:r>
            <a:r>
              <a:rPr kumimoji="0" lang="vi-VN" altLang="vi-VN" sz="2400" b="1" i="0" u="none" strike="noStrike" cap="none" normalizeH="0" baseline="0" dirty="0">
                <a:ln>
                  <a:noFill/>
                </a:ln>
                <a:solidFill>
                  <a:schemeClr val="bg1"/>
                </a:solidFill>
                <a:effectLst/>
                <a:latin typeface="+mj-lt"/>
              </a:rPr>
              <a:t>)</a:t>
            </a:r>
            <a:r>
              <a:rPr kumimoji="0" lang="vi-VN" altLang="vi-VN" sz="2400" b="0" i="0" u="none" strike="noStrike" cap="none" normalizeH="0" baseline="0" dirty="0">
                <a:ln>
                  <a:noFill/>
                </a:ln>
                <a:solidFill>
                  <a:schemeClr val="bg1"/>
                </a:solidFill>
                <a:effectLst/>
                <a:latin typeface="+mj-lt"/>
              </a:rPr>
              <a:t> là một đặc điểm quan trọng của lập trình hướng đối tượng, cho phép các đối tượng thuộc các lớp khác nhau có thể chia sẻ cùng một tên phương thức nhưng có thể có các hành vi khác nhau.</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vi-VN" altLang="vi-VN" sz="2400" b="0" i="0" u="none" strike="noStrike" cap="none" normalizeH="0" baseline="0" dirty="0">
              <a:ln>
                <a:noFill/>
              </a:ln>
              <a:solidFill>
                <a:schemeClr val="bg1"/>
              </a:solidFill>
              <a:effectLst/>
              <a:latin typeface="+mj-lt"/>
            </a:endParaRPr>
          </a:p>
        </p:txBody>
      </p:sp>
      <p:sp>
        <p:nvSpPr>
          <p:cNvPr id="4" name="Hộp Văn bản 3">
            <a:extLst>
              <a:ext uri="{FF2B5EF4-FFF2-40B4-BE49-F238E27FC236}">
                <a16:creationId xmlns:a16="http://schemas.microsoft.com/office/drawing/2014/main" id="{4D20F0F6-B153-273E-526C-D9AA69EFAA75}"/>
              </a:ext>
            </a:extLst>
          </p:cNvPr>
          <p:cNvSpPr txBox="1"/>
          <p:nvPr/>
        </p:nvSpPr>
        <p:spPr>
          <a:xfrm>
            <a:off x="1197960" y="4361583"/>
            <a:ext cx="5414200" cy="523220"/>
          </a:xfrm>
          <a:prstGeom prst="rect">
            <a:avLst/>
          </a:prstGeom>
          <a:noFill/>
        </p:spPr>
        <p:txBody>
          <a:bodyPr wrap="square">
            <a:spAutoFit/>
          </a:bodyPr>
          <a:lstStyle/>
          <a:p>
            <a:r>
              <a:rPr lang="vi-VN" sz="2800" b="1" dirty="0" err="1">
                <a:solidFill>
                  <a:schemeClr val="bg1"/>
                </a:solidFill>
                <a:latin typeface="+mj-lt"/>
              </a:rPr>
              <a:t>Compile-time</a:t>
            </a:r>
            <a:r>
              <a:rPr lang="vi-VN" sz="2800" b="1" dirty="0">
                <a:solidFill>
                  <a:schemeClr val="bg1"/>
                </a:solidFill>
                <a:latin typeface="+mj-lt"/>
              </a:rPr>
              <a:t> </a:t>
            </a:r>
            <a:r>
              <a:rPr lang="vi-VN" sz="2800" b="1" dirty="0" err="1">
                <a:solidFill>
                  <a:schemeClr val="bg1"/>
                </a:solidFill>
                <a:latin typeface="+mj-lt"/>
              </a:rPr>
              <a:t>Polymorphism</a:t>
            </a:r>
            <a:endParaRPr lang="vi-VN" sz="2800" b="1" dirty="0">
              <a:solidFill>
                <a:schemeClr val="bg1"/>
              </a:solidFill>
              <a:latin typeface="+mj-lt"/>
            </a:endParaRPr>
          </a:p>
        </p:txBody>
      </p:sp>
      <p:pic>
        <p:nvPicPr>
          <p:cNvPr id="6" name="Hình ảnh 5">
            <a:extLst>
              <a:ext uri="{FF2B5EF4-FFF2-40B4-BE49-F238E27FC236}">
                <a16:creationId xmlns:a16="http://schemas.microsoft.com/office/drawing/2014/main" id="{2BA9D3B0-0174-468F-A04F-37C26630F5E2}"/>
              </a:ext>
            </a:extLst>
          </p:cNvPr>
          <p:cNvPicPr>
            <a:picLocks noChangeAspect="1"/>
          </p:cNvPicPr>
          <p:nvPr/>
        </p:nvPicPr>
        <p:blipFill>
          <a:blip r:embed="rId4"/>
          <a:stretch>
            <a:fillRect/>
          </a:stretch>
        </p:blipFill>
        <p:spPr>
          <a:xfrm>
            <a:off x="1197960" y="5513807"/>
            <a:ext cx="4705900" cy="886354"/>
          </a:xfrm>
          <a:prstGeom prst="rect">
            <a:avLst/>
          </a:prstGeom>
        </p:spPr>
      </p:pic>
      <p:sp>
        <p:nvSpPr>
          <p:cNvPr id="9" name="Hộp Văn bản 8">
            <a:extLst>
              <a:ext uri="{FF2B5EF4-FFF2-40B4-BE49-F238E27FC236}">
                <a16:creationId xmlns:a16="http://schemas.microsoft.com/office/drawing/2014/main" id="{7A8CAB8C-154D-86D9-458B-09CA213D8B5B}"/>
              </a:ext>
            </a:extLst>
          </p:cNvPr>
          <p:cNvSpPr txBox="1"/>
          <p:nvPr/>
        </p:nvSpPr>
        <p:spPr>
          <a:xfrm>
            <a:off x="10408274" y="4361583"/>
            <a:ext cx="5013959" cy="523220"/>
          </a:xfrm>
          <a:prstGeom prst="rect">
            <a:avLst/>
          </a:prstGeom>
          <a:noFill/>
        </p:spPr>
        <p:txBody>
          <a:bodyPr wrap="square">
            <a:spAutoFit/>
          </a:bodyPr>
          <a:lstStyle/>
          <a:p>
            <a:r>
              <a:rPr lang="vi-VN" sz="2800" b="1" dirty="0" err="1">
                <a:solidFill>
                  <a:schemeClr val="bg1"/>
                </a:solidFill>
                <a:latin typeface="+mj-lt"/>
              </a:rPr>
              <a:t>Runtime</a:t>
            </a:r>
            <a:r>
              <a:rPr lang="vi-VN" sz="2800" b="1" dirty="0">
                <a:solidFill>
                  <a:schemeClr val="bg1"/>
                </a:solidFill>
                <a:latin typeface="+mj-lt"/>
              </a:rPr>
              <a:t> </a:t>
            </a:r>
            <a:r>
              <a:rPr lang="vi-VN" sz="2800" b="1" dirty="0" err="1">
                <a:solidFill>
                  <a:schemeClr val="bg1"/>
                </a:solidFill>
                <a:latin typeface="+mj-lt"/>
              </a:rPr>
              <a:t>Polymorphism</a:t>
            </a:r>
            <a:endParaRPr lang="vi-VN" sz="2800" b="1" dirty="0">
              <a:solidFill>
                <a:schemeClr val="bg1"/>
              </a:solidFill>
              <a:latin typeface="+mj-lt"/>
            </a:endParaRPr>
          </a:p>
        </p:txBody>
      </p:sp>
      <p:pic>
        <p:nvPicPr>
          <p:cNvPr id="18" name="Hình ảnh 17">
            <a:extLst>
              <a:ext uri="{FF2B5EF4-FFF2-40B4-BE49-F238E27FC236}">
                <a16:creationId xmlns:a16="http://schemas.microsoft.com/office/drawing/2014/main" id="{9DEF4F60-D566-5E1A-B7BE-AB611480BA20}"/>
              </a:ext>
            </a:extLst>
          </p:cNvPr>
          <p:cNvPicPr>
            <a:picLocks noChangeAspect="1"/>
          </p:cNvPicPr>
          <p:nvPr/>
        </p:nvPicPr>
        <p:blipFill>
          <a:blip r:embed="rId5"/>
          <a:stretch>
            <a:fillRect/>
          </a:stretch>
        </p:blipFill>
        <p:spPr>
          <a:xfrm>
            <a:off x="8458200" y="5100734"/>
            <a:ext cx="8497535" cy="3668958"/>
          </a:xfrm>
          <a:prstGeom prst="rect">
            <a:avLst/>
          </a:prstGeom>
        </p:spPr>
      </p:pic>
      <p:sp>
        <p:nvSpPr>
          <p:cNvPr id="20" name="Hộp Văn bản 19">
            <a:extLst>
              <a:ext uri="{FF2B5EF4-FFF2-40B4-BE49-F238E27FC236}">
                <a16:creationId xmlns:a16="http://schemas.microsoft.com/office/drawing/2014/main" id="{5BD68285-5EA3-F2E0-0ED6-47698FCCF85C}"/>
              </a:ext>
            </a:extLst>
          </p:cNvPr>
          <p:cNvSpPr txBox="1"/>
          <p:nvPr/>
        </p:nvSpPr>
        <p:spPr>
          <a:xfrm>
            <a:off x="8419453" y="9020925"/>
            <a:ext cx="8991600" cy="830997"/>
          </a:xfrm>
          <a:prstGeom prst="rect">
            <a:avLst/>
          </a:prstGeom>
          <a:noFill/>
        </p:spPr>
        <p:txBody>
          <a:bodyPr wrap="square">
            <a:spAutoFit/>
          </a:bodyPr>
          <a:lstStyle/>
          <a:p>
            <a:r>
              <a:rPr lang="en-US" sz="2400" dirty="0">
                <a:highlight>
                  <a:srgbClr val="FFFF00"/>
                </a:highlight>
                <a:latin typeface="+mj-lt"/>
              </a:rPr>
              <a:t>i</a:t>
            </a:r>
            <a:r>
              <a:rPr lang="vi-VN" sz="2400" dirty="0" err="1">
                <a:highlight>
                  <a:srgbClr val="FFFF00"/>
                </a:highlight>
                <a:latin typeface="+mj-lt"/>
              </a:rPr>
              <a:t>nsert</a:t>
            </a:r>
            <a:r>
              <a:rPr lang="en-US" sz="2400" dirty="0">
                <a:highlight>
                  <a:srgbClr val="FFFF00"/>
                </a:highlight>
                <a:latin typeface="+mj-lt"/>
              </a:rPr>
              <a:t> </a:t>
            </a:r>
            <a:r>
              <a:rPr lang="vi-VN" sz="2400" dirty="0">
                <a:highlight>
                  <a:srgbClr val="FFFF00"/>
                </a:highlight>
                <a:latin typeface="+mj-lt"/>
              </a:rPr>
              <a:t>(</a:t>
            </a:r>
            <a:r>
              <a:rPr lang="vi-VN" sz="2400" dirty="0" err="1">
                <a:highlight>
                  <a:srgbClr val="FFFF00"/>
                </a:highlight>
                <a:latin typeface="+mj-lt"/>
              </a:rPr>
              <a:t>int</a:t>
            </a:r>
            <a:r>
              <a:rPr lang="vi-VN" sz="2400" dirty="0">
                <a:highlight>
                  <a:srgbClr val="FFFF00"/>
                </a:highlight>
                <a:latin typeface="+mj-lt"/>
              </a:rPr>
              <a:t> </a:t>
            </a:r>
            <a:r>
              <a:rPr lang="vi-VN" sz="2400" dirty="0" err="1">
                <a:highlight>
                  <a:srgbClr val="FFFF00"/>
                </a:highlight>
                <a:latin typeface="+mj-lt"/>
              </a:rPr>
              <a:t>value</a:t>
            </a:r>
            <a:r>
              <a:rPr lang="vi-VN" sz="2400" dirty="0">
                <a:highlight>
                  <a:srgbClr val="FFFF00"/>
                </a:highlight>
                <a:latin typeface="+mj-lt"/>
              </a:rPr>
              <a:t>)</a:t>
            </a:r>
            <a:r>
              <a:rPr lang="en-US" sz="2400" dirty="0">
                <a:highlight>
                  <a:srgbClr val="FFFF00"/>
                </a:highlight>
                <a:latin typeface="+mj-lt"/>
              </a:rPr>
              <a:t>, delete (int value), find (int value), sort (int value)</a:t>
            </a:r>
          </a:p>
          <a:p>
            <a:endParaRPr lang="vi-VN" sz="2400" dirty="0">
              <a:highlight>
                <a:srgbClr val="FFFF00"/>
              </a:highlight>
              <a:latin typeface="+mj-lt"/>
            </a:endParaRPr>
          </a:p>
        </p:txBody>
      </p:sp>
    </p:spTree>
    <p:extLst>
      <p:ext uri="{BB962C8B-B14F-4D97-AF65-F5344CB8AC3E}">
        <p14:creationId xmlns:p14="http://schemas.microsoft.com/office/powerpoint/2010/main" val="364624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a:extLst>
            <a:ext uri="{FF2B5EF4-FFF2-40B4-BE49-F238E27FC236}">
              <a16:creationId xmlns:a16="http://schemas.microsoft.com/office/drawing/2014/main" id="{ECFA200C-E065-7705-04FA-3152B6ACD251}"/>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3AD855CF-C1FB-3C29-4D90-43DFAD9A6DEB}"/>
              </a:ext>
            </a:extLst>
          </p:cNvPr>
          <p:cNvSpPr/>
          <p:nvPr/>
        </p:nvSpPr>
        <p:spPr>
          <a:xfrm rot="-8311125">
            <a:off x="8445298" y="-4026318"/>
            <a:ext cx="13447968" cy="9731439"/>
          </a:xfrm>
          <a:custGeom>
            <a:avLst/>
            <a:gdLst/>
            <a:ahLst/>
            <a:cxnLst/>
            <a:rect l="l" t="t" r="r" b="b"/>
            <a:pathLst>
              <a:path w="13447968" h="9731439">
                <a:moveTo>
                  <a:pt x="0" y="0"/>
                </a:moveTo>
                <a:lnTo>
                  <a:pt x="13447969" y="0"/>
                </a:lnTo>
                <a:lnTo>
                  <a:pt x="13447969" y="9731438"/>
                </a:lnTo>
                <a:lnTo>
                  <a:pt x="0" y="9731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mj-lt"/>
            </a:endParaRPr>
          </a:p>
        </p:txBody>
      </p:sp>
      <p:sp>
        <p:nvSpPr>
          <p:cNvPr id="12" name="TextBox 12">
            <a:extLst>
              <a:ext uri="{FF2B5EF4-FFF2-40B4-BE49-F238E27FC236}">
                <a16:creationId xmlns:a16="http://schemas.microsoft.com/office/drawing/2014/main" id="{3352544A-0031-82A9-835D-79B1A10BF40A}"/>
              </a:ext>
            </a:extLst>
          </p:cNvPr>
          <p:cNvSpPr txBox="1"/>
          <p:nvPr/>
        </p:nvSpPr>
        <p:spPr>
          <a:xfrm>
            <a:off x="971407" y="96496"/>
            <a:ext cx="18135600" cy="1236364"/>
          </a:xfrm>
          <a:prstGeom prst="rect">
            <a:avLst/>
          </a:prstGeom>
        </p:spPr>
        <p:txBody>
          <a:bodyPr wrap="square" lIns="0" tIns="0" rIns="0" bIns="0" rtlCol="0" anchor="t">
            <a:spAutoFit/>
          </a:bodyPr>
          <a:lstStyle/>
          <a:p>
            <a:pPr algn="l">
              <a:lnSpc>
                <a:spcPts val="10959"/>
              </a:lnSpc>
            </a:pPr>
            <a:r>
              <a:rPr lang="vi-VN" sz="5400" dirty="0" err="1">
                <a:solidFill>
                  <a:srgbClr val="1DFAFA"/>
                </a:solidFill>
                <a:latin typeface="+mj-lt"/>
              </a:rPr>
              <a:t>Association</a:t>
            </a:r>
            <a:r>
              <a:rPr lang="vi-VN" sz="5400" dirty="0">
                <a:solidFill>
                  <a:srgbClr val="1DFAFA"/>
                </a:solidFill>
                <a:latin typeface="+mj-lt"/>
              </a:rPr>
              <a:t>, </a:t>
            </a:r>
            <a:r>
              <a:rPr lang="vi-VN" sz="5400" dirty="0" err="1">
                <a:solidFill>
                  <a:srgbClr val="1DFAFA"/>
                </a:solidFill>
                <a:latin typeface="+mj-lt"/>
              </a:rPr>
              <a:t>Aggregation</a:t>
            </a:r>
            <a:r>
              <a:rPr lang="vi-VN" sz="5400" dirty="0">
                <a:solidFill>
                  <a:srgbClr val="1DFAFA"/>
                </a:solidFill>
                <a:latin typeface="+mj-lt"/>
              </a:rPr>
              <a:t>, </a:t>
            </a:r>
            <a:r>
              <a:rPr lang="vi-VN" sz="5400" dirty="0" err="1">
                <a:solidFill>
                  <a:srgbClr val="1DFAFA"/>
                </a:solidFill>
                <a:latin typeface="+mj-lt"/>
              </a:rPr>
              <a:t>and</a:t>
            </a:r>
            <a:r>
              <a:rPr lang="vi-VN" sz="5400" dirty="0">
                <a:solidFill>
                  <a:srgbClr val="1DFAFA"/>
                </a:solidFill>
                <a:latin typeface="+mj-lt"/>
              </a:rPr>
              <a:t> </a:t>
            </a:r>
            <a:r>
              <a:rPr lang="vi-VN" sz="5400" dirty="0" err="1">
                <a:solidFill>
                  <a:srgbClr val="1DFAFA"/>
                </a:solidFill>
                <a:latin typeface="+mj-lt"/>
              </a:rPr>
              <a:t>Composition</a:t>
            </a:r>
            <a:endParaRPr lang="en-US" sz="5400" b="1" dirty="0">
              <a:solidFill>
                <a:srgbClr val="1DFAFA"/>
              </a:solidFill>
              <a:latin typeface="+mj-lt"/>
              <a:ea typeface="Neo Tech Bold"/>
              <a:cs typeface="Neo Tech Bold"/>
              <a:sym typeface="Neo Tech Bold"/>
            </a:endParaRPr>
          </a:p>
        </p:txBody>
      </p:sp>
      <p:sp>
        <p:nvSpPr>
          <p:cNvPr id="3" name="Hình chữ nhật: Góc Tròn 2">
            <a:extLst>
              <a:ext uri="{FF2B5EF4-FFF2-40B4-BE49-F238E27FC236}">
                <a16:creationId xmlns:a16="http://schemas.microsoft.com/office/drawing/2014/main" id="{495C67C3-965E-A1B4-7B18-DB7EA887DA73}"/>
              </a:ext>
            </a:extLst>
          </p:cNvPr>
          <p:cNvSpPr/>
          <p:nvPr/>
        </p:nvSpPr>
        <p:spPr>
          <a:xfrm>
            <a:off x="971407" y="1303825"/>
            <a:ext cx="14812068" cy="68442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latin typeface="+mj-lt"/>
            </a:endParaRPr>
          </a:p>
        </p:txBody>
      </p:sp>
      <p:sp>
        <p:nvSpPr>
          <p:cNvPr id="2" name="Rectangle 1">
            <a:extLst>
              <a:ext uri="{FF2B5EF4-FFF2-40B4-BE49-F238E27FC236}">
                <a16:creationId xmlns:a16="http://schemas.microsoft.com/office/drawing/2014/main" id="{32DD4C0D-0D94-8167-EF46-E0955D1C5D3F}"/>
              </a:ext>
            </a:extLst>
          </p:cNvPr>
          <p:cNvSpPr>
            <a:spLocks noChangeArrowheads="1"/>
          </p:cNvSpPr>
          <p:nvPr/>
        </p:nvSpPr>
        <p:spPr bwMode="auto">
          <a:xfrm>
            <a:off x="2167141" y="2495473"/>
            <a:ext cx="12420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vi-VN" sz="2400" b="1" i="0" u="none" strike="noStrike" cap="none" normalizeH="0" baseline="0" dirty="0" err="1">
                <a:ln>
                  <a:noFill/>
                </a:ln>
                <a:solidFill>
                  <a:schemeClr val="bg1"/>
                </a:solidFill>
                <a:effectLst/>
                <a:latin typeface="+mj-lt"/>
              </a:rPr>
              <a:t>Association</a:t>
            </a:r>
            <a:r>
              <a:rPr kumimoji="0" lang="vi-VN" altLang="vi-VN" sz="2400" b="0" i="0" u="none" strike="noStrike" cap="none" normalizeH="0" baseline="0" dirty="0">
                <a:ln>
                  <a:noFill/>
                </a:ln>
                <a:solidFill>
                  <a:schemeClr val="bg1"/>
                </a:solidFill>
                <a:effectLst/>
                <a:latin typeface="+mj-lt"/>
              </a:rPr>
              <a:t>:</a:t>
            </a:r>
            <a:endParaRPr kumimoji="0" lang="en-US" altLang="vi-VN" sz="24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vi-VN" sz="2400" dirty="0">
                <a:solidFill>
                  <a:schemeClr val="bg1"/>
                </a:solidFill>
                <a:latin typeface="+mj-lt"/>
              </a:rPr>
              <a:t>	L</a:t>
            </a:r>
            <a:r>
              <a:rPr kumimoji="0" lang="vi-VN" altLang="vi-VN" sz="2400" b="0" i="0" u="none" strike="noStrike" cap="none" normalizeH="0" baseline="0" dirty="0">
                <a:ln>
                  <a:noFill/>
                </a:ln>
                <a:solidFill>
                  <a:schemeClr val="bg1"/>
                </a:solidFill>
                <a:effectLst/>
                <a:latin typeface="+mj-lt"/>
              </a:rPr>
              <a:t>à một mối quan hệ đơn giản giữa hai lớp, nơi mỗi lớp có thể tồn tại độc lập với lớp còn lại.</a:t>
            </a:r>
            <a:endParaRPr kumimoji="0" lang="en-US" altLang="vi-VN" sz="2400" b="0" i="0" u="none" strike="noStrike" cap="none" normalizeH="0" baseline="0" dirty="0">
              <a:ln>
                <a:noFill/>
              </a:ln>
              <a:solidFill>
                <a:schemeClr val="bg1"/>
              </a:solidFill>
              <a:effectLst/>
              <a:latin typeface="+mj-lt"/>
            </a:endParaRPr>
          </a:p>
          <a:p>
            <a:pPr lvl="1" eaLnBrk="0" fontAlgn="base" hangingPunct="0">
              <a:spcBef>
                <a:spcPct val="0"/>
              </a:spcBef>
              <a:spcAft>
                <a:spcPct val="0"/>
              </a:spcAft>
            </a:pPr>
            <a:r>
              <a:rPr kumimoji="0" lang="en-US" altLang="vi-VN" sz="2400" b="0" i="0" u="none" strike="noStrike" cap="none" normalizeH="0" baseline="0" dirty="0">
                <a:ln>
                  <a:noFill/>
                </a:ln>
                <a:effectLst/>
                <a:highlight>
                  <a:srgbClr val="FFFF00"/>
                </a:highlight>
                <a:latin typeface="+mj-lt"/>
              </a:rPr>
              <a:t>-&gt; </a:t>
            </a:r>
            <a:r>
              <a:rPr kumimoji="0" lang="en-US" altLang="vi-VN" sz="2400" b="0" i="0" u="none" strike="noStrike" cap="none" normalizeH="0" baseline="0" dirty="0" err="1">
                <a:ln>
                  <a:noFill/>
                </a:ln>
                <a:effectLst/>
                <a:highlight>
                  <a:srgbClr val="FFFF00"/>
                </a:highlight>
                <a:latin typeface="+mj-lt"/>
              </a:rPr>
              <a:t>DataStructure</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va</a:t>
            </a:r>
            <a:r>
              <a:rPr kumimoji="0" lang="en-US" altLang="vi-VN" sz="2400" b="0" i="0" u="none" strike="noStrike" cap="none" normalizeH="0" baseline="0" dirty="0">
                <a:ln>
                  <a:noFill/>
                </a:ln>
                <a:effectLst/>
                <a:highlight>
                  <a:srgbClr val="FFFF00"/>
                </a:highlight>
                <a:latin typeface="+mj-lt"/>
              </a:rPr>
              <a:t>̀ List&lt;Integer&gt;</a:t>
            </a:r>
            <a:endParaRPr kumimoji="0" lang="vi-VN" altLang="vi-VN" sz="2400" b="0" i="0" u="none" strike="noStrike" cap="none" normalizeH="0" baseline="0" dirty="0">
              <a:ln>
                <a:noFill/>
              </a:ln>
              <a:effectLst/>
              <a:highlight>
                <a:srgbClr val="FFFF00"/>
              </a:highligh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2400" b="1" i="0" u="none" strike="noStrike" cap="none" normalizeH="0" baseline="0" dirty="0" err="1">
                <a:ln>
                  <a:noFill/>
                </a:ln>
                <a:solidFill>
                  <a:schemeClr val="bg1"/>
                </a:solidFill>
                <a:effectLst/>
                <a:latin typeface="+mj-lt"/>
              </a:rPr>
              <a:t>Aggregation</a:t>
            </a:r>
            <a:r>
              <a:rPr kumimoji="0" lang="vi-VN" altLang="vi-VN" sz="2400" b="0" i="0" u="none" strike="noStrike" cap="none" normalizeH="0" baseline="0" dirty="0">
                <a:ln>
                  <a:noFill/>
                </a:ln>
                <a:solidFill>
                  <a:schemeClr val="bg1"/>
                </a:solidFill>
                <a:effectLst/>
                <a:latin typeface="+mj-lt"/>
              </a:rPr>
              <a:t>:</a:t>
            </a:r>
            <a:endParaRPr kumimoji="0" lang="en-US" altLang="vi-VN" sz="24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vi-VN" sz="2400" dirty="0">
                <a:solidFill>
                  <a:schemeClr val="bg1"/>
                </a:solidFill>
                <a:latin typeface="+mj-lt"/>
              </a:rPr>
              <a:t>	</a:t>
            </a:r>
            <a:r>
              <a:rPr kumimoji="0" lang="en-US" altLang="vi-VN" sz="2400" b="0" i="0" u="none" strike="noStrike" cap="none" normalizeH="0" baseline="0" dirty="0">
                <a:ln>
                  <a:noFill/>
                </a:ln>
                <a:solidFill>
                  <a:schemeClr val="bg1"/>
                </a:solidFill>
                <a:effectLst/>
                <a:latin typeface="+mj-lt"/>
              </a:rPr>
              <a:t>L</a:t>
            </a:r>
            <a:r>
              <a:rPr kumimoji="0" lang="vi-VN" altLang="vi-VN" sz="2400" b="0" i="0" u="none" strike="noStrike" cap="none" normalizeH="0" baseline="0" dirty="0">
                <a:ln>
                  <a:noFill/>
                </a:ln>
                <a:solidFill>
                  <a:schemeClr val="bg1"/>
                </a:solidFill>
                <a:effectLst/>
                <a:latin typeface="+mj-lt"/>
              </a:rPr>
              <a:t>à một mối quan hệ đặc biệt của </a:t>
            </a:r>
            <a:r>
              <a:rPr kumimoji="0" lang="vi-VN" altLang="vi-VN" sz="2400" b="0" i="0" u="none" strike="noStrike" cap="none" normalizeH="0" baseline="0" dirty="0" err="1">
                <a:ln>
                  <a:noFill/>
                </a:ln>
                <a:solidFill>
                  <a:schemeClr val="bg1"/>
                </a:solidFill>
                <a:effectLst/>
                <a:latin typeface="+mj-lt"/>
              </a:rPr>
              <a:t>Association</a:t>
            </a:r>
            <a:r>
              <a:rPr kumimoji="0" lang="vi-VN" altLang="vi-VN" sz="2400" b="0" i="0" u="none" strike="noStrike" cap="none" normalizeH="0" baseline="0" dirty="0">
                <a:ln>
                  <a:noFill/>
                </a:ln>
                <a:solidFill>
                  <a:schemeClr val="bg1"/>
                </a:solidFill>
                <a:effectLst/>
                <a:latin typeface="+mj-lt"/>
              </a:rPr>
              <a:t>, nơi một lớp có thể chứa các đối tượng của lớp khác, nhưng các đối tượng này có thể tồn tại độc lập khi đối tượng chứa chúng bị hủy.</a:t>
            </a:r>
            <a:endParaRPr kumimoji="0" lang="en-US" altLang="vi-VN" sz="2400" b="0" i="0" u="none" strike="noStrike" cap="none" normalizeH="0" baseline="0" dirty="0">
              <a:ln>
                <a:noFill/>
              </a:ln>
              <a:solidFill>
                <a:schemeClr val="bg1"/>
              </a:solidFill>
              <a:effectLst/>
              <a:latin typeface="+mj-lt"/>
            </a:endParaRPr>
          </a:p>
          <a:p>
            <a:pPr lvl="1" eaLnBrk="0" fontAlgn="base" hangingPunct="0">
              <a:spcBef>
                <a:spcPct val="0"/>
              </a:spcBef>
              <a:spcAft>
                <a:spcPct val="0"/>
              </a:spcAft>
            </a:pPr>
            <a:r>
              <a:rPr kumimoji="0" lang="en-US" altLang="vi-VN" sz="2400" b="0" i="0" u="none" strike="noStrike" cap="none" normalizeH="0" baseline="0" dirty="0">
                <a:ln>
                  <a:noFill/>
                </a:ln>
                <a:effectLst/>
                <a:highlight>
                  <a:srgbClr val="FFFF00"/>
                </a:highlight>
                <a:latin typeface="+mj-lt"/>
              </a:rPr>
              <a:t>-&gt; Queue, List, Stack </a:t>
            </a:r>
            <a:r>
              <a:rPr kumimoji="0" lang="en-US" altLang="vi-VN" sz="2400" b="0" i="0" u="none" strike="noStrike" cap="none" normalizeH="0" baseline="0" dirty="0" err="1">
                <a:ln>
                  <a:noFill/>
                </a:ln>
                <a:effectLst/>
                <a:highlight>
                  <a:srgbClr val="FFFF00"/>
                </a:highlight>
                <a:latin typeface="+mj-lt"/>
              </a:rPr>
              <a:t>va</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các</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phần</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tư</a:t>
            </a:r>
            <a:r>
              <a:rPr kumimoji="0" lang="en-US" altLang="vi-VN" sz="2400" b="0" i="0" u="none" strike="noStrike" cap="none" normalizeH="0" baseline="0" dirty="0">
                <a:ln>
                  <a:noFill/>
                </a:ln>
                <a:effectLst/>
                <a:highlight>
                  <a:srgbClr val="FFFF00"/>
                </a:highlight>
                <a:latin typeface="+mj-lt"/>
              </a:rPr>
              <a:t>̉ </a:t>
            </a:r>
            <a:r>
              <a:rPr kumimoji="0" lang="en-US" altLang="vi-VN" sz="2400" b="0" i="0" u="none" strike="noStrike" cap="none" normalizeH="0" baseline="0" dirty="0" err="1">
                <a:ln>
                  <a:noFill/>
                </a:ln>
                <a:effectLst/>
                <a:highlight>
                  <a:srgbClr val="FFFF00"/>
                </a:highlight>
                <a:latin typeface="+mj-lt"/>
              </a:rPr>
              <a:t>trong</a:t>
            </a:r>
            <a:r>
              <a:rPr kumimoji="0" lang="en-US" altLang="vi-VN" sz="2400" b="0" i="0" u="none" strike="noStrike" cap="none" normalizeH="0" baseline="0" dirty="0">
                <a:ln>
                  <a:noFill/>
                </a:ln>
                <a:effectLst/>
                <a:highlight>
                  <a:srgbClr val="FFFF00"/>
                </a:highlight>
                <a:latin typeface="+mj-lt"/>
              </a:rPr>
              <a:t> elements.</a:t>
            </a:r>
            <a:endParaRPr kumimoji="0" lang="vi-VN" altLang="vi-VN" sz="2400" b="0" i="0" u="none" strike="noStrike" cap="none" normalizeH="0" baseline="0" dirty="0">
              <a:ln>
                <a:noFill/>
              </a:ln>
              <a:effectLst/>
              <a:highlight>
                <a:srgbClr val="FFFF00"/>
              </a:highlight>
              <a:latin typeface="+mj-lt"/>
            </a:endParaRPr>
          </a:p>
          <a:p>
            <a:pPr eaLnBrk="0" fontAlgn="base" hangingPunct="0">
              <a:spcBef>
                <a:spcPct val="0"/>
              </a:spcBef>
              <a:spcAft>
                <a:spcPct val="0"/>
              </a:spcAft>
            </a:pPr>
            <a:r>
              <a:rPr lang="en-US" altLang="vi-VN" sz="2400" b="1" dirty="0">
                <a:solidFill>
                  <a:schemeClr val="bg1"/>
                </a:solidFill>
                <a:latin typeface="+mj-lt"/>
              </a:rPr>
              <a:t>Composition:</a:t>
            </a:r>
          </a:p>
          <a:p>
            <a:r>
              <a:rPr kumimoji="0" lang="en-US" altLang="vi-VN" sz="2400" b="0" i="0" u="none" strike="noStrike" cap="none" normalizeH="0" baseline="0" dirty="0">
                <a:ln>
                  <a:noFill/>
                </a:ln>
                <a:solidFill>
                  <a:schemeClr val="bg1"/>
                </a:solidFill>
                <a:effectLst/>
                <a:latin typeface="+mj-lt"/>
              </a:rPr>
              <a:t>	</a:t>
            </a:r>
            <a:r>
              <a:rPr kumimoji="0" lang="vi-VN" altLang="vi-VN" sz="2400" b="0" i="0" u="none" strike="noStrike" cap="none" normalizeH="0" baseline="0" dirty="0">
                <a:ln>
                  <a:noFill/>
                </a:ln>
                <a:solidFill>
                  <a:schemeClr val="bg1"/>
                </a:solidFill>
                <a:effectLst/>
                <a:latin typeface="+mj-lt"/>
              </a:rPr>
              <a:t> Là</a:t>
            </a:r>
            <a:r>
              <a:rPr lang="vi-VN" sz="2400" dirty="0">
                <a:solidFill>
                  <a:schemeClr val="bg1"/>
                </a:solidFill>
                <a:latin typeface="+mj-lt"/>
              </a:rPr>
              <a:t> mối quan hệ "</a:t>
            </a:r>
            <a:r>
              <a:rPr lang="vi-VN" sz="2400" dirty="0" err="1">
                <a:solidFill>
                  <a:schemeClr val="bg1"/>
                </a:solidFill>
                <a:latin typeface="+mj-lt"/>
              </a:rPr>
              <a:t>has</a:t>
            </a:r>
            <a:r>
              <a:rPr lang="vi-VN" sz="2400" dirty="0">
                <a:solidFill>
                  <a:schemeClr val="bg1"/>
                </a:solidFill>
                <a:latin typeface="+mj-lt"/>
              </a:rPr>
              <a:t>-a" giữa các lớp, trong đó một lớp chứa các đối tượng của lớp khác như thành phần của nó. </a:t>
            </a:r>
          </a:p>
          <a:p>
            <a:pPr eaLnBrk="0" fontAlgn="base" hangingPunct="0">
              <a:spcBef>
                <a:spcPct val="0"/>
              </a:spcBef>
              <a:spcAft>
                <a:spcPct val="0"/>
              </a:spcAft>
            </a:pPr>
            <a:endParaRPr lang="en-US" altLang="vi-VN" sz="2400" b="1" dirty="0">
              <a:solidFill>
                <a:schemeClr val="bg1"/>
              </a:solidFill>
              <a:latin typeface="+mj-lt"/>
            </a:endParaRPr>
          </a:p>
          <a:p>
            <a:pPr eaLnBrk="0" fontAlgn="base" hangingPunct="0">
              <a:spcBef>
                <a:spcPct val="0"/>
              </a:spcBef>
              <a:spcAft>
                <a:spcPct val="0"/>
              </a:spcAft>
            </a:pPr>
            <a:endParaRPr kumimoji="0" lang="vi-VN" altLang="vi-VN" sz="2400" b="0" i="0" u="none" strike="noStrike" cap="none" normalizeH="0" baseline="0" dirty="0">
              <a:ln>
                <a:noFill/>
              </a:ln>
              <a:solidFill>
                <a:schemeClr val="bg1"/>
              </a:solidFill>
              <a:effectLst/>
              <a:latin typeface="+mj-lt"/>
            </a:endParaRPr>
          </a:p>
        </p:txBody>
      </p:sp>
      <p:pic>
        <p:nvPicPr>
          <p:cNvPr id="9" name="Hình ảnh 8">
            <a:extLst>
              <a:ext uri="{FF2B5EF4-FFF2-40B4-BE49-F238E27FC236}">
                <a16:creationId xmlns:a16="http://schemas.microsoft.com/office/drawing/2014/main" id="{7BBB7447-9F6C-2958-F445-46BFAB18665A}"/>
              </a:ext>
            </a:extLst>
          </p:cNvPr>
          <p:cNvPicPr>
            <a:picLocks noChangeAspect="1"/>
          </p:cNvPicPr>
          <p:nvPr/>
        </p:nvPicPr>
        <p:blipFill>
          <a:blip r:embed="rId4"/>
          <a:stretch>
            <a:fillRect/>
          </a:stretch>
        </p:blipFill>
        <p:spPr>
          <a:xfrm>
            <a:off x="2344483" y="6896100"/>
            <a:ext cx="12800218" cy="2274603"/>
          </a:xfrm>
          <a:prstGeom prst="rect">
            <a:avLst/>
          </a:prstGeom>
        </p:spPr>
      </p:pic>
    </p:spTree>
    <p:extLst>
      <p:ext uri="{BB962C8B-B14F-4D97-AF65-F5344CB8AC3E}">
        <p14:creationId xmlns:p14="http://schemas.microsoft.com/office/powerpoint/2010/main" val="29292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 name="TextBox 11"/>
          <p:cNvSpPr txBox="1"/>
          <p:nvPr/>
        </p:nvSpPr>
        <p:spPr>
          <a:xfrm>
            <a:off x="569282" y="146229"/>
            <a:ext cx="3661701" cy="1487587"/>
          </a:xfrm>
          <a:prstGeom prst="rect">
            <a:avLst/>
          </a:prstGeom>
        </p:spPr>
        <p:txBody>
          <a:bodyPr wrap="square" lIns="0" tIns="0" rIns="0" bIns="0" rtlCol="0" anchor="t">
            <a:spAutoFit/>
          </a:bodyPr>
          <a:lstStyle/>
          <a:p>
            <a:pPr algn="l">
              <a:lnSpc>
                <a:spcPts val="11602"/>
              </a:lnSpc>
            </a:pPr>
            <a:r>
              <a:rPr lang="en-US" sz="9668" b="1" dirty="0">
                <a:solidFill>
                  <a:srgbClr val="65FFE8"/>
                </a:solidFill>
                <a:latin typeface="Times New Roman" panose="02020603050405020304" pitchFamily="18" charset="0"/>
                <a:ea typeface="Neo Tech Bold"/>
                <a:cs typeface="Times New Roman" panose="02020603050405020304" pitchFamily="18" charset="0"/>
                <a:sym typeface="Neo Tech Bold"/>
              </a:rPr>
              <a:t>Demo</a:t>
            </a:r>
          </a:p>
        </p:txBody>
      </p:sp>
      <p:sp>
        <p:nvSpPr>
          <p:cNvPr id="16" name="Freeform 16"/>
          <p:cNvSpPr/>
          <p:nvPr/>
        </p:nvSpPr>
        <p:spPr>
          <a:xfrm rot="622067" flipH="1">
            <a:off x="-1754495" y="6572465"/>
            <a:ext cx="12178944" cy="8813127"/>
          </a:xfrm>
          <a:custGeom>
            <a:avLst/>
            <a:gdLst/>
            <a:ahLst/>
            <a:cxnLst/>
            <a:rect l="l" t="t" r="r" b="b"/>
            <a:pathLst>
              <a:path w="12178944" h="8813127">
                <a:moveTo>
                  <a:pt x="12178944" y="0"/>
                </a:moveTo>
                <a:lnTo>
                  <a:pt x="0" y="0"/>
                </a:lnTo>
                <a:lnTo>
                  <a:pt x="0" y="8813127"/>
                </a:lnTo>
                <a:lnTo>
                  <a:pt x="12178944" y="8813127"/>
                </a:lnTo>
                <a:lnTo>
                  <a:pt x="121789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latin typeface="Times New Roman" panose="02020603050405020304" pitchFamily="18" charset="0"/>
              <a:cs typeface="Times New Roman" panose="02020603050405020304" pitchFamily="18" charset="0"/>
            </a:endParaRPr>
          </a:p>
        </p:txBody>
      </p:sp>
      <p:sp>
        <p:nvSpPr>
          <p:cNvPr id="17" name="Freeform 17"/>
          <p:cNvSpPr/>
          <p:nvPr/>
        </p:nvSpPr>
        <p:spPr>
          <a:xfrm rot="9372839" flipH="1" flipV="1">
            <a:off x="8639671" y="3932444"/>
            <a:ext cx="13447968" cy="9731439"/>
          </a:xfrm>
          <a:custGeom>
            <a:avLst/>
            <a:gdLst/>
            <a:ahLst/>
            <a:cxnLst/>
            <a:rect l="l" t="t" r="r" b="b"/>
            <a:pathLst>
              <a:path w="13447968" h="9731439">
                <a:moveTo>
                  <a:pt x="13447968" y="9731439"/>
                </a:moveTo>
                <a:lnTo>
                  <a:pt x="0" y="9731439"/>
                </a:lnTo>
                <a:lnTo>
                  <a:pt x="0" y="0"/>
                </a:lnTo>
                <a:lnTo>
                  <a:pt x="13447968" y="0"/>
                </a:lnTo>
                <a:lnTo>
                  <a:pt x="13447968" y="97314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latin typeface="Times New Roman" panose="02020603050405020304" pitchFamily="18" charset="0"/>
              <a:cs typeface="Times New Roman" panose="02020603050405020304" pitchFamily="18" charset="0"/>
            </a:endParaRPr>
          </a:p>
        </p:txBody>
      </p:sp>
      <p:pic>
        <p:nvPicPr>
          <p:cNvPr id="29" name="Hình ảnh 28">
            <a:extLst>
              <a:ext uri="{FF2B5EF4-FFF2-40B4-BE49-F238E27FC236}">
                <a16:creationId xmlns:a16="http://schemas.microsoft.com/office/drawing/2014/main" id="{874C0ECD-C929-379D-A78F-9EBDC70DF2BF}"/>
              </a:ext>
            </a:extLst>
          </p:cNvPr>
          <p:cNvPicPr>
            <a:picLocks noChangeAspect="1"/>
          </p:cNvPicPr>
          <p:nvPr/>
        </p:nvPicPr>
        <p:blipFill>
          <a:blip r:embed="rId6"/>
          <a:stretch>
            <a:fillRect/>
          </a:stretch>
        </p:blipFill>
        <p:spPr>
          <a:xfrm>
            <a:off x="3429000" y="1633816"/>
            <a:ext cx="10299710" cy="8508829"/>
          </a:xfrm>
          <a:prstGeom prst="rect">
            <a:avLst/>
          </a:prstGeom>
        </p:spPr>
      </p:pic>
      <p:sp>
        <p:nvSpPr>
          <p:cNvPr id="30" name="Hộp Văn bản 29">
            <a:extLst>
              <a:ext uri="{FF2B5EF4-FFF2-40B4-BE49-F238E27FC236}">
                <a16:creationId xmlns:a16="http://schemas.microsoft.com/office/drawing/2014/main" id="{BC15B3D7-D157-2403-CE8F-54B3B3E37695}"/>
              </a:ext>
            </a:extLst>
          </p:cNvPr>
          <p:cNvSpPr txBox="1"/>
          <p:nvPr/>
        </p:nvSpPr>
        <p:spPr>
          <a:xfrm>
            <a:off x="14325600" y="1776812"/>
            <a:ext cx="1678665"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Link: </a:t>
            </a:r>
            <a:r>
              <a:rPr lang="en-US" sz="2400" dirty="0">
                <a:solidFill>
                  <a:srgbClr val="00B0F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Demo</a:t>
            </a:r>
            <a:endParaRPr lang="vi-VN" sz="2400" dirty="0">
              <a:solidFill>
                <a:srgbClr val="00B0F0"/>
              </a:solidFill>
              <a:latin typeface="Times New Roman" panose="02020603050405020304" pitchFamily="18" charset="0"/>
              <a:cs typeface="Times New Roman" panose="02020603050405020304" pitchFamily="18" charset="0"/>
            </a:endParaRPr>
          </a:p>
        </p:txBody>
      </p:sp>
      <p:sp>
        <p:nvSpPr>
          <p:cNvPr id="32" name="Hộp Văn bản 31">
            <a:extLst>
              <a:ext uri="{FF2B5EF4-FFF2-40B4-BE49-F238E27FC236}">
                <a16:creationId xmlns:a16="http://schemas.microsoft.com/office/drawing/2014/main" id="{3E2DACB9-88DA-7900-10AF-508025FCD0FB}"/>
              </a:ext>
            </a:extLst>
          </p:cNvPr>
          <p:cNvSpPr txBox="1"/>
          <p:nvPr/>
        </p:nvSpPr>
        <p:spPr>
          <a:xfrm>
            <a:off x="4028607" y="7910023"/>
            <a:ext cx="12973986" cy="369332"/>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Link:</a:t>
            </a:r>
            <a:endParaRPr lang="vi-VN"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4349</TotalTime>
  <Words>450</Words>
  <Application>Microsoft Office PowerPoint</Application>
  <PresentationFormat>Tùy chỉnh</PresentationFormat>
  <Paragraphs>48</Paragraphs>
  <Slides>8</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8</vt:i4>
      </vt:variant>
    </vt:vector>
  </HeadingPairs>
  <TitlesOfParts>
    <vt:vector size="13" baseType="lpstr">
      <vt:lpstr>Arial</vt:lpstr>
      <vt:lpstr>Calibri</vt:lpstr>
      <vt:lpstr>Neo Tech Bold</vt:lpstr>
      <vt:lpstr>Times New Roman</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Gradient IT Solutions &amp; Technology Presentation</dc:title>
  <dc:creator>KangSohyun</dc:creator>
  <cp:lastModifiedBy>Nguyen Thi Nhung 20225754</cp:lastModifiedBy>
  <cp:revision>4</cp:revision>
  <dcterms:created xsi:type="dcterms:W3CDTF">2006-08-16T00:00:00Z</dcterms:created>
  <dcterms:modified xsi:type="dcterms:W3CDTF">2024-12-28T12:39:29Z</dcterms:modified>
  <dc:identifier>DAGaTJ3x2f4</dc:identifier>
</cp:coreProperties>
</file>