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9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BA722F-FC9B-4D9E-9FF9-63A12CD7C38E}"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362329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BA722F-FC9B-4D9E-9FF9-63A12CD7C38E}"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304439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BA722F-FC9B-4D9E-9FF9-63A12CD7C38E}"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272739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BA722F-FC9B-4D9E-9FF9-63A12CD7C38E}"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416098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BA722F-FC9B-4D9E-9FF9-63A12CD7C38E}"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85536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BA722F-FC9B-4D9E-9FF9-63A12CD7C38E}"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182570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BA722F-FC9B-4D9E-9FF9-63A12CD7C38E}"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234663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BA722F-FC9B-4D9E-9FF9-63A12CD7C38E}"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405855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A722F-FC9B-4D9E-9FF9-63A12CD7C38E}"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190714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BA722F-FC9B-4D9E-9FF9-63A12CD7C38E}"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336459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BA722F-FC9B-4D9E-9FF9-63A12CD7C38E}"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D349D-476F-4D3F-8E92-50C9B1504627}" type="slidenum">
              <a:rPr lang="en-US" smtClean="0"/>
              <a:t>‹#›</a:t>
            </a:fld>
            <a:endParaRPr lang="en-US"/>
          </a:p>
        </p:txBody>
      </p:sp>
    </p:spTree>
    <p:extLst>
      <p:ext uri="{BB962C8B-B14F-4D97-AF65-F5344CB8AC3E}">
        <p14:creationId xmlns:p14="http://schemas.microsoft.com/office/powerpoint/2010/main" val="186023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A722F-FC9B-4D9E-9FF9-63A12CD7C38E}" type="datetimeFigureOut">
              <a:rPr lang="en-US" smtClean="0"/>
              <a:t>3/31/2024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D349D-476F-4D3F-8E92-50C9B1504627}" type="slidenum">
              <a:rPr lang="en-US" smtClean="0"/>
              <a:t>‹#›</a:t>
            </a:fld>
            <a:endParaRPr lang="en-US"/>
          </a:p>
        </p:txBody>
      </p:sp>
    </p:spTree>
    <p:extLst>
      <p:ext uri="{BB962C8B-B14F-4D97-AF65-F5344CB8AC3E}">
        <p14:creationId xmlns:p14="http://schemas.microsoft.com/office/powerpoint/2010/main" val="234100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4905" y="746448"/>
            <a:ext cx="5304841" cy="4723623"/>
          </a:xfrm>
        </p:spPr>
        <p:txBody>
          <a:bodyPr>
            <a:normAutofit/>
          </a:bodyPr>
          <a:lstStyle/>
          <a:p>
            <a:r>
              <a:rPr lang="vi-VN" smtClean="0">
                <a:solidFill>
                  <a:schemeClr val="bg1"/>
                </a:solidFill>
              </a:rPr>
              <a:t>Giải thuật tìm đường trong mê cung sử dụng Python và Tkinter</a:t>
            </a:r>
            <a:endParaRPr lang="en-US">
              <a:solidFill>
                <a:schemeClr val="bg1"/>
              </a:solidFill>
            </a:endParaRPr>
          </a:p>
        </p:txBody>
      </p:sp>
      <p:pic>
        <p:nvPicPr>
          <p:cNvPr id="5" name="Picture 4"/>
          <p:cNvPicPr>
            <a:picLocks noChangeAspect="1"/>
          </p:cNvPicPr>
          <p:nvPr/>
        </p:nvPicPr>
        <p:blipFill>
          <a:blip r:embed="rId2"/>
          <a:stretch>
            <a:fillRect/>
          </a:stretch>
        </p:blipFill>
        <p:spPr>
          <a:xfrm>
            <a:off x="6180364" y="824711"/>
            <a:ext cx="5087444" cy="5706717"/>
          </a:xfrm>
          <a:prstGeom prst="rect">
            <a:avLst/>
          </a:prstGeom>
          <a:ln>
            <a:noFill/>
          </a:ln>
          <a:effectLst>
            <a:softEdge rad="112500"/>
          </a:effectLst>
        </p:spPr>
      </p:pic>
    </p:spTree>
    <p:extLst>
      <p:ext uri="{BB962C8B-B14F-4D97-AF65-F5344CB8AC3E}">
        <p14:creationId xmlns:p14="http://schemas.microsoft.com/office/powerpoint/2010/main" val="412987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9988" y="3411345"/>
            <a:ext cx="5348238" cy="2643836"/>
          </a:xfrm>
        </p:spPr>
        <p:txBody>
          <a:bodyPr>
            <a:normAutofit fontScale="77500" lnSpcReduction="20000"/>
          </a:bodyPr>
          <a:lstStyle/>
          <a:p>
            <a:pPr marL="0" indent="0" algn="just">
              <a:lnSpc>
                <a:spcPct val="160000"/>
              </a:lnSpc>
              <a:buNone/>
            </a:pPr>
            <a:r>
              <a:rPr lang="vi-VN" sz="2000" b="1" smtClean="0">
                <a:solidFill>
                  <a:schemeClr val="bg1"/>
                </a:solidFill>
                <a:effectLst/>
                <a:latin typeface="+mj-lt"/>
              </a:rPr>
              <a:t>Ứng dụng 'A Maze Game by Kim Hoang'</a:t>
            </a:r>
            <a:endParaRPr lang="vi-VN" sz="2000" b="1" smtClean="0">
              <a:solidFill>
                <a:schemeClr val="bg1"/>
              </a:solidFill>
              <a:latin typeface="+mj-lt"/>
            </a:endParaRPr>
          </a:p>
          <a:p>
            <a:pPr marL="0" indent="0" algn="just">
              <a:lnSpc>
                <a:spcPct val="160000"/>
              </a:lnSpc>
              <a:buNone/>
            </a:pPr>
            <a:r>
              <a:rPr lang="vi-VN" sz="2000" smtClean="0">
                <a:solidFill>
                  <a:schemeClr val="bg1">
                    <a:lumMod val="65000"/>
                  </a:schemeClr>
                </a:solidFill>
                <a:effectLst/>
                <a:latin typeface="+mj-lt"/>
              </a:rPr>
              <a:t>'A Maze Game by Kim Hoang' là một ứng dụng thực tế thể hiện cách sử dụng giải thuật để giải quyết bài toán tìm đường trong mê cung. Ứng dụng này cho phép người chơi tìm đường đi từ điểm xuất phát đến điểm đích trong một mê cung được sinh ngẫu nhiên. Người chơi phải tránh các chướng ngại vật và sử dụng giải thuật để tìm đường đi tối ưu.</a:t>
            </a:r>
            <a:endParaRPr lang="vi-VN" sz="2000">
              <a:solidFill>
                <a:schemeClr val="bg1">
                  <a:lumMod val="65000"/>
                </a:schemeClr>
              </a:solidFill>
              <a:latin typeface="+mj-lt"/>
            </a:endParaRPr>
          </a:p>
        </p:txBody>
      </p:sp>
      <p:sp>
        <p:nvSpPr>
          <p:cNvPr id="4" name="Content Placeholder 2"/>
          <p:cNvSpPr txBox="1">
            <a:spLocks/>
          </p:cNvSpPr>
          <p:nvPr/>
        </p:nvSpPr>
        <p:spPr>
          <a:xfrm>
            <a:off x="438539" y="3371237"/>
            <a:ext cx="4851918" cy="3397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vi-VN" sz="1600" b="1" smtClean="0">
                <a:solidFill>
                  <a:schemeClr val="bg1"/>
                </a:solidFill>
                <a:latin typeface="+mj-lt"/>
              </a:rPr>
              <a:t>Bài toán tìm đường trong mê cung</a:t>
            </a:r>
          </a:p>
          <a:p>
            <a:pPr marL="0" indent="0" algn="just">
              <a:lnSpc>
                <a:spcPct val="150000"/>
              </a:lnSpc>
              <a:buNone/>
            </a:pPr>
            <a:r>
              <a:rPr lang="vi-VN" sz="1600" smtClean="0">
                <a:solidFill>
                  <a:schemeClr val="bg1">
                    <a:lumMod val="65000"/>
                  </a:schemeClr>
                </a:solidFill>
                <a:latin typeface="+mj-lt"/>
              </a:rPr>
              <a:t>Bài toán tìm đường trong mê cung là một vấn đề quan trọng trong lĩnh vực trí tuệ nhân tạo và robot học. Bài toán yêu cầu tìm đường đi từ một điểm xuất phát đến một điểm đích trong một mê cung, tránh các chướng ngại vật.</a:t>
            </a:r>
            <a:endParaRPr lang="vi-VN" sz="1600">
              <a:solidFill>
                <a:schemeClr val="bg1">
                  <a:lumMod val="65000"/>
                </a:schemeClr>
              </a:solidFill>
              <a:latin typeface="+mj-lt"/>
            </a:endParaRPr>
          </a:p>
        </p:txBody>
      </p:sp>
      <p:pic>
        <p:nvPicPr>
          <p:cNvPr id="5" name="Picture 4"/>
          <p:cNvPicPr>
            <a:picLocks noChangeAspect="1"/>
          </p:cNvPicPr>
          <p:nvPr/>
        </p:nvPicPr>
        <p:blipFill>
          <a:blip r:embed="rId2"/>
          <a:stretch>
            <a:fillRect/>
          </a:stretch>
        </p:blipFill>
        <p:spPr>
          <a:xfrm>
            <a:off x="438539" y="311044"/>
            <a:ext cx="4851918" cy="2609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6499988" y="311044"/>
            <a:ext cx="5348238" cy="2609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822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7748" y="3905784"/>
            <a:ext cx="10776857" cy="2231863"/>
          </a:xfrm>
        </p:spPr>
        <p:txBody>
          <a:bodyPr>
            <a:noAutofit/>
          </a:bodyPr>
          <a:lstStyle/>
          <a:p>
            <a:pPr marL="342900" indent="-342900">
              <a:buFont typeface="Arial" panose="020B0604020202020204" pitchFamily="34" charset="0"/>
              <a:buChar char="•"/>
            </a:pPr>
            <a:r>
              <a:rPr lang="vi-VN" sz="2000" b="1" smtClean="0">
                <a:solidFill>
                  <a:schemeClr val="bg1"/>
                </a:solidFill>
                <a:effectLst/>
              </a:rPr>
              <a:t>Mục tiêu</a:t>
            </a:r>
            <a:r>
              <a:rPr lang="vi-VN" sz="2000" b="1" smtClean="0">
                <a:solidFill>
                  <a:schemeClr val="bg1"/>
                </a:solidFill>
              </a:rPr>
              <a:t/>
            </a:r>
            <a:br>
              <a:rPr lang="vi-VN" sz="2000" b="1" smtClean="0">
                <a:solidFill>
                  <a:schemeClr val="bg1"/>
                </a:solidFill>
              </a:rPr>
            </a:br>
            <a:r>
              <a:rPr lang="vi-VN" sz="2000" smtClean="0">
                <a:solidFill>
                  <a:schemeClr val="bg1">
                    <a:lumMod val="65000"/>
                  </a:schemeClr>
                </a:solidFill>
                <a:effectLst/>
              </a:rPr>
              <a:t>Phát triển một ứng dụng đơn giản nhưng hiệu quả để giải quyết bài toán tìm đường trong mê cung.</a:t>
            </a:r>
            <a:br>
              <a:rPr lang="vi-VN" sz="2000" smtClean="0">
                <a:solidFill>
                  <a:schemeClr val="bg1">
                    <a:lumMod val="65000"/>
                  </a:schemeClr>
                </a:solidFill>
                <a:effectLst/>
              </a:rPr>
            </a:br>
            <a:r>
              <a:rPr lang="vi-VN" sz="2000" smtClean="0">
                <a:solidFill>
                  <a:schemeClr val="bg1">
                    <a:lumMod val="65000"/>
                  </a:schemeClr>
                </a:solidFill>
                <a:effectLst/>
              </a:rPr>
              <a:t>Cung cấp giao diện thân thiện cho người dùng để tạo và giải quyết các mê cung.</a:t>
            </a:r>
            <a:br>
              <a:rPr lang="vi-VN" sz="2000" smtClean="0">
                <a:solidFill>
                  <a:schemeClr val="bg1">
                    <a:lumMod val="65000"/>
                  </a:schemeClr>
                </a:solidFill>
                <a:effectLst/>
              </a:rPr>
            </a:br>
            <a:r>
              <a:rPr lang="vi-VN" sz="2000" smtClean="0">
                <a:solidFill>
                  <a:schemeClr val="bg1">
                    <a:lumMod val="65000"/>
                  </a:schemeClr>
                </a:solidFill>
                <a:effectLst/>
              </a:rPr>
              <a:t>Hiển thị kết quả tìm đường và các bước di chuyển để người dùng có thể theo dõi quá trình giải quyết bài toán.</a:t>
            </a:r>
            <a:endParaRPr lang="vi-VN" sz="2000">
              <a:solidFill>
                <a:schemeClr val="bg1">
                  <a:lumMod val="65000"/>
                </a:schemeClr>
              </a:solidFill>
              <a:effectLst/>
            </a:endParaRPr>
          </a:p>
        </p:txBody>
      </p:sp>
      <p:sp>
        <p:nvSpPr>
          <p:cNvPr id="9" name="Content Placeholder 2"/>
          <p:cNvSpPr>
            <a:spLocks noGrp="1"/>
          </p:cNvSpPr>
          <p:nvPr>
            <p:ph idx="1"/>
          </p:nvPr>
        </p:nvSpPr>
        <p:spPr>
          <a:xfrm>
            <a:off x="419876" y="216953"/>
            <a:ext cx="3494316" cy="3342035"/>
          </a:xfrm>
        </p:spPr>
        <p:txBody>
          <a:bodyPr>
            <a:noAutofit/>
          </a:bodyPr>
          <a:lstStyle/>
          <a:p>
            <a:pPr marL="0" indent="0">
              <a:buNone/>
            </a:pPr>
            <a:r>
              <a:rPr lang="vi-VN" sz="2000" b="1" smtClean="0">
                <a:solidFill>
                  <a:schemeClr val="bg1"/>
                </a:solidFill>
                <a:effectLst/>
                <a:latin typeface="+mj-lt"/>
              </a:rPr>
              <a:t>Tạo ma trận kề</a:t>
            </a:r>
            <a:endParaRPr lang="vi-VN" sz="2000" b="1" smtClean="0">
              <a:solidFill>
                <a:schemeClr val="bg1"/>
              </a:solidFill>
              <a:latin typeface="+mj-lt"/>
            </a:endParaRPr>
          </a:p>
          <a:p>
            <a:r>
              <a:rPr lang="vi-VN" sz="2000" smtClean="0">
                <a:solidFill>
                  <a:schemeClr val="bg1">
                    <a:lumMod val="65000"/>
                  </a:schemeClr>
                </a:solidFill>
                <a:effectLst/>
                <a:latin typeface="+mj-lt"/>
              </a:rPr>
              <a:t>Tạo ma trận kề từ mê cung được tạo bởi người dùng.</a:t>
            </a:r>
          </a:p>
          <a:p>
            <a:r>
              <a:rPr lang="vi-VN" sz="2000" smtClean="0">
                <a:solidFill>
                  <a:schemeClr val="bg1">
                    <a:lumMod val="65000"/>
                  </a:schemeClr>
                </a:solidFill>
                <a:effectLst/>
                <a:latin typeface="+mj-lt"/>
              </a:rPr>
              <a:t>Mỗi ô trong ma trận kề đại diện cho một ô trong mê cung và giữ thông tin về các ô kề của nó.</a:t>
            </a:r>
          </a:p>
          <a:p>
            <a:r>
              <a:rPr lang="vi-VN" sz="2000" smtClean="0">
                <a:solidFill>
                  <a:schemeClr val="bg1">
                    <a:lumMod val="65000"/>
                  </a:schemeClr>
                </a:solidFill>
                <a:effectLst/>
                <a:latin typeface="+mj-lt"/>
              </a:rPr>
              <a:t>Sử dụng ma trận kề để xác định các bước di chuyển hợp lệ trong mê cung.</a:t>
            </a:r>
            <a:endParaRPr lang="vi-VN" sz="2000">
              <a:solidFill>
                <a:schemeClr val="bg1">
                  <a:lumMod val="65000"/>
                </a:schemeClr>
              </a:solidFill>
              <a:effectLst/>
              <a:latin typeface="+mj-lt"/>
            </a:endParaRPr>
          </a:p>
        </p:txBody>
      </p:sp>
      <p:sp>
        <p:nvSpPr>
          <p:cNvPr id="11" name="Content Placeholder 2"/>
          <p:cNvSpPr txBox="1">
            <a:spLocks/>
          </p:cNvSpPr>
          <p:nvPr/>
        </p:nvSpPr>
        <p:spPr>
          <a:xfrm>
            <a:off x="8318240" y="216953"/>
            <a:ext cx="3494316" cy="36888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000" b="1" smtClean="0">
                <a:solidFill>
                  <a:schemeClr val="bg1"/>
                </a:solidFill>
                <a:effectLst/>
                <a:latin typeface="+mj-lt"/>
              </a:rPr>
              <a:t>Giải thuật tìm đường</a:t>
            </a:r>
            <a:endParaRPr lang="vi-VN" sz="2000" b="1" smtClean="0">
              <a:solidFill>
                <a:schemeClr val="bg1"/>
              </a:solidFill>
              <a:latin typeface="+mj-lt"/>
            </a:endParaRPr>
          </a:p>
          <a:p>
            <a:r>
              <a:rPr lang="vi-VN" sz="2000" smtClean="0">
                <a:solidFill>
                  <a:schemeClr val="bg1">
                    <a:lumMod val="65000"/>
                  </a:schemeClr>
                </a:solidFill>
                <a:effectLst/>
                <a:latin typeface="+mj-lt"/>
              </a:rPr>
              <a:t>Sử dụng giải thuật tìm đường DFS (Depth-First Search) để tìm đường từ ô đầu đến ô đích trong mê cung.</a:t>
            </a:r>
          </a:p>
          <a:p>
            <a:r>
              <a:rPr lang="vi-VN" sz="2000" smtClean="0">
                <a:solidFill>
                  <a:schemeClr val="bg1">
                    <a:lumMod val="65000"/>
                  </a:schemeClr>
                </a:solidFill>
                <a:effectLst/>
                <a:latin typeface="+mj-lt"/>
              </a:rPr>
              <a:t>Sử dụng ma trận kề để xác định các bước di chuyển hợp lệ và lưu trữ đường đi tìm được.</a:t>
            </a:r>
          </a:p>
          <a:p>
            <a:r>
              <a:rPr lang="vi-VN" sz="2000" smtClean="0">
                <a:solidFill>
                  <a:schemeClr val="bg1">
                    <a:lumMod val="65000"/>
                  </a:schemeClr>
                </a:solidFill>
                <a:effectLst/>
                <a:latin typeface="+mj-lt"/>
              </a:rPr>
              <a:t>Hiển thị đường đi tìm được trên giao diện người dùng.</a:t>
            </a:r>
            <a:endParaRPr lang="vi-VN" sz="2000">
              <a:solidFill>
                <a:schemeClr val="bg1">
                  <a:lumMod val="65000"/>
                </a:schemeClr>
              </a:solidFill>
              <a:effectLst/>
              <a:latin typeface="+mj-lt"/>
            </a:endParaRPr>
          </a:p>
        </p:txBody>
      </p:sp>
      <p:sp>
        <p:nvSpPr>
          <p:cNvPr id="13" name="Content Placeholder 2"/>
          <p:cNvSpPr txBox="1">
            <a:spLocks/>
          </p:cNvSpPr>
          <p:nvPr/>
        </p:nvSpPr>
        <p:spPr>
          <a:xfrm>
            <a:off x="4369058" y="216953"/>
            <a:ext cx="3494316" cy="3216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000" b="1" smtClean="0">
                <a:solidFill>
                  <a:schemeClr val="bg1"/>
                </a:solidFill>
                <a:latin typeface="+mj-lt"/>
              </a:rPr>
              <a:t>Giao diện người dùng</a:t>
            </a:r>
          </a:p>
          <a:p>
            <a:r>
              <a:rPr lang="vi-VN" sz="2000" smtClean="0">
                <a:solidFill>
                  <a:schemeClr val="bg1">
                    <a:lumMod val="65000"/>
                  </a:schemeClr>
                </a:solidFill>
                <a:latin typeface="+mj-lt"/>
              </a:rPr>
              <a:t>Được xây dựng bằng Python và Tkinter để hiển thị mê cung và đường đi tìm được.</a:t>
            </a:r>
            <a:endParaRPr lang="vi-VN" sz="2000" smtClean="0">
              <a:solidFill>
                <a:schemeClr val="bg1">
                  <a:lumMod val="65000"/>
                </a:schemeClr>
              </a:solidFill>
              <a:effectLst/>
              <a:latin typeface="+mj-lt"/>
            </a:endParaRPr>
          </a:p>
          <a:p>
            <a:r>
              <a:rPr lang="vi-VN" sz="2000" smtClean="0">
                <a:solidFill>
                  <a:schemeClr val="bg1">
                    <a:lumMod val="65000"/>
                  </a:schemeClr>
                </a:solidFill>
                <a:latin typeface="+mj-lt"/>
              </a:rPr>
              <a:t>Cho phép người dùng tạo mê cung bằng cách vẽ các ô và đặt các ô cấm hoặc ô đích.</a:t>
            </a:r>
            <a:endParaRPr lang="vi-VN" sz="2000" smtClean="0">
              <a:solidFill>
                <a:schemeClr val="bg1">
                  <a:lumMod val="65000"/>
                </a:schemeClr>
              </a:solidFill>
              <a:effectLst/>
              <a:latin typeface="+mj-lt"/>
            </a:endParaRPr>
          </a:p>
          <a:p>
            <a:r>
              <a:rPr lang="vi-VN" sz="2000" smtClean="0">
                <a:solidFill>
                  <a:schemeClr val="bg1">
                    <a:lumMod val="65000"/>
                  </a:schemeClr>
                </a:solidFill>
                <a:latin typeface="+mj-lt"/>
              </a:rPr>
              <a:t>Hiển thị kết quả tìm đường và các bước di chuyển.</a:t>
            </a:r>
          </a:p>
        </p:txBody>
      </p:sp>
    </p:spTree>
    <p:extLst>
      <p:ext uri="{BB962C8B-B14F-4D97-AF65-F5344CB8AC3E}">
        <p14:creationId xmlns:p14="http://schemas.microsoft.com/office/powerpoint/2010/main" val="331465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 calcmode="lin" valueType="num">
                                      <p:cBhvr additive="base">
                                        <p:cTn id="1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 calcmode="lin" valueType="num">
                                      <p:cBhvr additive="base">
                                        <p:cTn id="2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0" end="0"/>
                                            </p:txEl>
                                          </p:spTgt>
                                        </p:tgtEl>
                                        <p:attrNameLst>
                                          <p:attrName>style.visibility</p:attrName>
                                        </p:attrNameLst>
                                      </p:cBhvr>
                                      <p:to>
                                        <p:strVal val="visible"/>
                                      </p:to>
                                    </p:set>
                                    <p:animEffect transition="in" filter="fade">
                                      <p:cBhvr>
                                        <p:cTn id="30" dur="500"/>
                                        <p:tgtEl>
                                          <p:spTgt spid="1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 calcmode="lin" valueType="num">
                                      <p:cBhvr additive="base">
                                        <p:cTn id="35"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anim calcmode="lin" valueType="num">
                                      <p:cBhvr additive="base">
                                        <p:cTn id="4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anim calcmode="lin" valueType="num">
                                      <p:cBhvr additive="base">
                                        <p:cTn id="4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xEl>
                                              <p:pRg st="0" end="0"/>
                                            </p:txEl>
                                          </p:spTgt>
                                        </p:tgtEl>
                                        <p:attrNameLst>
                                          <p:attrName>style.visibility</p:attrName>
                                        </p:attrNameLst>
                                      </p:cBhvr>
                                      <p:to>
                                        <p:strVal val="visible"/>
                                      </p:to>
                                    </p:set>
                                    <p:animEffect transition="in" filter="fade">
                                      <p:cBhvr>
                                        <p:cTn id="53" dur="500"/>
                                        <p:tgtEl>
                                          <p:spTgt spid="1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 calcmode="lin" valueType="num">
                                      <p:cBhvr additive="base">
                                        <p:cTn id="5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1">
                                            <p:txEl>
                                              <p:pRg st="2" end="2"/>
                                            </p:txEl>
                                          </p:spTgt>
                                        </p:tgtEl>
                                        <p:attrNameLst>
                                          <p:attrName>style.visibility</p:attrName>
                                        </p:attrNameLst>
                                      </p:cBhvr>
                                      <p:to>
                                        <p:strVal val="visible"/>
                                      </p:to>
                                    </p:set>
                                    <p:anim calcmode="lin" valueType="num">
                                      <p:cBhvr additive="base">
                                        <p:cTn id="6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1">
                                            <p:txEl>
                                              <p:pRg st="3" end="3"/>
                                            </p:txEl>
                                          </p:spTgt>
                                        </p:tgtEl>
                                        <p:attrNameLst>
                                          <p:attrName>style.visibility</p:attrName>
                                        </p:attrNameLst>
                                      </p:cBhvr>
                                      <p:to>
                                        <p:strVal val="visible"/>
                                      </p:to>
                                    </p:set>
                                    <p:anim calcmode="lin" valueType="num">
                                      <p:cBhvr additive="base">
                                        <p:cTn id="70"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arn(inVertical)">
                                      <p:cBhvr>
                                        <p:cTn id="7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100" y="154298"/>
            <a:ext cx="4321629" cy="670455"/>
          </a:xfrm>
        </p:spPr>
        <p:txBody>
          <a:bodyPr>
            <a:noAutofit/>
          </a:bodyPr>
          <a:lstStyle/>
          <a:p>
            <a:pPr>
              <a:lnSpc>
                <a:spcPct val="150000"/>
              </a:lnSpc>
            </a:pPr>
            <a:r>
              <a:rPr lang="vi-VN" sz="2000" b="1" smtClean="0">
                <a:solidFill>
                  <a:schemeClr val="bg1"/>
                </a:solidFill>
                <a:effectLst/>
              </a:rPr>
              <a:t>Giao diện người dùng (GUI)</a:t>
            </a:r>
            <a:r>
              <a:rPr lang="vi-VN" sz="2000" b="1" smtClean="0">
                <a:solidFill>
                  <a:schemeClr val="bg1"/>
                </a:solidFill>
              </a:rPr>
              <a:t/>
            </a:r>
            <a:br>
              <a:rPr lang="vi-VN" sz="2000" b="1" smtClean="0">
                <a:solidFill>
                  <a:schemeClr val="bg1"/>
                </a:solidFill>
              </a:rPr>
            </a:br>
            <a:endParaRPr lang="en-US" sz="2000">
              <a:solidFill>
                <a:schemeClr val="bg1"/>
              </a:solidFill>
            </a:endParaRPr>
          </a:p>
        </p:txBody>
      </p:sp>
      <p:sp>
        <p:nvSpPr>
          <p:cNvPr id="5" name="Content Placeholder 2"/>
          <p:cNvSpPr>
            <a:spLocks noGrp="1"/>
          </p:cNvSpPr>
          <p:nvPr>
            <p:ph idx="1"/>
          </p:nvPr>
        </p:nvSpPr>
        <p:spPr>
          <a:xfrm>
            <a:off x="1943003" y="690282"/>
            <a:ext cx="3494316" cy="6167718"/>
          </a:xfrm>
        </p:spPr>
        <p:txBody>
          <a:bodyPr>
            <a:noAutofit/>
          </a:bodyPr>
          <a:lstStyle/>
          <a:p>
            <a:pPr marL="0" indent="0">
              <a:lnSpc>
                <a:spcPct val="150000"/>
              </a:lnSpc>
              <a:buNone/>
            </a:pPr>
            <a:r>
              <a:rPr lang="vi-VN" sz="2000">
                <a:solidFill>
                  <a:schemeClr val="bg1">
                    <a:lumMod val="65000"/>
                  </a:schemeClr>
                </a:solidFill>
                <a:latin typeface="+mj-lt"/>
              </a:rPr>
              <a:t>Chức năng:</a:t>
            </a:r>
            <a:br>
              <a:rPr lang="vi-VN" sz="2000">
                <a:solidFill>
                  <a:schemeClr val="bg1">
                    <a:lumMod val="65000"/>
                  </a:schemeClr>
                </a:solidFill>
                <a:latin typeface="+mj-lt"/>
              </a:rPr>
            </a:br>
            <a:r>
              <a:rPr lang="vi-VN" sz="2000">
                <a:solidFill>
                  <a:schemeClr val="bg1">
                    <a:lumMod val="65000"/>
                  </a:schemeClr>
                </a:solidFill>
                <a:latin typeface="+mj-lt"/>
              </a:rPr>
              <a:t>Chọn điểm bắt đầu</a:t>
            </a:r>
            <a:br>
              <a:rPr lang="vi-VN" sz="2000">
                <a:solidFill>
                  <a:schemeClr val="bg1">
                    <a:lumMod val="65000"/>
                  </a:schemeClr>
                </a:solidFill>
                <a:latin typeface="+mj-lt"/>
              </a:rPr>
            </a:br>
            <a:r>
              <a:rPr lang="vi-VN" sz="2000">
                <a:solidFill>
                  <a:schemeClr val="bg1">
                    <a:lumMod val="65000"/>
                  </a:schemeClr>
                </a:solidFill>
                <a:latin typeface="+mj-lt"/>
              </a:rPr>
              <a:t>Chọn vật cản</a:t>
            </a:r>
            <a:br>
              <a:rPr lang="vi-VN" sz="2000">
                <a:solidFill>
                  <a:schemeClr val="bg1">
                    <a:lumMod val="65000"/>
                  </a:schemeClr>
                </a:solidFill>
                <a:latin typeface="+mj-lt"/>
              </a:rPr>
            </a:br>
            <a:r>
              <a:rPr lang="vi-VN" sz="2000">
                <a:solidFill>
                  <a:schemeClr val="bg1">
                    <a:lumMod val="65000"/>
                  </a:schemeClr>
                </a:solidFill>
                <a:latin typeface="+mj-lt"/>
              </a:rPr>
              <a:t>Chọn điểm đích</a:t>
            </a:r>
            <a:br>
              <a:rPr lang="vi-VN" sz="2000">
                <a:solidFill>
                  <a:schemeClr val="bg1">
                    <a:lumMod val="65000"/>
                  </a:schemeClr>
                </a:solidFill>
                <a:latin typeface="+mj-lt"/>
              </a:rPr>
            </a:br>
            <a:r>
              <a:rPr lang="vi-VN" sz="2000">
                <a:solidFill>
                  <a:schemeClr val="bg1">
                    <a:lumMod val="65000"/>
                  </a:schemeClr>
                </a:solidFill>
                <a:latin typeface="+mj-lt"/>
              </a:rPr>
              <a:t>Xóa tất cả</a:t>
            </a:r>
            <a:br>
              <a:rPr lang="vi-VN" sz="2000">
                <a:solidFill>
                  <a:schemeClr val="bg1">
                    <a:lumMod val="65000"/>
                  </a:schemeClr>
                </a:solidFill>
                <a:latin typeface="+mj-lt"/>
              </a:rPr>
            </a:br>
            <a:r>
              <a:rPr lang="vi-VN" sz="2000">
                <a:solidFill>
                  <a:schemeClr val="bg1">
                    <a:lumMod val="65000"/>
                  </a:schemeClr>
                </a:solidFill>
                <a:latin typeface="+mj-lt"/>
              </a:rPr>
              <a:t>Bắt đầu tìm đường</a:t>
            </a:r>
            <a:br>
              <a:rPr lang="vi-VN" sz="2000">
                <a:solidFill>
                  <a:schemeClr val="bg1">
                    <a:lumMod val="65000"/>
                  </a:schemeClr>
                </a:solidFill>
                <a:latin typeface="+mj-lt"/>
              </a:rPr>
            </a:br>
            <a:r>
              <a:rPr lang="vi-VN" sz="2000">
                <a:solidFill>
                  <a:schemeClr val="bg1">
                    <a:lumMod val="65000"/>
                  </a:schemeClr>
                </a:solidFill>
                <a:latin typeface="+mj-lt"/>
              </a:rPr>
              <a:t>Sử dụng thư viện Tkinter để tạo giao diện người dùng.</a:t>
            </a:r>
            <a:br>
              <a:rPr lang="vi-VN" sz="2000">
                <a:solidFill>
                  <a:schemeClr val="bg1">
                    <a:lumMod val="65000"/>
                  </a:schemeClr>
                </a:solidFill>
                <a:latin typeface="+mj-lt"/>
              </a:rPr>
            </a:br>
            <a:r>
              <a:rPr lang="vi-VN" sz="2000">
                <a:solidFill>
                  <a:schemeClr val="bg1">
                    <a:lumMod val="65000"/>
                  </a:schemeClr>
                </a:solidFill>
                <a:latin typeface="+mj-lt"/>
              </a:rPr>
              <a:t>Giao diện đơn giản và dễ sử dụng, cho phép người dùng thao tác dễ dàng và nhanh chóng.</a:t>
            </a:r>
            <a:br>
              <a:rPr lang="vi-VN" sz="2000">
                <a:solidFill>
                  <a:schemeClr val="bg1">
                    <a:lumMod val="65000"/>
                  </a:schemeClr>
                </a:solidFill>
                <a:latin typeface="+mj-lt"/>
              </a:rPr>
            </a:br>
            <a:r>
              <a:rPr lang="vi-VN" sz="2000">
                <a:solidFill>
                  <a:schemeClr val="bg1">
                    <a:lumMod val="65000"/>
                  </a:schemeClr>
                </a:solidFill>
                <a:latin typeface="+mj-lt"/>
              </a:rPr>
              <a:t>Đảm bảo tính tương thích trên nhiều nền tảng và hệ điều hành.</a:t>
            </a:r>
            <a:br>
              <a:rPr lang="vi-VN" sz="2000">
                <a:solidFill>
                  <a:schemeClr val="bg1">
                    <a:lumMod val="65000"/>
                  </a:schemeClr>
                </a:solidFill>
                <a:latin typeface="+mj-lt"/>
              </a:rPr>
            </a:br>
            <a:endParaRPr lang="vi-VN" sz="2000">
              <a:solidFill>
                <a:schemeClr val="bg1">
                  <a:lumMod val="65000"/>
                </a:schemeClr>
              </a:solidFill>
              <a:effectLst/>
              <a:latin typeface="+mj-lt"/>
            </a:endParaRPr>
          </a:p>
        </p:txBody>
      </p:sp>
      <p:pic>
        <p:nvPicPr>
          <p:cNvPr id="8" name="Picture 7"/>
          <p:cNvPicPr>
            <a:picLocks noChangeAspect="1"/>
          </p:cNvPicPr>
          <p:nvPr/>
        </p:nvPicPr>
        <p:blipFill>
          <a:blip r:embed="rId2"/>
          <a:stretch>
            <a:fillRect/>
          </a:stretch>
        </p:blipFill>
        <p:spPr>
          <a:xfrm>
            <a:off x="5779259" y="690282"/>
            <a:ext cx="5656875" cy="57351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940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1000"/>
                                        <p:tgtEl>
                                          <p:spTgt spid="5">
                                            <p:txEl>
                                              <p:pRg st="0" end="0"/>
                                            </p:txEl>
                                          </p:spTgt>
                                        </p:tgtEl>
                                      </p:cBhvr>
                                    </p:animEffect>
                                    <p:anim calcmode="lin" valueType="num">
                                      <p:cBhvr>
                                        <p:cTn id="2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6611" y="296941"/>
            <a:ext cx="81751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eaLnBrk="0" fontAlgn="base" hangingPunct="0">
              <a:lnSpc>
                <a:spcPct val="150000"/>
              </a:lnSpc>
              <a:spcAft>
                <a:spcPct val="0"/>
              </a:spcAft>
            </a:pPr>
            <a:r>
              <a:rPr lang="en-US" altLang="en-US" sz="2000" b="1" smtClean="0">
                <a:solidFill>
                  <a:schemeClr val="bg1"/>
                </a:solidFill>
                <a:latin typeface="Times New Roman" panose="02020603050405020304" pitchFamily="18" charset="0"/>
                <a:cs typeface="Times New Roman" panose="02020603050405020304" pitchFamily="18" charset="0"/>
              </a:rPr>
              <a:t>Tạo ma trận kề</a:t>
            </a:r>
          </a:p>
          <a:p>
            <a:pPr algn="just" eaLnBrk="0" fontAlgn="base" hangingPunct="0">
              <a:lnSpc>
                <a:spcPct val="150000"/>
              </a:lnSpc>
              <a:spcAft>
                <a:spcPct val="0"/>
              </a:spcAft>
            </a:pPr>
            <a:endParaRPr lang="en-US" altLang="en-US" sz="2000" b="1" smtClean="0">
              <a:solidFill>
                <a:schemeClr val="bg1"/>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Aft>
                <a:spcPct val="0"/>
              </a:spcAft>
              <a:buFont typeface="Arial" panose="020B0604020202020204" pitchFamily="34" charset="0"/>
              <a:buChar char="•"/>
            </a:pPr>
            <a:r>
              <a:rPr lang="en-US" altLang="en-US" sz="2000" smtClean="0">
                <a:solidFill>
                  <a:schemeClr val="bg1">
                    <a:lumMod val="65000"/>
                  </a:schemeClr>
                </a:solidFill>
                <a:latin typeface="Times New Roman" panose="02020603050405020304" pitchFamily="18" charset="0"/>
                <a:cs typeface="Times New Roman" panose="02020603050405020304" pitchFamily="18" charset="0"/>
              </a:rPr>
              <a:t>Ma trận kề là một cách biểu diễn mê cung bằng cách sử dụng ma trận. Trong ma trận kề, mỗi ô trong mê cung được đại diện bởi một phần tử trong ma trận. Giá trị của phần tử đại diện cho mối quan hệ giữa hai ô trong mê cung.</a:t>
            </a:r>
          </a:p>
          <a:p>
            <a:pPr algn="just" eaLnBrk="0" fontAlgn="base" hangingPunct="0">
              <a:lnSpc>
                <a:spcPct val="150000"/>
              </a:lnSpc>
              <a:spcAft>
                <a:spcPct val="0"/>
              </a:spcAft>
            </a:pPr>
            <a:endParaRPr lang="en-US" altLang="en-US" sz="2000" smtClean="0">
              <a:solidFill>
                <a:schemeClr val="bg1">
                  <a:lumMod val="65000"/>
                </a:schemeClr>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50000"/>
              </a:lnSpc>
              <a:spcAft>
                <a:spcPct val="0"/>
              </a:spcAft>
              <a:buFont typeface="Arial" panose="020B0604020202020204" pitchFamily="34" charset="0"/>
              <a:buChar char="•"/>
            </a:pPr>
            <a:r>
              <a:rPr lang="en-US" altLang="en-US" sz="2000" smtClean="0">
                <a:solidFill>
                  <a:schemeClr val="bg1">
                    <a:lumMod val="65000"/>
                  </a:schemeClr>
                </a:solidFill>
                <a:latin typeface="Times New Roman" panose="02020603050405020304" pitchFamily="18" charset="0"/>
                <a:cs typeface="Times New Roman" panose="02020603050405020304" pitchFamily="18" charset="0"/>
              </a:rPr>
              <a:t>Để tạo ma trận kề, chúng ta có thể sử dụng hàm relation để xác định mối quan hệ giữa các ô trong ma trận. Hàm relation nhận đầu vào là hai ô và trả về giá trị tương ứng trong ma trận kề.</a:t>
            </a:r>
            <a:endParaRPr lang="en-US" altLang="en-US" sz="2000">
              <a:solidFill>
                <a:schemeClr val="bg1">
                  <a:lumMod val="65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8472195" y="709127"/>
            <a:ext cx="3582955" cy="55330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0229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951" y="140353"/>
            <a:ext cx="4573555" cy="1325563"/>
          </a:xfrm>
        </p:spPr>
        <p:txBody>
          <a:bodyPr>
            <a:normAutofit/>
          </a:bodyPr>
          <a:lstStyle/>
          <a:p>
            <a:r>
              <a:rPr lang="en-US" sz="2000" smtClean="0">
                <a:solidFill>
                  <a:schemeClr val="bg1"/>
                </a:solidFill>
                <a:latin typeface="Times New Roman" panose="02020603050405020304" pitchFamily="18" charset="0"/>
                <a:cs typeface="Times New Roman" panose="02020603050405020304" pitchFamily="18" charset="0"/>
              </a:rPr>
              <a:t>GIỚI THIỆU THUẬT TOÁN DIJKSTRA</a:t>
            </a:r>
            <a:endParaRPr lang="en-US" sz="200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314" y="1825624"/>
            <a:ext cx="4778828" cy="4351338"/>
          </a:xfrm>
        </p:spPr>
        <p:txBody>
          <a:bodyPr>
            <a:normAutofit/>
          </a:bodyPr>
          <a:lstStyle/>
          <a:p>
            <a:pPr marL="0" indent="0">
              <a:lnSpc>
                <a:spcPct val="150000"/>
              </a:lnSpc>
              <a:buNone/>
            </a:pPr>
            <a:r>
              <a:rPr lang="vi-VN" sz="2000" smtClean="0">
                <a:solidFill>
                  <a:schemeClr val="bg1">
                    <a:lumMod val="65000"/>
                  </a:schemeClr>
                </a:solidFill>
                <a:latin typeface="Times New Roman" panose="02020603050405020304" pitchFamily="18" charset="0"/>
                <a:cs typeface="Times New Roman" panose="02020603050405020304" pitchFamily="18" charset="0"/>
              </a:rPr>
              <a:t>Thuật toán Dijkstra là một thuật toán quan trọng trong lĩnh vực tối ưu hóa và đồ thị. Nó được sử dụng để tìm đường đi ngắn nhất từ một điểm xuất phát đến tất cả các điểm còn lại trong đồ thị có trọng số dương. Thuật toán Dijkstra hoạt động bằng cách duyệt các đỉnh theo từng bước và cập nhật khoảng cách ngắn nhất từ điểm xuất phát đến các đỉnh khác trong đồ thị.</a:t>
            </a:r>
            <a:endParaRPr lang="en-US" sz="2000">
              <a:solidFill>
                <a:schemeClr val="bg1">
                  <a:lumMod val="6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495587" y="803135"/>
            <a:ext cx="6370494" cy="55510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763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3" y="99461"/>
            <a:ext cx="5571932" cy="6627910"/>
          </a:xfrm>
        </p:spPr>
        <p:txBody>
          <a:bodyPr>
            <a:noAutofit/>
          </a:bodyPr>
          <a:lstStyle/>
          <a:p>
            <a:pPr marL="0" indent="0" algn="just">
              <a:lnSpc>
                <a:spcPct val="150000"/>
              </a:lnSpc>
              <a:buNone/>
            </a:pPr>
            <a:r>
              <a:rPr lang="vi-VN" sz="1500" b="1" smtClean="0">
                <a:solidFill>
                  <a:schemeClr val="bg1"/>
                </a:solidFill>
                <a:effectLst/>
                <a:latin typeface="+mj-lt"/>
              </a:rPr>
              <a:t>CÁCH HOẠT ĐỘNG</a:t>
            </a:r>
            <a:endParaRPr lang="vi-VN" sz="1500" b="1" smtClean="0">
              <a:solidFill>
                <a:schemeClr val="bg1"/>
              </a:solidFill>
              <a:latin typeface="+mj-lt"/>
            </a:endParaRPr>
          </a:p>
          <a:p>
            <a:pPr marL="0" indent="0" algn="just">
              <a:lnSpc>
                <a:spcPct val="150000"/>
              </a:lnSpc>
              <a:buNone/>
            </a:pPr>
            <a:r>
              <a:rPr lang="vi-VN" sz="1500" b="1" smtClean="0">
                <a:solidFill>
                  <a:schemeClr val="bg1"/>
                </a:solidFill>
                <a:effectLst/>
                <a:latin typeface="+mj-lt"/>
              </a:rPr>
              <a:t>Giao diện tương tác</a:t>
            </a:r>
            <a:endParaRPr lang="vi-VN" sz="1500" b="1" smtClean="0">
              <a:solidFill>
                <a:schemeClr val="bg1"/>
              </a:solidFill>
              <a:latin typeface="+mj-lt"/>
            </a:endParaRPr>
          </a:p>
          <a:p>
            <a:pPr algn="just">
              <a:lnSpc>
                <a:spcPct val="150000"/>
              </a:lnSpc>
            </a:pPr>
            <a:r>
              <a:rPr lang="vi-VN" sz="1500" smtClean="0">
                <a:solidFill>
                  <a:schemeClr val="bg1">
                    <a:lumMod val="65000"/>
                  </a:schemeClr>
                </a:solidFill>
                <a:effectLst/>
                <a:latin typeface="+mj-lt"/>
              </a:rPr>
              <a:t>Người dùng có thể chọn điểm xuất phát, điểm đích và vật cản trên giao diện.</a:t>
            </a:r>
          </a:p>
          <a:p>
            <a:pPr algn="just">
              <a:lnSpc>
                <a:spcPct val="150000"/>
              </a:lnSpc>
            </a:pPr>
            <a:r>
              <a:rPr lang="vi-VN" sz="1500" smtClean="0">
                <a:solidFill>
                  <a:schemeClr val="bg1">
                    <a:lumMod val="65000"/>
                  </a:schemeClr>
                </a:solidFill>
                <a:effectLst/>
                <a:latin typeface="+mj-lt"/>
              </a:rPr>
              <a:t>Giao diện sẽ hiển thị một đồ thị mê cung với các ô tương ứng với các ô trong mê cung.</a:t>
            </a:r>
          </a:p>
          <a:p>
            <a:pPr algn="just">
              <a:lnSpc>
                <a:spcPct val="150000"/>
              </a:lnSpc>
            </a:pPr>
            <a:r>
              <a:rPr lang="vi-VN" sz="1500" smtClean="0">
                <a:solidFill>
                  <a:schemeClr val="bg1">
                    <a:lumMod val="65000"/>
                  </a:schemeClr>
                </a:solidFill>
                <a:effectLst/>
                <a:latin typeface="+mj-lt"/>
              </a:rPr>
              <a:t>Người dùng có thể thay đổi trạng thái của các ô (đường đi, vật cản) bằng cách nhấp chuột vào các ô.</a:t>
            </a:r>
          </a:p>
          <a:p>
            <a:pPr algn="just">
              <a:lnSpc>
                <a:spcPct val="150000"/>
              </a:lnSpc>
            </a:pPr>
            <a:r>
              <a:rPr lang="vi-VN" sz="1500" smtClean="0">
                <a:solidFill>
                  <a:schemeClr val="bg1">
                    <a:lumMod val="65000"/>
                  </a:schemeClr>
                </a:solidFill>
                <a:effectLst/>
                <a:latin typeface="+mj-lt"/>
              </a:rPr>
              <a:t>Giao diện cung cấp các nút chức năng để chạy giải thuật tìm đường và xóa các ô đã chọn.</a:t>
            </a:r>
          </a:p>
          <a:p>
            <a:pPr marL="0" indent="0" algn="just">
              <a:lnSpc>
                <a:spcPct val="150000"/>
              </a:lnSpc>
              <a:buNone/>
            </a:pPr>
            <a:r>
              <a:rPr lang="vi-VN" sz="1500" b="1" smtClean="0">
                <a:solidFill>
                  <a:schemeClr val="bg1"/>
                </a:solidFill>
                <a:effectLst/>
                <a:latin typeface="+mj-lt"/>
              </a:rPr>
              <a:t>Minh họa về quá trình tương tác</a:t>
            </a:r>
            <a:endParaRPr lang="vi-VN" sz="1500" b="1" smtClean="0">
              <a:solidFill>
                <a:schemeClr val="bg1"/>
              </a:solidFill>
              <a:latin typeface="+mj-lt"/>
            </a:endParaRPr>
          </a:p>
          <a:p>
            <a:pPr algn="just">
              <a:lnSpc>
                <a:spcPct val="150000"/>
              </a:lnSpc>
            </a:pPr>
            <a:r>
              <a:rPr lang="vi-VN" sz="1500" smtClean="0">
                <a:solidFill>
                  <a:schemeClr val="bg1">
                    <a:lumMod val="65000"/>
                  </a:schemeClr>
                </a:solidFill>
                <a:effectLst/>
                <a:latin typeface="+mj-lt"/>
              </a:rPr>
              <a:t>Hình ảnh minh họa sẽ hiển thị quá trình người dùng tương tác với ứng dụng, bao gồm việc chọn điểm xuất phát, điểm đích và đặt vật cản.</a:t>
            </a:r>
          </a:p>
          <a:p>
            <a:pPr algn="just">
              <a:lnSpc>
                <a:spcPct val="150000"/>
              </a:lnSpc>
            </a:pPr>
            <a:r>
              <a:rPr lang="vi-VN" sz="1500" smtClean="0">
                <a:solidFill>
                  <a:schemeClr val="bg1">
                    <a:lumMod val="65000"/>
                  </a:schemeClr>
                </a:solidFill>
                <a:effectLst/>
                <a:latin typeface="+mj-lt"/>
              </a:rPr>
              <a:t>Hình ảnh minh họa sẽ giúp người dùng hiểu rõ hơn về cách giao diện và giải thuật hoạt động.</a:t>
            </a:r>
          </a:p>
          <a:p>
            <a:pPr algn="just">
              <a:lnSpc>
                <a:spcPct val="150000"/>
              </a:lnSpc>
            </a:pPr>
            <a:endParaRPr lang="en-US" sz="1500">
              <a:solidFill>
                <a:schemeClr val="bg1"/>
              </a:solidFill>
              <a:latin typeface="+mj-lt"/>
            </a:endParaRPr>
          </a:p>
        </p:txBody>
      </p:sp>
      <p:pic>
        <p:nvPicPr>
          <p:cNvPr id="6" name="Picture 5"/>
          <p:cNvPicPr>
            <a:picLocks noChangeAspect="1"/>
          </p:cNvPicPr>
          <p:nvPr/>
        </p:nvPicPr>
        <p:blipFill>
          <a:blip r:embed="rId2"/>
          <a:stretch>
            <a:fillRect/>
          </a:stretch>
        </p:blipFill>
        <p:spPr>
          <a:xfrm>
            <a:off x="6265605" y="475554"/>
            <a:ext cx="5795534" cy="5875724"/>
          </a:xfrm>
          <a:prstGeom prst="rect">
            <a:avLst/>
          </a:prstGeom>
        </p:spPr>
      </p:pic>
    </p:spTree>
    <p:extLst>
      <p:ext uri="{BB962C8B-B14F-4D97-AF65-F5344CB8AC3E}">
        <p14:creationId xmlns:p14="http://schemas.microsoft.com/office/powerpoint/2010/main" val="383597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 calcmode="lin" valueType="num">
                                      <p:cBhvr additive="base">
                                        <p:cTn id="5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additive="base">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579" y="1321773"/>
            <a:ext cx="4816151" cy="3390187"/>
          </a:xfrm>
        </p:spPr>
        <p:txBody>
          <a:bodyPr>
            <a:normAutofit/>
          </a:bodyPr>
          <a:lstStyle/>
          <a:p>
            <a:pPr marL="0" indent="0" algn="just">
              <a:lnSpc>
                <a:spcPct val="150000"/>
              </a:lnSpc>
              <a:buNone/>
            </a:pPr>
            <a:r>
              <a:rPr lang="vi-VN" sz="2000" b="1" smtClean="0">
                <a:solidFill>
                  <a:schemeClr val="bg1"/>
                </a:solidFill>
                <a:effectLst/>
                <a:latin typeface="+mj-lt"/>
              </a:rPr>
              <a:t>Kết quả</a:t>
            </a:r>
            <a:endParaRPr lang="vi-VN" sz="2000" b="1" smtClean="0">
              <a:solidFill>
                <a:schemeClr val="bg1"/>
              </a:solidFill>
              <a:latin typeface="+mj-lt"/>
            </a:endParaRPr>
          </a:p>
          <a:p>
            <a:pPr algn="just">
              <a:lnSpc>
                <a:spcPct val="150000"/>
              </a:lnSpc>
            </a:pPr>
            <a:r>
              <a:rPr lang="vi-VN" sz="2000" smtClean="0">
                <a:solidFill>
                  <a:schemeClr val="bg1">
                    <a:lumMod val="65000"/>
                  </a:schemeClr>
                </a:solidFill>
                <a:effectLst/>
                <a:latin typeface="+mj-lt"/>
              </a:rPr>
              <a:t>Đường đi từ điểm xuất phát đến điểm đích đã được tìm thấy.</a:t>
            </a:r>
            <a:endParaRPr lang="en-US" sz="2000" smtClean="0">
              <a:solidFill>
                <a:schemeClr val="bg1">
                  <a:lumMod val="65000"/>
                </a:schemeClr>
              </a:solidFill>
              <a:effectLst/>
              <a:latin typeface="+mj-lt"/>
            </a:endParaRPr>
          </a:p>
          <a:p>
            <a:pPr marL="0" indent="0" algn="just">
              <a:lnSpc>
                <a:spcPct val="150000"/>
              </a:lnSpc>
              <a:buNone/>
            </a:pPr>
            <a:endParaRPr lang="vi-VN" sz="2000" smtClean="0">
              <a:solidFill>
                <a:schemeClr val="bg1">
                  <a:lumMod val="65000"/>
                </a:schemeClr>
              </a:solidFill>
              <a:effectLst/>
              <a:latin typeface="+mj-lt"/>
            </a:endParaRPr>
          </a:p>
          <a:p>
            <a:pPr algn="just">
              <a:lnSpc>
                <a:spcPct val="150000"/>
              </a:lnSpc>
            </a:pPr>
            <a:r>
              <a:rPr lang="vi-VN" sz="2000" smtClean="0">
                <a:solidFill>
                  <a:schemeClr val="bg1">
                    <a:lumMod val="65000"/>
                  </a:schemeClr>
                </a:solidFill>
                <a:effectLst/>
                <a:latin typeface="+mj-lt"/>
              </a:rPr>
              <a:t>Đánh dấu đường đi trên giao diện để người dùng có thể dễ dàng nhận biết.</a:t>
            </a:r>
          </a:p>
          <a:p>
            <a:pPr algn="just">
              <a:lnSpc>
                <a:spcPct val="150000"/>
              </a:lnSpc>
            </a:pPr>
            <a:endParaRPr lang="en-US" sz="2000">
              <a:solidFill>
                <a:schemeClr val="bg1"/>
              </a:solidFill>
              <a:latin typeface="+mj-lt"/>
            </a:endParaRPr>
          </a:p>
        </p:txBody>
      </p:sp>
      <p:pic>
        <p:nvPicPr>
          <p:cNvPr id="5" name="Picture 4"/>
          <p:cNvPicPr>
            <a:picLocks noChangeAspect="1"/>
          </p:cNvPicPr>
          <p:nvPr/>
        </p:nvPicPr>
        <p:blipFill>
          <a:blip r:embed="rId2"/>
          <a:stretch>
            <a:fillRect/>
          </a:stretch>
        </p:blipFill>
        <p:spPr>
          <a:xfrm>
            <a:off x="6425452" y="349624"/>
            <a:ext cx="5614147" cy="6096000"/>
          </a:xfrm>
          <a:prstGeom prst="rect">
            <a:avLst/>
          </a:prstGeom>
        </p:spPr>
      </p:pic>
    </p:spTree>
    <p:extLst>
      <p:ext uri="{BB962C8B-B14F-4D97-AF65-F5344CB8AC3E}">
        <p14:creationId xmlns:p14="http://schemas.microsoft.com/office/powerpoint/2010/main" val="1246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7612" y="131860"/>
            <a:ext cx="10515600" cy="1120105"/>
          </a:xfrm>
        </p:spPr>
        <p:txBody>
          <a:bodyPr>
            <a:normAutofit/>
          </a:bodyPr>
          <a:lstStyle/>
          <a:p>
            <a:pPr algn="just"/>
            <a:r>
              <a:rPr lang="en-US" sz="2000" smtClean="0">
                <a:solidFill>
                  <a:schemeClr val="bg1"/>
                </a:solidFill>
                <a:latin typeface="Times New Roman" panose="02020603050405020304" pitchFamily="18" charset="0"/>
                <a:cs typeface="Times New Roman" panose="02020603050405020304" pitchFamily="18" charset="0"/>
              </a:rPr>
              <a:t>TỔNG KẾT VÀ KẾT LUẬN</a:t>
            </a:r>
            <a:endParaRPr lang="en-US" sz="200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806890"/>
            <a:ext cx="5551714" cy="2653069"/>
          </a:xfrm>
        </p:spPr>
        <p:txBody>
          <a:bodyPr>
            <a:normAutofit lnSpcReduction="10000"/>
          </a:bodyPr>
          <a:lstStyle/>
          <a:p>
            <a:pPr marL="0" indent="0" algn="just">
              <a:buNone/>
            </a:pPr>
            <a:r>
              <a:rPr lang="vi-VN" sz="2000" b="1" smtClean="0">
                <a:solidFill>
                  <a:schemeClr val="bg1"/>
                </a:solidFill>
                <a:effectLst/>
                <a:latin typeface="+mj-lt"/>
              </a:rPr>
              <a:t>Chức năng chính</a:t>
            </a:r>
            <a:endParaRPr lang="vi-VN" sz="2000" b="1" smtClean="0">
              <a:solidFill>
                <a:schemeClr val="bg1"/>
              </a:solidFill>
              <a:latin typeface="+mj-lt"/>
            </a:endParaRPr>
          </a:p>
          <a:p>
            <a:pPr algn="just"/>
            <a:r>
              <a:rPr lang="vi-VN" sz="2000" smtClean="0">
                <a:solidFill>
                  <a:schemeClr val="bg1">
                    <a:lumMod val="65000"/>
                  </a:schemeClr>
                </a:solidFill>
                <a:effectLst/>
                <a:latin typeface="+mj-lt"/>
              </a:rPr>
              <a:t>Chương trình giải quyết bài toán tìm đường trong mê cung sử dụng giải thuật tìm kiếm theo chiều sâu.</a:t>
            </a:r>
          </a:p>
          <a:p>
            <a:pPr algn="just"/>
            <a:r>
              <a:rPr lang="vi-VN" sz="2000" smtClean="0">
                <a:solidFill>
                  <a:schemeClr val="bg1">
                    <a:lumMod val="65000"/>
                  </a:schemeClr>
                </a:solidFill>
                <a:effectLst/>
                <a:latin typeface="+mj-lt"/>
              </a:rPr>
              <a:t>Chương trình cho phép người dùng nhập mê cung từ file hoặc tự tạo mê cung.</a:t>
            </a:r>
          </a:p>
          <a:p>
            <a:pPr algn="just"/>
            <a:r>
              <a:rPr lang="vi-VN" sz="2000" smtClean="0">
                <a:solidFill>
                  <a:schemeClr val="bg1">
                    <a:lumMod val="65000"/>
                  </a:schemeClr>
                </a:solidFill>
                <a:effectLst/>
                <a:latin typeface="+mj-lt"/>
              </a:rPr>
              <a:t>Chương trình hiển thị đường đi từ điểm bắt đầu đến điểm kết thúc trên mê cung đã cho.</a:t>
            </a:r>
            <a:endParaRPr lang="vi-VN" sz="2000">
              <a:solidFill>
                <a:schemeClr val="bg1">
                  <a:lumMod val="65000"/>
                </a:schemeClr>
              </a:solidFill>
              <a:effectLst/>
              <a:latin typeface="+mj-lt"/>
            </a:endParaRPr>
          </a:p>
        </p:txBody>
      </p:sp>
      <p:sp>
        <p:nvSpPr>
          <p:cNvPr id="4" name="Content Placeholder 2"/>
          <p:cNvSpPr txBox="1">
            <a:spLocks/>
          </p:cNvSpPr>
          <p:nvPr/>
        </p:nvSpPr>
        <p:spPr>
          <a:xfrm>
            <a:off x="5907365" y="3806890"/>
            <a:ext cx="6176866" cy="2653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vi-VN" sz="2000" b="1" smtClean="0">
                <a:solidFill>
                  <a:schemeClr val="bg1"/>
                </a:solidFill>
                <a:effectLst/>
                <a:latin typeface="+mj-lt"/>
              </a:rPr>
              <a:t>Quá trình hoạt động</a:t>
            </a:r>
            <a:endParaRPr lang="vi-VN" sz="2000" b="1" smtClean="0">
              <a:solidFill>
                <a:schemeClr val="bg1"/>
              </a:solidFill>
              <a:latin typeface="+mj-lt"/>
            </a:endParaRPr>
          </a:p>
          <a:p>
            <a:pPr algn="just"/>
            <a:r>
              <a:rPr lang="vi-VN" sz="2000" smtClean="0">
                <a:solidFill>
                  <a:schemeClr val="bg1">
                    <a:lumMod val="65000"/>
                  </a:schemeClr>
                </a:solidFill>
                <a:effectLst/>
                <a:latin typeface="+mj-lt"/>
              </a:rPr>
              <a:t>Chương trình sử dụng thuật toán DFS (Depth-First Search) để tìm đường đi trong mê cung.</a:t>
            </a:r>
          </a:p>
          <a:p>
            <a:pPr algn="just"/>
            <a:r>
              <a:rPr lang="vi-VN" sz="2000" smtClean="0">
                <a:solidFill>
                  <a:schemeClr val="bg1">
                    <a:lumMod val="65000"/>
                  </a:schemeClr>
                </a:solidFill>
                <a:effectLst/>
                <a:latin typeface="+mj-lt"/>
              </a:rPr>
              <a:t>Thuật toán DFS sử dụng ngăn xếp để lưu trữ các đỉnh đã được duyệt.</a:t>
            </a:r>
          </a:p>
          <a:p>
            <a:pPr algn="just"/>
            <a:r>
              <a:rPr lang="vi-VN" sz="2000" smtClean="0">
                <a:solidFill>
                  <a:schemeClr val="bg1">
                    <a:lumMod val="65000"/>
                  </a:schemeClr>
                </a:solidFill>
                <a:effectLst/>
                <a:latin typeface="+mj-lt"/>
              </a:rPr>
              <a:t>Khi tìm thấy đường đi đến điểm kết thúc, chương trình dừng và hiển thị đường đi đã tìm được.</a:t>
            </a:r>
            <a:endParaRPr lang="vi-VN" sz="2000">
              <a:solidFill>
                <a:schemeClr val="bg1">
                  <a:lumMod val="65000"/>
                </a:schemeClr>
              </a:solidFill>
              <a:effectLst/>
              <a:latin typeface="+mj-lt"/>
            </a:endParaRPr>
          </a:p>
        </p:txBody>
      </p:sp>
      <p:pic>
        <p:nvPicPr>
          <p:cNvPr id="5" name="Picture 4"/>
          <p:cNvPicPr>
            <a:picLocks noChangeAspect="1"/>
          </p:cNvPicPr>
          <p:nvPr/>
        </p:nvPicPr>
        <p:blipFill>
          <a:blip r:embed="rId2"/>
          <a:stretch>
            <a:fillRect/>
          </a:stretch>
        </p:blipFill>
        <p:spPr>
          <a:xfrm>
            <a:off x="145557" y="1259633"/>
            <a:ext cx="5406157" cy="23562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5973768" y="1251965"/>
            <a:ext cx="6044061" cy="2363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512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down)">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down)">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circle(in)">
                                      <p:cBhvr>
                                        <p:cTn id="39" dur="2000"/>
                                        <p:tgtEl>
                                          <p:spTgt spid="6"/>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852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Giải thuật tìm đường trong mê cung sử dụng Python và Tkinter</vt:lpstr>
      <vt:lpstr>PowerPoint Presentation</vt:lpstr>
      <vt:lpstr>Mục tiêu Phát triển một ứng dụng đơn giản nhưng hiệu quả để giải quyết bài toán tìm đường trong mê cung. Cung cấp giao diện thân thiện cho người dùng để tạo và giải quyết các mê cung. Hiển thị kết quả tìm đường và các bước di chuyển để người dùng có thể theo dõi quá trình giải quyết bài toán.</vt:lpstr>
      <vt:lpstr>Giao diện người dùng (GUI) </vt:lpstr>
      <vt:lpstr>PowerPoint Presentation</vt:lpstr>
      <vt:lpstr>GIỚI THIỆU THUẬT TOÁN DIJKSTRA</vt:lpstr>
      <vt:lpstr>PowerPoint Presentation</vt:lpstr>
      <vt:lpstr>PowerPoint Presentation</vt:lpstr>
      <vt:lpstr>TỔNG KẾT VÀ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tìm đường trong mê cung sử dụng Python và Tkinter</dc:title>
  <dc:creator>CUBII</dc:creator>
  <cp:lastModifiedBy>CUBII</cp:lastModifiedBy>
  <cp:revision>28</cp:revision>
  <dcterms:created xsi:type="dcterms:W3CDTF">2024-03-31T15:37:29Z</dcterms:created>
  <dcterms:modified xsi:type="dcterms:W3CDTF">2024-03-31T16:19:15Z</dcterms:modified>
</cp:coreProperties>
</file>