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87" r:id="rId6"/>
    <p:sldId id="261" r:id="rId7"/>
    <p:sldId id="262" r:id="rId8"/>
    <p:sldId id="263" r:id="rId9"/>
    <p:sldId id="264" r:id="rId10"/>
    <p:sldId id="267" r:id="rId11"/>
    <p:sldId id="266" r:id="rId12"/>
    <p:sldId id="272" r:id="rId13"/>
    <p:sldId id="273" r:id="rId14"/>
    <p:sldId id="279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IBM Plex Sans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98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92D050"/>
                </a:solidFill>
              </a:rPr>
              <a:t>Android </a:t>
            </a:r>
            <a:r>
              <a:rPr lang="en-AU" dirty="0">
                <a:solidFill>
                  <a:schemeClr val="bg1"/>
                </a:solidFill>
              </a:rPr>
              <a:t>operating system</a:t>
            </a: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47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Architectuer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842298" y="145085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AU" sz="1200" dirty="0"/>
              <a:t>Architecture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914558" y="264125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Application Framework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802965" y="2641250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Linus kernel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641255" y="3070788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Application Layer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004443" y="3070788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Libraries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842298" y="4029194"/>
            <a:ext cx="1213500" cy="58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Android Run Time</a:t>
            </a:r>
            <a:endParaRPr sz="1200" dirty="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174" name="Google Shape;174;p22"/>
          <p:cNvCxnSpPr>
            <a:stCxn id="167" idx="2"/>
            <a:endCxn id="168" idx="0"/>
          </p:cNvCxnSpPr>
          <p:nvPr/>
        </p:nvCxnSpPr>
        <p:spPr>
          <a:xfrm rot="16200000" flipH="1">
            <a:off x="4182778" y="1302720"/>
            <a:ext cx="604800" cy="20722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175" name="Google Shape;175;p22"/>
          <p:cNvCxnSpPr>
            <a:stCxn id="169" idx="0"/>
            <a:endCxn id="167" idx="2"/>
          </p:cNvCxnSpPr>
          <p:nvPr/>
        </p:nvCxnSpPr>
        <p:spPr>
          <a:xfrm rot="5400000" flipH="1" flipV="1">
            <a:off x="2126981" y="1319184"/>
            <a:ext cx="604800" cy="20393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grpSp>
        <p:nvGrpSpPr>
          <p:cNvPr id="180" name="Google Shape;180;p22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181" name="Google Shape;18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" name="Google Shape;175;p22">
            <a:extLst>
              <a:ext uri="{FF2B5EF4-FFF2-40B4-BE49-F238E27FC236}">
                <a16:creationId xmlns:a16="http://schemas.microsoft.com/office/drawing/2014/main" id="{90D68AA4-B774-4126-B35E-E7D9FC98E8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30587" y="2700018"/>
            <a:ext cx="722335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42" name="Google Shape;175;p22">
            <a:extLst>
              <a:ext uri="{FF2B5EF4-FFF2-40B4-BE49-F238E27FC236}">
                <a16:creationId xmlns:a16="http://schemas.microsoft.com/office/drawing/2014/main" id="{7BF58B3A-A557-4A41-90C6-7EC375C09A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2906" y="2700019"/>
            <a:ext cx="72233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  <p:cxnSp>
        <p:nvCxnSpPr>
          <p:cNvPr id="47" name="Google Shape;177;p22">
            <a:extLst>
              <a:ext uri="{FF2B5EF4-FFF2-40B4-BE49-F238E27FC236}">
                <a16:creationId xmlns:a16="http://schemas.microsoft.com/office/drawing/2014/main" id="{9C84B7C7-5545-4260-A9FA-F383A7B2EF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4336" y="3184882"/>
            <a:ext cx="1664464" cy="49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293950" y="18817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accent5"/>
                </a:solidFill>
              </a:rPr>
              <a:t>Why prefer </a:t>
            </a:r>
            <a:r>
              <a:rPr lang="en-AU" dirty="0">
                <a:solidFill>
                  <a:schemeClr val="accent2"/>
                </a:solidFill>
              </a:rPr>
              <a:t>android 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5209838" y="1136550"/>
            <a:ext cx="3610650" cy="1289700"/>
            <a:chOff x="5209838" y="1060350"/>
            <a:chExt cx="3610650" cy="1289700"/>
          </a:xfrm>
        </p:grpSpPr>
        <p:sp>
          <p:nvSpPr>
            <p:cNvPr id="237" name="Google Shape;23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2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CHEAPER THAN IPHONE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AU"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AU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Android devices are cheaper than iPhone which is one of the main reason why Android phone sale is growing rapidly</a:t>
              </a:r>
              <a:endParaRPr lang="en-AU"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39" name="Google Shape;239;p27"/>
          <p:cNvSpPr/>
          <p:nvPr/>
        </p:nvSpPr>
        <p:spPr>
          <a:xfrm rot="3600185">
            <a:off x="3169983" y="1312831"/>
            <a:ext cx="2774659" cy="2774659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r="-4679" b="-3874"/>
          <a:stretch/>
        </p:blipFill>
        <p:spPr>
          <a:xfrm flipH="1">
            <a:off x="3309201" y="181265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Android is better</a:t>
            </a:r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331197" y="2063000"/>
            <a:ext cx="2944441" cy="1289700"/>
            <a:chOff x="331197" y="1986800"/>
            <a:chExt cx="2944441" cy="1289700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331197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2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Launchers</a:t>
              </a:r>
              <a:endParaRPr sz="12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lvl="0" algn="r">
                <a:spcAft>
                  <a:spcPts val="1600"/>
                </a:spcAft>
              </a:pPr>
              <a:r>
                <a:rPr lang="en-AU" sz="800" dirty="0">
                  <a:latin typeface="IBM Plex Sans Condensed" panose="020B0604020202020204" charset="0"/>
                </a:rPr>
                <a:t>Android offers many cool launcher apps for customizing home screen’s style. While Apple do not allow users to customize their home screen and all the users have same home screen</a:t>
              </a:r>
              <a:endParaRPr sz="800" b="1" dirty="0">
                <a:solidFill>
                  <a:schemeClr val="dk1"/>
                </a:solidFill>
                <a:latin typeface="IBM Plex Sans Condensed" panose="020B0604020202020204" charset="0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5" name="Google Shape;24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5209838" y="3096650"/>
            <a:ext cx="3610650" cy="1289700"/>
            <a:chOff x="5209838" y="3020450"/>
            <a:chExt cx="3610650" cy="1289700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Free apps and games</a:t>
              </a:r>
              <a:endParaRPr sz="12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AU" sz="8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Android offers a lot of free games and application on google play, whereas iPhone have mostly paid Apps on App Store</a:t>
              </a: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8" name="Google Shape;248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49" name="Google Shape;249;p27"/>
          <p:cNvSpPr/>
          <p:nvPr/>
        </p:nvSpPr>
        <p:spPr>
          <a:xfrm rot="10800000">
            <a:off x="3183490" y="1291549"/>
            <a:ext cx="2774700" cy="27747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 rot="-3600185">
            <a:off x="3194618" y="1312434"/>
            <a:ext cx="2774659" cy="2774659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 rot="-7200165">
            <a:off x="3337679" y="2955105"/>
            <a:ext cx="585011" cy="585536"/>
            <a:chOff x="1967628" y="812211"/>
            <a:chExt cx="588000" cy="588000"/>
          </a:xfrm>
        </p:grpSpPr>
        <p:sp>
          <p:nvSpPr>
            <p:cNvPr id="252" name="Google Shape;252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4264097" y="1308651"/>
            <a:ext cx="585001" cy="585530"/>
            <a:chOff x="1970048" y="811613"/>
            <a:chExt cx="588000" cy="588000"/>
          </a:xfrm>
        </p:grpSpPr>
        <p:sp>
          <p:nvSpPr>
            <p:cNvPr id="255" name="Google Shape;255;p27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7200165">
            <a:off x="5229930" y="2933036"/>
            <a:ext cx="585011" cy="585536"/>
            <a:chOff x="1977085" y="811649"/>
            <a:chExt cx="588000" cy="588000"/>
          </a:xfrm>
        </p:grpSpPr>
        <p:sp>
          <p:nvSpPr>
            <p:cNvPr id="258" name="Google Shape;258;p27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0" name="Google Shape;260;p27"/>
          <p:cNvSpPr txBox="1"/>
          <p:nvPr/>
        </p:nvSpPr>
        <p:spPr>
          <a:xfrm>
            <a:off x="4334550" y="13836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375648" y="3015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281877" y="29861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Limitations</a:t>
            </a:r>
            <a:endParaRPr dirty="0"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/>
              <a:t>First</a:t>
            </a:r>
            <a:endParaRPr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AU" sz="1200" dirty="0"/>
              <a:t>Making source code available to everyone inevitably invites the attention of hackers</a:t>
            </a:r>
            <a:endParaRPr lang="en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2"/>
          </p:nvPr>
        </p:nvSpPr>
        <p:spPr>
          <a:xfrm>
            <a:off x="779100" y="30303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/>
              <a:t>Third</a:t>
            </a:r>
            <a:endParaRPr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AU" sz="1200" dirty="0"/>
              <a:t>It has been seen that it has security related issues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3"/>
          </p:nvPr>
        </p:nvSpPr>
        <p:spPr>
          <a:xfrm>
            <a:off x="2854789" y="1353950"/>
            <a:ext cx="1878600" cy="15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/>
              <a:t>Second</a:t>
            </a:r>
            <a:endParaRPr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AU" sz="1200" dirty="0"/>
              <a:t>Android operating system uses more amount of battery as compared to normal mobile phones</a:t>
            </a:r>
            <a:endParaRPr sz="1200" dirty="0"/>
          </a:p>
        </p:txBody>
      </p:sp>
      <p:sp>
        <p:nvSpPr>
          <p:cNvPr id="271" name="Google Shape;2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4294967295"/>
          </p:nvPr>
        </p:nvSpPr>
        <p:spPr>
          <a:xfrm>
            <a:off x="2826400" y="3030350"/>
            <a:ext cx="1878012" cy="15287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/>
              <a:t>Finally</a:t>
            </a:r>
            <a:endParaRPr sz="1800" b="1" dirty="0"/>
          </a:p>
          <a:p>
            <a:pPr marL="0" lvl="0" indent="0">
              <a:spcBef>
                <a:spcPts val="800"/>
              </a:spcBef>
              <a:buNone/>
            </a:pPr>
            <a:r>
              <a:rPr lang="en-AU" sz="1200" dirty="0"/>
              <a:t>As we call Android is world of applications we continuously need to connected with the internet which is not possible for all the users.</a:t>
            </a:r>
            <a:endParaRPr sz="1200" dirty="0"/>
          </a:p>
        </p:txBody>
      </p:sp>
      <p:grpSp>
        <p:nvGrpSpPr>
          <p:cNvPr id="275" name="Google Shape;275;p28"/>
          <p:cNvGrpSpPr/>
          <p:nvPr/>
        </p:nvGrpSpPr>
        <p:grpSpPr>
          <a:xfrm>
            <a:off x="5340231" y="998068"/>
            <a:ext cx="2840570" cy="3645025"/>
            <a:chOff x="4488856" y="998068"/>
            <a:chExt cx="2840570" cy="3645025"/>
          </a:xfrm>
        </p:grpSpPr>
        <p:pic>
          <p:nvPicPr>
            <p:cNvPr id="276" name="Google Shape;276;p28"/>
            <p:cNvPicPr preferRelativeResize="0"/>
            <p:nvPr/>
          </p:nvPicPr>
          <p:blipFill rotWithShape="1">
            <a:blip r:embed="rId3">
              <a:alphaModFix/>
            </a:blip>
            <a:srcRect r="14500"/>
            <a:stretch/>
          </p:blipFill>
          <p:spPr>
            <a:xfrm>
              <a:off x="4488856" y="998068"/>
              <a:ext cx="2428325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422" y="605525"/>
            <a:ext cx="704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body" idx="1"/>
          </p:nvPr>
        </p:nvSpPr>
        <p:spPr>
          <a:xfrm>
            <a:off x="779100" y="1277749"/>
            <a:ext cx="4975500" cy="19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Special thanks to all everybody</a:t>
            </a: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000" y="82530"/>
            <a:ext cx="2509800" cy="25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2221605" y="3804193"/>
            <a:ext cx="4533900" cy="11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I am </a:t>
            </a:r>
            <a:r>
              <a:rPr lang="en-AU" sz="1800" b="1" dirty="0">
                <a:solidFill>
                  <a:schemeClr val="accent1"/>
                </a:solidFill>
              </a:rPr>
              <a:t>Bao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</a:rPr>
              <a:t>I am here because I love to give presentations. 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</a:rPr>
              <a:t>You can find me at </a:t>
            </a:r>
            <a:r>
              <a:rPr lang="en-AU" sz="1800" dirty="0">
                <a:solidFill>
                  <a:schemeClr val="accent1"/>
                </a:solidFill>
              </a:rPr>
              <a:t>nguyenlehb1808@gmail.com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224615" y="2679339"/>
            <a:ext cx="4533900" cy="12842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2"/>
                </a:solidFill>
              </a:rPr>
              <a:t>Hello!</a:t>
            </a:r>
            <a:endParaRPr sz="9600" dirty="0">
              <a:solidFill>
                <a:schemeClr val="lt2"/>
              </a:solidFill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Introductions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Instructions- </a:t>
            </a:r>
            <a:r>
              <a:rPr lang="en-AU" dirty="0">
                <a:solidFill>
                  <a:schemeClr val="accent2"/>
                </a:solidFill>
              </a:rPr>
              <a:t>What is android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79099" y="1353950"/>
            <a:ext cx="4830245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Android is a Linux based operating system designed primarily for mobile devices such as smartphones and tables</a:t>
            </a:r>
            <a:endParaRPr lang="en-AU" sz="1200" b="1" dirty="0"/>
          </a:p>
          <a:p>
            <a:pPr marL="171450" indent="-1714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 Android was first developed as a ADVANCE OPERATING   SYSTEM for digital cameras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There are more than 4,000,000 apps in android market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And, android is open source</a:t>
            </a:r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3"/>
            </a:gs>
            <a:gs pos="99000">
              <a:srgbClr val="FFC000"/>
            </a:gs>
            <a:gs pos="33000">
              <a:srgbClr val="FFC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Instructions- </a:t>
            </a:r>
            <a:r>
              <a:rPr lang="en-AU" dirty="0">
                <a:solidFill>
                  <a:schemeClr val="accent2"/>
                </a:solidFill>
              </a:rPr>
              <a:t>What is operating system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79099" y="1353950"/>
            <a:ext cx="4830245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An operating system, or “OS”, is a software that communicates with the hardware and allows other programs to run…</a:t>
            </a:r>
            <a:endParaRPr lang="en-AU" sz="1200" b="1" dirty="0"/>
          </a:p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Common desktop operating systems include Windows, OS X, and Linux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Common mobile OS include Android, iOS, and Window Phone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Android OS consists of a shell and a kernel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v"/>
            </a:pPr>
            <a:r>
              <a:rPr lang="en-AU" sz="1400" b="1" dirty="0"/>
              <a:t>Creator’s of android takes out the kernel from Linux OS 2.6 and rewrite the shell part using Java, that’s form android OS</a:t>
            </a:r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Origin of </a:t>
            </a:r>
            <a:r>
              <a:rPr lang="en-AU" dirty="0">
                <a:solidFill>
                  <a:schemeClr val="accent2"/>
                </a:solidFill>
              </a:rPr>
              <a:t>android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AU" dirty="0"/>
              <a:t>Android was founded in Palo Alto, California in October 2003 by Andy Rubin, Rich Miner, Nick Sears and Chris White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AU" dirty="0"/>
              <a:t>Android was purchased by Google in August, 2005 for 50 millions $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0" y="1042988"/>
            <a:ext cx="3411538" cy="2001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700" dirty="0"/>
              <a:t>Features</a:t>
            </a:r>
            <a:endParaRPr sz="7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b="1" dirty="0"/>
              <a:t>Android support wireless communication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b="1" dirty="0"/>
              <a:t>Open source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>
                <a:solidFill>
                  <a:schemeClr val="bg1"/>
                </a:solidFill>
              </a:rPr>
              <a:t>Built in services like GPS, browser and maps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>
                <a:solidFill>
                  <a:schemeClr val="bg1"/>
                </a:solidFill>
              </a:rPr>
              <a:t>Portability across current and future hardware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Android versions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779100" y="1320662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AU" b="1" dirty="0"/>
              <a:t>Android Astro 1.0</a:t>
            </a:r>
          </a:p>
          <a:p>
            <a:pPr marL="285750" indent="-285750"/>
            <a:r>
              <a:rPr lang="en-AU" b="1" dirty="0"/>
              <a:t>Android Cupcake 1.5</a:t>
            </a:r>
          </a:p>
          <a:p>
            <a:pPr marL="285750" indent="-285750"/>
            <a:r>
              <a:rPr lang="en-AU" b="1" dirty="0"/>
              <a:t>Android Donut 1.6</a:t>
            </a:r>
          </a:p>
          <a:p>
            <a:pPr marL="285750" indent="-285750"/>
            <a:r>
              <a:rPr lang="en-AU" b="1" dirty="0"/>
              <a:t>Android Éclair 2.0</a:t>
            </a:r>
          </a:p>
          <a:p>
            <a:pPr marL="285750" indent="-285750"/>
            <a:r>
              <a:rPr lang="en-AU" b="1" dirty="0"/>
              <a:t>Android Froyo 2.2</a:t>
            </a:r>
          </a:p>
          <a:p>
            <a:pPr marL="285750" indent="-285750"/>
            <a:r>
              <a:rPr lang="en-AU" b="1" dirty="0"/>
              <a:t>Android Honeycomb 3.0</a:t>
            </a:r>
            <a:endParaRPr b="1"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891825" y="127394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AU" b="1" dirty="0"/>
              <a:t>Android </a:t>
            </a:r>
            <a:r>
              <a:rPr lang="en-AU" b="1" dirty="0" err="1"/>
              <a:t>IceCream</a:t>
            </a:r>
            <a:r>
              <a:rPr lang="en-AU" b="1" dirty="0"/>
              <a:t> Sandwich 4.0</a:t>
            </a:r>
          </a:p>
          <a:p>
            <a:pPr marL="285750" indent="-285750"/>
            <a:r>
              <a:rPr lang="en-AU" b="1" dirty="0"/>
              <a:t>Android </a:t>
            </a:r>
            <a:r>
              <a:rPr lang="en-AU" b="1" dirty="0" err="1"/>
              <a:t>JellyBean</a:t>
            </a:r>
            <a:r>
              <a:rPr lang="en-AU" b="1" dirty="0"/>
              <a:t> 4.1</a:t>
            </a:r>
          </a:p>
          <a:p>
            <a:pPr marL="285750" indent="-285750"/>
            <a:r>
              <a:rPr lang="en-AU" b="1" dirty="0"/>
              <a:t>Android </a:t>
            </a:r>
            <a:r>
              <a:rPr lang="en-AU" b="1" dirty="0" err="1"/>
              <a:t>Kitkat</a:t>
            </a:r>
            <a:r>
              <a:rPr lang="en-AU" b="1" dirty="0"/>
              <a:t> 4.4</a:t>
            </a:r>
          </a:p>
          <a:p>
            <a:pPr marL="285750" indent="-285750"/>
            <a:r>
              <a:rPr lang="en-AU" b="1" dirty="0"/>
              <a:t> Android Gingerbread</a:t>
            </a:r>
          </a:p>
          <a:p>
            <a:pPr marL="285750" indent="-285750"/>
            <a:r>
              <a:rPr lang="en-AU" b="1" dirty="0"/>
              <a:t>Android Lollipop 5.0</a:t>
            </a:r>
            <a:endParaRPr b="1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AU" b="1" dirty="0"/>
              <a:t>Android Marshmallow 6.0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AU" b="1" dirty="0"/>
              <a:t>Android Nougat 7.0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AU" b="1" dirty="0"/>
              <a:t>Android Oreo 8.0</a:t>
            </a:r>
            <a:endParaRPr b="1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465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Bebas Neue</vt:lpstr>
      <vt:lpstr>IBM Plex Sans Condensed</vt:lpstr>
      <vt:lpstr>Arial</vt:lpstr>
      <vt:lpstr>Wingdings</vt:lpstr>
      <vt:lpstr>Flavius template</vt:lpstr>
      <vt:lpstr>Android operating system</vt:lpstr>
      <vt:lpstr>Hello!</vt:lpstr>
      <vt:lpstr>Introductions</vt:lpstr>
      <vt:lpstr>Instructions- What is android</vt:lpstr>
      <vt:lpstr>Instructions- What is operating system</vt:lpstr>
      <vt:lpstr>Origin of android</vt:lpstr>
      <vt:lpstr>Features</vt:lpstr>
      <vt:lpstr>PowerPoint Presentation</vt:lpstr>
      <vt:lpstr>Android versions</vt:lpstr>
      <vt:lpstr>Architectuer</vt:lpstr>
      <vt:lpstr>Why prefer android ?</vt:lpstr>
      <vt:lpstr>Why Android is better</vt:lpstr>
      <vt:lpstr>Limitations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and how has it developed</dc:title>
  <dc:creator>admin</dc:creator>
  <cp:lastModifiedBy>Bao Nguyen</cp:lastModifiedBy>
  <cp:revision>54</cp:revision>
  <dcterms:modified xsi:type="dcterms:W3CDTF">2021-01-14T09:05:26Z</dcterms:modified>
</cp:coreProperties>
</file>