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24/09/2018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24/09/2018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24/09/2018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Arial" panose="020B0604020202020204" pitchFamily="34" charset="0"/>
                <a:cs typeface="Arial" panose="020B0604020202020204" pitchFamily="34" charset="0"/>
              </a:rPr>
              <a:t>Báo Cáo môn học An toàn và Bảo mật hệ thống thông tin</a:t>
            </a:r>
          </a:p>
        </p:txBody>
      </p:sp>
      <p:sp>
        <p:nvSpPr>
          <p:cNvPr id="4" name="Content Placeholder 3"/>
          <p:cNvSpPr>
            <a:spLocks noGrp="1"/>
          </p:cNvSpPr>
          <p:nvPr>
            <p:ph sz="half" idx="1"/>
          </p:nvPr>
        </p:nvSpPr>
        <p:spPr>
          <a:xfrm>
            <a:off x="677334" y="2160589"/>
            <a:ext cx="8596668" cy="1915022"/>
          </a:xfrm>
        </p:spPr>
        <p:txBody>
          <a:bodyPr>
            <a:normAutofit/>
          </a:bodyPr>
          <a:lstStyle/>
          <a:p>
            <a:r>
              <a:rPr lang="en-US" sz="2000" dirty="0">
                <a:latin typeface="Arial" panose="020B0604020202020204" pitchFamily="34" charset="0"/>
                <a:cs typeface="Arial" panose="020B0604020202020204" pitchFamily="34" charset="0"/>
              </a:rPr>
              <a:t>Đề tài: Viết chương trình mã hóa và giải mã một file văn bản ASCII trên máy tính bằng phương pháp mã </a:t>
            </a:r>
            <a:r>
              <a:rPr lang="en-US" sz="2000">
                <a:latin typeface="Arial" panose="020B0604020202020204" pitchFamily="34" charset="0"/>
                <a:cs typeface="Arial" panose="020B0604020202020204" pitchFamily="34" charset="0"/>
              </a:rPr>
              <a:t>hóa Playfair</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5" name="Content Placeholder 4"/>
          <p:cNvSpPr>
            <a:spLocks noGrp="1"/>
          </p:cNvSpPr>
          <p:nvPr>
            <p:ph sz="half" idx="2"/>
          </p:nvPr>
        </p:nvSpPr>
        <p:spPr>
          <a:xfrm>
            <a:off x="677334" y="3117670"/>
            <a:ext cx="8596670" cy="2923692"/>
          </a:xfrm>
        </p:spPr>
        <p:txBody>
          <a:bodyPr>
            <a:normAutofit/>
          </a:bodyPr>
          <a:lstStyle/>
          <a:p>
            <a:pPr marL="3657600" lvl="8" indent="0">
              <a:buNone/>
            </a:pPr>
            <a:r>
              <a:rPr lang="en-US" sz="2000">
                <a:latin typeface="Arial" panose="020B0604020202020204" pitchFamily="34" charset="0"/>
                <a:cs typeface="Arial" panose="020B0604020202020204" pitchFamily="34" charset="0"/>
              </a:rPr>
              <a:t>		GV </a:t>
            </a:r>
            <a:r>
              <a:rPr lang="en-US" sz="2000" dirty="0">
                <a:latin typeface="Arial" panose="020B0604020202020204" pitchFamily="34" charset="0"/>
                <a:cs typeface="Arial" panose="020B0604020202020204" pitchFamily="34" charset="0"/>
              </a:rPr>
              <a:t>Hướng dẫn </a:t>
            </a:r>
            <a:r>
              <a:rPr lang="en-US" sz="2000">
                <a:latin typeface="Arial" panose="020B0604020202020204" pitchFamily="34" charset="0"/>
                <a:cs typeface="Arial" panose="020B0604020202020204" pitchFamily="34" charset="0"/>
              </a:rPr>
              <a:t>: Đặng </a:t>
            </a:r>
            <a:r>
              <a:rPr lang="en-US" sz="2000" dirty="0">
                <a:latin typeface="Arial" panose="020B0604020202020204" pitchFamily="34" charset="0"/>
                <a:cs typeface="Arial" panose="020B0604020202020204" pitchFamily="34" charset="0"/>
              </a:rPr>
              <a:t>Thế Hùng</a:t>
            </a:r>
          </a:p>
          <a:p>
            <a:r>
              <a:rPr lang="en-US" sz="2000" dirty="0">
                <a:latin typeface="Arial" panose="020B0604020202020204" pitchFamily="34" charset="0"/>
                <a:cs typeface="Arial" panose="020B0604020202020204" pitchFamily="34" charset="0"/>
              </a:rPr>
              <a:t>Nhóm 7 : Hồ Hồng Đức				</a:t>
            </a:r>
          </a:p>
          <a:p>
            <a:pPr marL="1371600" lvl="3" indent="0">
              <a:buNone/>
            </a:pPr>
            <a:r>
              <a:rPr lang="en-US" sz="2000" dirty="0">
                <a:latin typeface="Arial" panose="020B0604020202020204" pitchFamily="34" charset="0"/>
                <a:cs typeface="Arial" panose="020B0604020202020204" pitchFamily="34" charset="0"/>
              </a:rPr>
              <a:t> Nguyễn Thành Đông</a:t>
            </a:r>
          </a:p>
          <a:p>
            <a:pPr marL="1371600" lvl="3" indent="0">
              <a:buNone/>
            </a:pPr>
            <a:r>
              <a:rPr lang="en-US" sz="2000" dirty="0">
                <a:latin typeface="Arial" panose="020B0604020202020204" pitchFamily="34" charset="0"/>
                <a:cs typeface="Arial" panose="020B0604020202020204" pitchFamily="34" charset="0"/>
              </a:rPr>
              <a:t> Lê Hoàng Hiệp</a:t>
            </a:r>
          </a:p>
        </p:txBody>
      </p:sp>
    </p:spTree>
    <p:extLst>
      <p:ext uri="{BB962C8B-B14F-4D97-AF65-F5344CB8AC3E}">
        <p14:creationId xmlns:p14="http://schemas.microsoft.com/office/powerpoint/2010/main" val="12896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r"/>
            <a:r>
              <a:rPr lang="en-US" dirty="0">
                <a:latin typeface="Arial" panose="020B0604020202020204" pitchFamily="34" charset="0"/>
                <a:cs typeface="Arial" panose="020B0604020202020204" pitchFamily="34" charset="0"/>
              </a:rPr>
              <a:t>Nội Dung</a:t>
            </a:r>
          </a:p>
        </p:txBody>
      </p:sp>
      <p:sp>
        <p:nvSpPr>
          <p:cNvPr id="6" name="Content Placeholder 5"/>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Mã Playfair </a:t>
            </a:r>
          </a:p>
          <a:p>
            <a:r>
              <a:rPr lang="en-US" sz="2000" dirty="0">
                <a:latin typeface="Arial" panose="020B0604020202020204" pitchFamily="34" charset="0"/>
                <a:cs typeface="Arial" panose="020B0604020202020204" pitchFamily="34" charset="0"/>
              </a:rPr>
              <a:t>Quy tắc sắp xếp</a:t>
            </a:r>
          </a:p>
          <a:p>
            <a:r>
              <a:rPr lang="en-US" sz="2000" dirty="0">
                <a:latin typeface="Arial" panose="020B0604020202020204" pitchFamily="34" charset="0"/>
                <a:cs typeface="Arial" panose="020B0604020202020204" pitchFamily="34" charset="0"/>
              </a:rPr>
              <a:t>An toàn của mã Playfair</a:t>
            </a:r>
          </a:p>
        </p:txBody>
      </p:sp>
    </p:spTree>
    <p:extLst>
      <p:ext uri="{BB962C8B-B14F-4D97-AF65-F5344CB8AC3E}">
        <p14:creationId xmlns:p14="http://schemas.microsoft.com/office/powerpoint/2010/main" val="656587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Mã Playfair</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Như chúng ta đã thấy không phải số khóa lớn trong mã bảng chữ đơn đảm bảo an toàn mã. Một trong các hướng khắc phục là mã bộ các chữ, tức là mỗi chữ sẽ được mã bằng một số chữ khác nhau tùy thuộc vào các chữ mà nó đứng cạnh </a:t>
            </a:r>
          </a:p>
          <a:p>
            <a:r>
              <a:rPr lang="en-US" sz="2000" dirty="0">
                <a:latin typeface="Arial" panose="020B0604020202020204" pitchFamily="34" charset="0"/>
                <a:cs typeface="Arial" panose="020B0604020202020204" pitchFamily="34" charset="0"/>
              </a:rPr>
              <a:t>Playfair là một trong các mã như vậy, được sáng tạo bởi Charles Wheastone vào năm 1854 và mang tên người bạn là Baron Playfair</a:t>
            </a:r>
          </a:p>
          <a:p>
            <a:r>
              <a:rPr lang="en-US" sz="2000" dirty="0">
                <a:latin typeface="Arial" panose="020B0604020202020204" pitchFamily="34" charset="0"/>
                <a:cs typeface="Arial" panose="020B0604020202020204" pitchFamily="34" charset="0"/>
              </a:rPr>
              <a:t>Ma trận khóa Playfair. Cho trước một từ khóa, với điều kiện trong từ khóa đó không có chữ cái nào bị lặp. Ta lập ma trận Playfair là ma trận cỡ 5x5 dựa trên từ khóa đã cho và gồm các chứ trên bảng chữ cái, được sắp xếp theo thứ tự nhất định</a:t>
            </a:r>
          </a:p>
        </p:txBody>
      </p:sp>
    </p:spTree>
    <p:extLst>
      <p:ext uri="{BB962C8B-B14F-4D97-AF65-F5344CB8AC3E}">
        <p14:creationId xmlns:p14="http://schemas.microsoft.com/office/powerpoint/2010/main" val="294447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Quy Tắc sắp xếp</a:t>
            </a:r>
          </a:p>
        </p:txBody>
      </p:sp>
      <p:sp>
        <p:nvSpPr>
          <p:cNvPr id="3" name="Content Placeholder 2"/>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Trước hết viết các chữ của từ khóa vào các hàng của ma trận bắt từ hàng thứ nhất </a:t>
            </a:r>
          </a:p>
          <a:p>
            <a:r>
              <a:rPr lang="en-US" sz="2000" dirty="0">
                <a:latin typeface="Arial" panose="020B0604020202020204" pitchFamily="34" charset="0"/>
                <a:cs typeface="Arial" panose="020B0604020202020204" pitchFamily="34" charset="0"/>
              </a:rPr>
              <a:t>Nếu ma trận còn trống, viết các chữ khác trên bảng chữ cái chưa được sử dụng vào các ô còn lại. Có thể viết theo một trình tự qui ước trước, chẳng hạn từ đầu bảng chữ cái cho đến cuối. </a:t>
            </a:r>
          </a:p>
          <a:p>
            <a:r>
              <a:rPr lang="en-US" sz="2000" dirty="0">
                <a:latin typeface="Arial" panose="020B0604020202020204" pitchFamily="34" charset="0"/>
                <a:cs typeface="Arial" panose="020B0604020202020204" pitchFamily="34" charset="0"/>
              </a:rPr>
              <a:t>Vì có 26 chữ cái tiếng Anh, nên thiếu một ô. Thông thương ta dồn hai chữ nào đó vào một ô chung, chẳng hạn I và J</a:t>
            </a:r>
          </a:p>
        </p:txBody>
      </p:sp>
    </p:spTree>
    <p:extLst>
      <p:ext uri="{BB962C8B-B14F-4D97-AF65-F5344CB8AC3E}">
        <p14:creationId xmlns:p14="http://schemas.microsoft.com/office/powerpoint/2010/main" val="351262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Quy tắc sắp xếp</a:t>
            </a:r>
          </a:p>
        </p:txBody>
      </p:sp>
      <p:sp>
        <p:nvSpPr>
          <p:cNvPr id="4" name="Content Placeholder 3"/>
          <p:cNvSpPr>
            <a:spLocks noGrp="1"/>
          </p:cNvSpPr>
          <p:nvPr>
            <p:ph sz="half" idx="1"/>
          </p:nvPr>
        </p:nvSpPr>
        <p:spPr/>
        <p:txBody>
          <a:bodyPr>
            <a:normAutofit/>
          </a:bodyPr>
          <a:lstStyle/>
          <a:p>
            <a:r>
              <a:rPr lang="en-US" sz="2000">
                <a:latin typeface="Arial" panose="020B0604020202020204" pitchFamily="34" charset="0"/>
                <a:cs typeface="Arial" panose="020B0604020202020204" pitchFamily="34" charset="0"/>
              </a:rPr>
              <a:t>Lập </a:t>
            </a:r>
            <a:r>
              <a:rPr lang="en-US" sz="2000" dirty="0">
                <a:latin typeface="Arial" panose="020B0604020202020204" pitchFamily="34" charset="0"/>
                <a:cs typeface="Arial" panose="020B0604020202020204" pitchFamily="34" charset="0"/>
              </a:rPr>
              <a:t>ma trận Playfair tương ứng </a:t>
            </a:r>
            <a:r>
              <a:rPr lang="en-US" sz="2000">
                <a:latin typeface="Arial" panose="020B0604020202020204" pitchFamily="34" charset="0"/>
                <a:cs typeface="Arial" panose="020B0604020202020204" pitchFamily="34" charset="0"/>
              </a:rPr>
              <a:t>như sau dùng làm khóa:</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947492439"/>
              </p:ext>
            </p:extLst>
          </p:nvPr>
        </p:nvGraphicFramePr>
        <p:xfrm>
          <a:off x="5089525" y="2160586"/>
          <a:ext cx="4184650" cy="3229560"/>
        </p:xfrm>
        <a:graphic>
          <a:graphicData uri="http://schemas.openxmlformats.org/drawingml/2006/table">
            <a:tbl>
              <a:tblPr firstRow="1" bandRow="1">
                <a:tableStyleId>{5940675A-B579-460E-94D1-54222C63F5DA}</a:tableStyleId>
              </a:tblPr>
              <a:tblGrid>
                <a:gridCol w="836930">
                  <a:extLst>
                    <a:ext uri="{9D8B030D-6E8A-4147-A177-3AD203B41FA5}">
                      <a16:colId xmlns:a16="http://schemas.microsoft.com/office/drawing/2014/main" val="4191932840"/>
                    </a:ext>
                  </a:extLst>
                </a:gridCol>
                <a:gridCol w="836930">
                  <a:extLst>
                    <a:ext uri="{9D8B030D-6E8A-4147-A177-3AD203B41FA5}">
                      <a16:colId xmlns:a16="http://schemas.microsoft.com/office/drawing/2014/main" val="1694111121"/>
                    </a:ext>
                  </a:extLst>
                </a:gridCol>
                <a:gridCol w="836930">
                  <a:extLst>
                    <a:ext uri="{9D8B030D-6E8A-4147-A177-3AD203B41FA5}">
                      <a16:colId xmlns:a16="http://schemas.microsoft.com/office/drawing/2014/main" val="2113492420"/>
                    </a:ext>
                  </a:extLst>
                </a:gridCol>
                <a:gridCol w="836930">
                  <a:extLst>
                    <a:ext uri="{9D8B030D-6E8A-4147-A177-3AD203B41FA5}">
                      <a16:colId xmlns:a16="http://schemas.microsoft.com/office/drawing/2014/main" val="3952391864"/>
                    </a:ext>
                  </a:extLst>
                </a:gridCol>
                <a:gridCol w="836930">
                  <a:extLst>
                    <a:ext uri="{9D8B030D-6E8A-4147-A177-3AD203B41FA5}">
                      <a16:colId xmlns:a16="http://schemas.microsoft.com/office/drawing/2014/main" val="1419180318"/>
                    </a:ext>
                  </a:extLst>
                </a:gridCol>
              </a:tblGrid>
              <a:tr h="645912">
                <a:tc>
                  <a:txBody>
                    <a:bodyPr/>
                    <a:lstStyle/>
                    <a:p>
                      <a:r>
                        <a:rPr lang="en-US" sz="2000" dirty="0">
                          <a:latin typeface="Arial" panose="020B0604020202020204" pitchFamily="34" charset="0"/>
                          <a:cs typeface="Arial" panose="020B0604020202020204" pitchFamily="34" charset="0"/>
                        </a:rPr>
                        <a:t>D</a:t>
                      </a:r>
                    </a:p>
                  </a:txBody>
                  <a:tcPr/>
                </a:tc>
                <a:tc>
                  <a:txBody>
                    <a:bodyPr/>
                    <a:lstStyle/>
                    <a:p>
                      <a:r>
                        <a:rPr lang="en-US" sz="2000" dirty="0">
                          <a:latin typeface="Arial" panose="020B0604020202020204" pitchFamily="34" charset="0"/>
                          <a:cs typeface="Arial" panose="020B0604020202020204" pitchFamily="34" charset="0"/>
                        </a:rPr>
                        <a:t>O</a:t>
                      </a:r>
                    </a:p>
                  </a:txBody>
                  <a:tcPr/>
                </a:tc>
                <a:tc>
                  <a:txBody>
                    <a:bodyPr/>
                    <a:lstStyle/>
                    <a:p>
                      <a:r>
                        <a:rPr lang="en-US" sz="2000" dirty="0">
                          <a:latin typeface="Arial" panose="020B0604020202020204" pitchFamily="34" charset="0"/>
                          <a:cs typeface="Arial" panose="020B0604020202020204" pitchFamily="34" charset="0"/>
                        </a:rPr>
                        <a:t>N</a:t>
                      </a:r>
                    </a:p>
                  </a:txBody>
                  <a:tcPr/>
                </a:tc>
                <a:tc>
                  <a:txBody>
                    <a:bodyPr/>
                    <a:lstStyle/>
                    <a:p>
                      <a:r>
                        <a:rPr lang="en-US" sz="2000" dirty="0">
                          <a:latin typeface="Arial" panose="020B0604020202020204" pitchFamily="34" charset="0"/>
                          <a:cs typeface="Arial" panose="020B0604020202020204" pitchFamily="34" charset="0"/>
                        </a:rPr>
                        <a:t>G</a:t>
                      </a:r>
                    </a:p>
                  </a:txBody>
                  <a:tcPr/>
                </a:tc>
                <a:tc>
                  <a:txBody>
                    <a:bodyPr/>
                    <a:lstStyle/>
                    <a:p>
                      <a:r>
                        <a:rPr lang="en-US" sz="2000" dirty="0">
                          <a:latin typeface="Arial" panose="020B0604020202020204" pitchFamily="34" charset="0"/>
                          <a:cs typeface="Arial" panose="020B0604020202020204" pitchFamily="34" charset="0"/>
                        </a:rPr>
                        <a:t>A</a:t>
                      </a:r>
                    </a:p>
                  </a:txBody>
                  <a:tcPr/>
                </a:tc>
                <a:extLst>
                  <a:ext uri="{0D108BD9-81ED-4DB2-BD59-A6C34878D82A}">
                    <a16:rowId xmlns:a16="http://schemas.microsoft.com/office/drawing/2014/main" val="3393622984"/>
                  </a:ext>
                </a:extLst>
              </a:tr>
              <a:tr h="645912">
                <a:tc>
                  <a:txBody>
                    <a:bodyPr/>
                    <a:lstStyle/>
                    <a:p>
                      <a:r>
                        <a:rPr lang="en-US" sz="2000" dirty="0">
                          <a:latin typeface="Arial" panose="020B0604020202020204" pitchFamily="34" charset="0"/>
                          <a:cs typeface="Arial" panose="020B0604020202020204" pitchFamily="34" charset="0"/>
                        </a:rPr>
                        <a:t>U</a:t>
                      </a:r>
                    </a:p>
                  </a:txBody>
                  <a:tcPr/>
                </a:tc>
                <a:tc>
                  <a:txBody>
                    <a:bodyPr/>
                    <a:lstStyle/>
                    <a:p>
                      <a:r>
                        <a:rPr lang="en-US" sz="2000" dirty="0">
                          <a:latin typeface="Arial" panose="020B0604020202020204" pitchFamily="34" charset="0"/>
                          <a:cs typeface="Arial" panose="020B0604020202020204" pitchFamily="34" charset="0"/>
                        </a:rPr>
                        <a:t>H</a:t>
                      </a:r>
                    </a:p>
                  </a:txBody>
                  <a:tcPr/>
                </a:tc>
                <a:tc>
                  <a:txBody>
                    <a:bodyPr/>
                    <a:lstStyle/>
                    <a:p>
                      <a:r>
                        <a:rPr lang="en-US" sz="2000" dirty="0">
                          <a:latin typeface="Arial" panose="020B0604020202020204" pitchFamily="34" charset="0"/>
                          <a:cs typeface="Arial" panose="020B0604020202020204" pitchFamily="34" charset="0"/>
                        </a:rPr>
                        <a:t>I/J</a:t>
                      </a:r>
                    </a:p>
                  </a:txBody>
                  <a:tcPr/>
                </a:tc>
                <a:tc>
                  <a:txBody>
                    <a:bodyPr/>
                    <a:lstStyle/>
                    <a:p>
                      <a:r>
                        <a:rPr lang="en-US" sz="2000" dirty="0">
                          <a:latin typeface="Arial" panose="020B0604020202020204" pitchFamily="34" charset="0"/>
                          <a:cs typeface="Arial" panose="020B0604020202020204" pitchFamily="34" charset="0"/>
                        </a:rPr>
                        <a:t>E</a:t>
                      </a:r>
                    </a:p>
                  </a:txBody>
                  <a:tcPr/>
                </a:tc>
                <a:tc>
                  <a:txBody>
                    <a:bodyPr/>
                    <a:lstStyle/>
                    <a:p>
                      <a:r>
                        <a:rPr lang="en-US" sz="2000" dirty="0">
                          <a:latin typeface="Arial" panose="020B0604020202020204" pitchFamily="34" charset="0"/>
                          <a:cs typeface="Arial" panose="020B0604020202020204" pitchFamily="34" charset="0"/>
                        </a:rPr>
                        <a:t>P</a:t>
                      </a:r>
                    </a:p>
                  </a:txBody>
                  <a:tcPr/>
                </a:tc>
                <a:extLst>
                  <a:ext uri="{0D108BD9-81ED-4DB2-BD59-A6C34878D82A}">
                    <a16:rowId xmlns:a16="http://schemas.microsoft.com/office/drawing/2014/main" val="289561743"/>
                  </a:ext>
                </a:extLst>
              </a:tr>
              <a:tr h="645912">
                <a:tc>
                  <a:txBody>
                    <a:bodyPr/>
                    <a:lstStyle/>
                    <a:p>
                      <a:r>
                        <a:rPr lang="en-US" sz="2000" dirty="0">
                          <a:latin typeface="Arial" panose="020B0604020202020204" pitchFamily="34" charset="0"/>
                          <a:cs typeface="Arial" panose="020B0604020202020204" pitchFamily="34" charset="0"/>
                        </a:rPr>
                        <a:t>C</a:t>
                      </a:r>
                    </a:p>
                  </a:txBody>
                  <a:tcPr/>
                </a:tc>
                <a:tc>
                  <a:txBody>
                    <a:bodyPr/>
                    <a:lstStyle/>
                    <a:p>
                      <a:r>
                        <a:rPr lang="en-US" sz="2000" dirty="0">
                          <a:latin typeface="Arial" panose="020B0604020202020204" pitchFamily="34" charset="0"/>
                          <a:cs typeface="Arial" panose="020B0604020202020204" pitchFamily="34" charset="0"/>
                        </a:rPr>
                        <a:t>B</a:t>
                      </a:r>
                    </a:p>
                  </a:txBody>
                  <a:tcPr/>
                </a:tc>
                <a:tc>
                  <a:txBody>
                    <a:bodyPr/>
                    <a:lstStyle/>
                    <a:p>
                      <a:r>
                        <a:rPr lang="en-US" sz="2000" dirty="0">
                          <a:latin typeface="Arial" panose="020B0604020202020204" pitchFamily="34" charset="0"/>
                          <a:cs typeface="Arial" panose="020B0604020202020204" pitchFamily="34" charset="0"/>
                        </a:rPr>
                        <a:t>F</a:t>
                      </a:r>
                    </a:p>
                  </a:txBody>
                  <a:tcPr/>
                </a:tc>
                <a:tc>
                  <a:txBody>
                    <a:bodyPr/>
                    <a:lstStyle/>
                    <a:p>
                      <a:r>
                        <a:rPr lang="en-US" sz="2000" dirty="0">
                          <a:latin typeface="Arial" panose="020B0604020202020204" pitchFamily="34" charset="0"/>
                          <a:cs typeface="Arial" panose="020B0604020202020204" pitchFamily="34" charset="0"/>
                        </a:rPr>
                        <a:t>K</a:t>
                      </a:r>
                    </a:p>
                  </a:txBody>
                  <a:tcPr/>
                </a:tc>
                <a:tc>
                  <a:txBody>
                    <a:bodyPr/>
                    <a:lstStyle/>
                    <a:p>
                      <a:r>
                        <a:rPr lang="en-US" sz="2000" dirty="0">
                          <a:latin typeface="Arial" panose="020B0604020202020204" pitchFamily="34" charset="0"/>
                          <a:cs typeface="Arial" panose="020B0604020202020204" pitchFamily="34" charset="0"/>
                        </a:rPr>
                        <a:t>L</a:t>
                      </a:r>
                    </a:p>
                  </a:txBody>
                  <a:tcPr/>
                </a:tc>
                <a:extLst>
                  <a:ext uri="{0D108BD9-81ED-4DB2-BD59-A6C34878D82A}">
                    <a16:rowId xmlns:a16="http://schemas.microsoft.com/office/drawing/2014/main" val="468880458"/>
                  </a:ext>
                </a:extLst>
              </a:tr>
              <a:tr h="645912">
                <a:tc>
                  <a:txBody>
                    <a:bodyPr/>
                    <a:lstStyle/>
                    <a:p>
                      <a:r>
                        <a:rPr lang="en-US" sz="2000" dirty="0">
                          <a:latin typeface="Arial" panose="020B0604020202020204" pitchFamily="34" charset="0"/>
                          <a:cs typeface="Arial" panose="020B0604020202020204" pitchFamily="34" charset="0"/>
                        </a:rPr>
                        <a:t>M</a:t>
                      </a:r>
                    </a:p>
                  </a:txBody>
                  <a:tcPr/>
                </a:tc>
                <a:tc>
                  <a:txBody>
                    <a:bodyPr/>
                    <a:lstStyle/>
                    <a:p>
                      <a:r>
                        <a:rPr lang="en-US" sz="2000" dirty="0">
                          <a:latin typeface="Arial" panose="020B0604020202020204" pitchFamily="34" charset="0"/>
                          <a:cs typeface="Arial" panose="020B0604020202020204" pitchFamily="34" charset="0"/>
                        </a:rPr>
                        <a:t>R</a:t>
                      </a:r>
                    </a:p>
                  </a:txBody>
                  <a:tcPr/>
                </a:tc>
                <a:tc>
                  <a:txBody>
                    <a:bodyPr/>
                    <a:lstStyle/>
                    <a:p>
                      <a:r>
                        <a:rPr lang="en-US" sz="2000" dirty="0">
                          <a:latin typeface="Arial" panose="020B0604020202020204" pitchFamily="34" charset="0"/>
                          <a:cs typeface="Arial" panose="020B0604020202020204" pitchFamily="34" charset="0"/>
                        </a:rPr>
                        <a:t>S</a:t>
                      </a:r>
                    </a:p>
                  </a:txBody>
                  <a:tcPr/>
                </a:tc>
                <a:tc>
                  <a:txBody>
                    <a:bodyPr/>
                    <a:lstStyle/>
                    <a:p>
                      <a:r>
                        <a:rPr lang="en-US" sz="2000" dirty="0">
                          <a:latin typeface="Arial" panose="020B0604020202020204" pitchFamily="34" charset="0"/>
                          <a:cs typeface="Arial" panose="020B0604020202020204" pitchFamily="34" charset="0"/>
                        </a:rPr>
                        <a:t>W</a:t>
                      </a:r>
                    </a:p>
                  </a:txBody>
                  <a:tcPr/>
                </a:tc>
                <a:tc>
                  <a:txBody>
                    <a:bodyPr/>
                    <a:lstStyle/>
                    <a:p>
                      <a:r>
                        <a:rPr lang="en-US" sz="2000" dirty="0">
                          <a:latin typeface="Arial" panose="020B0604020202020204" pitchFamily="34" charset="0"/>
                          <a:cs typeface="Arial" panose="020B0604020202020204" pitchFamily="34" charset="0"/>
                        </a:rPr>
                        <a:t>X</a:t>
                      </a:r>
                    </a:p>
                  </a:txBody>
                  <a:tcPr/>
                </a:tc>
                <a:extLst>
                  <a:ext uri="{0D108BD9-81ED-4DB2-BD59-A6C34878D82A}">
                    <a16:rowId xmlns:a16="http://schemas.microsoft.com/office/drawing/2014/main" val="2725414275"/>
                  </a:ext>
                </a:extLst>
              </a:tr>
              <a:tr h="645912">
                <a:tc>
                  <a:txBody>
                    <a:bodyPr/>
                    <a:lstStyle/>
                    <a:p>
                      <a:r>
                        <a:rPr lang="en-US" sz="2000" dirty="0">
                          <a:latin typeface="Arial" panose="020B0604020202020204" pitchFamily="34" charset="0"/>
                          <a:cs typeface="Arial" panose="020B0604020202020204" pitchFamily="34" charset="0"/>
                        </a:rPr>
                        <a:t>Q</a:t>
                      </a:r>
                    </a:p>
                  </a:txBody>
                  <a:tcPr/>
                </a:tc>
                <a:tc>
                  <a:txBody>
                    <a:bodyPr/>
                    <a:lstStyle/>
                    <a:p>
                      <a:r>
                        <a:rPr lang="en-US" sz="2000" dirty="0">
                          <a:latin typeface="Arial" panose="020B0604020202020204" pitchFamily="34" charset="0"/>
                          <a:cs typeface="Arial" panose="020B0604020202020204" pitchFamily="34" charset="0"/>
                        </a:rPr>
                        <a:t>T</a:t>
                      </a:r>
                    </a:p>
                  </a:txBody>
                  <a:tcPr/>
                </a:tc>
                <a:tc>
                  <a:txBody>
                    <a:bodyPr/>
                    <a:lstStyle/>
                    <a:p>
                      <a:r>
                        <a:rPr lang="en-US" sz="2000" dirty="0">
                          <a:latin typeface="Arial" panose="020B0604020202020204" pitchFamily="34" charset="0"/>
                          <a:cs typeface="Arial" panose="020B0604020202020204" pitchFamily="34" charset="0"/>
                        </a:rPr>
                        <a:t>V</a:t>
                      </a:r>
                    </a:p>
                  </a:txBody>
                  <a:tcPr/>
                </a:tc>
                <a:tc>
                  <a:txBody>
                    <a:bodyPr/>
                    <a:lstStyle/>
                    <a:p>
                      <a:r>
                        <a:rPr lang="en-US" sz="2000" dirty="0">
                          <a:latin typeface="Arial" panose="020B0604020202020204" pitchFamily="34" charset="0"/>
                          <a:cs typeface="Arial" panose="020B0604020202020204" pitchFamily="34" charset="0"/>
                        </a:rPr>
                        <a:t>Z</a:t>
                      </a:r>
                    </a:p>
                  </a:txBody>
                  <a:tcPr/>
                </a:tc>
                <a:tc>
                  <a:txBody>
                    <a:bodyPr/>
                    <a:lstStyle/>
                    <a:p>
                      <a:r>
                        <a:rPr lang="en-US" sz="2000" dirty="0">
                          <a:latin typeface="Arial" panose="020B0604020202020204" pitchFamily="34" charset="0"/>
                          <a:cs typeface="Arial" panose="020B0604020202020204" pitchFamily="34" charset="0"/>
                        </a:rPr>
                        <a:t>Y</a:t>
                      </a:r>
                    </a:p>
                  </a:txBody>
                  <a:tcPr/>
                </a:tc>
                <a:extLst>
                  <a:ext uri="{0D108BD9-81ED-4DB2-BD59-A6C34878D82A}">
                    <a16:rowId xmlns:a16="http://schemas.microsoft.com/office/drawing/2014/main" val="45330272"/>
                  </a:ext>
                </a:extLst>
              </a:tr>
            </a:tbl>
          </a:graphicData>
        </a:graphic>
      </p:graphicFrame>
    </p:spTree>
    <p:extLst>
      <p:ext uri="{BB962C8B-B14F-4D97-AF65-F5344CB8AC3E}">
        <p14:creationId xmlns:p14="http://schemas.microsoft.com/office/powerpoint/2010/main" val="203476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Quy tắc sắp xếp</a:t>
            </a:r>
            <a:endParaRPr lang="en-US" dirty="0"/>
          </a:p>
        </p:txBody>
      </p:sp>
      <p:sp>
        <p:nvSpPr>
          <p:cNvPr id="3" name="Content Placeholder 2"/>
          <p:cNvSpPr>
            <a:spLocks noGrp="1"/>
          </p:cNvSpPr>
          <p:nvPr>
            <p:ph sz="half" idx="1"/>
          </p:nvPr>
        </p:nvSpPr>
        <p:spPr>
          <a:xfrm>
            <a:off x="677334" y="1550195"/>
            <a:ext cx="8596668" cy="3880772"/>
          </a:xfrm>
        </p:spPr>
        <p:txBody>
          <a:bodyPr>
            <a:normAutofit/>
          </a:bodyPr>
          <a:lstStyle/>
          <a:p>
            <a:r>
              <a:rPr lang="en-US" sz="2000" dirty="0">
                <a:latin typeface="Arial" panose="020B0604020202020204" pitchFamily="34" charset="0"/>
                <a:cs typeface="Arial" panose="020B0604020202020204" pitchFamily="34" charset="0"/>
              </a:rPr>
              <a:t>Cách mã hóa và giải mã :</a:t>
            </a:r>
          </a:p>
          <a:p>
            <a:pPr lvl="1"/>
            <a:r>
              <a:rPr lang="en-US" sz="2000" dirty="0">
                <a:latin typeface="Arial" panose="020B0604020202020204" pitchFamily="34" charset="0"/>
                <a:cs typeface="Arial" panose="020B0604020202020204" pitchFamily="34" charset="0"/>
              </a:rPr>
              <a:t>Chia bản rõ thành từng cặp chữ. Nếu một cặp nào đó có hai chữ như nhau, thì ta chèn thêm một chữ lọc chẳng hạn X. Ví dụ : trước Khi mã “Balloon” biến đổi thành “Ba lx lo on”.</a:t>
            </a:r>
          </a:p>
          <a:p>
            <a:pPr lvl="1"/>
            <a:r>
              <a:rPr lang="en-US" sz="2000" dirty="0">
                <a:latin typeface="Arial" panose="020B0604020202020204" pitchFamily="34" charset="0"/>
                <a:cs typeface="Arial" panose="020B0604020202020204" pitchFamily="34" charset="0"/>
              </a:rPr>
              <a:t>Nếu cả hai chữ trong một cặp đều rơi vào cùng một hàng, thì mã mỗi chữ bằng chữ ở phía trên phải nó trong cùng hàng của ma trận khóa (cuộn vòng quanh từ cuối về đầu), chẳng hạn “GA” biến đổi thành “AD”</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480229137"/>
              </p:ext>
            </p:extLst>
          </p:nvPr>
        </p:nvGraphicFramePr>
        <p:xfrm>
          <a:off x="4975668" y="4216572"/>
          <a:ext cx="3542690" cy="1981200"/>
        </p:xfrm>
        <a:graphic>
          <a:graphicData uri="http://schemas.openxmlformats.org/drawingml/2006/table">
            <a:tbl>
              <a:tblPr firstRow="1" bandRow="1">
                <a:tableStyleId>{5940675A-B579-460E-94D1-54222C63F5DA}</a:tableStyleId>
              </a:tblPr>
              <a:tblGrid>
                <a:gridCol w="708538">
                  <a:extLst>
                    <a:ext uri="{9D8B030D-6E8A-4147-A177-3AD203B41FA5}">
                      <a16:colId xmlns:a16="http://schemas.microsoft.com/office/drawing/2014/main" val="1096517051"/>
                    </a:ext>
                  </a:extLst>
                </a:gridCol>
                <a:gridCol w="708538">
                  <a:extLst>
                    <a:ext uri="{9D8B030D-6E8A-4147-A177-3AD203B41FA5}">
                      <a16:colId xmlns:a16="http://schemas.microsoft.com/office/drawing/2014/main" val="1719504832"/>
                    </a:ext>
                  </a:extLst>
                </a:gridCol>
                <a:gridCol w="708538">
                  <a:extLst>
                    <a:ext uri="{9D8B030D-6E8A-4147-A177-3AD203B41FA5}">
                      <a16:colId xmlns:a16="http://schemas.microsoft.com/office/drawing/2014/main" val="1497135620"/>
                    </a:ext>
                  </a:extLst>
                </a:gridCol>
                <a:gridCol w="708538">
                  <a:extLst>
                    <a:ext uri="{9D8B030D-6E8A-4147-A177-3AD203B41FA5}">
                      <a16:colId xmlns:a16="http://schemas.microsoft.com/office/drawing/2014/main" val="2235650098"/>
                    </a:ext>
                  </a:extLst>
                </a:gridCol>
                <a:gridCol w="708538">
                  <a:extLst>
                    <a:ext uri="{9D8B030D-6E8A-4147-A177-3AD203B41FA5}">
                      <a16:colId xmlns:a16="http://schemas.microsoft.com/office/drawing/2014/main" val="2243125305"/>
                    </a:ext>
                  </a:extLst>
                </a:gridCol>
              </a:tblGrid>
              <a:tr h="370840">
                <a:tc>
                  <a:txBody>
                    <a:bodyPr/>
                    <a:lstStyle/>
                    <a:p>
                      <a:r>
                        <a:rPr lang="en-US" sz="2000" dirty="0"/>
                        <a:t>D</a:t>
                      </a:r>
                      <a:endParaRPr lang="en-US" sz="2000" dirty="0">
                        <a:latin typeface="Arial" panose="020B0604020202020204" pitchFamily="34" charset="0"/>
                        <a:cs typeface="Arial" panose="020B0604020202020204" pitchFamily="34" charset="0"/>
                      </a:endParaRPr>
                    </a:p>
                  </a:txBody>
                  <a:tcPr/>
                </a:tc>
                <a:tc>
                  <a:txBody>
                    <a:bodyPr/>
                    <a:lstStyle/>
                    <a:p>
                      <a:r>
                        <a:rPr lang="en-US" sz="2000" dirty="0"/>
                        <a:t>O</a:t>
                      </a:r>
                      <a:endParaRPr lang="en-US" sz="2000" dirty="0">
                        <a:latin typeface="Arial" panose="020B0604020202020204" pitchFamily="34" charset="0"/>
                        <a:cs typeface="Arial" panose="020B0604020202020204" pitchFamily="34" charset="0"/>
                      </a:endParaRPr>
                    </a:p>
                  </a:txBody>
                  <a:tcPr/>
                </a:tc>
                <a:tc>
                  <a:txBody>
                    <a:bodyPr/>
                    <a:lstStyle/>
                    <a:p>
                      <a:r>
                        <a:rPr lang="en-US" sz="2000" dirty="0"/>
                        <a:t>N</a:t>
                      </a:r>
                      <a:endParaRPr lang="en-US" sz="2000" dirty="0">
                        <a:latin typeface="Arial" panose="020B0604020202020204" pitchFamily="34" charset="0"/>
                        <a:cs typeface="Arial" panose="020B0604020202020204" pitchFamily="34" charset="0"/>
                      </a:endParaRPr>
                    </a:p>
                  </a:txBody>
                  <a:tcPr/>
                </a:tc>
                <a:tc>
                  <a:txBody>
                    <a:bodyPr/>
                    <a:lstStyle/>
                    <a:p>
                      <a:r>
                        <a:rPr lang="en-US" sz="2000" dirty="0"/>
                        <a:t>G</a:t>
                      </a:r>
                      <a:endParaRPr lang="en-US" sz="2000" dirty="0">
                        <a:latin typeface="Arial" panose="020B0604020202020204" pitchFamily="34" charset="0"/>
                        <a:cs typeface="Arial" panose="020B0604020202020204" pitchFamily="34" charset="0"/>
                      </a:endParaRPr>
                    </a:p>
                  </a:txBody>
                  <a:tcPr/>
                </a:tc>
                <a:tc>
                  <a:txBody>
                    <a:bodyPr/>
                    <a:lstStyle/>
                    <a:p>
                      <a:r>
                        <a:rPr lang="en-US" sz="2000" dirty="0"/>
                        <a:t>A</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38054860"/>
                  </a:ext>
                </a:extLst>
              </a:tr>
              <a:tr h="370840">
                <a:tc>
                  <a:txBody>
                    <a:bodyPr/>
                    <a:lstStyle/>
                    <a:p>
                      <a:r>
                        <a:rPr lang="en-US" sz="2000" dirty="0"/>
                        <a:t>U</a:t>
                      </a:r>
                      <a:endParaRPr lang="en-US" sz="2000" dirty="0">
                        <a:latin typeface="Arial" panose="020B0604020202020204" pitchFamily="34" charset="0"/>
                        <a:cs typeface="Arial" panose="020B0604020202020204" pitchFamily="34" charset="0"/>
                      </a:endParaRPr>
                    </a:p>
                  </a:txBody>
                  <a:tcPr/>
                </a:tc>
                <a:tc>
                  <a:txBody>
                    <a:bodyPr/>
                    <a:lstStyle/>
                    <a:p>
                      <a:r>
                        <a:rPr lang="en-US" sz="2000" dirty="0"/>
                        <a:t>H</a:t>
                      </a:r>
                      <a:endParaRPr lang="en-US" sz="2000" dirty="0">
                        <a:latin typeface="Arial" panose="020B0604020202020204" pitchFamily="34" charset="0"/>
                        <a:cs typeface="Arial" panose="020B0604020202020204" pitchFamily="34" charset="0"/>
                      </a:endParaRPr>
                    </a:p>
                  </a:txBody>
                  <a:tcPr/>
                </a:tc>
                <a:tc>
                  <a:txBody>
                    <a:bodyPr/>
                    <a:lstStyle/>
                    <a:p>
                      <a:r>
                        <a:rPr lang="en-US" sz="2000" dirty="0"/>
                        <a:t>I/J</a:t>
                      </a:r>
                      <a:endParaRPr lang="en-US" sz="2000" dirty="0">
                        <a:latin typeface="Arial" panose="020B0604020202020204" pitchFamily="34" charset="0"/>
                        <a:cs typeface="Arial" panose="020B0604020202020204" pitchFamily="34" charset="0"/>
                      </a:endParaRPr>
                    </a:p>
                  </a:txBody>
                  <a:tcPr/>
                </a:tc>
                <a:tc>
                  <a:txBody>
                    <a:bodyPr/>
                    <a:lstStyle/>
                    <a:p>
                      <a:r>
                        <a:rPr lang="en-US" sz="2000" dirty="0"/>
                        <a:t>E</a:t>
                      </a:r>
                      <a:endParaRPr lang="en-US" sz="2000" dirty="0">
                        <a:latin typeface="Arial" panose="020B0604020202020204" pitchFamily="34" charset="0"/>
                        <a:cs typeface="Arial" panose="020B0604020202020204" pitchFamily="34" charset="0"/>
                      </a:endParaRPr>
                    </a:p>
                  </a:txBody>
                  <a:tcPr/>
                </a:tc>
                <a:tc>
                  <a:txBody>
                    <a:bodyPr/>
                    <a:lstStyle/>
                    <a:p>
                      <a:r>
                        <a:rPr lang="en-US" sz="2000" dirty="0"/>
                        <a:t>P</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6674881"/>
                  </a:ext>
                </a:extLst>
              </a:tr>
              <a:tr h="370840">
                <a:tc>
                  <a:txBody>
                    <a:bodyPr/>
                    <a:lstStyle/>
                    <a:p>
                      <a:r>
                        <a:rPr lang="en-US" sz="2000" dirty="0"/>
                        <a:t>C</a:t>
                      </a:r>
                      <a:endParaRPr lang="en-US" sz="2000" dirty="0">
                        <a:latin typeface="Arial" panose="020B0604020202020204" pitchFamily="34" charset="0"/>
                        <a:cs typeface="Arial" panose="020B0604020202020204" pitchFamily="34" charset="0"/>
                      </a:endParaRPr>
                    </a:p>
                  </a:txBody>
                  <a:tcPr/>
                </a:tc>
                <a:tc>
                  <a:txBody>
                    <a:bodyPr/>
                    <a:lstStyle/>
                    <a:p>
                      <a:r>
                        <a:rPr lang="en-US" sz="2000" dirty="0"/>
                        <a:t>B</a:t>
                      </a:r>
                      <a:endParaRPr lang="en-US" sz="2000" dirty="0">
                        <a:latin typeface="Arial" panose="020B0604020202020204" pitchFamily="34" charset="0"/>
                        <a:cs typeface="Arial" panose="020B0604020202020204" pitchFamily="34" charset="0"/>
                      </a:endParaRPr>
                    </a:p>
                  </a:txBody>
                  <a:tcPr/>
                </a:tc>
                <a:tc>
                  <a:txBody>
                    <a:bodyPr/>
                    <a:lstStyle/>
                    <a:p>
                      <a:r>
                        <a:rPr lang="en-US" sz="2000" dirty="0"/>
                        <a:t>F</a:t>
                      </a:r>
                      <a:endParaRPr lang="en-US" sz="2000" dirty="0">
                        <a:latin typeface="Arial" panose="020B0604020202020204" pitchFamily="34" charset="0"/>
                        <a:cs typeface="Arial" panose="020B0604020202020204" pitchFamily="34" charset="0"/>
                      </a:endParaRPr>
                    </a:p>
                  </a:txBody>
                  <a:tcPr/>
                </a:tc>
                <a:tc>
                  <a:txBody>
                    <a:bodyPr/>
                    <a:lstStyle/>
                    <a:p>
                      <a:r>
                        <a:rPr lang="en-US" sz="2000" dirty="0"/>
                        <a:t>K</a:t>
                      </a:r>
                      <a:endParaRPr lang="en-US" sz="2000" dirty="0">
                        <a:latin typeface="Arial" panose="020B0604020202020204" pitchFamily="34" charset="0"/>
                        <a:cs typeface="Arial" panose="020B0604020202020204" pitchFamily="34" charset="0"/>
                      </a:endParaRPr>
                    </a:p>
                  </a:txBody>
                  <a:tcPr/>
                </a:tc>
                <a:tc>
                  <a:txBody>
                    <a:bodyPr/>
                    <a:lstStyle/>
                    <a:p>
                      <a:r>
                        <a:rPr lang="en-US" sz="2000" dirty="0"/>
                        <a:t>L</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45398"/>
                  </a:ext>
                </a:extLst>
              </a:tr>
              <a:tr h="370840">
                <a:tc>
                  <a:txBody>
                    <a:bodyPr/>
                    <a:lstStyle/>
                    <a:p>
                      <a:r>
                        <a:rPr lang="en-US" sz="2000" dirty="0"/>
                        <a:t>M</a:t>
                      </a:r>
                      <a:endParaRPr lang="en-US" sz="2000" dirty="0">
                        <a:latin typeface="Arial" panose="020B0604020202020204" pitchFamily="34" charset="0"/>
                        <a:cs typeface="Arial" panose="020B0604020202020204" pitchFamily="34" charset="0"/>
                      </a:endParaRPr>
                    </a:p>
                  </a:txBody>
                  <a:tcPr/>
                </a:tc>
                <a:tc>
                  <a:txBody>
                    <a:bodyPr/>
                    <a:lstStyle/>
                    <a:p>
                      <a:r>
                        <a:rPr lang="en-US" sz="2000" dirty="0"/>
                        <a:t>R</a:t>
                      </a:r>
                      <a:endParaRPr lang="en-US" sz="2000" dirty="0">
                        <a:latin typeface="Arial" panose="020B0604020202020204" pitchFamily="34" charset="0"/>
                        <a:cs typeface="Arial" panose="020B0604020202020204" pitchFamily="34" charset="0"/>
                      </a:endParaRPr>
                    </a:p>
                  </a:txBody>
                  <a:tcPr/>
                </a:tc>
                <a:tc>
                  <a:txBody>
                    <a:bodyPr/>
                    <a:lstStyle/>
                    <a:p>
                      <a:r>
                        <a:rPr lang="en-US" sz="2000" dirty="0"/>
                        <a:t>S</a:t>
                      </a:r>
                      <a:endParaRPr lang="en-US" sz="2000" dirty="0">
                        <a:latin typeface="Arial" panose="020B0604020202020204" pitchFamily="34" charset="0"/>
                        <a:cs typeface="Arial" panose="020B0604020202020204" pitchFamily="34" charset="0"/>
                      </a:endParaRPr>
                    </a:p>
                  </a:txBody>
                  <a:tcPr/>
                </a:tc>
                <a:tc>
                  <a:txBody>
                    <a:bodyPr/>
                    <a:lstStyle/>
                    <a:p>
                      <a:r>
                        <a:rPr lang="en-US" sz="2000" dirty="0"/>
                        <a:t>W</a:t>
                      </a:r>
                      <a:endParaRPr lang="en-US" sz="2000" dirty="0">
                        <a:latin typeface="Arial" panose="020B0604020202020204" pitchFamily="34" charset="0"/>
                        <a:cs typeface="Arial" panose="020B0604020202020204" pitchFamily="34" charset="0"/>
                      </a:endParaRPr>
                    </a:p>
                  </a:txBody>
                  <a:tcPr/>
                </a:tc>
                <a:tc>
                  <a:txBody>
                    <a:bodyPr/>
                    <a:lstStyle/>
                    <a:p>
                      <a:r>
                        <a:rPr lang="en-US" sz="2000" dirty="0"/>
                        <a:t>X</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8324429"/>
                  </a:ext>
                </a:extLst>
              </a:tr>
              <a:tr h="370840">
                <a:tc>
                  <a:txBody>
                    <a:bodyPr/>
                    <a:lstStyle/>
                    <a:p>
                      <a:r>
                        <a:rPr lang="en-US" sz="2000" dirty="0"/>
                        <a:t>Q</a:t>
                      </a:r>
                      <a:endParaRPr lang="en-US" sz="2000" dirty="0">
                        <a:latin typeface="Arial" panose="020B0604020202020204" pitchFamily="34" charset="0"/>
                        <a:cs typeface="Arial" panose="020B0604020202020204" pitchFamily="34" charset="0"/>
                      </a:endParaRPr>
                    </a:p>
                  </a:txBody>
                  <a:tcPr/>
                </a:tc>
                <a:tc>
                  <a:txBody>
                    <a:bodyPr/>
                    <a:lstStyle/>
                    <a:p>
                      <a:r>
                        <a:rPr lang="en-US" sz="2000" dirty="0"/>
                        <a:t>T</a:t>
                      </a:r>
                      <a:endParaRPr lang="en-US" sz="2000" dirty="0">
                        <a:latin typeface="Arial" panose="020B0604020202020204" pitchFamily="34" charset="0"/>
                        <a:cs typeface="Arial" panose="020B0604020202020204" pitchFamily="34" charset="0"/>
                      </a:endParaRPr>
                    </a:p>
                  </a:txBody>
                  <a:tcPr/>
                </a:tc>
                <a:tc>
                  <a:txBody>
                    <a:bodyPr/>
                    <a:lstStyle/>
                    <a:p>
                      <a:r>
                        <a:rPr lang="en-US" sz="2000" dirty="0"/>
                        <a:t>V</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Z</a:t>
                      </a:r>
                    </a:p>
                  </a:txBody>
                  <a:tcPr/>
                </a:tc>
                <a:tc>
                  <a:txBody>
                    <a:bodyPr/>
                    <a:lstStyle/>
                    <a:p>
                      <a:r>
                        <a:rPr lang="en-US" sz="2000" dirty="0"/>
                        <a:t>Y</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970684756"/>
                  </a:ext>
                </a:extLst>
              </a:tr>
            </a:tbl>
          </a:graphicData>
        </a:graphic>
      </p:graphicFrame>
    </p:spTree>
    <p:extLst>
      <p:ext uri="{BB962C8B-B14F-4D97-AF65-F5344CB8AC3E}">
        <p14:creationId xmlns:p14="http://schemas.microsoft.com/office/powerpoint/2010/main" val="139466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Quy tắc sắp xếp</a:t>
            </a:r>
            <a:endParaRPr lang="en-US" dirty="0"/>
          </a:p>
        </p:txBody>
      </p:sp>
      <p:sp>
        <p:nvSpPr>
          <p:cNvPr id="3" name="Content Placeholder 2"/>
          <p:cNvSpPr>
            <a:spLocks noGrp="1"/>
          </p:cNvSpPr>
          <p:nvPr>
            <p:ph sz="half" idx="1"/>
          </p:nvPr>
        </p:nvSpPr>
        <p:spPr>
          <a:xfrm>
            <a:off x="677334" y="2160589"/>
            <a:ext cx="8596668" cy="3880772"/>
          </a:xfrm>
        </p:spPr>
        <p:txBody>
          <a:bodyPr>
            <a:normAutofit/>
          </a:bodyPr>
          <a:lstStyle/>
          <a:p>
            <a:r>
              <a:rPr lang="en-US" sz="2000" dirty="0">
                <a:latin typeface="Arial" panose="020B0604020202020204" pitchFamily="34" charset="0"/>
                <a:cs typeface="Arial" panose="020B0604020202020204" pitchFamily="34" charset="0"/>
              </a:rPr>
              <a:t>Nếu cả hai chữ trong cặp đều rơi vào cùng một cột, thì mã mỗi chữ bằng chữ ở phía bên dưới nó trong cùng cột của ma trận khóa (cuộn vòng quanh từ cuối về đầu), chẳng hạn “DC” đổi thành “UM</a:t>
            </a:r>
          </a:p>
          <a:p>
            <a:r>
              <a:rPr lang="en-US" sz="2000" dirty="0">
                <a:latin typeface="Arial" panose="020B0604020202020204" pitchFamily="34" charset="0"/>
                <a:cs typeface="Arial" panose="020B0604020202020204" pitchFamily="34" charset="0"/>
              </a:rPr>
              <a:t>Trong các trường hợp khác, mỗi chữ trong cặp được </a:t>
            </a:r>
            <a:r>
              <a:rPr lang="en-US" sz="2000">
                <a:latin typeface="Arial" panose="020B0604020202020204" pitchFamily="34" charset="0"/>
                <a:cs typeface="Arial" panose="020B0604020202020204" pitchFamily="34" charset="0"/>
              </a:rPr>
              <a:t>mã hóa bởi </a:t>
            </a:r>
            <a:r>
              <a:rPr lang="en-US" sz="2000" dirty="0">
                <a:latin typeface="Arial" panose="020B0604020202020204" pitchFamily="34" charset="0"/>
                <a:cs typeface="Arial" panose="020B0604020202020204" pitchFamily="34" charset="0"/>
              </a:rPr>
              <a:t>chữ cùng hàng với nó và cùng cột với chữ cùng cặp với nó trong ma trận khóa. Chẳng hạn, “UY” đổi thành “PQ”</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848577189"/>
              </p:ext>
            </p:extLst>
          </p:nvPr>
        </p:nvGraphicFramePr>
        <p:xfrm>
          <a:off x="5089352" y="4428040"/>
          <a:ext cx="3445050" cy="1981200"/>
        </p:xfrm>
        <a:graphic>
          <a:graphicData uri="http://schemas.openxmlformats.org/drawingml/2006/table">
            <a:tbl>
              <a:tblPr firstRow="1" bandRow="1">
                <a:tableStyleId>{5940675A-B579-460E-94D1-54222C63F5DA}</a:tableStyleId>
              </a:tblPr>
              <a:tblGrid>
                <a:gridCol w="689010">
                  <a:extLst>
                    <a:ext uri="{9D8B030D-6E8A-4147-A177-3AD203B41FA5}">
                      <a16:colId xmlns:a16="http://schemas.microsoft.com/office/drawing/2014/main" val="369520892"/>
                    </a:ext>
                  </a:extLst>
                </a:gridCol>
                <a:gridCol w="689010">
                  <a:extLst>
                    <a:ext uri="{9D8B030D-6E8A-4147-A177-3AD203B41FA5}">
                      <a16:colId xmlns:a16="http://schemas.microsoft.com/office/drawing/2014/main" val="748912338"/>
                    </a:ext>
                  </a:extLst>
                </a:gridCol>
                <a:gridCol w="689010">
                  <a:extLst>
                    <a:ext uri="{9D8B030D-6E8A-4147-A177-3AD203B41FA5}">
                      <a16:colId xmlns:a16="http://schemas.microsoft.com/office/drawing/2014/main" val="3878864349"/>
                    </a:ext>
                  </a:extLst>
                </a:gridCol>
                <a:gridCol w="689010">
                  <a:extLst>
                    <a:ext uri="{9D8B030D-6E8A-4147-A177-3AD203B41FA5}">
                      <a16:colId xmlns:a16="http://schemas.microsoft.com/office/drawing/2014/main" val="459293295"/>
                    </a:ext>
                  </a:extLst>
                </a:gridCol>
                <a:gridCol w="689010">
                  <a:extLst>
                    <a:ext uri="{9D8B030D-6E8A-4147-A177-3AD203B41FA5}">
                      <a16:colId xmlns:a16="http://schemas.microsoft.com/office/drawing/2014/main" val="3815628100"/>
                    </a:ext>
                  </a:extLst>
                </a:gridCol>
              </a:tblGrid>
              <a:tr h="370840">
                <a:tc>
                  <a:txBody>
                    <a:bodyPr/>
                    <a:lstStyle/>
                    <a:p>
                      <a:r>
                        <a:rPr lang="en-US" sz="2000" dirty="0"/>
                        <a:t>D</a:t>
                      </a:r>
                      <a:endParaRPr lang="en-US" sz="2000" dirty="0">
                        <a:latin typeface="Arial" panose="020B0604020202020204" pitchFamily="34" charset="0"/>
                        <a:cs typeface="Arial" panose="020B0604020202020204" pitchFamily="34" charset="0"/>
                      </a:endParaRPr>
                    </a:p>
                  </a:txBody>
                  <a:tcPr/>
                </a:tc>
                <a:tc>
                  <a:txBody>
                    <a:bodyPr/>
                    <a:lstStyle/>
                    <a:p>
                      <a:r>
                        <a:rPr lang="en-US" sz="2000" dirty="0"/>
                        <a:t>O</a:t>
                      </a:r>
                      <a:endParaRPr lang="en-US" sz="2000" dirty="0">
                        <a:latin typeface="Arial" panose="020B0604020202020204" pitchFamily="34" charset="0"/>
                        <a:cs typeface="Arial" panose="020B0604020202020204" pitchFamily="34" charset="0"/>
                      </a:endParaRPr>
                    </a:p>
                  </a:txBody>
                  <a:tcPr/>
                </a:tc>
                <a:tc>
                  <a:txBody>
                    <a:bodyPr/>
                    <a:lstStyle/>
                    <a:p>
                      <a:r>
                        <a:rPr lang="en-US" sz="2000" dirty="0"/>
                        <a:t>N</a:t>
                      </a:r>
                      <a:endParaRPr lang="en-US" sz="2000" dirty="0">
                        <a:latin typeface="Arial" panose="020B0604020202020204" pitchFamily="34" charset="0"/>
                        <a:cs typeface="Arial" panose="020B0604020202020204" pitchFamily="34" charset="0"/>
                      </a:endParaRPr>
                    </a:p>
                  </a:txBody>
                  <a:tcPr/>
                </a:tc>
                <a:tc>
                  <a:txBody>
                    <a:bodyPr/>
                    <a:lstStyle/>
                    <a:p>
                      <a:r>
                        <a:rPr lang="en-US" sz="2000" dirty="0"/>
                        <a:t>G</a:t>
                      </a:r>
                      <a:endParaRPr lang="en-US" sz="2000" dirty="0">
                        <a:latin typeface="Arial" panose="020B0604020202020204" pitchFamily="34" charset="0"/>
                        <a:cs typeface="Arial" panose="020B0604020202020204" pitchFamily="34" charset="0"/>
                      </a:endParaRPr>
                    </a:p>
                  </a:txBody>
                  <a:tcPr/>
                </a:tc>
                <a:tc>
                  <a:txBody>
                    <a:bodyPr/>
                    <a:lstStyle/>
                    <a:p>
                      <a:r>
                        <a:rPr lang="en-US" sz="2000" dirty="0"/>
                        <a:t>A</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26763630"/>
                  </a:ext>
                </a:extLst>
              </a:tr>
              <a:tr h="370840">
                <a:tc>
                  <a:txBody>
                    <a:bodyPr/>
                    <a:lstStyle/>
                    <a:p>
                      <a:r>
                        <a:rPr lang="en-US" sz="2000" dirty="0"/>
                        <a:t>U</a:t>
                      </a:r>
                      <a:endParaRPr lang="en-US" sz="2000" dirty="0">
                        <a:latin typeface="Arial" panose="020B0604020202020204" pitchFamily="34" charset="0"/>
                        <a:cs typeface="Arial" panose="020B0604020202020204" pitchFamily="34" charset="0"/>
                      </a:endParaRPr>
                    </a:p>
                  </a:txBody>
                  <a:tcPr/>
                </a:tc>
                <a:tc>
                  <a:txBody>
                    <a:bodyPr/>
                    <a:lstStyle/>
                    <a:p>
                      <a:r>
                        <a:rPr lang="en-US" sz="2000" dirty="0"/>
                        <a:t>H</a:t>
                      </a:r>
                      <a:endParaRPr lang="en-US" sz="2000" dirty="0">
                        <a:latin typeface="Arial" panose="020B0604020202020204" pitchFamily="34" charset="0"/>
                        <a:cs typeface="Arial" panose="020B0604020202020204" pitchFamily="34" charset="0"/>
                      </a:endParaRPr>
                    </a:p>
                  </a:txBody>
                  <a:tcPr/>
                </a:tc>
                <a:tc>
                  <a:txBody>
                    <a:bodyPr/>
                    <a:lstStyle/>
                    <a:p>
                      <a:r>
                        <a:rPr lang="en-US" sz="2000" dirty="0"/>
                        <a:t>I/J</a:t>
                      </a:r>
                      <a:endParaRPr lang="en-US" sz="2000" dirty="0">
                        <a:latin typeface="Arial" panose="020B0604020202020204" pitchFamily="34" charset="0"/>
                        <a:cs typeface="Arial" panose="020B0604020202020204" pitchFamily="34" charset="0"/>
                      </a:endParaRPr>
                    </a:p>
                  </a:txBody>
                  <a:tcPr/>
                </a:tc>
                <a:tc>
                  <a:txBody>
                    <a:bodyPr/>
                    <a:lstStyle/>
                    <a:p>
                      <a:r>
                        <a:rPr lang="en-US" sz="2000" dirty="0"/>
                        <a:t>E</a:t>
                      </a:r>
                      <a:endParaRPr lang="en-US" sz="2000" dirty="0">
                        <a:latin typeface="Arial" panose="020B0604020202020204" pitchFamily="34" charset="0"/>
                        <a:cs typeface="Arial" panose="020B0604020202020204" pitchFamily="34" charset="0"/>
                      </a:endParaRPr>
                    </a:p>
                  </a:txBody>
                  <a:tcPr/>
                </a:tc>
                <a:tc>
                  <a:txBody>
                    <a:bodyPr/>
                    <a:lstStyle/>
                    <a:p>
                      <a:r>
                        <a:rPr lang="en-US" sz="2000" dirty="0"/>
                        <a:t>P</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942484377"/>
                  </a:ext>
                </a:extLst>
              </a:tr>
              <a:tr h="370840">
                <a:tc>
                  <a:txBody>
                    <a:bodyPr/>
                    <a:lstStyle/>
                    <a:p>
                      <a:r>
                        <a:rPr lang="en-US" sz="2000" dirty="0"/>
                        <a:t>C</a:t>
                      </a:r>
                      <a:endParaRPr lang="en-US" sz="2000" dirty="0">
                        <a:latin typeface="Arial" panose="020B0604020202020204" pitchFamily="34" charset="0"/>
                        <a:cs typeface="Arial" panose="020B0604020202020204" pitchFamily="34" charset="0"/>
                      </a:endParaRPr>
                    </a:p>
                  </a:txBody>
                  <a:tcPr/>
                </a:tc>
                <a:tc>
                  <a:txBody>
                    <a:bodyPr/>
                    <a:lstStyle/>
                    <a:p>
                      <a:r>
                        <a:rPr lang="en-US" sz="2000" dirty="0"/>
                        <a:t>B</a:t>
                      </a:r>
                      <a:endParaRPr lang="en-US" sz="2000" dirty="0">
                        <a:latin typeface="Arial" panose="020B0604020202020204" pitchFamily="34" charset="0"/>
                        <a:cs typeface="Arial" panose="020B0604020202020204" pitchFamily="34" charset="0"/>
                      </a:endParaRPr>
                    </a:p>
                  </a:txBody>
                  <a:tcPr/>
                </a:tc>
                <a:tc>
                  <a:txBody>
                    <a:bodyPr/>
                    <a:lstStyle/>
                    <a:p>
                      <a:r>
                        <a:rPr lang="en-US" sz="2000" dirty="0"/>
                        <a:t>F</a:t>
                      </a:r>
                      <a:endParaRPr lang="en-US" sz="2000" dirty="0">
                        <a:latin typeface="Arial" panose="020B0604020202020204" pitchFamily="34" charset="0"/>
                        <a:cs typeface="Arial" panose="020B0604020202020204" pitchFamily="34" charset="0"/>
                      </a:endParaRPr>
                    </a:p>
                  </a:txBody>
                  <a:tcPr/>
                </a:tc>
                <a:tc>
                  <a:txBody>
                    <a:bodyPr/>
                    <a:lstStyle/>
                    <a:p>
                      <a:r>
                        <a:rPr lang="en-US" sz="2000" dirty="0"/>
                        <a:t>K</a:t>
                      </a:r>
                      <a:endParaRPr lang="en-US" sz="2000" dirty="0">
                        <a:latin typeface="Arial" panose="020B0604020202020204" pitchFamily="34" charset="0"/>
                        <a:cs typeface="Arial" panose="020B0604020202020204" pitchFamily="34" charset="0"/>
                      </a:endParaRPr>
                    </a:p>
                  </a:txBody>
                  <a:tcPr/>
                </a:tc>
                <a:tc>
                  <a:txBody>
                    <a:bodyPr/>
                    <a:lstStyle/>
                    <a:p>
                      <a:r>
                        <a:rPr lang="en-US" sz="2000" dirty="0"/>
                        <a:t>L</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9263555"/>
                  </a:ext>
                </a:extLst>
              </a:tr>
              <a:tr h="370840">
                <a:tc>
                  <a:txBody>
                    <a:bodyPr/>
                    <a:lstStyle/>
                    <a:p>
                      <a:r>
                        <a:rPr lang="en-US" sz="2000" dirty="0"/>
                        <a:t>M</a:t>
                      </a:r>
                      <a:endParaRPr lang="en-US" sz="2000" dirty="0">
                        <a:latin typeface="Arial" panose="020B0604020202020204" pitchFamily="34" charset="0"/>
                        <a:cs typeface="Arial" panose="020B0604020202020204" pitchFamily="34" charset="0"/>
                      </a:endParaRPr>
                    </a:p>
                  </a:txBody>
                  <a:tcPr/>
                </a:tc>
                <a:tc>
                  <a:txBody>
                    <a:bodyPr/>
                    <a:lstStyle/>
                    <a:p>
                      <a:r>
                        <a:rPr lang="en-US" sz="2000" dirty="0"/>
                        <a:t>R</a:t>
                      </a:r>
                      <a:endParaRPr lang="en-US" sz="2000" dirty="0">
                        <a:latin typeface="Arial" panose="020B0604020202020204" pitchFamily="34" charset="0"/>
                        <a:cs typeface="Arial" panose="020B0604020202020204" pitchFamily="34" charset="0"/>
                      </a:endParaRPr>
                    </a:p>
                  </a:txBody>
                  <a:tcPr/>
                </a:tc>
                <a:tc>
                  <a:txBody>
                    <a:bodyPr/>
                    <a:lstStyle/>
                    <a:p>
                      <a:r>
                        <a:rPr lang="en-US" sz="2000" dirty="0"/>
                        <a:t>S</a:t>
                      </a:r>
                      <a:endParaRPr lang="en-US" sz="2000" dirty="0">
                        <a:latin typeface="Arial" panose="020B0604020202020204" pitchFamily="34" charset="0"/>
                        <a:cs typeface="Arial" panose="020B0604020202020204" pitchFamily="34" charset="0"/>
                      </a:endParaRPr>
                    </a:p>
                  </a:txBody>
                  <a:tcPr/>
                </a:tc>
                <a:tc>
                  <a:txBody>
                    <a:bodyPr/>
                    <a:lstStyle/>
                    <a:p>
                      <a:r>
                        <a:rPr lang="en-US" sz="2000" dirty="0"/>
                        <a:t>W</a:t>
                      </a:r>
                      <a:endParaRPr lang="en-US" sz="2000" dirty="0">
                        <a:latin typeface="Arial" panose="020B0604020202020204" pitchFamily="34" charset="0"/>
                        <a:cs typeface="Arial" panose="020B0604020202020204" pitchFamily="34" charset="0"/>
                      </a:endParaRPr>
                    </a:p>
                  </a:txBody>
                  <a:tcPr/>
                </a:tc>
                <a:tc>
                  <a:txBody>
                    <a:bodyPr/>
                    <a:lstStyle/>
                    <a:p>
                      <a:r>
                        <a:rPr lang="en-US" sz="2000" dirty="0"/>
                        <a:t>X</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26757377"/>
                  </a:ext>
                </a:extLst>
              </a:tr>
              <a:tr h="370840">
                <a:tc>
                  <a:txBody>
                    <a:bodyPr/>
                    <a:lstStyle/>
                    <a:p>
                      <a:r>
                        <a:rPr lang="en-US" sz="2000" dirty="0"/>
                        <a:t>Q</a:t>
                      </a:r>
                      <a:endParaRPr lang="en-US" sz="2000" dirty="0">
                        <a:latin typeface="Arial" panose="020B0604020202020204" pitchFamily="34" charset="0"/>
                        <a:cs typeface="Arial" panose="020B0604020202020204" pitchFamily="34" charset="0"/>
                      </a:endParaRPr>
                    </a:p>
                  </a:txBody>
                  <a:tcPr/>
                </a:tc>
                <a:tc>
                  <a:txBody>
                    <a:bodyPr/>
                    <a:lstStyle/>
                    <a:p>
                      <a:r>
                        <a:rPr lang="en-US" sz="2000" dirty="0"/>
                        <a:t>T</a:t>
                      </a:r>
                      <a:endParaRPr lang="en-US" sz="2000" dirty="0">
                        <a:latin typeface="Arial" panose="020B0604020202020204" pitchFamily="34" charset="0"/>
                        <a:cs typeface="Arial" panose="020B0604020202020204" pitchFamily="34" charset="0"/>
                      </a:endParaRPr>
                    </a:p>
                  </a:txBody>
                  <a:tcPr/>
                </a:tc>
                <a:tc>
                  <a:txBody>
                    <a:bodyPr/>
                    <a:lstStyle/>
                    <a:p>
                      <a:r>
                        <a:rPr lang="en-US" sz="2000" dirty="0"/>
                        <a:t>V</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Z</a:t>
                      </a:r>
                    </a:p>
                  </a:txBody>
                  <a:tcPr/>
                </a:tc>
                <a:tc>
                  <a:txBody>
                    <a:bodyPr/>
                    <a:lstStyle/>
                    <a:p>
                      <a:r>
                        <a:rPr lang="en-US" sz="2000" dirty="0"/>
                        <a:t>Y</a:t>
                      </a:r>
                      <a:endParaRPr lang="en-US"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06506135"/>
                  </a:ext>
                </a:extLst>
              </a:tr>
            </a:tbl>
          </a:graphicData>
        </a:graphic>
      </p:graphicFrame>
    </p:spTree>
    <p:extLst>
      <p:ext uri="{BB962C8B-B14F-4D97-AF65-F5344CB8AC3E}">
        <p14:creationId xmlns:p14="http://schemas.microsoft.com/office/powerpoint/2010/main" val="3450148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An toàn của mã Playfair</a:t>
            </a:r>
          </a:p>
        </p:txBody>
      </p:sp>
      <p:sp>
        <p:nvSpPr>
          <p:cNvPr id="6" name="Content Placeholder 5"/>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An toàn được nâng cao hơn co với bảng đơn, vì ta có tổng cộng 26x26 = 676 cặp. Mội chữ có thể được mã bằng 7 chữ khác nhau, nên tần xuất các chữ trên bản mã khác tần suất của các chữ cái trên văn bản tiếng Anh nói chung.</a:t>
            </a:r>
          </a:p>
          <a:p>
            <a:r>
              <a:rPr lang="en-US" sz="2000" dirty="0">
                <a:latin typeface="Arial" panose="020B0604020202020204" pitchFamily="34" charset="0"/>
                <a:cs typeface="Arial" panose="020B0604020202020204" pitchFamily="34" charset="0"/>
              </a:rPr>
              <a:t>Muốn sử dụng thống kê tần suất, cần phải có bảng tần suất của 676 cặp để thám mã ( so với 26 của mã bảng đơn). Như vậy phải xem xét nhiều trường hợp à tương ứng sẽ có thể có nhiều bản mã hơn cần lựa chọn. Do đó khó thám mã hơn mã trên bảng chữ đơn</a:t>
            </a:r>
          </a:p>
          <a:p>
            <a:r>
              <a:rPr lang="en-US" sz="2000" dirty="0">
                <a:latin typeface="Arial" panose="020B0604020202020204" pitchFamily="34" charset="0"/>
                <a:cs typeface="Arial" panose="020B0604020202020204" pitchFamily="34" charset="0"/>
              </a:rPr>
              <a:t>Mã Playfair được sử dụng rộng rãi nhiều năm trong giới quân sự Mỹ và Anh trong chiến tranh thế giới thứ 1. </a:t>
            </a:r>
            <a:r>
              <a:rPr lang="en-US" sz="2000">
                <a:latin typeface="Arial" panose="020B0604020202020204" pitchFamily="34" charset="0"/>
                <a:cs typeface="Arial" panose="020B0604020202020204" pitchFamily="34" charset="0"/>
              </a:rPr>
              <a:t>Nó có thể bị bẻ khóa nếu cho trước vài trăm chữ, vì bản mã vẫn còn chứa nhiều cấu trúc của bản rõ.</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0085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136</TotalTime>
  <Words>772</Words>
  <Application>Microsoft Office PowerPoint</Application>
  <PresentationFormat>Widescreen</PresentationFormat>
  <Paragraphs>106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Báo Cáo môn học An toàn và Bảo mật hệ thống thông tin</vt:lpstr>
      <vt:lpstr>Nội Dung</vt:lpstr>
      <vt:lpstr>Mã Playfair</vt:lpstr>
      <vt:lpstr>Quy Tắc sắp xếp</vt:lpstr>
      <vt:lpstr>Quy tắc sắp xếp</vt:lpstr>
      <vt:lpstr>Quy tắc sắp xếp</vt:lpstr>
      <vt:lpstr>Quy tắc sắp xếp</vt:lpstr>
      <vt:lpstr>An toàn của mã Playfair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môn học An toàn và Bảo mật hệ thống thông tin</dc:title>
  <dc:creator>Hoàng Hiệp Joker</dc:creator>
  <cp:lastModifiedBy>Đông Nguyễn</cp:lastModifiedBy>
  <cp:revision>14</cp:revision>
  <dcterms:created xsi:type="dcterms:W3CDTF">2018-09-21T02:14:53Z</dcterms:created>
  <dcterms:modified xsi:type="dcterms:W3CDTF">2018-09-24T01:02:49Z</dcterms:modified>
</cp:coreProperties>
</file>