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62" r:id="rId9"/>
    <p:sldId id="263" r:id="rId10"/>
    <p:sldId id="264" r:id="rId11"/>
    <p:sldId id="265" r:id="rId12"/>
    <p:sldId id="266" r:id="rId13"/>
    <p:sldId id="267" r:id="rId14"/>
    <p:sldId id="268" r:id="rId15"/>
    <p:sldId id="27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C8758A-CA2F-4E37-96E3-33244D493890}"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90FC5-95AE-4501-8C35-684F6D5A1CBE}" type="slidenum">
              <a:rPr lang="en-US" smtClean="0"/>
              <a:t>‹#›</a:t>
            </a:fld>
            <a:endParaRPr lang="en-US"/>
          </a:p>
        </p:txBody>
      </p:sp>
    </p:spTree>
    <p:extLst>
      <p:ext uri="{BB962C8B-B14F-4D97-AF65-F5344CB8AC3E}">
        <p14:creationId xmlns:p14="http://schemas.microsoft.com/office/powerpoint/2010/main" val="1576644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C8758A-CA2F-4E37-96E3-33244D493890}"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90FC5-95AE-4501-8C35-684F6D5A1CBE}" type="slidenum">
              <a:rPr lang="en-US" smtClean="0"/>
              <a:t>‹#›</a:t>
            </a:fld>
            <a:endParaRPr lang="en-US"/>
          </a:p>
        </p:txBody>
      </p:sp>
    </p:spTree>
    <p:extLst>
      <p:ext uri="{BB962C8B-B14F-4D97-AF65-F5344CB8AC3E}">
        <p14:creationId xmlns:p14="http://schemas.microsoft.com/office/powerpoint/2010/main" val="94514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C8758A-CA2F-4E37-96E3-33244D493890}"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90FC5-95AE-4501-8C35-684F6D5A1CBE}" type="slidenum">
              <a:rPr lang="en-US" smtClean="0"/>
              <a:t>‹#›</a:t>
            </a:fld>
            <a:endParaRPr lang="en-US"/>
          </a:p>
        </p:txBody>
      </p:sp>
    </p:spTree>
    <p:extLst>
      <p:ext uri="{BB962C8B-B14F-4D97-AF65-F5344CB8AC3E}">
        <p14:creationId xmlns:p14="http://schemas.microsoft.com/office/powerpoint/2010/main" val="20115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C8758A-CA2F-4E37-96E3-33244D493890}"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90FC5-95AE-4501-8C35-684F6D5A1CBE}" type="slidenum">
              <a:rPr lang="en-US" smtClean="0"/>
              <a:t>‹#›</a:t>
            </a:fld>
            <a:endParaRPr lang="en-US"/>
          </a:p>
        </p:txBody>
      </p:sp>
    </p:spTree>
    <p:extLst>
      <p:ext uri="{BB962C8B-B14F-4D97-AF65-F5344CB8AC3E}">
        <p14:creationId xmlns:p14="http://schemas.microsoft.com/office/powerpoint/2010/main" val="19760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C8758A-CA2F-4E37-96E3-33244D493890}"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90FC5-95AE-4501-8C35-684F6D5A1CBE}" type="slidenum">
              <a:rPr lang="en-US" smtClean="0"/>
              <a:t>‹#›</a:t>
            </a:fld>
            <a:endParaRPr lang="en-US"/>
          </a:p>
        </p:txBody>
      </p:sp>
    </p:spTree>
    <p:extLst>
      <p:ext uri="{BB962C8B-B14F-4D97-AF65-F5344CB8AC3E}">
        <p14:creationId xmlns:p14="http://schemas.microsoft.com/office/powerpoint/2010/main" val="347205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C8758A-CA2F-4E37-96E3-33244D493890}"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90FC5-95AE-4501-8C35-684F6D5A1CBE}" type="slidenum">
              <a:rPr lang="en-US" smtClean="0"/>
              <a:t>‹#›</a:t>
            </a:fld>
            <a:endParaRPr lang="en-US"/>
          </a:p>
        </p:txBody>
      </p:sp>
    </p:spTree>
    <p:extLst>
      <p:ext uri="{BB962C8B-B14F-4D97-AF65-F5344CB8AC3E}">
        <p14:creationId xmlns:p14="http://schemas.microsoft.com/office/powerpoint/2010/main" val="326384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C8758A-CA2F-4E37-96E3-33244D493890}" type="datetimeFigureOut">
              <a:rPr lang="en-US" smtClean="0"/>
              <a:t>6/1/2018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490FC5-95AE-4501-8C35-684F6D5A1CBE}" type="slidenum">
              <a:rPr lang="en-US" smtClean="0"/>
              <a:t>‹#›</a:t>
            </a:fld>
            <a:endParaRPr lang="en-US"/>
          </a:p>
        </p:txBody>
      </p:sp>
    </p:spTree>
    <p:extLst>
      <p:ext uri="{BB962C8B-B14F-4D97-AF65-F5344CB8AC3E}">
        <p14:creationId xmlns:p14="http://schemas.microsoft.com/office/powerpoint/2010/main" val="232516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C8758A-CA2F-4E37-96E3-33244D493890}" type="datetimeFigureOut">
              <a:rPr lang="en-US" smtClean="0"/>
              <a:t>6/1/2018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490FC5-95AE-4501-8C35-684F6D5A1CBE}" type="slidenum">
              <a:rPr lang="en-US" smtClean="0"/>
              <a:t>‹#›</a:t>
            </a:fld>
            <a:endParaRPr lang="en-US"/>
          </a:p>
        </p:txBody>
      </p:sp>
    </p:spTree>
    <p:extLst>
      <p:ext uri="{BB962C8B-B14F-4D97-AF65-F5344CB8AC3E}">
        <p14:creationId xmlns:p14="http://schemas.microsoft.com/office/powerpoint/2010/main" val="315477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8758A-CA2F-4E37-96E3-33244D493890}" type="datetimeFigureOut">
              <a:rPr lang="en-US" smtClean="0"/>
              <a:t>6/1/2018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490FC5-95AE-4501-8C35-684F6D5A1CBE}" type="slidenum">
              <a:rPr lang="en-US" smtClean="0"/>
              <a:t>‹#›</a:t>
            </a:fld>
            <a:endParaRPr lang="en-US"/>
          </a:p>
        </p:txBody>
      </p:sp>
    </p:spTree>
    <p:extLst>
      <p:ext uri="{BB962C8B-B14F-4D97-AF65-F5344CB8AC3E}">
        <p14:creationId xmlns:p14="http://schemas.microsoft.com/office/powerpoint/2010/main" val="69378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C8758A-CA2F-4E37-96E3-33244D493890}"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90FC5-95AE-4501-8C35-684F6D5A1CBE}" type="slidenum">
              <a:rPr lang="en-US" smtClean="0"/>
              <a:t>‹#›</a:t>
            </a:fld>
            <a:endParaRPr lang="en-US"/>
          </a:p>
        </p:txBody>
      </p:sp>
    </p:spTree>
    <p:extLst>
      <p:ext uri="{BB962C8B-B14F-4D97-AF65-F5344CB8AC3E}">
        <p14:creationId xmlns:p14="http://schemas.microsoft.com/office/powerpoint/2010/main" val="186282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C8758A-CA2F-4E37-96E3-33244D493890}"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90FC5-95AE-4501-8C35-684F6D5A1CBE}" type="slidenum">
              <a:rPr lang="en-US" smtClean="0"/>
              <a:t>‹#›</a:t>
            </a:fld>
            <a:endParaRPr lang="en-US"/>
          </a:p>
        </p:txBody>
      </p:sp>
    </p:spTree>
    <p:extLst>
      <p:ext uri="{BB962C8B-B14F-4D97-AF65-F5344CB8AC3E}">
        <p14:creationId xmlns:p14="http://schemas.microsoft.com/office/powerpoint/2010/main" val="47973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8758A-CA2F-4E37-96E3-33244D493890}" type="datetimeFigureOut">
              <a:rPr lang="en-US" smtClean="0"/>
              <a:t>6/1/2018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490FC5-95AE-4501-8C35-684F6D5A1CBE}" type="slidenum">
              <a:rPr lang="en-US" smtClean="0"/>
              <a:t>‹#›</a:t>
            </a:fld>
            <a:endParaRPr lang="en-US"/>
          </a:p>
        </p:txBody>
      </p:sp>
    </p:spTree>
    <p:extLst>
      <p:ext uri="{BB962C8B-B14F-4D97-AF65-F5344CB8AC3E}">
        <p14:creationId xmlns:p14="http://schemas.microsoft.com/office/powerpoint/2010/main" val="384025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b="1" dirty="0"/>
              <a:t>Lưu trữ dữ liệu với Kotlin</a:t>
            </a:r>
            <a:endParaRPr lang="en-US" dirty="0"/>
          </a:p>
        </p:txBody>
      </p:sp>
      <p:sp>
        <p:nvSpPr>
          <p:cNvPr id="3" name="Subtitle 2"/>
          <p:cNvSpPr>
            <a:spLocks noGrp="1"/>
          </p:cNvSpPr>
          <p:nvPr>
            <p:ph type="subTitle" idx="1"/>
          </p:nvPr>
        </p:nvSpPr>
        <p:spPr/>
        <p:txBody>
          <a:bodyPr>
            <a:normAutofit lnSpcReduction="10000"/>
          </a:bodyPr>
          <a:lstStyle/>
          <a:p>
            <a:r>
              <a:rPr lang="en-US" dirty="0" err="1" smtClean="0">
                <a:latin typeface="Times New Roman" panose="02020603050405020304" pitchFamily="18" charset="0"/>
                <a:cs typeface="Times New Roman" panose="02020603050405020304" pitchFamily="18" charset="0"/>
              </a:rPr>
              <a:t>Môn:Phát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Di </a:t>
            </a:r>
            <a:r>
              <a:rPr lang="en-US" dirty="0" err="1" smtClean="0">
                <a:latin typeface="Times New Roman" panose="02020603050405020304" pitchFamily="18" charset="0"/>
                <a:cs typeface="Times New Roman" panose="02020603050405020304" pitchFamily="18" charset="0"/>
              </a:rPr>
              <a:t>Động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viên:Triệu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Hưng</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MSSV:12520529</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045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Sqlite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vi-VN" dirty="0" smtClean="0">
                <a:latin typeface="+mj-lt"/>
              </a:rPr>
              <a:t>Để xác định việc tạo các bảng, bắt buộc phải cung cấp</a:t>
            </a:r>
            <a:r>
              <a:rPr lang="en-US" dirty="0" smtClean="0">
                <a:latin typeface="+mj-lt"/>
              </a:rPr>
              <a:t> </a:t>
            </a:r>
            <a:r>
              <a:rPr lang="vi-VN" dirty="0" smtClean="0">
                <a:latin typeface="+mj-lt"/>
              </a:rPr>
              <a:t>Hàm onCreate. </a:t>
            </a:r>
            <a:endParaRPr lang="en-US" dirty="0" smtClean="0">
              <a:latin typeface="+mj-lt"/>
            </a:endParaRPr>
          </a:p>
          <a:p>
            <a:pPr>
              <a:buFont typeface="Wingdings" panose="05000000000000000000" pitchFamily="2" charset="2"/>
              <a:buChar char="Ø"/>
            </a:pPr>
            <a:r>
              <a:rPr lang="vi-VN" dirty="0" smtClean="0">
                <a:latin typeface="+mj-lt"/>
              </a:rPr>
              <a:t>Khi không có thư viện nào được sử dụng, việc tạo các bảng được thực hiện bằng cách viết một nguyên</a:t>
            </a:r>
            <a:r>
              <a:rPr lang="en-US" dirty="0" smtClean="0">
                <a:latin typeface="+mj-lt"/>
              </a:rPr>
              <a:t> </a:t>
            </a:r>
            <a:r>
              <a:rPr lang="vi-VN" dirty="0" smtClean="0">
                <a:latin typeface="+mj-lt"/>
              </a:rPr>
              <a:t>CREATE TABLE truy vấn nơi xác định tất cả các cột và các loại của chúng. </a:t>
            </a:r>
            <a:endParaRPr lang="en-US" dirty="0" smtClean="0">
              <a:latin typeface="+mj-lt"/>
            </a:endParaRPr>
          </a:p>
          <a:p>
            <a:pPr>
              <a:buFont typeface="Wingdings" panose="05000000000000000000" pitchFamily="2" charset="2"/>
              <a:buChar char="Ø"/>
            </a:pPr>
            <a:r>
              <a:rPr lang="vi-VN" dirty="0" smtClean="0">
                <a:latin typeface="+mj-lt"/>
              </a:rPr>
              <a:t>Tuy nhiên, Anko cung cấp một</a:t>
            </a:r>
            <a:r>
              <a:rPr lang="en-US" dirty="0" smtClean="0">
                <a:latin typeface="+mj-lt"/>
              </a:rPr>
              <a:t> </a:t>
            </a:r>
            <a:r>
              <a:rPr lang="vi-VN" dirty="0" smtClean="0">
                <a:latin typeface="+mj-lt"/>
              </a:rPr>
              <a:t>hàm mở rộng đơn giản nhận tên của bảng và một tập hợp các đối tượng Cặp xác định</a:t>
            </a:r>
            <a:r>
              <a:rPr lang="en-US" dirty="0" smtClean="0">
                <a:latin typeface="+mj-lt"/>
              </a:rPr>
              <a:t> </a:t>
            </a:r>
            <a:r>
              <a:rPr lang="vi-VN" dirty="0" smtClean="0">
                <a:latin typeface="+mj-lt"/>
              </a:rPr>
              <a:t>tên và loại cột:</a:t>
            </a:r>
            <a:endParaRPr lang="en-US" dirty="0" smtClean="0">
              <a:latin typeface="+mj-lt"/>
            </a:endParaRPr>
          </a:p>
          <a:p>
            <a:pPr>
              <a:buFont typeface="Wingdings" panose="05000000000000000000" pitchFamily="2" charset="2"/>
              <a:buChar char="Ø"/>
            </a:pPr>
            <a:r>
              <a:rPr lang="en-US" dirty="0" smtClean="0">
                <a:latin typeface="+mj-lt"/>
              </a:rPr>
              <a:t>Code:</a:t>
            </a:r>
          </a:p>
          <a:p>
            <a:pPr marL="0" indent="0">
              <a:buNone/>
            </a:pPr>
            <a:endParaRPr lang="en-US" dirty="0">
              <a:latin typeface="+mj-lt"/>
            </a:endParaRPr>
          </a:p>
        </p:txBody>
      </p:sp>
      <p:pic>
        <p:nvPicPr>
          <p:cNvPr id="4" name="Picture 3"/>
          <p:cNvPicPr>
            <a:picLocks noChangeAspect="1"/>
          </p:cNvPicPr>
          <p:nvPr/>
        </p:nvPicPr>
        <p:blipFill>
          <a:blip r:embed="rId2"/>
          <a:stretch>
            <a:fillRect/>
          </a:stretch>
        </p:blipFill>
        <p:spPr>
          <a:xfrm>
            <a:off x="1160689" y="5273675"/>
            <a:ext cx="4514850" cy="1401445"/>
          </a:xfrm>
          <a:prstGeom prst="rect">
            <a:avLst/>
          </a:prstGeom>
        </p:spPr>
      </p:pic>
    </p:spTree>
    <p:extLst>
      <p:ext uri="{BB962C8B-B14F-4D97-AF65-F5344CB8AC3E}">
        <p14:creationId xmlns:p14="http://schemas.microsoft.com/office/powerpoint/2010/main" val="438605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Sqlite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vi-VN" dirty="0" smtClean="0">
                <a:latin typeface="+mj-lt"/>
              </a:rPr>
              <a:t>Các kiểu này từ một lớp Anko đặc biệt được gọi là SqlType, có thể được trộn lẫn với SqlTypeModifiers,chẳng hạn như</a:t>
            </a:r>
            <a:r>
              <a:rPr lang="en-US" dirty="0" smtClean="0">
                <a:latin typeface="+mj-lt"/>
              </a:rPr>
              <a:t> </a:t>
            </a:r>
            <a:r>
              <a:rPr lang="vi-VN" dirty="0" smtClean="0">
                <a:latin typeface="+mj-lt"/>
              </a:rPr>
              <a:t>PRIMARY_KEY. Thao tác + bị quá tải giống như cách trong chương 11. </a:t>
            </a:r>
            <a:endParaRPr lang="en-US" dirty="0" smtClean="0">
              <a:latin typeface="+mj-lt"/>
            </a:endParaRPr>
          </a:p>
          <a:p>
            <a:pPr>
              <a:buFont typeface="Wingdings" panose="05000000000000000000" pitchFamily="2" charset="2"/>
              <a:buChar char="Ø"/>
            </a:pPr>
            <a:r>
              <a:rPr lang="vi-VN" dirty="0" smtClean="0">
                <a:latin typeface="+mj-lt"/>
              </a:rPr>
              <a:t>Cộng này</a:t>
            </a:r>
            <a:r>
              <a:rPr lang="en-US" dirty="0" smtClean="0">
                <a:latin typeface="+mj-lt"/>
              </a:rPr>
              <a:t> </a:t>
            </a:r>
            <a:r>
              <a:rPr lang="vi-VN" dirty="0" smtClean="0">
                <a:latin typeface="+mj-lt"/>
              </a:rPr>
              <a:t>chức năng sẽ nối cả hai giá trị theo cách thích hợp để trả về một SqlType đặc biệt mới</a:t>
            </a:r>
            <a:endParaRPr lang="en-US" dirty="0">
              <a:latin typeface="+mj-lt"/>
            </a:endParaRPr>
          </a:p>
          <a:p>
            <a:pPr>
              <a:buFont typeface="Wingdings" panose="05000000000000000000" pitchFamily="2" charset="2"/>
              <a:buChar char="Ø"/>
            </a:pPr>
            <a:r>
              <a:rPr lang="en-US" dirty="0" smtClean="0">
                <a:latin typeface="+mj-lt"/>
              </a:rPr>
              <a:t>Code:</a:t>
            </a:r>
          </a:p>
        </p:txBody>
      </p:sp>
      <p:pic>
        <p:nvPicPr>
          <p:cNvPr id="4" name="Picture 3"/>
          <p:cNvPicPr>
            <a:picLocks noChangeAspect="1"/>
          </p:cNvPicPr>
          <p:nvPr/>
        </p:nvPicPr>
        <p:blipFill>
          <a:blip r:embed="rId2"/>
          <a:stretch>
            <a:fillRect/>
          </a:stretch>
        </p:blipFill>
        <p:spPr>
          <a:xfrm>
            <a:off x="1277982" y="4837340"/>
            <a:ext cx="6376851" cy="1474560"/>
          </a:xfrm>
          <a:prstGeom prst="rect">
            <a:avLst/>
          </a:prstGeom>
        </p:spPr>
      </p:pic>
    </p:spTree>
    <p:extLst>
      <p:ext uri="{BB962C8B-B14F-4D97-AF65-F5344CB8AC3E}">
        <p14:creationId xmlns:p14="http://schemas.microsoft.com/office/powerpoint/2010/main" val="708586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Sqlite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vi-VN" dirty="0" smtClean="0">
                <a:latin typeface="+mj-lt"/>
              </a:rPr>
              <a:t>Các hàm có một tham số sử dụng công cụ sửa đổi infix có thể được sử dụng nội tuyến, do đó kết quả là khá</a:t>
            </a:r>
            <a:r>
              <a:rPr lang="en-US" dirty="0" smtClean="0">
                <a:latin typeface="+mj-lt"/>
              </a:rPr>
              <a:t> </a:t>
            </a:r>
            <a:r>
              <a:rPr lang="vi-VN" dirty="0" smtClean="0">
                <a:latin typeface="+mj-lt"/>
              </a:rPr>
              <a:t>dọn dẹp</a:t>
            </a:r>
            <a:endParaRPr lang="en-US" dirty="0" smtClean="0">
              <a:latin typeface="+mj-lt"/>
            </a:endParaRPr>
          </a:p>
          <a:p>
            <a:pPr>
              <a:buFont typeface="Wingdings" panose="05000000000000000000" pitchFamily="2" charset="2"/>
              <a:buChar char="Ø"/>
            </a:pPr>
            <a:r>
              <a:rPr lang="en-US" dirty="0" smtClean="0">
                <a:latin typeface="+mj-lt"/>
              </a:rPr>
              <a:t>Code:</a:t>
            </a:r>
            <a:endParaRPr lang="en-US" dirty="0">
              <a:latin typeface="+mj-lt"/>
            </a:endParaRPr>
          </a:p>
          <a:p>
            <a:pPr>
              <a:buFont typeface="Wingdings" panose="05000000000000000000" pitchFamily="2" charset="2"/>
              <a:buChar char="Ø"/>
            </a:pPr>
            <a:endParaRPr lang="vi-VN" dirty="0" smtClean="0">
              <a:latin typeface="+mj-lt"/>
            </a:endParaRPr>
          </a:p>
          <a:p>
            <a:pPr>
              <a:buFont typeface="Wingdings" panose="05000000000000000000" pitchFamily="2" charset="2"/>
              <a:buChar char="Ø"/>
            </a:pPr>
            <a:r>
              <a:rPr lang="en-US" dirty="0" smtClean="0">
                <a:latin typeface="+mj-lt"/>
              </a:rPr>
              <a:t>C</a:t>
            </a:r>
            <a:r>
              <a:rPr lang="vi-VN" dirty="0" smtClean="0">
                <a:latin typeface="+mj-lt"/>
              </a:rPr>
              <a:t>ó một chức năng tương tự để thả một bảng. onUpgrade sẽ chỉ xóa các bảng để chúng</a:t>
            </a:r>
            <a:r>
              <a:rPr lang="en-US" dirty="0" smtClean="0">
                <a:latin typeface="+mj-lt"/>
              </a:rPr>
              <a:t> </a:t>
            </a:r>
            <a:r>
              <a:rPr lang="vi-VN" dirty="0" smtClean="0">
                <a:latin typeface="+mj-lt"/>
              </a:rPr>
              <a:t>tái tạo. </a:t>
            </a:r>
            <a:endParaRPr lang="en-US" dirty="0" smtClean="0">
              <a:latin typeface="+mj-lt"/>
            </a:endParaRPr>
          </a:p>
          <a:p>
            <a:pPr>
              <a:buFont typeface="Wingdings" panose="05000000000000000000" pitchFamily="2" charset="2"/>
              <a:buChar char="Ø"/>
            </a:pPr>
            <a:r>
              <a:rPr lang="en-US" dirty="0" smtClean="0">
                <a:latin typeface="+mj-lt"/>
              </a:rPr>
              <a:t>S</a:t>
            </a:r>
            <a:r>
              <a:rPr lang="vi-VN" dirty="0" smtClean="0">
                <a:latin typeface="+mj-lt"/>
              </a:rPr>
              <a:t>ử dụng cơ sở dữ liệu giống như bộ nhớ cache, vì vậy đó là cách dễ nhất và an toàn nhất để đảm bảo</a:t>
            </a:r>
            <a:r>
              <a:rPr lang="en-US" dirty="0" smtClean="0">
                <a:latin typeface="+mj-lt"/>
              </a:rPr>
              <a:t> </a:t>
            </a:r>
            <a:r>
              <a:rPr lang="vi-VN" dirty="0" smtClean="0">
                <a:latin typeface="+mj-lt"/>
              </a:rPr>
              <a:t>các bảng được tạo lại như mong đợi. </a:t>
            </a:r>
            <a:endParaRPr lang="en-US" dirty="0" smtClean="0">
              <a:latin typeface="+mj-lt"/>
            </a:endParaRPr>
          </a:p>
          <a:p>
            <a:pPr>
              <a:buFont typeface="Wingdings" panose="05000000000000000000" pitchFamily="2" charset="2"/>
              <a:buChar char="Ø"/>
            </a:pPr>
            <a:r>
              <a:rPr lang="vi-VN" dirty="0" smtClean="0">
                <a:latin typeface="+mj-lt"/>
              </a:rPr>
              <a:t>Nếu lưu giữ dữ liệu quan trọng</a:t>
            </a:r>
            <a:r>
              <a:rPr lang="en-US" dirty="0" smtClean="0">
                <a:latin typeface="+mj-lt"/>
              </a:rPr>
              <a:t> </a:t>
            </a:r>
            <a:r>
              <a:rPr lang="vi-VN" dirty="0" smtClean="0">
                <a:latin typeface="+mj-lt"/>
              </a:rPr>
              <a:t> cần cải thiện</a:t>
            </a:r>
            <a:r>
              <a:rPr lang="en-US" dirty="0" smtClean="0">
                <a:latin typeface="+mj-lt"/>
              </a:rPr>
              <a:t> </a:t>
            </a:r>
            <a:r>
              <a:rPr lang="vi-VN" dirty="0" smtClean="0">
                <a:latin typeface="+mj-lt"/>
              </a:rPr>
              <a:t>onUpgrade mã bằng cách thực hiện di chuyển tương ứng tùy thuộc vào phiên bản cơ sở dữ liệu.</a:t>
            </a:r>
            <a:endParaRPr lang="en-US" dirty="0">
              <a:latin typeface="+mj-lt"/>
            </a:endParaRPr>
          </a:p>
        </p:txBody>
      </p:sp>
      <p:pic>
        <p:nvPicPr>
          <p:cNvPr id="5" name="Picture 4"/>
          <p:cNvPicPr>
            <a:picLocks noChangeAspect="1"/>
          </p:cNvPicPr>
          <p:nvPr/>
        </p:nvPicPr>
        <p:blipFill>
          <a:blip r:embed="rId2"/>
          <a:stretch>
            <a:fillRect/>
          </a:stretch>
        </p:blipFill>
        <p:spPr>
          <a:xfrm>
            <a:off x="2663463" y="2702787"/>
            <a:ext cx="2266950" cy="523740"/>
          </a:xfrm>
          <a:prstGeom prst="rect">
            <a:avLst/>
          </a:prstGeom>
        </p:spPr>
      </p:pic>
    </p:spTree>
    <p:extLst>
      <p:ext uri="{BB962C8B-B14F-4D97-AF65-F5344CB8AC3E}">
        <p14:creationId xmlns:p14="http://schemas.microsoft.com/office/powerpoint/2010/main" val="2309927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Sqlite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Code:</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838201" y="2455818"/>
            <a:ext cx="8158162" cy="2769326"/>
          </a:xfrm>
          <a:prstGeom prst="rect">
            <a:avLst/>
          </a:prstGeom>
        </p:spPr>
      </p:pic>
    </p:spTree>
    <p:extLst>
      <p:ext uri="{BB962C8B-B14F-4D97-AF65-F5344CB8AC3E}">
        <p14:creationId xmlns:p14="http://schemas.microsoft.com/office/powerpoint/2010/main" val="3540928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5.Dependency injection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vi-VN" dirty="0" smtClean="0">
                <a:latin typeface="+mj-lt"/>
              </a:rPr>
              <a:t>Một cách đơn giản, nếu muốn có các lớp độc lập với các lớp khác, cách dễ kiểm thử hơn và viết mã dễ mở rộng và duy trì, chúng ta cần sử dụng sự đảo ngược phụ thuộc. Thay vì instantiating các cộng tác viên bên trong lớp, cung cấp cho họ (thường là thông qua constructor) và khởi tạo chúng ở một nơi khác.</a:t>
            </a:r>
            <a:endParaRPr lang="en-US" dirty="0" smtClean="0">
              <a:latin typeface="+mj-lt"/>
            </a:endParaRPr>
          </a:p>
          <a:p>
            <a:pPr>
              <a:buFont typeface="Wingdings" panose="05000000000000000000" pitchFamily="2" charset="2"/>
              <a:buChar char="Ø"/>
            </a:pPr>
            <a:r>
              <a:rPr lang="vi-VN" dirty="0" smtClean="0">
                <a:latin typeface="+mj-lt"/>
              </a:rPr>
              <a:t> Bằng cách đó, chúng ta có thể thay thế chúng bằng các đối tượng khác, ví dụ, thực hiện cùng một giao diện, hoặc sử dụng các mocks trong các thử nghiệm. Nhưng bây giờ những phụ thuộc đó phải được cung cấp từ đâu đó, vì vậy việc tiêm phụ thuộc bao gồm việc cung cấp các cộng tác viên theo yêu cầu của các lớp.</a:t>
            </a:r>
            <a:endParaRPr lang="en-US" dirty="0">
              <a:latin typeface="+mj-lt"/>
            </a:endParaRPr>
          </a:p>
        </p:txBody>
      </p:sp>
    </p:spTree>
    <p:extLst>
      <p:ext uri="{BB962C8B-B14F-4D97-AF65-F5344CB8AC3E}">
        <p14:creationId xmlns:p14="http://schemas.microsoft.com/office/powerpoint/2010/main" val="580086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5.Dependency injection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Code</a:t>
            </a:r>
          </a:p>
          <a:p>
            <a:pPr marL="0" indent="0">
              <a:buNone/>
            </a:pPr>
            <a:endParaRPr lang="en-US" dirty="0"/>
          </a:p>
        </p:txBody>
      </p:sp>
      <p:pic>
        <p:nvPicPr>
          <p:cNvPr id="4" name="Picture 3"/>
          <p:cNvPicPr>
            <a:picLocks noChangeAspect="1"/>
          </p:cNvPicPr>
          <p:nvPr/>
        </p:nvPicPr>
        <p:blipFill>
          <a:blip r:embed="rId2"/>
          <a:stretch>
            <a:fillRect/>
          </a:stretch>
        </p:blipFill>
        <p:spPr>
          <a:xfrm>
            <a:off x="1047750" y="2422888"/>
            <a:ext cx="5048250" cy="1691912"/>
          </a:xfrm>
          <a:prstGeom prst="rect">
            <a:avLst/>
          </a:prstGeom>
        </p:spPr>
      </p:pic>
    </p:spTree>
    <p:extLst>
      <p:ext uri="{BB962C8B-B14F-4D97-AF65-F5344CB8AC3E}">
        <p14:creationId xmlns:p14="http://schemas.microsoft.com/office/powerpoint/2010/main" val="423800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5.Dependency injection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err="1" smtClean="0"/>
              <a:t>có</a:t>
            </a:r>
            <a:r>
              <a:rPr lang="en-US" dirty="0" smtClean="0"/>
              <a:t> </a:t>
            </a:r>
            <a:r>
              <a:rPr lang="en-US" dirty="0" err="1" smtClean="0"/>
              <a:t>hai</a:t>
            </a:r>
            <a:r>
              <a:rPr lang="en-US" dirty="0" smtClean="0"/>
              <a:t> </a:t>
            </a:r>
            <a:r>
              <a:rPr lang="en-US" dirty="0" err="1" smtClean="0"/>
              <a:t>cách</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ra</a:t>
            </a:r>
            <a:r>
              <a:rPr lang="en-US" dirty="0" smtClean="0"/>
              <a:t> </a:t>
            </a:r>
            <a:r>
              <a:rPr lang="en-US" dirty="0" err="1" smtClean="0"/>
              <a:t>lớp</a:t>
            </a:r>
            <a:r>
              <a:rPr lang="en-US" dirty="0" smtClean="0"/>
              <a:t> </a:t>
            </a:r>
            <a:r>
              <a:rPr lang="en-US" dirty="0" err="1" smtClean="0"/>
              <a:t>này</a:t>
            </a: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1364660" y="2790530"/>
            <a:ext cx="5648325" cy="880133"/>
          </a:xfrm>
          <a:prstGeom prst="rect">
            <a:avLst/>
          </a:prstGeom>
        </p:spPr>
      </p:pic>
    </p:spTree>
    <p:extLst>
      <p:ext uri="{BB962C8B-B14F-4D97-AF65-F5344CB8AC3E}">
        <p14:creationId xmlns:p14="http://schemas.microsoft.com/office/powerpoint/2010/main" val="1062692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SQLite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latin typeface="Times New Roman" panose="02020603050405020304" pitchFamily="18" charset="0"/>
                <a:cs typeface="Times New Roman" panose="02020603050405020304" pitchFamily="18" charset="0"/>
              </a:rPr>
              <a:t>Tổng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vi-VN" dirty="0">
                <a:latin typeface="Times New Roman" panose="02020603050405020304" pitchFamily="18" charset="0"/>
                <a:cs typeface="Times New Roman" panose="02020603050405020304" pitchFamily="18" charset="0"/>
              </a:rPr>
              <a:t>Trình trợ giúp mở Sqlite được quản </a:t>
            </a:r>
            <a:r>
              <a:rPr lang="vi-VN" dirty="0" smtClean="0">
                <a:latin typeface="Times New Roman" panose="02020603050405020304" pitchFamily="18" charset="0"/>
                <a:cs typeface="Times New Roman" panose="02020603050405020304" pitchFamily="18" charset="0"/>
              </a:rPr>
              <a:t>lý</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Sqlite</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Dependency </a:t>
            </a:r>
            <a:r>
              <a:rPr lang="en-US" dirty="0" smtClean="0">
                <a:latin typeface="Times New Roman" panose="02020603050405020304" pitchFamily="18" charset="0"/>
                <a:cs typeface="Times New Roman" panose="02020603050405020304" pitchFamily="18" charset="0"/>
              </a:rPr>
              <a:t>injection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3308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US" dirty="0" err="1" smtClean="0">
                <a:latin typeface="Times New Roman" panose="02020603050405020304" pitchFamily="18" charset="0"/>
                <a:cs typeface="Times New Roman" panose="02020603050405020304" pitchFamily="18" charset="0"/>
              </a:rPr>
              <a:t>Tổng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vi-VN" dirty="0" smtClean="0">
                <a:latin typeface="+mj-lt"/>
              </a:rPr>
              <a:t>Android sử dụng SQLite làm hệ thống quản lý cơ sở dữ liệu. SQLite là một cơ sở dữ liệu được nhúng vào ứng dụng và nó thực sự rất nhẹ. Đó là lý do tại sao nó là một lựa chọn tốt cho các ứng dụng di động</a:t>
            </a:r>
            <a:r>
              <a:rPr lang="en-US" dirty="0" smtClean="0">
                <a:latin typeface="+mj-lt"/>
              </a:rPr>
              <a:t>.</a:t>
            </a:r>
          </a:p>
          <a:p>
            <a:pPr>
              <a:buFont typeface="Wingdings" panose="05000000000000000000" pitchFamily="2" charset="2"/>
              <a:buChar char="Ø"/>
            </a:pPr>
            <a:r>
              <a:rPr lang="vi-VN" dirty="0" smtClean="0">
                <a:latin typeface="+mj-lt"/>
              </a:rPr>
              <a:t>Tuy nhiên, API để làm việc với cơ sở dữ liệu trong Android khá thô</a:t>
            </a:r>
            <a:r>
              <a:rPr lang="en-US" dirty="0" smtClean="0">
                <a:latin typeface="+mj-lt"/>
              </a:rPr>
              <a:t>,</a:t>
            </a:r>
            <a:r>
              <a:rPr lang="vi-VN" dirty="0" smtClean="0">
                <a:latin typeface="+mj-lt"/>
              </a:rPr>
              <a:t> cần viết nhiều câu SQL và ánh xạ đối tượng</a:t>
            </a:r>
            <a:r>
              <a:rPr lang="en-US" dirty="0" smtClean="0">
                <a:latin typeface="+mj-lt"/>
              </a:rPr>
              <a:t> </a:t>
            </a:r>
            <a:r>
              <a:rPr lang="en-US" dirty="0" err="1" smtClean="0">
                <a:latin typeface="+mj-lt"/>
              </a:rPr>
              <a:t>vào</a:t>
            </a:r>
            <a:r>
              <a:rPr lang="en-US" dirty="0" smtClean="0">
                <a:latin typeface="+mj-lt"/>
              </a:rPr>
              <a:t> </a:t>
            </a:r>
            <a:r>
              <a:rPr lang="en-US" dirty="0" err="1" smtClean="0">
                <a:latin typeface="+mj-lt"/>
              </a:rPr>
              <a:t>Giá</a:t>
            </a:r>
            <a:r>
              <a:rPr lang="en-US" dirty="0" smtClean="0">
                <a:latin typeface="+mj-lt"/>
              </a:rPr>
              <a:t> </a:t>
            </a:r>
            <a:r>
              <a:rPr lang="en-US" dirty="0" err="1" smtClean="0">
                <a:latin typeface="+mj-lt"/>
              </a:rPr>
              <a:t>trị</a:t>
            </a:r>
            <a:r>
              <a:rPr lang="en-US" dirty="0" smtClean="0">
                <a:latin typeface="+mj-lt"/>
              </a:rPr>
              <a:t> </a:t>
            </a:r>
            <a:r>
              <a:rPr lang="en-US" dirty="0" err="1" smtClean="0">
                <a:latin typeface="+mj-lt"/>
              </a:rPr>
              <a:t>nội</a:t>
            </a:r>
            <a:r>
              <a:rPr lang="en-US" dirty="0" smtClean="0">
                <a:latin typeface="+mj-lt"/>
              </a:rPr>
              <a:t> dung </a:t>
            </a:r>
            <a:r>
              <a:rPr lang="en-US" dirty="0" err="1" smtClean="0">
                <a:latin typeface="+mj-lt"/>
              </a:rPr>
              <a:t>hoặc</a:t>
            </a:r>
            <a:r>
              <a:rPr lang="en-US" dirty="0" smtClean="0">
                <a:latin typeface="+mj-lt"/>
              </a:rPr>
              <a:t> </a:t>
            </a:r>
            <a:r>
              <a:rPr lang="en-US" dirty="0" err="1" smtClean="0">
                <a:latin typeface="+mj-lt"/>
              </a:rPr>
              <a:t>từ</a:t>
            </a:r>
            <a:r>
              <a:rPr lang="en-US" dirty="0" smtClean="0">
                <a:latin typeface="+mj-lt"/>
              </a:rPr>
              <a:t> con </a:t>
            </a:r>
            <a:r>
              <a:rPr lang="en-US" dirty="0" err="1" smtClean="0">
                <a:latin typeface="+mj-lt"/>
              </a:rPr>
              <a:t>trỏ</a:t>
            </a:r>
            <a:r>
              <a:rPr lang="en-US" dirty="0" smtClean="0">
                <a:latin typeface="+mj-lt"/>
              </a:rPr>
              <a:t>.</a:t>
            </a:r>
            <a:endParaRPr lang="en-US" dirty="0">
              <a:latin typeface="+mj-lt"/>
            </a:endParaRPr>
          </a:p>
        </p:txBody>
      </p:sp>
    </p:spTree>
    <p:extLst>
      <p:ext uri="{BB962C8B-B14F-4D97-AF65-F5344CB8AC3E}">
        <p14:creationId xmlns:p14="http://schemas.microsoft.com/office/powerpoint/2010/main" val="1813582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2. </a:t>
            </a:r>
            <a:r>
              <a:rPr lang="vi-VN" dirty="0">
                <a:cs typeface="Times New Roman" panose="02020603050405020304" pitchFamily="18" charset="0"/>
              </a:rPr>
              <a:t>Trình trợ giúp mở Sqlite được quản lý</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vi-VN" dirty="0" smtClean="0">
                <a:latin typeface="+mj-lt"/>
              </a:rPr>
              <a:t>Anko cung cấp một Sqlite Open Helper mạnh mẽ giúp đơn giản hóa mọi thứ</a:t>
            </a:r>
            <a:r>
              <a:rPr lang="en-US" dirty="0" smtClean="0">
                <a:latin typeface="+mj-lt"/>
              </a:rPr>
              <a:t>.</a:t>
            </a:r>
          </a:p>
          <a:p>
            <a:pPr>
              <a:buFont typeface="Wingdings" panose="05000000000000000000" pitchFamily="2" charset="2"/>
              <a:buChar char="Ø"/>
            </a:pPr>
            <a:r>
              <a:rPr lang="en-US" dirty="0" err="1" smtClean="0">
                <a:latin typeface="+mj-lt"/>
              </a:rPr>
              <a:t>Khi</a:t>
            </a:r>
            <a:r>
              <a:rPr lang="en-US" dirty="0" smtClean="0">
                <a:latin typeface="+mj-lt"/>
              </a:rPr>
              <a:t> </a:t>
            </a:r>
            <a:r>
              <a:rPr lang="en-US" dirty="0" err="1" smtClean="0">
                <a:latin typeface="+mj-lt"/>
              </a:rPr>
              <a:t>sử</a:t>
            </a:r>
            <a:r>
              <a:rPr lang="en-US" dirty="0" smtClean="0">
                <a:latin typeface="+mj-lt"/>
              </a:rPr>
              <a:t> </a:t>
            </a:r>
            <a:r>
              <a:rPr lang="en-US" dirty="0" err="1" smtClean="0">
                <a:latin typeface="+mj-lt"/>
              </a:rPr>
              <a:t>dụng</a:t>
            </a:r>
            <a:r>
              <a:rPr lang="en-US" dirty="0" smtClean="0">
                <a:latin typeface="+mj-lt"/>
              </a:rPr>
              <a:t> </a:t>
            </a:r>
            <a:r>
              <a:rPr lang="en-US" dirty="0" err="1" smtClean="0">
                <a:latin typeface="+mj-lt"/>
              </a:rPr>
              <a:t>Sqlite</a:t>
            </a:r>
            <a:r>
              <a:rPr lang="en-US" dirty="0" smtClean="0">
                <a:latin typeface="+mj-lt"/>
              </a:rPr>
              <a:t> Open Helper </a:t>
            </a:r>
            <a:r>
              <a:rPr lang="en-US" dirty="0" err="1" smtClean="0">
                <a:latin typeface="+mj-lt"/>
              </a:rPr>
              <a:t>thông</a:t>
            </a:r>
            <a:r>
              <a:rPr lang="en-US" dirty="0" smtClean="0">
                <a:latin typeface="+mj-lt"/>
              </a:rPr>
              <a:t> </a:t>
            </a:r>
            <a:r>
              <a:rPr lang="en-US" dirty="0" err="1" smtClean="0">
                <a:latin typeface="+mj-lt"/>
              </a:rPr>
              <a:t>thường</a:t>
            </a:r>
            <a:r>
              <a:rPr lang="en-US" dirty="0" smtClean="0">
                <a:latin typeface="+mj-lt"/>
              </a:rPr>
              <a:t>,</a:t>
            </a:r>
            <a:r>
              <a:rPr lang="vi-VN" dirty="0" smtClean="0">
                <a:latin typeface="+mj-lt"/>
              </a:rPr>
              <a:t> cần gọi hàm getReadableDatabase () hoặc nhận được cơ sở dữ liệu có thể ghi (), và sau đó có thể thực hiện các truy vấn của đối tượng nhận được.</a:t>
            </a:r>
            <a:endParaRPr lang="en-US" dirty="0" smtClean="0">
              <a:latin typeface="+mj-lt"/>
            </a:endParaRPr>
          </a:p>
          <a:p>
            <a:pPr>
              <a:buFont typeface="Wingdings" panose="05000000000000000000" pitchFamily="2" charset="2"/>
              <a:buChar char="Ø"/>
            </a:pPr>
            <a:r>
              <a:rPr lang="en-US" dirty="0" smtClean="0">
                <a:latin typeface="+mj-lt"/>
              </a:rPr>
              <a:t>Code:</a:t>
            </a:r>
          </a:p>
          <a:p>
            <a:pPr marL="0" indent="0">
              <a:buNone/>
            </a:pPr>
            <a:r>
              <a:rPr lang="en-US" dirty="0" smtClean="0">
                <a:latin typeface="+mj-lt"/>
              </a:rPr>
              <a:t> </a:t>
            </a:r>
            <a:r>
              <a:rPr lang="en-US" dirty="0" err="1" smtClean="0">
                <a:latin typeface="+mj-lt"/>
              </a:rPr>
              <a:t>forecastDbHelper.use</a:t>
            </a:r>
            <a:r>
              <a:rPr lang="en-US" dirty="0" smtClean="0">
                <a:latin typeface="+mj-lt"/>
              </a:rPr>
              <a:t> </a:t>
            </a:r>
          </a:p>
          <a:p>
            <a:pPr marL="0" indent="0">
              <a:buNone/>
            </a:pPr>
            <a:r>
              <a:rPr lang="en-US" dirty="0" smtClean="0">
                <a:latin typeface="+mj-lt"/>
              </a:rPr>
              <a:t>{  ...</a:t>
            </a:r>
          </a:p>
          <a:p>
            <a:pPr marL="0" indent="0">
              <a:buNone/>
            </a:pPr>
            <a:r>
              <a:rPr lang="en-US" dirty="0" smtClean="0">
                <a:latin typeface="+mj-lt"/>
              </a:rPr>
              <a:t>  }</a:t>
            </a:r>
          </a:p>
          <a:p>
            <a:pPr marL="0" indent="0">
              <a:buNone/>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186386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a:pPr>
            <a:r>
              <a:rPr lang="en-US" dirty="0" smtClean="0"/>
              <a:t>2. </a:t>
            </a:r>
            <a:r>
              <a:rPr lang="vi-VN" dirty="0">
                <a:cs typeface="Times New Roman" panose="02020603050405020304" pitchFamily="18" charset="0"/>
              </a:rPr>
              <a:t>Trình trợ giúp mở Sqlite được quản lý</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ó thể sử dụng các hàm cơ sở dữ liệu Sqlite trực tiếp</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Code:</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442901" y="2847703"/>
            <a:ext cx="3924300" cy="2651760"/>
          </a:xfrm>
          <a:prstGeom prst="rect">
            <a:avLst/>
          </a:prstGeom>
        </p:spPr>
      </p:pic>
    </p:spTree>
    <p:extLst>
      <p:ext uri="{BB962C8B-B14F-4D97-AF65-F5344CB8AC3E}">
        <p14:creationId xmlns:p14="http://schemas.microsoft.com/office/powerpoint/2010/main" val="2158051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8011"/>
            <a:ext cx="10515600" cy="979715"/>
          </a:xfrm>
        </p:spPr>
        <p:txBody>
          <a:bodyPr>
            <a:normAutofit fontScale="90000"/>
          </a:bodyPr>
          <a:lstStyle/>
          <a:p>
            <a:r>
              <a:rPr lang="en-US"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t/>
            </a:r>
            <a:br>
              <a:rPr lang="en-US" dirty="0" smtClean="0"/>
            </a:b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vi-VN" dirty="0" smtClean="0">
                <a:latin typeface="+mj-lt"/>
              </a:rPr>
              <a:t>Việc tạo một vài đối tượng đại diện cho các bảng sẽ hữu ích để tránh việc viết sai chính tả tên bảng hoặc cột và lặp lại.</a:t>
            </a:r>
            <a:endParaRPr lang="en-US" dirty="0" smtClean="0">
              <a:latin typeface="+mj-lt"/>
            </a:endParaRPr>
          </a:p>
          <a:p>
            <a:pPr>
              <a:buFont typeface="Wingdings" panose="05000000000000000000" pitchFamily="2" charset="2"/>
              <a:buChar char="Ø"/>
            </a:pPr>
            <a:r>
              <a:rPr lang="en-US" dirty="0" err="1" smtClean="0">
                <a:latin typeface="+mj-lt"/>
              </a:rPr>
              <a:t>Code:ở</a:t>
            </a:r>
            <a:r>
              <a:rPr lang="en-US" dirty="0" smtClean="0">
                <a:latin typeface="+mj-lt"/>
              </a:rPr>
              <a:t> </a:t>
            </a:r>
            <a:r>
              <a:rPr lang="en-US" dirty="0" err="1" smtClean="0">
                <a:latin typeface="+mj-lt"/>
              </a:rPr>
              <a:t>đây</a:t>
            </a:r>
            <a:r>
              <a:rPr lang="en-US" dirty="0" smtClean="0">
                <a:latin typeface="+mj-lt"/>
              </a:rPr>
              <a:t> </a:t>
            </a:r>
            <a:r>
              <a:rPr lang="en-US" dirty="0" err="1" smtClean="0">
                <a:latin typeface="+mj-lt"/>
              </a:rPr>
              <a:t>chúng</a:t>
            </a:r>
            <a:r>
              <a:rPr lang="en-US" dirty="0" smtClean="0">
                <a:latin typeface="+mj-lt"/>
              </a:rPr>
              <a:t> ta </a:t>
            </a:r>
            <a:r>
              <a:rPr lang="en-US" dirty="0" err="1" smtClean="0">
                <a:latin typeface="+mj-lt"/>
              </a:rPr>
              <a:t>cần</a:t>
            </a:r>
            <a:r>
              <a:rPr lang="en-US" dirty="0" smtClean="0">
                <a:latin typeface="+mj-lt"/>
              </a:rPr>
              <a:t> </a:t>
            </a:r>
            <a:r>
              <a:rPr lang="en-US" dirty="0" err="1" smtClean="0">
                <a:latin typeface="+mj-lt"/>
              </a:rPr>
              <a:t>có</a:t>
            </a:r>
            <a:r>
              <a:rPr lang="en-US" dirty="0" smtClean="0">
                <a:latin typeface="+mj-lt"/>
              </a:rPr>
              <a:t> 2 </a:t>
            </a:r>
            <a:r>
              <a:rPr lang="en-US" dirty="0" err="1" smtClean="0">
                <a:latin typeface="+mj-lt"/>
              </a:rPr>
              <a:t>bảng</a:t>
            </a:r>
            <a:r>
              <a:rPr lang="en-US" dirty="0" smtClean="0">
                <a:latin typeface="+mj-lt"/>
              </a:rPr>
              <a:t>(</a:t>
            </a:r>
            <a:r>
              <a:rPr lang="en-US" dirty="0" err="1" smtClean="0">
                <a:latin typeface="+mj-lt"/>
              </a:rPr>
              <a:t>một</a:t>
            </a:r>
            <a:r>
              <a:rPr lang="en-US" dirty="0" smtClean="0">
                <a:latin typeface="+mj-lt"/>
              </a:rPr>
              <a:t> </a:t>
            </a:r>
            <a:r>
              <a:rPr lang="en-US" dirty="0" err="1" smtClean="0">
                <a:latin typeface="+mj-lt"/>
              </a:rPr>
              <a:t>bảng</a:t>
            </a:r>
            <a:r>
              <a:rPr lang="en-US" dirty="0" smtClean="0">
                <a:latin typeface="+mj-lt"/>
              </a:rPr>
              <a:t> </a:t>
            </a:r>
            <a:r>
              <a:rPr lang="en-US" dirty="0" err="1" smtClean="0">
                <a:latin typeface="+mj-lt"/>
              </a:rPr>
              <a:t>lưu</a:t>
            </a:r>
            <a:r>
              <a:rPr lang="en-US" dirty="0" smtClean="0">
                <a:latin typeface="+mj-lt"/>
              </a:rPr>
              <a:t> </a:t>
            </a:r>
            <a:r>
              <a:rPr lang="en-US" dirty="0" err="1" smtClean="0">
                <a:latin typeface="+mj-lt"/>
              </a:rPr>
              <a:t>trữ</a:t>
            </a:r>
            <a:r>
              <a:rPr lang="en-US" dirty="0" smtClean="0">
                <a:latin typeface="+mj-lt"/>
              </a:rPr>
              <a:t> </a:t>
            </a:r>
            <a:r>
              <a:rPr lang="en-US" dirty="0" err="1" smtClean="0">
                <a:latin typeface="+mj-lt"/>
              </a:rPr>
              <a:t>thông</a:t>
            </a:r>
            <a:r>
              <a:rPr lang="en-US" dirty="0" smtClean="0">
                <a:latin typeface="+mj-lt"/>
              </a:rPr>
              <a:t> tin </a:t>
            </a:r>
            <a:r>
              <a:rPr lang="en-US" dirty="0" err="1" smtClean="0">
                <a:latin typeface="+mj-lt"/>
              </a:rPr>
              <a:t>và</a:t>
            </a:r>
            <a:r>
              <a:rPr lang="en-US" dirty="0" smtClean="0">
                <a:latin typeface="+mj-lt"/>
              </a:rPr>
              <a:t> </a:t>
            </a:r>
            <a:r>
              <a:rPr lang="en-US" dirty="0" err="1" smtClean="0">
                <a:latin typeface="+mj-lt"/>
              </a:rPr>
              <a:t>một</a:t>
            </a:r>
            <a:r>
              <a:rPr lang="en-US" dirty="0" smtClean="0">
                <a:latin typeface="+mj-lt"/>
              </a:rPr>
              <a:t> </a:t>
            </a:r>
            <a:r>
              <a:rPr lang="en-US" dirty="0" err="1" smtClean="0">
                <a:latin typeface="+mj-lt"/>
              </a:rPr>
              <a:t>bảng</a:t>
            </a:r>
            <a:r>
              <a:rPr lang="en-US" dirty="0" smtClean="0">
                <a:latin typeface="+mj-lt"/>
              </a:rPr>
              <a:t> </a:t>
            </a:r>
            <a:r>
              <a:rPr lang="en-US" dirty="0" err="1" smtClean="0">
                <a:latin typeface="+mj-lt"/>
              </a:rPr>
              <a:t>dự</a:t>
            </a:r>
            <a:r>
              <a:rPr lang="en-US" dirty="0" smtClean="0">
                <a:latin typeface="+mj-lt"/>
              </a:rPr>
              <a:t> </a:t>
            </a:r>
            <a:r>
              <a:rPr lang="en-US" dirty="0" err="1" smtClean="0">
                <a:latin typeface="+mj-lt"/>
              </a:rPr>
              <a:t>báo</a:t>
            </a:r>
            <a:r>
              <a:rPr lang="en-US" dirty="0" smtClean="0">
                <a:latin typeface="+mj-lt"/>
              </a:rPr>
              <a:t> </a:t>
            </a:r>
            <a:r>
              <a:rPr lang="en-US" dirty="0" err="1" smtClean="0">
                <a:latin typeface="+mj-lt"/>
              </a:rPr>
              <a:t>trong</a:t>
            </a:r>
            <a:r>
              <a:rPr lang="en-US" dirty="0" smtClean="0">
                <a:latin typeface="+mj-lt"/>
              </a:rPr>
              <a:t> </a:t>
            </a:r>
            <a:r>
              <a:rPr lang="en-US" dirty="0" err="1" smtClean="0">
                <a:latin typeface="+mj-lt"/>
              </a:rPr>
              <a:t>một</a:t>
            </a:r>
            <a:r>
              <a:rPr lang="en-US" dirty="0" smtClean="0">
                <a:latin typeface="+mj-lt"/>
              </a:rPr>
              <a:t> </a:t>
            </a:r>
            <a:r>
              <a:rPr lang="en-US" dirty="0" err="1" smtClean="0">
                <a:latin typeface="+mj-lt"/>
              </a:rPr>
              <a:t>ngày</a:t>
            </a:r>
            <a:r>
              <a:rPr lang="en-US" dirty="0" smtClean="0">
                <a:latin typeface="+mj-lt"/>
              </a:rPr>
              <a:t>)</a:t>
            </a:r>
          </a:p>
          <a:p>
            <a:pPr marL="0" indent="0">
              <a:buNone/>
            </a:pPr>
            <a:endParaRPr lang="en-US" dirty="0">
              <a:latin typeface="+mj-lt"/>
            </a:endParaRPr>
          </a:p>
        </p:txBody>
      </p:sp>
      <p:pic>
        <p:nvPicPr>
          <p:cNvPr id="4" name="Picture 3"/>
          <p:cNvPicPr>
            <a:picLocks noChangeAspect="1"/>
          </p:cNvPicPr>
          <p:nvPr/>
        </p:nvPicPr>
        <p:blipFill>
          <a:blip r:embed="rId2"/>
          <a:stretch>
            <a:fillRect/>
          </a:stretch>
        </p:blipFill>
        <p:spPr>
          <a:xfrm>
            <a:off x="1726338" y="4138747"/>
            <a:ext cx="4700588" cy="1857103"/>
          </a:xfrm>
          <a:prstGeom prst="rect">
            <a:avLst/>
          </a:prstGeom>
        </p:spPr>
      </p:pic>
    </p:spTree>
    <p:extLst>
      <p:ext uri="{BB962C8B-B14F-4D97-AF65-F5344CB8AC3E}">
        <p14:creationId xmlns:p14="http://schemas.microsoft.com/office/powerpoint/2010/main" val="3881446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vi-VN" dirty="0">
                <a:latin typeface="+mj-lt"/>
              </a:rPr>
              <a:t>DayForecast có thêm một số thông tin, vì vậy nó sẽ cần tập hợp các cột bạn có thể xem bên dưới. </a:t>
            </a:r>
            <a:endParaRPr lang="en-US" dirty="0" smtClean="0">
              <a:latin typeface="+mj-lt"/>
            </a:endParaRPr>
          </a:p>
          <a:p>
            <a:pPr>
              <a:buFont typeface="Wingdings" panose="05000000000000000000" pitchFamily="2" charset="2"/>
              <a:buChar char="Ø"/>
            </a:pPr>
            <a:r>
              <a:rPr lang="vi-VN" dirty="0" smtClean="0">
                <a:latin typeface="+mj-lt"/>
              </a:rPr>
              <a:t>Cuối cùng</a:t>
            </a:r>
            <a:r>
              <a:rPr lang="en-US" dirty="0" smtClean="0">
                <a:latin typeface="+mj-lt"/>
              </a:rPr>
              <a:t> </a:t>
            </a:r>
            <a:r>
              <a:rPr lang="vi-VN" dirty="0" smtClean="0">
                <a:latin typeface="+mj-lt"/>
              </a:rPr>
              <a:t>cột</a:t>
            </a:r>
            <a:r>
              <a:rPr lang="vi-VN" dirty="0">
                <a:latin typeface="+mj-lt"/>
              </a:rPr>
              <a:t>, cityId, sẽ giữ id của CityForecast dự báo này thuộc về</a:t>
            </a:r>
            <a:r>
              <a:rPr lang="vi-VN" dirty="0" smtClean="0">
                <a:latin typeface="+mj-lt"/>
              </a:rPr>
              <a:t>.</a:t>
            </a:r>
            <a:endParaRPr lang="en-US" dirty="0" smtClean="0">
              <a:latin typeface="+mj-lt"/>
            </a:endParaRPr>
          </a:p>
          <a:p>
            <a:pPr marL="0" indent="0">
              <a:buNone/>
            </a:pPr>
            <a:endParaRPr lang="en-US" dirty="0"/>
          </a:p>
        </p:txBody>
      </p:sp>
      <p:pic>
        <p:nvPicPr>
          <p:cNvPr id="4" name="Picture 3"/>
          <p:cNvPicPr>
            <a:picLocks noChangeAspect="1"/>
          </p:cNvPicPr>
          <p:nvPr/>
        </p:nvPicPr>
        <p:blipFill>
          <a:blip r:embed="rId2"/>
          <a:stretch>
            <a:fillRect/>
          </a:stretch>
        </p:blipFill>
        <p:spPr>
          <a:xfrm>
            <a:off x="1798864" y="3688624"/>
            <a:ext cx="4152900" cy="2171700"/>
          </a:xfrm>
          <a:prstGeom prst="rect">
            <a:avLst/>
          </a:prstGeom>
        </p:spPr>
      </p:pic>
    </p:spTree>
    <p:extLst>
      <p:ext uri="{BB962C8B-B14F-4D97-AF65-F5344CB8AC3E}">
        <p14:creationId xmlns:p14="http://schemas.microsoft.com/office/powerpoint/2010/main" val="355245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Sqlite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vi-VN" dirty="0" smtClean="0">
                <a:latin typeface="+mj-lt"/>
              </a:rPr>
              <a:t>Anko được chia thành nhiều thư viện để có trọng lượng nhẹ hơn. </a:t>
            </a:r>
            <a:r>
              <a:rPr lang="en-US" dirty="0" smtClean="0">
                <a:latin typeface="+mj-lt"/>
              </a:rPr>
              <a:t>T</a:t>
            </a:r>
            <a:r>
              <a:rPr lang="vi-VN" dirty="0" smtClean="0">
                <a:latin typeface="+mj-lt"/>
              </a:rPr>
              <a:t>hêm anko-common, nhưng cũng cần anko-sqlite nếu chúng ta muốn sử dụng các tính năng cơ sở dữ liệu:</a:t>
            </a:r>
            <a:endParaRPr lang="en-US" dirty="0" smtClean="0">
              <a:latin typeface="+mj-lt"/>
            </a:endParaRPr>
          </a:p>
          <a:p>
            <a:pPr>
              <a:buFont typeface="Wingdings" panose="05000000000000000000" pitchFamily="2" charset="2"/>
              <a:buChar char="Ø"/>
            </a:pPr>
            <a:r>
              <a:rPr lang="en-US" dirty="0" smtClean="0">
                <a:latin typeface="+mj-lt"/>
              </a:rPr>
              <a:t>Code:</a:t>
            </a:r>
          </a:p>
          <a:p>
            <a:pPr>
              <a:buFont typeface="Wingdings" panose="05000000000000000000" pitchFamily="2" charset="2"/>
              <a:buChar char="Ø"/>
            </a:pPr>
            <a:endParaRPr lang="en-US" dirty="0">
              <a:latin typeface="+mj-lt"/>
            </a:endParaRPr>
          </a:p>
        </p:txBody>
      </p:sp>
      <p:pic>
        <p:nvPicPr>
          <p:cNvPr id="5" name="Picture 4"/>
          <p:cNvPicPr>
            <a:picLocks noChangeAspect="1"/>
          </p:cNvPicPr>
          <p:nvPr/>
        </p:nvPicPr>
        <p:blipFill>
          <a:blip r:embed="rId2"/>
          <a:stretch>
            <a:fillRect/>
          </a:stretch>
        </p:blipFill>
        <p:spPr>
          <a:xfrm>
            <a:off x="1178514" y="3821022"/>
            <a:ext cx="4505325" cy="1769881"/>
          </a:xfrm>
          <a:prstGeom prst="rect">
            <a:avLst/>
          </a:prstGeom>
        </p:spPr>
      </p:pic>
    </p:spTree>
    <p:extLst>
      <p:ext uri="{BB962C8B-B14F-4D97-AF65-F5344CB8AC3E}">
        <p14:creationId xmlns:p14="http://schemas.microsoft.com/office/powerpoint/2010/main" val="284333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Sqlite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vi-VN" dirty="0" smtClean="0">
                <a:latin typeface="+mj-lt"/>
              </a:rPr>
              <a:t>Sqlite Open Helper cơ bản sẽ quản lý việc tạo và nâng cấp cơ sở dữ liệu,và sẽ cung cấp cơ sở dữ liệu Sqlite để có thể làm việc với nó. </a:t>
            </a:r>
            <a:endParaRPr lang="en-US" dirty="0" smtClean="0">
              <a:latin typeface="+mj-lt"/>
            </a:endParaRPr>
          </a:p>
          <a:p>
            <a:pPr>
              <a:buFont typeface="Wingdings" panose="05000000000000000000" pitchFamily="2" charset="2"/>
              <a:buChar char="Ø"/>
            </a:pPr>
            <a:r>
              <a:rPr lang="vi-VN" dirty="0" smtClean="0">
                <a:latin typeface="+mj-lt"/>
              </a:rPr>
              <a:t>Các truy vấn sẽ được trích xuất sang một lớp khác</a:t>
            </a:r>
            <a:endParaRPr lang="en-US" dirty="0" smtClean="0">
              <a:latin typeface="+mj-lt"/>
            </a:endParaRPr>
          </a:p>
          <a:p>
            <a:pPr>
              <a:buFont typeface="Wingdings" panose="05000000000000000000" pitchFamily="2" charset="2"/>
              <a:buChar char="Ø"/>
            </a:pPr>
            <a:r>
              <a:rPr lang="en-US" dirty="0" smtClean="0">
                <a:latin typeface="+mj-lt"/>
              </a:rPr>
              <a:t>Code:</a:t>
            </a:r>
          </a:p>
          <a:p>
            <a:pPr marL="0" indent="0">
              <a:buNone/>
            </a:pPr>
            <a:endParaRPr lang="en-US" dirty="0">
              <a:latin typeface="+mj-lt"/>
            </a:endParaRPr>
          </a:p>
        </p:txBody>
      </p:sp>
      <p:pic>
        <p:nvPicPr>
          <p:cNvPr id="4" name="Picture 3"/>
          <p:cNvPicPr>
            <a:picLocks noChangeAspect="1"/>
          </p:cNvPicPr>
          <p:nvPr/>
        </p:nvPicPr>
        <p:blipFill>
          <a:blip r:embed="rId2"/>
          <a:stretch>
            <a:fillRect/>
          </a:stretch>
        </p:blipFill>
        <p:spPr>
          <a:xfrm>
            <a:off x="1421538" y="4117522"/>
            <a:ext cx="3914775" cy="2194378"/>
          </a:xfrm>
          <a:prstGeom prst="rect">
            <a:avLst/>
          </a:prstGeom>
        </p:spPr>
      </p:pic>
    </p:spTree>
    <p:extLst>
      <p:ext uri="{BB962C8B-B14F-4D97-AF65-F5344CB8AC3E}">
        <p14:creationId xmlns:p14="http://schemas.microsoft.com/office/powerpoint/2010/main" val="1308507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910</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Lưu trữ dữ liệu với Kotlin</vt:lpstr>
      <vt:lpstr>Trình trợ giúp tạo SQLite</vt:lpstr>
      <vt:lpstr>Tổng quan</vt:lpstr>
      <vt:lpstr>2. Trình trợ giúp mở Sqlite được quản lý</vt:lpstr>
      <vt:lpstr>2. Trình trợ giúp mở Sqlite được quản lý</vt:lpstr>
      <vt:lpstr>3. Định nghĩa bảng  </vt:lpstr>
      <vt:lpstr>3. Định nghĩa bảng</vt:lpstr>
      <vt:lpstr>4. Triển khai trình trợ giúp mở Sqlite</vt:lpstr>
      <vt:lpstr>4. Triển khai trình trợ giúp mở Sqlite</vt:lpstr>
      <vt:lpstr>4. Triển khai trình trợ giúp mở Sqlite</vt:lpstr>
      <vt:lpstr>4. Triển khai trình trợ giúp mở Sqlite</vt:lpstr>
      <vt:lpstr>4. Triển khai trình trợ giúp mở Sqlite</vt:lpstr>
      <vt:lpstr>4. Triển khai trình trợ giúp mở Sqlite</vt:lpstr>
      <vt:lpstr>5.Dependency injection </vt:lpstr>
      <vt:lpstr>5.Dependency injection</vt:lpstr>
      <vt:lpstr>5.Dependency injection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Lưu trữ dữ liệu với Kotlin</dc:title>
  <dc:creator>Windows User</dc:creator>
  <cp:lastModifiedBy>Windows User</cp:lastModifiedBy>
  <cp:revision>15</cp:revision>
  <dcterms:created xsi:type="dcterms:W3CDTF">2018-06-01T17:06:47Z</dcterms:created>
  <dcterms:modified xsi:type="dcterms:W3CDTF">2018-06-01T23:23:17Z</dcterms:modified>
</cp:coreProperties>
</file>