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76" r:id="rId4"/>
    <p:sldId id="277" r:id="rId5"/>
    <p:sldId id="279" r:id="rId6"/>
    <p:sldId id="278" r:id="rId7"/>
    <p:sldId id="280" r:id="rId8"/>
    <p:sldId id="281" r:id="rId9"/>
    <p:sldId id="282" r:id="rId10"/>
    <p:sldId id="283" r:id="rId11"/>
    <p:sldId id="284" r:id="rId12"/>
    <p:sldId id="285" r:id="rId13"/>
    <p:sldId id="286" r:id="rId14"/>
    <p:sldId id="287" r:id="rId15"/>
    <p:sldId id="288"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984BD9-99D6-4501-9481-7A621A61874A}"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B9F23-F58C-4AA5-9DBF-7195302D102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624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84BD9-99D6-4501-9481-7A621A61874A}"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B9F23-F58C-4AA5-9DBF-7195302D1023}" type="slidenum">
              <a:rPr lang="en-US" smtClean="0"/>
              <a:t>‹#›</a:t>
            </a:fld>
            <a:endParaRPr lang="en-US"/>
          </a:p>
        </p:txBody>
      </p:sp>
    </p:spTree>
    <p:extLst>
      <p:ext uri="{BB962C8B-B14F-4D97-AF65-F5344CB8AC3E}">
        <p14:creationId xmlns:p14="http://schemas.microsoft.com/office/powerpoint/2010/main" val="163563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84BD9-99D6-4501-9481-7A621A61874A}"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B9F23-F58C-4AA5-9DBF-7195302D1023}" type="slidenum">
              <a:rPr lang="en-US" smtClean="0"/>
              <a:t>‹#›</a:t>
            </a:fld>
            <a:endParaRPr lang="en-US"/>
          </a:p>
        </p:txBody>
      </p:sp>
    </p:spTree>
    <p:extLst>
      <p:ext uri="{BB962C8B-B14F-4D97-AF65-F5344CB8AC3E}">
        <p14:creationId xmlns:p14="http://schemas.microsoft.com/office/powerpoint/2010/main" val="1660279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84BD9-99D6-4501-9481-7A621A61874A}"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B9F23-F58C-4AA5-9DBF-7195302D1023}" type="slidenum">
              <a:rPr lang="en-US" smtClean="0"/>
              <a:t>‹#›</a:t>
            </a:fld>
            <a:endParaRPr lang="en-US"/>
          </a:p>
        </p:txBody>
      </p:sp>
    </p:spTree>
    <p:extLst>
      <p:ext uri="{BB962C8B-B14F-4D97-AF65-F5344CB8AC3E}">
        <p14:creationId xmlns:p14="http://schemas.microsoft.com/office/powerpoint/2010/main" val="3306221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984BD9-99D6-4501-9481-7A621A61874A}" type="datetimeFigureOut">
              <a:rPr lang="en-US" smtClean="0"/>
              <a:t>6/1/2018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B9F23-F58C-4AA5-9DBF-7195302D102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7084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984BD9-99D6-4501-9481-7A621A61874A}" type="datetimeFigureOut">
              <a:rPr lang="en-US" smtClean="0"/>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B9F23-F58C-4AA5-9DBF-7195302D1023}" type="slidenum">
              <a:rPr lang="en-US" smtClean="0"/>
              <a:t>‹#›</a:t>
            </a:fld>
            <a:endParaRPr lang="en-US"/>
          </a:p>
        </p:txBody>
      </p:sp>
    </p:spTree>
    <p:extLst>
      <p:ext uri="{BB962C8B-B14F-4D97-AF65-F5344CB8AC3E}">
        <p14:creationId xmlns:p14="http://schemas.microsoft.com/office/powerpoint/2010/main" val="4292182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984BD9-99D6-4501-9481-7A621A61874A}" type="datetimeFigureOut">
              <a:rPr lang="en-US" smtClean="0"/>
              <a:t>6/1/2018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B9F23-F58C-4AA5-9DBF-7195302D1023}" type="slidenum">
              <a:rPr lang="en-US" smtClean="0"/>
              <a:t>‹#›</a:t>
            </a:fld>
            <a:endParaRPr lang="en-US"/>
          </a:p>
        </p:txBody>
      </p:sp>
    </p:spTree>
    <p:extLst>
      <p:ext uri="{BB962C8B-B14F-4D97-AF65-F5344CB8AC3E}">
        <p14:creationId xmlns:p14="http://schemas.microsoft.com/office/powerpoint/2010/main" val="90076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984BD9-99D6-4501-9481-7A621A61874A}" type="datetimeFigureOut">
              <a:rPr lang="en-US" smtClean="0"/>
              <a:t>6/1/2018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B9F23-F58C-4AA5-9DBF-7195302D1023}" type="slidenum">
              <a:rPr lang="en-US" smtClean="0"/>
              <a:t>‹#›</a:t>
            </a:fld>
            <a:endParaRPr lang="en-US"/>
          </a:p>
        </p:txBody>
      </p:sp>
    </p:spTree>
    <p:extLst>
      <p:ext uri="{BB962C8B-B14F-4D97-AF65-F5344CB8AC3E}">
        <p14:creationId xmlns:p14="http://schemas.microsoft.com/office/powerpoint/2010/main" val="2472416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5984BD9-99D6-4501-9481-7A621A61874A}" type="datetimeFigureOut">
              <a:rPr lang="en-US" smtClean="0"/>
              <a:t>6/1/2018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CAB9F23-F58C-4AA5-9DBF-7195302D1023}" type="slidenum">
              <a:rPr lang="en-US" smtClean="0"/>
              <a:t>‹#›</a:t>
            </a:fld>
            <a:endParaRPr lang="en-US"/>
          </a:p>
        </p:txBody>
      </p:sp>
    </p:spTree>
    <p:extLst>
      <p:ext uri="{BB962C8B-B14F-4D97-AF65-F5344CB8AC3E}">
        <p14:creationId xmlns:p14="http://schemas.microsoft.com/office/powerpoint/2010/main" val="100156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5984BD9-99D6-4501-9481-7A621A61874A}" type="datetimeFigureOut">
              <a:rPr lang="en-US" smtClean="0"/>
              <a:t>6/1/2018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CAB9F23-F58C-4AA5-9DBF-7195302D1023}" type="slidenum">
              <a:rPr lang="en-US" smtClean="0"/>
              <a:t>‹#›</a:t>
            </a:fld>
            <a:endParaRPr lang="en-US"/>
          </a:p>
        </p:txBody>
      </p:sp>
    </p:spTree>
    <p:extLst>
      <p:ext uri="{BB962C8B-B14F-4D97-AF65-F5344CB8AC3E}">
        <p14:creationId xmlns:p14="http://schemas.microsoft.com/office/powerpoint/2010/main" val="4262149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5984BD9-99D6-4501-9481-7A621A61874A}" type="datetimeFigureOut">
              <a:rPr lang="en-US" smtClean="0"/>
              <a:t>6/1/2018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B9F23-F58C-4AA5-9DBF-7195302D1023}" type="slidenum">
              <a:rPr lang="en-US" smtClean="0"/>
              <a:t>‹#›</a:t>
            </a:fld>
            <a:endParaRPr lang="en-US"/>
          </a:p>
        </p:txBody>
      </p:sp>
    </p:spTree>
    <p:extLst>
      <p:ext uri="{BB962C8B-B14F-4D97-AF65-F5344CB8AC3E}">
        <p14:creationId xmlns:p14="http://schemas.microsoft.com/office/powerpoint/2010/main" val="2377205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5984BD9-99D6-4501-9481-7A621A61874A}" type="datetimeFigureOut">
              <a:rPr lang="en-US" smtClean="0"/>
              <a:t>6/1/2018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CAB9F23-F58C-4AA5-9DBF-7195302D102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8054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firebase.google.com/"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18FED-C075-434F-9253-BA5E2A765AD4}"/>
              </a:ext>
            </a:extLst>
          </p:cNvPr>
          <p:cNvSpPr>
            <a:spLocks noGrp="1"/>
          </p:cNvSpPr>
          <p:nvPr>
            <p:ph type="ctrTitle"/>
          </p:nvPr>
        </p:nvSpPr>
        <p:spPr/>
        <p:txBody>
          <a:bodyPr/>
          <a:lstStyle/>
          <a:p>
            <a:r>
              <a:rPr lang="en-US" dirty="0"/>
              <a:t>L</a:t>
            </a:r>
            <a:r>
              <a:rPr lang="vi-VN" dirty="0"/>
              <a:t>Ư</a:t>
            </a:r>
            <a:r>
              <a:rPr lang="en-US" dirty="0"/>
              <a:t>U TRỮ DỮ LIỆU VỚI KOTLIN</a:t>
            </a:r>
          </a:p>
        </p:txBody>
      </p:sp>
      <p:sp>
        <p:nvSpPr>
          <p:cNvPr id="3" name="Subtitle 2">
            <a:extLst>
              <a:ext uri="{FF2B5EF4-FFF2-40B4-BE49-F238E27FC236}">
                <a16:creationId xmlns:a16="http://schemas.microsoft.com/office/drawing/2014/main" id="{A71B6E46-E312-4A36-BE84-C8CD4FDD4CFB}"/>
              </a:ext>
            </a:extLst>
          </p:cNvPr>
          <p:cNvSpPr>
            <a:spLocks noGrp="1"/>
          </p:cNvSpPr>
          <p:nvPr>
            <p:ph type="subTitle" idx="1"/>
          </p:nvPr>
        </p:nvSpPr>
        <p:spPr/>
        <p:txBody>
          <a:bodyPr/>
          <a:lstStyle/>
          <a:p>
            <a:pPr algn="r"/>
            <a:r>
              <a:rPr lang="en-US" dirty="0" err="1"/>
              <a:t>Sinh</a:t>
            </a:r>
            <a:r>
              <a:rPr lang="en-US" dirty="0"/>
              <a:t> </a:t>
            </a:r>
            <a:r>
              <a:rPr lang="en-US" dirty="0" err="1"/>
              <a:t>viên</a:t>
            </a:r>
            <a:r>
              <a:rPr lang="en-US" dirty="0"/>
              <a:t>: </a:t>
            </a:r>
            <a:r>
              <a:rPr lang="en-US" dirty="0" err="1"/>
              <a:t>nguyễn</a:t>
            </a:r>
            <a:r>
              <a:rPr lang="en-US" dirty="0"/>
              <a:t> </a:t>
            </a:r>
            <a:r>
              <a:rPr lang="en-US" dirty="0" err="1"/>
              <a:t>đức</a:t>
            </a:r>
            <a:r>
              <a:rPr lang="en-US" dirty="0"/>
              <a:t> </a:t>
            </a:r>
            <a:r>
              <a:rPr lang="en-US" dirty="0" err="1"/>
              <a:t>vũ</a:t>
            </a:r>
            <a:r>
              <a:rPr lang="en-US" dirty="0"/>
              <a:t> </a:t>
            </a:r>
            <a:r>
              <a:rPr lang="en-US" dirty="0" err="1"/>
              <a:t>tr</a:t>
            </a:r>
            <a:r>
              <a:rPr lang="vi-VN" dirty="0"/>
              <a:t>ư</a:t>
            </a:r>
            <a:r>
              <a:rPr lang="en-US" dirty="0" err="1"/>
              <a:t>ờng</a:t>
            </a:r>
            <a:endParaRPr lang="en-US" dirty="0"/>
          </a:p>
          <a:p>
            <a:pPr algn="r"/>
            <a:r>
              <a:rPr lang="en-US" dirty="0" err="1"/>
              <a:t>Mssv</a:t>
            </a:r>
            <a:r>
              <a:rPr lang="en-US" dirty="0"/>
              <a:t>: 15520951</a:t>
            </a:r>
          </a:p>
        </p:txBody>
      </p:sp>
    </p:spTree>
    <p:extLst>
      <p:ext uri="{BB962C8B-B14F-4D97-AF65-F5344CB8AC3E}">
        <p14:creationId xmlns:p14="http://schemas.microsoft.com/office/powerpoint/2010/main" val="1107396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3BA0D-B906-4F34-9D07-B01AD73BE2CE}"/>
              </a:ext>
            </a:extLst>
          </p:cNvPr>
          <p:cNvSpPr>
            <a:spLocks noGrp="1"/>
          </p:cNvSpPr>
          <p:nvPr>
            <p:ph type="title"/>
          </p:nvPr>
        </p:nvSpPr>
        <p:spPr>
          <a:xfrm>
            <a:off x="1097280" y="286603"/>
            <a:ext cx="10058400" cy="1450757"/>
          </a:xfrm>
        </p:spPr>
        <p:txBody>
          <a:bodyPr/>
          <a:lstStyle/>
          <a:p>
            <a:endParaRPr lang="en-US" dirty="0"/>
          </a:p>
        </p:txBody>
      </p:sp>
      <p:sp>
        <p:nvSpPr>
          <p:cNvPr id="3" name="Content Placeholder 2">
            <a:extLst>
              <a:ext uri="{FF2B5EF4-FFF2-40B4-BE49-F238E27FC236}">
                <a16:creationId xmlns:a16="http://schemas.microsoft.com/office/drawing/2014/main" id="{D60B32E1-031F-4641-9C6B-170A46BA631F}"/>
              </a:ext>
            </a:extLst>
          </p:cNvPr>
          <p:cNvSpPr>
            <a:spLocks noGrp="1"/>
          </p:cNvSpPr>
          <p:nvPr>
            <p:ph idx="1"/>
          </p:nvPr>
        </p:nvSpPr>
        <p:spPr>
          <a:xfrm>
            <a:off x="1097280" y="1845734"/>
            <a:ext cx="10058400" cy="4023360"/>
          </a:xfrm>
        </p:spPr>
        <p:txBody>
          <a:bodyPr/>
          <a:lstStyle/>
          <a:p>
            <a:endParaRPr lang="en-US" dirty="0"/>
          </a:p>
        </p:txBody>
      </p:sp>
      <p:pic>
        <p:nvPicPr>
          <p:cNvPr id="6" name="Picture 5">
            <a:extLst>
              <a:ext uri="{FF2B5EF4-FFF2-40B4-BE49-F238E27FC236}">
                <a16:creationId xmlns:a16="http://schemas.microsoft.com/office/drawing/2014/main" id="{E31F01EB-3234-4C98-AD88-932CA6707B95}"/>
              </a:ext>
            </a:extLst>
          </p:cNvPr>
          <p:cNvPicPr>
            <a:picLocks noChangeAspect="1"/>
          </p:cNvPicPr>
          <p:nvPr/>
        </p:nvPicPr>
        <p:blipFill>
          <a:blip r:embed="rId2"/>
          <a:stretch>
            <a:fillRect/>
          </a:stretch>
        </p:blipFill>
        <p:spPr>
          <a:xfrm>
            <a:off x="2095500" y="286603"/>
            <a:ext cx="8001000" cy="5800725"/>
          </a:xfrm>
          <a:prstGeom prst="rect">
            <a:avLst/>
          </a:prstGeom>
        </p:spPr>
      </p:pic>
    </p:spTree>
    <p:extLst>
      <p:ext uri="{BB962C8B-B14F-4D97-AF65-F5344CB8AC3E}">
        <p14:creationId xmlns:p14="http://schemas.microsoft.com/office/powerpoint/2010/main" val="3886049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BC786-BEBD-4AD3-BD12-D8C4D56577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CD6DBA-09E9-4C0D-A2A6-C7560FE13A7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ACA0F0D-880E-4504-8408-43F70DD2B8CF}"/>
              </a:ext>
            </a:extLst>
          </p:cNvPr>
          <p:cNvPicPr>
            <a:picLocks noChangeAspect="1"/>
          </p:cNvPicPr>
          <p:nvPr/>
        </p:nvPicPr>
        <p:blipFill>
          <a:blip r:embed="rId2"/>
          <a:stretch>
            <a:fillRect/>
          </a:stretch>
        </p:blipFill>
        <p:spPr>
          <a:xfrm>
            <a:off x="2360738" y="1200150"/>
            <a:ext cx="7134225" cy="4457700"/>
          </a:xfrm>
          <a:prstGeom prst="rect">
            <a:avLst/>
          </a:prstGeom>
        </p:spPr>
      </p:pic>
    </p:spTree>
    <p:extLst>
      <p:ext uri="{BB962C8B-B14F-4D97-AF65-F5344CB8AC3E}">
        <p14:creationId xmlns:p14="http://schemas.microsoft.com/office/powerpoint/2010/main" val="4229722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26273-4485-4D24-B07C-AC7FEFD3DF6A}"/>
              </a:ext>
            </a:extLst>
          </p:cNvPr>
          <p:cNvSpPr>
            <a:spLocks noGrp="1"/>
          </p:cNvSpPr>
          <p:nvPr>
            <p:ph type="title"/>
          </p:nvPr>
        </p:nvSpPr>
        <p:spPr/>
        <p:txBody>
          <a:bodyPr/>
          <a:lstStyle/>
          <a:p>
            <a:r>
              <a:rPr lang="en-US" dirty="0"/>
              <a:t>External Storage</a:t>
            </a:r>
          </a:p>
        </p:txBody>
      </p:sp>
      <p:sp>
        <p:nvSpPr>
          <p:cNvPr id="3" name="Content Placeholder 2">
            <a:extLst>
              <a:ext uri="{FF2B5EF4-FFF2-40B4-BE49-F238E27FC236}">
                <a16:creationId xmlns:a16="http://schemas.microsoft.com/office/drawing/2014/main" id="{A0EF9763-5911-4EB9-A603-C2B558651608}"/>
              </a:ext>
            </a:extLst>
          </p:cNvPr>
          <p:cNvSpPr>
            <a:spLocks noGrp="1"/>
          </p:cNvSpPr>
          <p:nvPr>
            <p:ph idx="1"/>
          </p:nvPr>
        </p:nvSpPr>
        <p:spPr/>
        <p:txBody>
          <a:bodyPr/>
          <a:lstStyle/>
          <a:p>
            <a:pPr fontAlgn="base"/>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External Storage là nơi lưu trữ dữ liệu ngoài của Android, các file dữ liệu lưu trữ mà bạn lưu trữ tại đây không được hệ thống áp dụng bảo mật.</a:t>
            </a:r>
          </a:p>
          <a:p>
            <a:pPr fontAlgn="base"/>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Thông thường có 2 loại lưu trữ ngoài (External Storage) là lưu trữ ngoài tại ổ cứng điện thoại và lưu trữ tại ổ cứng lưu động như thẻ nhớ (SD card). Dữ liệu được tạo ra sẽ không bị ràng buộc bởi ứng dụng, khi ta xóa ứng dụng tạo ra dữ liệu tại bộ nhớ ngoài thì dữ liệu đó không bị mất đi.</a:t>
            </a:r>
          </a:p>
          <a:p>
            <a:endParaRPr lang="en-US" dirty="0"/>
          </a:p>
        </p:txBody>
      </p:sp>
    </p:spTree>
    <p:extLst>
      <p:ext uri="{BB962C8B-B14F-4D97-AF65-F5344CB8AC3E}">
        <p14:creationId xmlns:p14="http://schemas.microsoft.com/office/powerpoint/2010/main" val="1085339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generated with very high confidence">
            <a:extLst>
              <a:ext uri="{FF2B5EF4-FFF2-40B4-BE49-F238E27FC236}">
                <a16:creationId xmlns:a16="http://schemas.microsoft.com/office/drawing/2014/main" id="{878F13F1-E313-420D-95CE-8E7BF4F65E5E}"/>
              </a:ext>
            </a:extLst>
          </p:cNvPr>
          <p:cNvPicPr>
            <a:picLocks noChangeAspect="1"/>
          </p:cNvPicPr>
          <p:nvPr/>
        </p:nvPicPr>
        <p:blipFill>
          <a:blip r:embed="rId2"/>
          <a:stretch>
            <a:fillRect/>
          </a:stretch>
        </p:blipFill>
        <p:spPr>
          <a:xfrm>
            <a:off x="961602" y="645106"/>
            <a:ext cx="4814807" cy="5247747"/>
          </a:xfrm>
          <a:prstGeom prst="rect">
            <a:avLst/>
          </a:prstGeom>
        </p:spPr>
      </p:pic>
      <p:cxnSp>
        <p:nvCxnSpPr>
          <p:cNvPr id="11" name="Straight Connector 10">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4">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AC444DD-FCBF-4915-B9F0-6AAC8F9E3A28}"/>
              </a:ext>
            </a:extLst>
          </p:cNvPr>
          <p:cNvSpPr>
            <a:spLocks noGrp="1"/>
          </p:cNvSpPr>
          <p:nvPr>
            <p:ph type="title"/>
          </p:nvPr>
        </p:nvSpPr>
        <p:spPr>
          <a:xfrm>
            <a:off x="6411685" y="634946"/>
            <a:ext cx="5127171" cy="1450757"/>
          </a:xfrm>
        </p:spPr>
        <p:txBody>
          <a:bodyPr>
            <a:normAutofit/>
          </a:bodyPr>
          <a:lstStyle/>
          <a:p>
            <a:r>
              <a:rPr lang="en-US" dirty="0"/>
              <a:t>KIỂM TRA BỘ NHỚ</a:t>
            </a:r>
          </a:p>
        </p:txBody>
      </p:sp>
      <p:sp>
        <p:nvSpPr>
          <p:cNvPr id="3" name="Content Placeholder 2">
            <a:extLst>
              <a:ext uri="{FF2B5EF4-FFF2-40B4-BE49-F238E27FC236}">
                <a16:creationId xmlns:a16="http://schemas.microsoft.com/office/drawing/2014/main" id="{78BED3B9-6BFF-400E-87C7-A80965328563}"/>
              </a:ext>
            </a:extLst>
          </p:cNvPr>
          <p:cNvSpPr>
            <a:spLocks noGrp="1"/>
          </p:cNvSpPr>
          <p:nvPr>
            <p:ph idx="1"/>
          </p:nvPr>
        </p:nvSpPr>
        <p:spPr>
          <a:xfrm>
            <a:off x="6411684" y="2198914"/>
            <a:ext cx="5127172" cy="3670180"/>
          </a:xfrm>
        </p:spPr>
        <p:txBody>
          <a:bodyPr>
            <a:normAutofit/>
          </a:bodyPr>
          <a:lstStyle/>
          <a:p>
            <a:r>
              <a:rPr lang="en-US"/>
              <a:t>- </a:t>
            </a:r>
            <a:r>
              <a:rPr lang="en-US">
                <a:latin typeface="Calibri" panose="020F0502020204030204" pitchFamily="34" charset="0"/>
                <a:cs typeface="Calibri" panose="020F0502020204030204" pitchFamily="34" charset="0"/>
              </a:rPr>
              <a:t>ta viết </a:t>
            </a:r>
            <a:r>
              <a:rPr lang="vi-VN">
                <a:latin typeface="Calibri" panose="020F0502020204030204" pitchFamily="34" charset="0"/>
                <a:cs typeface="Calibri" panose="020F0502020204030204" pitchFamily="34" charset="0"/>
              </a:rPr>
              <a:t>hàm kiểm tra xem thiết bị có bộ nhớ ngoài hay không và kiểm tra bộ nhớ ngoài đó có read only (Không cho phép ghi dữ liệu) Hai trường hợp này đều dẫn tới việc không thể ghi dữ liệu lên đó được. Sau đó xét trường hợp thỏa mãn ghi được dữ liệu ta sẽ tạo một file có tên là MySampleFile.txt và một thư mục MyFileStorage.</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8838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AB7B-B848-431D-87D3-1FF7F25E8619}"/>
              </a:ext>
            </a:extLst>
          </p:cNvPr>
          <p:cNvSpPr>
            <a:spLocks noGrp="1"/>
          </p:cNvSpPr>
          <p:nvPr>
            <p:ph type="title"/>
          </p:nvPr>
        </p:nvSpPr>
        <p:spPr/>
        <p:txBody>
          <a:bodyPr/>
          <a:lstStyle/>
          <a:p>
            <a:r>
              <a:rPr lang="en-US" dirty="0"/>
              <a:t>SOURCE</a:t>
            </a:r>
          </a:p>
        </p:txBody>
      </p:sp>
      <p:sp>
        <p:nvSpPr>
          <p:cNvPr id="3" name="Content Placeholder 2">
            <a:extLst>
              <a:ext uri="{FF2B5EF4-FFF2-40B4-BE49-F238E27FC236}">
                <a16:creationId xmlns:a16="http://schemas.microsoft.com/office/drawing/2014/main" id="{74ED376E-7E15-407C-8ADF-00F9F77F9ABD}"/>
              </a:ext>
            </a:extLst>
          </p:cNvPr>
          <p:cNvSpPr>
            <a:spLocks noGrp="1"/>
          </p:cNvSpPr>
          <p:nvPr>
            <p:ph idx="1"/>
          </p:nvPr>
        </p:nvSpPr>
        <p:spPr>
          <a:xfrm>
            <a:off x="1097280" y="1845734"/>
            <a:ext cx="4015896" cy="4023360"/>
          </a:xfrm>
        </p:spPr>
        <p:txBody>
          <a:bodyPr/>
          <a:lstStyle/>
          <a:p>
            <a:r>
              <a:rPr lang="en-US" dirty="0" err="1"/>
              <a:t>Hàm</a:t>
            </a:r>
            <a:r>
              <a:rPr lang="en-US" dirty="0"/>
              <a:t> </a:t>
            </a:r>
            <a:r>
              <a:rPr lang="en-US" dirty="0" err="1"/>
              <a:t>onCreate</a:t>
            </a:r>
            <a:r>
              <a:rPr lang="en-US" dirty="0"/>
              <a:t> đ</a:t>
            </a:r>
            <a:r>
              <a:rPr lang="vi-VN" dirty="0"/>
              <a:t>ư</a:t>
            </a:r>
            <a:r>
              <a:rPr lang="en-US" dirty="0" err="1"/>
              <a:t>ợc</a:t>
            </a:r>
            <a:r>
              <a:rPr lang="en-US" dirty="0"/>
              <a:t> </a:t>
            </a:r>
            <a:r>
              <a:rPr lang="en-US" dirty="0" err="1"/>
              <a:t>sửa</a:t>
            </a:r>
            <a:r>
              <a:rPr lang="en-US" dirty="0"/>
              <a:t> </a:t>
            </a:r>
            <a:r>
              <a:rPr lang="en-US" dirty="0" err="1"/>
              <a:t>lại</a:t>
            </a:r>
            <a:r>
              <a:rPr lang="en-US" dirty="0"/>
              <a:t> </a:t>
            </a:r>
            <a:r>
              <a:rPr lang="en-US" dirty="0" err="1"/>
              <a:t>nh</a:t>
            </a:r>
            <a:r>
              <a:rPr lang="vi-VN" dirty="0"/>
              <a:t>ư</a:t>
            </a:r>
            <a:r>
              <a:rPr lang="en-US" dirty="0"/>
              <a:t> </a:t>
            </a:r>
            <a:r>
              <a:rPr lang="en-US" dirty="0" err="1"/>
              <a:t>sau</a:t>
            </a:r>
            <a:r>
              <a:rPr lang="en-US" dirty="0"/>
              <a:t>:</a:t>
            </a:r>
          </a:p>
          <a:p>
            <a:r>
              <a:rPr lang="en-US" dirty="0" err="1"/>
              <a:t>Trong</a:t>
            </a:r>
            <a:r>
              <a:rPr lang="en-US" dirty="0"/>
              <a:t> </a:t>
            </a:r>
            <a:r>
              <a:rPr lang="en-US" dirty="0" err="1"/>
              <a:t>initView</a:t>
            </a:r>
            <a:r>
              <a:rPr lang="en-US" dirty="0"/>
              <a:t> ta </a:t>
            </a:r>
            <a:r>
              <a:rPr lang="en-US" dirty="0" err="1"/>
              <a:t>khởi</a:t>
            </a:r>
            <a:r>
              <a:rPr lang="en-US" dirty="0"/>
              <a:t> </a:t>
            </a:r>
            <a:r>
              <a:rPr lang="en-US" dirty="0" err="1"/>
              <a:t>tạo</a:t>
            </a:r>
            <a:r>
              <a:rPr lang="en-US" dirty="0"/>
              <a:t> </a:t>
            </a:r>
            <a:r>
              <a:rPr lang="en-US" dirty="0" err="1"/>
              <a:t>các</a:t>
            </a:r>
            <a:r>
              <a:rPr lang="en-US" dirty="0"/>
              <a:t> </a:t>
            </a:r>
            <a:r>
              <a:rPr lang="en-US" dirty="0" err="1"/>
              <a:t>edittext</a:t>
            </a:r>
            <a:r>
              <a:rPr lang="en-US" dirty="0"/>
              <a:t>, button, </a:t>
            </a:r>
            <a:r>
              <a:rPr lang="en-US" dirty="0" err="1"/>
              <a:t>textview</a:t>
            </a:r>
            <a:r>
              <a:rPr lang="en-US" dirty="0"/>
              <a:t>,… </a:t>
            </a:r>
            <a:r>
              <a:rPr lang="en-US" dirty="0" err="1"/>
              <a:t>và</a:t>
            </a:r>
            <a:r>
              <a:rPr lang="en-US" dirty="0"/>
              <a:t> </a:t>
            </a:r>
            <a:r>
              <a:rPr lang="en-US" dirty="0" err="1"/>
              <a:t>gán</a:t>
            </a:r>
            <a:r>
              <a:rPr lang="en-US" dirty="0"/>
              <a:t> </a:t>
            </a:r>
            <a:r>
              <a:rPr lang="en-US" dirty="0" err="1"/>
              <a:t>sự</a:t>
            </a:r>
            <a:r>
              <a:rPr lang="en-US" dirty="0"/>
              <a:t> </a:t>
            </a:r>
            <a:r>
              <a:rPr lang="en-US" dirty="0" err="1"/>
              <a:t>kiện</a:t>
            </a:r>
            <a:r>
              <a:rPr lang="en-US" dirty="0"/>
              <a:t> </a:t>
            </a:r>
            <a:r>
              <a:rPr lang="en-US" dirty="0" err="1"/>
              <a:t>onlick</a:t>
            </a:r>
            <a:endParaRPr lang="en-US" dirty="0"/>
          </a:p>
        </p:txBody>
      </p:sp>
      <p:pic>
        <p:nvPicPr>
          <p:cNvPr id="4" name="Picture 3">
            <a:extLst>
              <a:ext uri="{FF2B5EF4-FFF2-40B4-BE49-F238E27FC236}">
                <a16:creationId xmlns:a16="http://schemas.microsoft.com/office/drawing/2014/main" id="{82F3BF27-A9BF-4B96-BE10-7DDB1C95A7F7}"/>
              </a:ext>
            </a:extLst>
          </p:cNvPr>
          <p:cNvPicPr>
            <a:picLocks noChangeAspect="1"/>
          </p:cNvPicPr>
          <p:nvPr/>
        </p:nvPicPr>
        <p:blipFill>
          <a:blip r:embed="rId2"/>
          <a:stretch>
            <a:fillRect/>
          </a:stretch>
        </p:blipFill>
        <p:spPr>
          <a:xfrm>
            <a:off x="5113176" y="1845734"/>
            <a:ext cx="6781800" cy="4286250"/>
          </a:xfrm>
          <a:prstGeom prst="rect">
            <a:avLst/>
          </a:prstGeom>
        </p:spPr>
      </p:pic>
    </p:spTree>
    <p:extLst>
      <p:ext uri="{BB962C8B-B14F-4D97-AF65-F5344CB8AC3E}">
        <p14:creationId xmlns:p14="http://schemas.microsoft.com/office/powerpoint/2010/main" val="3640567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4FD4-CE1B-4D60-8B9D-83475FA874A7}"/>
              </a:ext>
            </a:extLst>
          </p:cNvPr>
          <p:cNvSpPr>
            <a:spLocks noGrp="1"/>
          </p:cNvSpPr>
          <p:nvPr>
            <p:ph type="title"/>
          </p:nvPr>
        </p:nvSpPr>
        <p:spPr/>
        <p:txBody>
          <a:bodyPr/>
          <a:lstStyle/>
          <a:p>
            <a:r>
              <a:rPr lang="en-US" dirty="0"/>
              <a:t>SOURCE</a:t>
            </a:r>
          </a:p>
        </p:txBody>
      </p:sp>
      <p:pic>
        <p:nvPicPr>
          <p:cNvPr id="4" name="Content Placeholder 3">
            <a:extLst>
              <a:ext uri="{FF2B5EF4-FFF2-40B4-BE49-F238E27FC236}">
                <a16:creationId xmlns:a16="http://schemas.microsoft.com/office/drawing/2014/main" id="{609CDDD5-D2AF-4D5E-9A17-3E9C67C5AFEB}"/>
              </a:ext>
            </a:extLst>
          </p:cNvPr>
          <p:cNvPicPr>
            <a:picLocks noGrp="1" noChangeAspect="1"/>
          </p:cNvPicPr>
          <p:nvPr>
            <p:ph idx="1"/>
          </p:nvPr>
        </p:nvPicPr>
        <p:blipFill>
          <a:blip r:embed="rId2"/>
          <a:stretch>
            <a:fillRect/>
          </a:stretch>
        </p:blipFill>
        <p:spPr>
          <a:xfrm>
            <a:off x="1218553" y="1887311"/>
            <a:ext cx="5123882" cy="3810000"/>
          </a:xfrm>
          <a:prstGeom prst="rect">
            <a:avLst/>
          </a:prstGeom>
        </p:spPr>
      </p:pic>
      <p:pic>
        <p:nvPicPr>
          <p:cNvPr id="5" name="Picture 4">
            <a:extLst>
              <a:ext uri="{FF2B5EF4-FFF2-40B4-BE49-F238E27FC236}">
                <a16:creationId xmlns:a16="http://schemas.microsoft.com/office/drawing/2014/main" id="{7404800C-68EB-463B-A4DC-B96B54E5BBA3}"/>
              </a:ext>
            </a:extLst>
          </p:cNvPr>
          <p:cNvPicPr>
            <a:picLocks noChangeAspect="1"/>
          </p:cNvPicPr>
          <p:nvPr/>
        </p:nvPicPr>
        <p:blipFill>
          <a:blip r:embed="rId3"/>
          <a:stretch>
            <a:fillRect/>
          </a:stretch>
        </p:blipFill>
        <p:spPr>
          <a:xfrm>
            <a:off x="6546715" y="1894776"/>
            <a:ext cx="4980865" cy="3810000"/>
          </a:xfrm>
          <a:prstGeom prst="rect">
            <a:avLst/>
          </a:prstGeom>
        </p:spPr>
      </p:pic>
    </p:spTree>
    <p:extLst>
      <p:ext uri="{BB962C8B-B14F-4D97-AF65-F5344CB8AC3E}">
        <p14:creationId xmlns:p14="http://schemas.microsoft.com/office/powerpoint/2010/main" val="3179485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D7E57-484D-47D3-85EE-EB1554834F25}"/>
              </a:ext>
            </a:extLst>
          </p:cNvPr>
          <p:cNvSpPr>
            <a:spLocks noGrp="1"/>
          </p:cNvSpPr>
          <p:nvPr>
            <p:ph type="title"/>
          </p:nvPr>
        </p:nvSpPr>
        <p:spPr/>
        <p:txBody>
          <a:bodyPr/>
          <a:lstStyle/>
          <a:p>
            <a:r>
              <a:rPr lang="en-US" dirty="0" err="1"/>
              <a:t>SQLiteOpenHelper</a:t>
            </a:r>
            <a:endParaRPr lang="en-US" dirty="0"/>
          </a:p>
        </p:txBody>
      </p:sp>
      <p:sp>
        <p:nvSpPr>
          <p:cNvPr id="3" name="Content Placeholder 2">
            <a:extLst>
              <a:ext uri="{FF2B5EF4-FFF2-40B4-BE49-F238E27FC236}">
                <a16:creationId xmlns:a16="http://schemas.microsoft.com/office/drawing/2014/main" id="{341A6088-6542-421D-B7F4-821B8E50C0DF}"/>
              </a:ext>
            </a:extLst>
          </p:cNvPr>
          <p:cNvSpPr>
            <a:spLocks noGrp="1"/>
          </p:cNvSpPr>
          <p:nvPr>
            <p:ph idx="1"/>
          </p:nvPr>
        </p:nvSpPr>
        <p:spPr/>
        <p:txBody>
          <a:bodyPr/>
          <a:lstStyle/>
          <a:p>
            <a:r>
              <a:rPr lang="en-US" dirty="0"/>
              <a:t>- Android </a:t>
            </a:r>
            <a:r>
              <a:rPr lang="en-US" dirty="0" err="1"/>
              <a:t>sử</a:t>
            </a:r>
            <a:r>
              <a:rPr lang="en-US" dirty="0"/>
              <a:t> </a:t>
            </a:r>
            <a:r>
              <a:rPr lang="en-US" dirty="0" err="1"/>
              <a:t>dụng</a:t>
            </a:r>
            <a:r>
              <a:rPr lang="en-US" dirty="0"/>
              <a:t> SQLite </a:t>
            </a:r>
            <a:r>
              <a:rPr lang="en-US" dirty="0" err="1"/>
              <a:t>làm</a:t>
            </a:r>
            <a:r>
              <a:rPr lang="en-US" dirty="0"/>
              <a:t> </a:t>
            </a:r>
            <a:r>
              <a:rPr lang="en-US" dirty="0" err="1"/>
              <a:t>hệ</a:t>
            </a:r>
            <a:r>
              <a:rPr lang="en-US" dirty="0"/>
              <a:t> </a:t>
            </a:r>
            <a:r>
              <a:rPr lang="en-US" dirty="0" err="1"/>
              <a:t>thống</a:t>
            </a:r>
            <a:r>
              <a:rPr lang="en-US" dirty="0"/>
              <a:t> </a:t>
            </a:r>
            <a:r>
              <a:rPr lang="en-US" dirty="0" err="1"/>
              <a:t>quản</a:t>
            </a:r>
            <a:r>
              <a:rPr lang="en-US" dirty="0"/>
              <a:t> </a:t>
            </a:r>
            <a:r>
              <a:rPr lang="en-US" dirty="0" err="1"/>
              <a:t>lí</a:t>
            </a:r>
            <a:r>
              <a:rPr lang="en-US" dirty="0"/>
              <a:t> c</a:t>
            </a:r>
            <a:r>
              <a:rPr lang="vi-VN" dirty="0"/>
              <a:t>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với</a:t>
            </a:r>
            <a:r>
              <a:rPr lang="en-US" dirty="0"/>
              <a:t> </a:t>
            </a:r>
            <a:r>
              <a:rPr lang="en-US" dirty="0" err="1"/>
              <a:t>ưu</a:t>
            </a:r>
            <a:r>
              <a:rPr lang="en-US" dirty="0"/>
              <a:t> </a:t>
            </a:r>
            <a:r>
              <a:rPr lang="en-US" dirty="0" err="1"/>
              <a:t>điểm</a:t>
            </a:r>
            <a:r>
              <a:rPr lang="en-US" dirty="0"/>
              <a:t> </a:t>
            </a:r>
            <a:r>
              <a:rPr lang="en-US" dirty="0" err="1"/>
              <a:t>nổi</a:t>
            </a:r>
            <a:r>
              <a:rPr lang="en-US" dirty="0"/>
              <a:t> </a:t>
            </a:r>
            <a:r>
              <a:rPr lang="en-US" dirty="0" err="1"/>
              <a:t>bật</a:t>
            </a:r>
            <a:r>
              <a:rPr lang="en-US" dirty="0"/>
              <a:t> </a:t>
            </a:r>
            <a:r>
              <a:rPr lang="en-US" dirty="0" err="1"/>
              <a:t>là</a:t>
            </a:r>
            <a:r>
              <a:rPr lang="en-US" dirty="0"/>
              <a:t> </a:t>
            </a:r>
            <a:r>
              <a:rPr lang="en-US" dirty="0" err="1"/>
              <a:t>rất</a:t>
            </a:r>
            <a:r>
              <a:rPr lang="en-US" dirty="0"/>
              <a:t> </a:t>
            </a:r>
            <a:r>
              <a:rPr lang="en-US" dirty="0" err="1"/>
              <a:t>nhẹ</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có</a:t>
            </a:r>
            <a:r>
              <a:rPr lang="en-US" dirty="0"/>
              <a:t> </a:t>
            </a:r>
            <a:r>
              <a:rPr lang="en-US" dirty="0" err="1"/>
              <a:t>phần</a:t>
            </a:r>
            <a:r>
              <a:rPr lang="en-US" dirty="0"/>
              <a:t> </a:t>
            </a:r>
            <a:r>
              <a:rPr lang="en-US" dirty="0" err="1"/>
              <a:t>cứng</a:t>
            </a:r>
            <a:r>
              <a:rPr lang="en-US" dirty="0"/>
              <a:t> </a:t>
            </a:r>
            <a:r>
              <a:rPr lang="en-US" dirty="0" err="1"/>
              <a:t>yếu</a:t>
            </a:r>
            <a:r>
              <a:rPr lang="en-US" dirty="0"/>
              <a:t> </a:t>
            </a:r>
            <a:r>
              <a:rPr lang="en-US" dirty="0" err="1"/>
              <a:t>nh</a:t>
            </a:r>
            <a:r>
              <a:rPr lang="vi-VN" dirty="0"/>
              <a:t>ư</a:t>
            </a:r>
            <a:r>
              <a:rPr lang="en-US" dirty="0"/>
              <a:t> </a:t>
            </a:r>
            <a:r>
              <a:rPr lang="en-US" dirty="0" err="1"/>
              <a:t>thiết</a:t>
            </a:r>
            <a:r>
              <a:rPr lang="en-US" dirty="0"/>
              <a:t> </a:t>
            </a:r>
            <a:r>
              <a:rPr lang="en-US" dirty="0" err="1"/>
              <a:t>bị</a:t>
            </a:r>
            <a:r>
              <a:rPr lang="en-US" dirty="0"/>
              <a:t> di </a:t>
            </a:r>
            <a:r>
              <a:rPr lang="en-US" dirty="0" err="1"/>
              <a:t>động</a:t>
            </a:r>
            <a:endParaRPr lang="en-US" dirty="0"/>
          </a:p>
          <a:p>
            <a:r>
              <a:rPr lang="en-US" dirty="0"/>
              <a:t>- API </a:t>
            </a:r>
            <a:r>
              <a:rPr lang="en-US" dirty="0" err="1"/>
              <a:t>làm</a:t>
            </a:r>
            <a:r>
              <a:rPr lang="en-US" dirty="0"/>
              <a:t> </a:t>
            </a:r>
            <a:r>
              <a:rPr lang="en-US" dirty="0" err="1"/>
              <a:t>việc</a:t>
            </a:r>
            <a:r>
              <a:rPr lang="en-US" dirty="0"/>
              <a:t> </a:t>
            </a:r>
            <a:r>
              <a:rPr lang="en-US" dirty="0" err="1"/>
              <a:t>với</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của</a:t>
            </a:r>
            <a:r>
              <a:rPr lang="en-US" dirty="0"/>
              <a:t> Android </a:t>
            </a:r>
            <a:r>
              <a:rPr lang="en-US" dirty="0" err="1"/>
              <a:t>còn</a:t>
            </a:r>
            <a:r>
              <a:rPr lang="en-US" dirty="0"/>
              <a:t> </a:t>
            </a:r>
            <a:r>
              <a:rPr lang="en-US" dirty="0" err="1"/>
              <a:t>khá</a:t>
            </a:r>
            <a:r>
              <a:rPr lang="en-US" dirty="0"/>
              <a:t> </a:t>
            </a:r>
            <a:r>
              <a:rPr lang="en-US" dirty="0" err="1"/>
              <a:t>thô</a:t>
            </a:r>
            <a:r>
              <a:rPr lang="en-US" dirty="0"/>
              <a:t> s</a:t>
            </a:r>
            <a:r>
              <a:rPr lang="vi-VN" dirty="0"/>
              <a:t>ơ</a:t>
            </a:r>
            <a:r>
              <a:rPr lang="en-US" dirty="0"/>
              <a:t>. </a:t>
            </a:r>
            <a:r>
              <a:rPr lang="en-US" dirty="0" err="1"/>
              <a:t>Cụ</a:t>
            </a:r>
            <a:r>
              <a:rPr lang="en-US" dirty="0"/>
              <a:t> </a:t>
            </a:r>
            <a:r>
              <a:rPr lang="en-US" dirty="0" err="1"/>
              <a:t>thể</a:t>
            </a:r>
            <a:r>
              <a:rPr lang="en-US" dirty="0"/>
              <a:t> </a:t>
            </a:r>
            <a:r>
              <a:rPr lang="en-US" dirty="0" err="1"/>
              <a:t>là</a:t>
            </a:r>
            <a:r>
              <a:rPr lang="en-US" dirty="0"/>
              <a:t> </a:t>
            </a:r>
            <a:r>
              <a:rPr lang="en-US" dirty="0" err="1"/>
              <a:t>SQLiteOpenHelper</a:t>
            </a:r>
            <a:r>
              <a:rPr lang="en-US" dirty="0"/>
              <a:t>. Ta </a:t>
            </a:r>
            <a:r>
              <a:rPr lang="en-US" dirty="0" err="1"/>
              <a:t>phải</a:t>
            </a:r>
            <a:r>
              <a:rPr lang="en-US" dirty="0"/>
              <a:t> </a:t>
            </a:r>
            <a:r>
              <a:rPr lang="en-US" dirty="0" err="1"/>
              <a:t>chuyển</a:t>
            </a:r>
            <a:r>
              <a:rPr lang="en-US" dirty="0"/>
              <a:t> </a:t>
            </a:r>
            <a:r>
              <a:rPr lang="en-US" dirty="0" err="1"/>
              <a:t>dữ</a:t>
            </a:r>
            <a:r>
              <a:rPr lang="en-US" dirty="0"/>
              <a:t> </a:t>
            </a:r>
            <a:r>
              <a:rPr lang="en-US" dirty="0" err="1"/>
              <a:t>liệu</a:t>
            </a:r>
            <a:r>
              <a:rPr lang="en-US" dirty="0"/>
              <a:t> </a:t>
            </a:r>
            <a:r>
              <a:rPr lang="en-US" dirty="0" err="1"/>
              <a:t>vào</a:t>
            </a:r>
            <a:r>
              <a:rPr lang="en-US" dirty="0"/>
              <a:t> </a:t>
            </a:r>
            <a:r>
              <a:rPr lang="en-US" dirty="0" err="1"/>
              <a:t>ContentValue</a:t>
            </a:r>
            <a:r>
              <a:rPr lang="en-US" dirty="0"/>
              <a:t>, </a:t>
            </a:r>
            <a:r>
              <a:rPr lang="en-US" dirty="0" err="1"/>
              <a:t>duyệt</a:t>
            </a:r>
            <a:r>
              <a:rPr lang="en-US" dirty="0"/>
              <a:t> </a:t>
            </a:r>
            <a:r>
              <a:rPr lang="en-US" dirty="0" err="1"/>
              <a:t>với</a:t>
            </a:r>
            <a:r>
              <a:rPr lang="en-US" dirty="0"/>
              <a:t> cursor,….</a:t>
            </a:r>
          </a:p>
          <a:p>
            <a:r>
              <a:rPr lang="en-US" dirty="0"/>
              <a:t>- </a:t>
            </a:r>
            <a:r>
              <a:rPr lang="en-US" dirty="0" err="1"/>
              <a:t>Với</a:t>
            </a:r>
            <a:r>
              <a:rPr lang="en-US" dirty="0"/>
              <a:t> </a:t>
            </a:r>
            <a:r>
              <a:rPr lang="en-US" dirty="0" err="1"/>
              <a:t>kotlin</a:t>
            </a:r>
            <a:r>
              <a:rPr lang="en-US" dirty="0"/>
              <a:t> </a:t>
            </a:r>
            <a:r>
              <a:rPr lang="en-US" dirty="0" err="1"/>
              <a:t>kết</a:t>
            </a:r>
            <a:r>
              <a:rPr lang="en-US" dirty="0"/>
              <a:t> </a:t>
            </a:r>
            <a:r>
              <a:rPr lang="en-US" dirty="0" err="1"/>
              <a:t>hợp</a:t>
            </a:r>
            <a:r>
              <a:rPr lang="en-US" dirty="0"/>
              <a:t> </a:t>
            </a:r>
            <a:r>
              <a:rPr lang="en-US" dirty="0" err="1"/>
              <a:t>với</a:t>
            </a:r>
            <a:r>
              <a:rPr lang="en-US" dirty="0"/>
              <a:t> </a:t>
            </a:r>
            <a:r>
              <a:rPr lang="en-US" dirty="0" err="1"/>
              <a:t>thư</a:t>
            </a:r>
            <a:r>
              <a:rPr lang="en-US" dirty="0"/>
              <a:t> </a:t>
            </a:r>
            <a:r>
              <a:rPr lang="en-US" dirty="0" err="1"/>
              <a:t>viện</a:t>
            </a:r>
            <a:r>
              <a:rPr lang="en-US" dirty="0"/>
              <a:t> </a:t>
            </a:r>
            <a:r>
              <a:rPr lang="en-US" dirty="0" err="1"/>
              <a:t>Anko</a:t>
            </a:r>
            <a:r>
              <a:rPr lang="en-US" dirty="0"/>
              <a:t> </a:t>
            </a:r>
            <a:r>
              <a:rPr lang="en-US" dirty="0" err="1"/>
              <a:t>thì</a:t>
            </a:r>
            <a:r>
              <a:rPr lang="en-US" dirty="0"/>
              <a:t> </a:t>
            </a:r>
            <a:r>
              <a:rPr lang="en-US" dirty="0" err="1"/>
              <a:t>các</a:t>
            </a:r>
            <a:r>
              <a:rPr lang="en-US" dirty="0"/>
              <a:t> </a:t>
            </a:r>
            <a:r>
              <a:rPr lang="en-US" dirty="0" err="1"/>
              <a:t>thao</a:t>
            </a:r>
            <a:r>
              <a:rPr lang="en-US" dirty="0"/>
              <a:t> </a:t>
            </a:r>
            <a:r>
              <a:rPr lang="en-US" dirty="0" err="1"/>
              <a:t>tác</a:t>
            </a:r>
            <a:r>
              <a:rPr lang="en-US" dirty="0"/>
              <a:t> </a:t>
            </a:r>
            <a:r>
              <a:rPr lang="en-US" dirty="0" err="1"/>
              <a:t>trở</a:t>
            </a:r>
            <a:r>
              <a:rPr lang="en-US" dirty="0"/>
              <a:t> </a:t>
            </a:r>
            <a:r>
              <a:rPr lang="en-US" dirty="0" err="1"/>
              <a:t>nên</a:t>
            </a:r>
            <a:r>
              <a:rPr lang="en-US" dirty="0"/>
              <a:t> </a:t>
            </a:r>
            <a:r>
              <a:rPr lang="en-US" dirty="0" err="1"/>
              <a:t>dễ</a:t>
            </a:r>
            <a:r>
              <a:rPr lang="en-US" dirty="0"/>
              <a:t> </a:t>
            </a:r>
            <a:r>
              <a:rPr lang="en-US" dirty="0" err="1"/>
              <a:t>dàng</a:t>
            </a:r>
            <a:r>
              <a:rPr lang="en-US" dirty="0"/>
              <a:t> h</a:t>
            </a:r>
            <a:r>
              <a:rPr lang="vi-VN" dirty="0"/>
              <a:t>ơ</a:t>
            </a:r>
            <a:r>
              <a:rPr lang="en-US" dirty="0"/>
              <a:t>n </a:t>
            </a:r>
            <a:r>
              <a:rPr lang="en-US" dirty="0" err="1"/>
              <a:t>nhiều</a:t>
            </a:r>
            <a:endParaRPr lang="en-US" dirty="0"/>
          </a:p>
        </p:txBody>
      </p:sp>
    </p:spTree>
    <p:extLst>
      <p:ext uri="{BB962C8B-B14F-4D97-AF65-F5344CB8AC3E}">
        <p14:creationId xmlns:p14="http://schemas.microsoft.com/office/powerpoint/2010/main" val="543000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6DF91-01EE-4FA3-9326-053E25DCBC4D}"/>
              </a:ext>
            </a:extLst>
          </p:cNvPr>
          <p:cNvSpPr>
            <a:spLocks noGrp="1"/>
          </p:cNvSpPr>
          <p:nvPr>
            <p:ph type="title"/>
          </p:nvPr>
        </p:nvSpPr>
        <p:spPr/>
        <p:txBody>
          <a:bodyPr/>
          <a:lstStyle/>
          <a:p>
            <a:r>
              <a:rPr lang="en-US" dirty="0" err="1"/>
              <a:t>ManagedSqliteOpenhelper</a:t>
            </a:r>
            <a:endParaRPr lang="en-US" dirty="0"/>
          </a:p>
        </p:txBody>
      </p:sp>
      <p:sp>
        <p:nvSpPr>
          <p:cNvPr id="3" name="Content Placeholder 2">
            <a:extLst>
              <a:ext uri="{FF2B5EF4-FFF2-40B4-BE49-F238E27FC236}">
                <a16:creationId xmlns:a16="http://schemas.microsoft.com/office/drawing/2014/main" id="{F0116EDB-4758-4F9E-B2BA-609F40E79A3B}"/>
              </a:ext>
            </a:extLst>
          </p:cNvPr>
          <p:cNvSpPr>
            <a:spLocks noGrp="1"/>
          </p:cNvSpPr>
          <p:nvPr>
            <p:ph idx="1"/>
          </p:nvPr>
        </p:nvSpPr>
        <p:spPr/>
        <p:txBody>
          <a:bodyPr/>
          <a:lstStyle/>
          <a:p>
            <a:r>
              <a:rPr lang="en-US" dirty="0"/>
              <a:t>- </a:t>
            </a:r>
            <a:r>
              <a:rPr lang="en-US" dirty="0" err="1"/>
              <a:t>với</a:t>
            </a:r>
            <a:r>
              <a:rPr lang="en-US" dirty="0"/>
              <a:t> </a:t>
            </a:r>
            <a:r>
              <a:rPr lang="en-US" dirty="0" err="1"/>
              <a:t>thư</a:t>
            </a:r>
            <a:r>
              <a:rPr lang="en-US" dirty="0"/>
              <a:t> </a:t>
            </a:r>
            <a:r>
              <a:rPr lang="en-US" dirty="0" err="1"/>
              <a:t>viện</a:t>
            </a:r>
            <a:r>
              <a:rPr lang="en-US" dirty="0"/>
              <a:t> </a:t>
            </a:r>
            <a:r>
              <a:rPr lang="en-US" dirty="0" err="1"/>
              <a:t>SQLiteOpenHelper</a:t>
            </a:r>
            <a:r>
              <a:rPr lang="en-US" dirty="0"/>
              <a:t>, ta </a:t>
            </a:r>
            <a:r>
              <a:rPr lang="en-US" dirty="0" err="1"/>
              <a:t>phải</a:t>
            </a:r>
            <a:r>
              <a:rPr lang="en-US" dirty="0"/>
              <a:t> </a:t>
            </a:r>
            <a:r>
              <a:rPr lang="en-US" dirty="0" err="1"/>
              <a:t>gọi</a:t>
            </a:r>
            <a:r>
              <a:rPr lang="en-US" dirty="0"/>
              <a:t> database </a:t>
            </a:r>
            <a:r>
              <a:rPr lang="en-US" dirty="0" err="1"/>
              <a:t>bằng</a:t>
            </a:r>
            <a:r>
              <a:rPr lang="en-US" dirty="0"/>
              <a:t> </a:t>
            </a:r>
            <a:r>
              <a:rPr lang="en-US" dirty="0" err="1"/>
              <a:t>lệnh</a:t>
            </a:r>
            <a:r>
              <a:rPr lang="en-US" dirty="0"/>
              <a:t> </a:t>
            </a:r>
            <a:r>
              <a:rPr lang="en-US" dirty="0" err="1"/>
              <a:t>getReadableDatabase</a:t>
            </a:r>
            <a:r>
              <a:rPr lang="en-US" dirty="0"/>
              <a:t>()/</a:t>
            </a:r>
            <a:r>
              <a:rPr lang="en-US" dirty="0" err="1"/>
              <a:t>getWriteableDatabase</a:t>
            </a:r>
            <a:r>
              <a:rPr lang="en-US" dirty="0"/>
              <a:t>() </a:t>
            </a:r>
            <a:r>
              <a:rPr lang="en-US" dirty="0" err="1"/>
              <a:t>và</a:t>
            </a:r>
            <a:r>
              <a:rPr lang="en-US" dirty="0"/>
              <a:t> </a:t>
            </a:r>
            <a:r>
              <a:rPr lang="en-US" dirty="0" err="1"/>
              <a:t>thực</a:t>
            </a:r>
            <a:r>
              <a:rPr lang="en-US" dirty="0"/>
              <a:t> </a:t>
            </a:r>
            <a:r>
              <a:rPr lang="en-US" dirty="0" err="1"/>
              <a:t>hiện</a:t>
            </a:r>
            <a:r>
              <a:rPr lang="en-US" dirty="0"/>
              <a:t> </a:t>
            </a:r>
            <a:r>
              <a:rPr lang="en-US" dirty="0" err="1"/>
              <a:t>truy</a:t>
            </a:r>
            <a:r>
              <a:rPr lang="en-US" dirty="0"/>
              <a:t> </a:t>
            </a:r>
            <a:r>
              <a:rPr lang="en-US" dirty="0" err="1"/>
              <a:t>vấn</a:t>
            </a:r>
            <a:r>
              <a:rPr lang="en-US" dirty="0"/>
              <a:t> </a:t>
            </a:r>
            <a:r>
              <a:rPr lang="en-US" dirty="0" err="1"/>
              <a:t>với</a:t>
            </a:r>
            <a:r>
              <a:rPr lang="en-US" dirty="0"/>
              <a:t> cursor. </a:t>
            </a:r>
            <a:r>
              <a:rPr lang="en-US" dirty="0" err="1"/>
              <a:t>Nhiều</a:t>
            </a:r>
            <a:r>
              <a:rPr lang="en-US" dirty="0"/>
              <a:t> </a:t>
            </a:r>
            <a:r>
              <a:rPr lang="en-US" dirty="0" err="1"/>
              <a:t>tr</a:t>
            </a:r>
            <a:r>
              <a:rPr lang="vi-VN" dirty="0"/>
              <a:t>ư</a:t>
            </a:r>
            <a:r>
              <a:rPr lang="en-US" dirty="0" err="1"/>
              <a:t>ờng</a:t>
            </a:r>
            <a:r>
              <a:rPr lang="en-US" dirty="0"/>
              <a:t> </a:t>
            </a:r>
            <a:r>
              <a:rPr lang="en-US" dirty="0" err="1"/>
              <a:t>hợp</a:t>
            </a:r>
            <a:r>
              <a:rPr lang="en-US" dirty="0"/>
              <a:t> ta hay </a:t>
            </a:r>
            <a:r>
              <a:rPr lang="en-US" dirty="0" err="1"/>
              <a:t>quên</a:t>
            </a:r>
            <a:r>
              <a:rPr lang="en-US" dirty="0"/>
              <a:t> </a:t>
            </a:r>
            <a:r>
              <a:rPr lang="en-US" dirty="0" err="1"/>
              <a:t>đóng</a:t>
            </a:r>
            <a:r>
              <a:rPr lang="en-US" dirty="0"/>
              <a:t> cursor (</a:t>
            </a:r>
            <a:r>
              <a:rPr lang="en-US" dirty="0" err="1"/>
              <a:t>cursor.close</a:t>
            </a:r>
            <a:r>
              <a:rPr lang="en-US" dirty="0"/>
              <a:t>()) hay </a:t>
            </a:r>
            <a:r>
              <a:rPr lang="en-US" dirty="0" err="1"/>
              <a:t>nhiều</a:t>
            </a:r>
            <a:r>
              <a:rPr lang="en-US" dirty="0"/>
              <a:t> </a:t>
            </a:r>
            <a:r>
              <a:rPr lang="en-US" dirty="0" err="1"/>
              <a:t>nhất</a:t>
            </a:r>
            <a:r>
              <a:rPr lang="en-US" dirty="0"/>
              <a:t> </a:t>
            </a:r>
            <a:r>
              <a:rPr lang="en-US" dirty="0" err="1"/>
              <a:t>là</a:t>
            </a:r>
            <a:r>
              <a:rPr lang="en-US" dirty="0"/>
              <a:t> </a:t>
            </a:r>
            <a:r>
              <a:rPr lang="en-US" dirty="0" err="1"/>
              <a:t>lệnh</a:t>
            </a:r>
            <a:r>
              <a:rPr lang="en-US" dirty="0"/>
              <a:t> </a:t>
            </a:r>
            <a:r>
              <a:rPr lang="en-US" dirty="0" err="1"/>
              <a:t>đóng</a:t>
            </a:r>
            <a:r>
              <a:rPr lang="en-US" dirty="0"/>
              <a:t> database (close())</a:t>
            </a:r>
          </a:p>
          <a:p>
            <a:r>
              <a:rPr lang="en-US" dirty="0"/>
              <a:t>- </a:t>
            </a:r>
            <a:r>
              <a:rPr lang="en-US" dirty="0" err="1"/>
              <a:t>với</a:t>
            </a:r>
            <a:r>
              <a:rPr lang="en-US" dirty="0"/>
              <a:t> </a:t>
            </a:r>
            <a:r>
              <a:rPr lang="en-US" dirty="0" err="1"/>
              <a:t>ManagedSqliteOpenHelper</a:t>
            </a:r>
            <a:r>
              <a:rPr lang="en-US" dirty="0"/>
              <a:t>, ta </a:t>
            </a:r>
            <a:r>
              <a:rPr lang="en-US" dirty="0" err="1"/>
              <a:t>chỉ</a:t>
            </a:r>
            <a:r>
              <a:rPr lang="en-US" dirty="0"/>
              <a:t> </a:t>
            </a:r>
            <a:r>
              <a:rPr lang="en-US" dirty="0" err="1"/>
              <a:t>việc</a:t>
            </a:r>
            <a:r>
              <a:rPr lang="en-US" dirty="0"/>
              <a:t> </a:t>
            </a:r>
            <a:r>
              <a:rPr lang="en-US" dirty="0" err="1"/>
              <a:t>gọi</a:t>
            </a:r>
            <a:r>
              <a:rPr lang="en-US" dirty="0"/>
              <a:t> :</a:t>
            </a:r>
          </a:p>
          <a:p>
            <a:endParaRPr lang="en-US" dirty="0"/>
          </a:p>
          <a:p>
            <a:endParaRPr lang="en-US" dirty="0"/>
          </a:p>
          <a:p>
            <a:r>
              <a:rPr lang="en-US" dirty="0"/>
              <a:t>- Sau </a:t>
            </a:r>
            <a:r>
              <a:rPr lang="en-US" dirty="0" err="1"/>
              <a:t>đó</a:t>
            </a:r>
            <a:r>
              <a:rPr lang="en-US" dirty="0"/>
              <a:t> ta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SqliteDatabase</a:t>
            </a:r>
            <a:r>
              <a:rPr lang="en-US" dirty="0"/>
              <a:t> </a:t>
            </a:r>
          </a:p>
          <a:p>
            <a:r>
              <a:rPr lang="en-US" dirty="0"/>
              <a:t>1 </a:t>
            </a:r>
            <a:r>
              <a:rPr lang="en-US" dirty="0" err="1"/>
              <a:t>cách</a:t>
            </a:r>
            <a:r>
              <a:rPr lang="en-US" dirty="0"/>
              <a:t> </a:t>
            </a:r>
            <a:r>
              <a:rPr lang="en-US" dirty="0" err="1"/>
              <a:t>trực</a:t>
            </a:r>
            <a:r>
              <a:rPr lang="en-US" dirty="0"/>
              <a:t> </a:t>
            </a:r>
            <a:r>
              <a:rPr lang="en-US" dirty="0" err="1"/>
              <a:t>tiếp</a:t>
            </a:r>
            <a:r>
              <a:rPr lang="en-US" dirty="0"/>
              <a:t>. </a:t>
            </a:r>
            <a:r>
              <a:rPr lang="en-US" dirty="0" err="1"/>
              <a:t>Ví</a:t>
            </a:r>
            <a:r>
              <a:rPr lang="en-US" dirty="0"/>
              <a:t> </a:t>
            </a:r>
            <a:r>
              <a:rPr lang="en-US" dirty="0" err="1"/>
              <a:t>dụ</a:t>
            </a:r>
            <a:r>
              <a:rPr lang="en-US" dirty="0"/>
              <a:t>:</a:t>
            </a:r>
          </a:p>
        </p:txBody>
      </p:sp>
      <p:pic>
        <p:nvPicPr>
          <p:cNvPr id="4" name="Picture 3">
            <a:extLst>
              <a:ext uri="{FF2B5EF4-FFF2-40B4-BE49-F238E27FC236}">
                <a16:creationId xmlns:a16="http://schemas.microsoft.com/office/drawing/2014/main" id="{DC53DEDF-B284-4A9B-8EC5-D781AA8C6947}"/>
              </a:ext>
            </a:extLst>
          </p:cNvPr>
          <p:cNvPicPr>
            <a:picLocks noChangeAspect="1"/>
          </p:cNvPicPr>
          <p:nvPr/>
        </p:nvPicPr>
        <p:blipFill>
          <a:blip r:embed="rId2"/>
          <a:stretch>
            <a:fillRect/>
          </a:stretch>
        </p:blipFill>
        <p:spPr>
          <a:xfrm>
            <a:off x="6265119" y="2733464"/>
            <a:ext cx="4467225" cy="1123950"/>
          </a:xfrm>
          <a:prstGeom prst="rect">
            <a:avLst/>
          </a:prstGeom>
        </p:spPr>
      </p:pic>
      <p:pic>
        <p:nvPicPr>
          <p:cNvPr id="5" name="Picture 4">
            <a:extLst>
              <a:ext uri="{FF2B5EF4-FFF2-40B4-BE49-F238E27FC236}">
                <a16:creationId xmlns:a16="http://schemas.microsoft.com/office/drawing/2014/main" id="{B48294AC-4379-4496-9E0E-A76485A4EC98}"/>
              </a:ext>
            </a:extLst>
          </p:cNvPr>
          <p:cNvPicPr>
            <a:picLocks noChangeAspect="1"/>
          </p:cNvPicPr>
          <p:nvPr/>
        </p:nvPicPr>
        <p:blipFill>
          <a:blip r:embed="rId3"/>
          <a:stretch>
            <a:fillRect/>
          </a:stretch>
        </p:blipFill>
        <p:spPr>
          <a:xfrm>
            <a:off x="5838825" y="4150613"/>
            <a:ext cx="6353175" cy="1895475"/>
          </a:xfrm>
          <a:prstGeom prst="rect">
            <a:avLst/>
          </a:prstGeom>
        </p:spPr>
      </p:pic>
    </p:spTree>
    <p:extLst>
      <p:ext uri="{BB962C8B-B14F-4D97-AF65-F5344CB8AC3E}">
        <p14:creationId xmlns:p14="http://schemas.microsoft.com/office/powerpoint/2010/main" val="2457119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E9A49-3E58-4666-8F12-A1FD089761C3}"/>
              </a:ext>
            </a:extLst>
          </p:cNvPr>
          <p:cNvSpPr>
            <a:spLocks noGrp="1"/>
          </p:cNvSpPr>
          <p:nvPr>
            <p:ph type="title"/>
          </p:nvPr>
        </p:nvSpPr>
        <p:spPr/>
        <p:txBody>
          <a:bodyPr/>
          <a:lstStyle/>
          <a:p>
            <a:r>
              <a:rPr lang="en-US" dirty="0" err="1"/>
              <a:t>ManagedSqliteOpenHelper</a:t>
            </a:r>
            <a:endParaRPr lang="en-US" dirty="0"/>
          </a:p>
        </p:txBody>
      </p:sp>
      <p:sp>
        <p:nvSpPr>
          <p:cNvPr id="3" name="Content Placeholder 2">
            <a:extLst>
              <a:ext uri="{FF2B5EF4-FFF2-40B4-BE49-F238E27FC236}">
                <a16:creationId xmlns:a16="http://schemas.microsoft.com/office/drawing/2014/main" id="{9162ECD4-B93C-43E7-997A-FD2DDD71C6DD}"/>
              </a:ext>
            </a:extLst>
          </p:cNvPr>
          <p:cNvSpPr>
            <a:spLocks noGrp="1"/>
          </p:cNvSpPr>
          <p:nvPr>
            <p:ph idx="1"/>
          </p:nvPr>
        </p:nvSpPr>
        <p:spPr/>
        <p:txBody>
          <a:bodyPr/>
          <a:lstStyle/>
          <a:p>
            <a:r>
              <a:rPr lang="en-US" dirty="0"/>
              <a:t>- </a:t>
            </a:r>
            <a:r>
              <a:rPr lang="en-US" dirty="0" err="1"/>
              <a:t>Hàm</a:t>
            </a:r>
            <a:r>
              <a:rPr lang="en-US" dirty="0"/>
              <a:t> use </a:t>
            </a:r>
            <a:r>
              <a:rPr lang="en-US" dirty="0" err="1"/>
              <a:t>nhận</a:t>
            </a:r>
            <a:r>
              <a:rPr lang="en-US" dirty="0"/>
              <a:t> </a:t>
            </a:r>
            <a:r>
              <a:rPr lang="en-US" dirty="0" err="1"/>
              <a:t>hàm</a:t>
            </a:r>
            <a:r>
              <a:rPr lang="en-US" dirty="0"/>
              <a:t> </a:t>
            </a:r>
            <a:r>
              <a:rPr lang="en-US" dirty="0" err="1"/>
              <a:t>là</a:t>
            </a:r>
            <a:r>
              <a:rPr lang="en-US" dirty="0"/>
              <a:t> 1 </a:t>
            </a:r>
            <a:r>
              <a:rPr lang="en-US" dirty="0" err="1"/>
              <a:t>mở</a:t>
            </a:r>
            <a:r>
              <a:rPr lang="en-US" dirty="0"/>
              <a:t> </a:t>
            </a:r>
            <a:r>
              <a:rPr lang="en-US" dirty="0" err="1"/>
              <a:t>rộng</a:t>
            </a:r>
            <a:r>
              <a:rPr lang="en-US" dirty="0"/>
              <a:t> </a:t>
            </a:r>
            <a:r>
              <a:rPr lang="en-US" dirty="0" err="1"/>
              <a:t>của</a:t>
            </a:r>
            <a:r>
              <a:rPr lang="en-US" dirty="0"/>
              <a:t> </a:t>
            </a:r>
            <a:r>
              <a:rPr lang="en-US" dirty="0" err="1"/>
              <a:t>SQLiteDatabase</a:t>
            </a:r>
            <a:r>
              <a:rPr lang="en-US" dirty="0"/>
              <a:t> </a:t>
            </a:r>
            <a:r>
              <a:rPr lang="en-US" dirty="0" err="1"/>
              <a:t>nên</a:t>
            </a:r>
            <a:r>
              <a:rPr lang="en-US" dirty="0"/>
              <a:t> ta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chúng</a:t>
            </a:r>
            <a:r>
              <a:rPr lang="en-US" dirty="0"/>
              <a:t> </a:t>
            </a:r>
            <a:r>
              <a:rPr lang="en-US" dirty="0" err="1"/>
              <a:t>bên</a:t>
            </a:r>
            <a:r>
              <a:rPr lang="en-US" dirty="0"/>
              <a:t> </a:t>
            </a:r>
            <a:r>
              <a:rPr lang="en-US" dirty="0" err="1"/>
              <a:t>trong</a:t>
            </a:r>
            <a:r>
              <a:rPr lang="en-US" dirty="0"/>
              <a:t> than use. </a:t>
            </a:r>
            <a:r>
              <a:rPr lang="en-US" dirty="0" err="1"/>
              <a:t>Hàm</a:t>
            </a:r>
            <a:r>
              <a:rPr lang="en-US" dirty="0"/>
              <a:t> </a:t>
            </a:r>
            <a:r>
              <a:rPr lang="en-US" dirty="0" err="1"/>
              <a:t>này</a:t>
            </a:r>
            <a:r>
              <a:rPr lang="en-US" dirty="0"/>
              <a:t> </a:t>
            </a:r>
            <a:r>
              <a:rPr lang="en-US" dirty="0" err="1"/>
              <a:t>có</a:t>
            </a:r>
            <a:r>
              <a:rPr lang="en-US" dirty="0"/>
              <a:t> </a:t>
            </a:r>
            <a:r>
              <a:rPr lang="en-US" dirty="0" err="1"/>
              <a:t>thể</a:t>
            </a:r>
            <a:r>
              <a:rPr lang="en-US" dirty="0"/>
              <a:t> </a:t>
            </a:r>
            <a:r>
              <a:rPr lang="en-US" dirty="0" err="1"/>
              <a:t>trả</a:t>
            </a:r>
            <a:r>
              <a:rPr lang="en-US" dirty="0"/>
              <a:t> </a:t>
            </a:r>
            <a:r>
              <a:rPr lang="en-US" dirty="0" err="1"/>
              <a:t>về</a:t>
            </a:r>
            <a:r>
              <a:rPr lang="en-US" dirty="0"/>
              <a:t> </a:t>
            </a:r>
            <a:r>
              <a:rPr lang="en-US" dirty="0" err="1"/>
              <a:t>giá</a:t>
            </a:r>
            <a:r>
              <a:rPr lang="en-US" dirty="0"/>
              <a:t> </a:t>
            </a:r>
            <a:r>
              <a:rPr lang="en-US" dirty="0" err="1"/>
              <a:t>trị</a:t>
            </a:r>
            <a:r>
              <a:rPr lang="en-US" dirty="0"/>
              <a:t> </a:t>
            </a:r>
            <a:r>
              <a:rPr lang="en-US" dirty="0" err="1"/>
              <a:t>nên</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làm</a:t>
            </a:r>
            <a:r>
              <a:rPr lang="en-US" dirty="0"/>
              <a:t> </a:t>
            </a:r>
            <a:r>
              <a:rPr lang="en-US" dirty="0" err="1"/>
              <a:t>nh</a:t>
            </a:r>
            <a:r>
              <a:rPr lang="vi-VN" dirty="0"/>
              <a:t>ư</a:t>
            </a:r>
            <a:r>
              <a:rPr lang="en-US" dirty="0"/>
              <a:t> </a:t>
            </a:r>
            <a:r>
              <a:rPr lang="en-US" dirty="0" err="1"/>
              <a:t>sau</a:t>
            </a:r>
            <a:r>
              <a:rPr lang="en-US" dirty="0"/>
              <a:t>:</a:t>
            </a:r>
          </a:p>
          <a:p>
            <a:endParaRPr lang="en-US" dirty="0"/>
          </a:p>
          <a:p>
            <a:endParaRPr lang="en-US" dirty="0"/>
          </a:p>
          <a:p>
            <a:endParaRPr lang="en-US" dirty="0"/>
          </a:p>
          <a:p>
            <a:endParaRPr lang="en-US" dirty="0"/>
          </a:p>
          <a:p>
            <a:r>
              <a:rPr lang="en-US" dirty="0"/>
              <a:t>- </a:t>
            </a:r>
            <a:r>
              <a:rPr lang="en-US" dirty="0" err="1"/>
              <a:t>Dòng</a:t>
            </a:r>
            <a:r>
              <a:rPr lang="en-US" dirty="0"/>
              <a:t> </a:t>
            </a:r>
            <a:r>
              <a:rPr lang="en-US" dirty="0" err="1"/>
              <a:t>cuối</a:t>
            </a:r>
            <a:r>
              <a:rPr lang="en-US" dirty="0"/>
              <a:t> </a:t>
            </a:r>
            <a:r>
              <a:rPr lang="en-US" dirty="0" err="1"/>
              <a:t>cùng</a:t>
            </a:r>
            <a:r>
              <a:rPr lang="en-US" dirty="0"/>
              <a:t> </a:t>
            </a:r>
            <a:r>
              <a:rPr lang="en-US" dirty="0" err="1"/>
              <a:t>là</a:t>
            </a:r>
            <a:r>
              <a:rPr lang="en-US" dirty="0"/>
              <a:t> </a:t>
            </a:r>
            <a:r>
              <a:rPr lang="en-US" dirty="0" err="1"/>
              <a:t>để</a:t>
            </a:r>
            <a:r>
              <a:rPr lang="en-US" dirty="0"/>
              <a:t> return. </a:t>
            </a:r>
            <a:r>
              <a:rPr lang="en-US" dirty="0" err="1"/>
              <a:t>Vì</a:t>
            </a:r>
            <a:r>
              <a:rPr lang="en-US" dirty="0"/>
              <a:t> T </a:t>
            </a:r>
            <a:r>
              <a:rPr lang="en-US" dirty="0" err="1"/>
              <a:t>không</a:t>
            </a:r>
            <a:r>
              <a:rPr lang="en-US" dirty="0"/>
              <a:t> </a:t>
            </a:r>
            <a:r>
              <a:rPr lang="en-US" dirty="0" err="1"/>
              <a:t>có</a:t>
            </a:r>
            <a:r>
              <a:rPr lang="en-US" dirty="0"/>
              <a:t> </a:t>
            </a:r>
            <a:r>
              <a:rPr lang="en-US" dirty="0" err="1"/>
              <a:t>bất</a:t>
            </a:r>
            <a:r>
              <a:rPr lang="en-US" dirty="0"/>
              <a:t> </a:t>
            </a:r>
            <a:r>
              <a:rPr lang="en-US" dirty="0" err="1"/>
              <a:t>cứ</a:t>
            </a:r>
            <a:r>
              <a:rPr lang="en-US" dirty="0"/>
              <a:t> rang </a:t>
            </a:r>
            <a:r>
              <a:rPr lang="en-US" dirty="0" err="1"/>
              <a:t>buộc</a:t>
            </a:r>
            <a:r>
              <a:rPr lang="en-US" dirty="0"/>
              <a:t> </a:t>
            </a:r>
            <a:r>
              <a:rPr lang="en-US" dirty="0" err="1"/>
              <a:t>nào</a:t>
            </a:r>
            <a:r>
              <a:rPr lang="en-US" dirty="0"/>
              <a:t> </a:t>
            </a:r>
            <a:r>
              <a:rPr lang="en-US" dirty="0" err="1"/>
              <a:t>nên</a:t>
            </a:r>
            <a:r>
              <a:rPr lang="en-US" dirty="0"/>
              <a:t> ta </a:t>
            </a:r>
            <a:r>
              <a:rPr lang="en-US" dirty="0" err="1"/>
              <a:t>có</a:t>
            </a:r>
            <a:r>
              <a:rPr lang="en-US" dirty="0"/>
              <a:t> </a:t>
            </a:r>
            <a:r>
              <a:rPr lang="en-US" dirty="0" err="1"/>
              <a:t>thể</a:t>
            </a:r>
            <a:r>
              <a:rPr lang="en-US" dirty="0"/>
              <a:t> </a:t>
            </a:r>
            <a:r>
              <a:rPr lang="en-US" dirty="0" err="1"/>
              <a:t>trả</a:t>
            </a:r>
            <a:r>
              <a:rPr lang="en-US" dirty="0"/>
              <a:t> </a:t>
            </a:r>
            <a:r>
              <a:rPr lang="en-US" dirty="0" err="1"/>
              <a:t>về</a:t>
            </a:r>
            <a:r>
              <a:rPr lang="en-US" dirty="0"/>
              <a:t> </a:t>
            </a:r>
            <a:r>
              <a:rPr lang="en-US" dirty="0" err="1"/>
              <a:t>bất</a:t>
            </a:r>
            <a:r>
              <a:rPr lang="en-US" dirty="0"/>
              <a:t> </a:t>
            </a:r>
            <a:r>
              <a:rPr lang="en-US" dirty="0" err="1"/>
              <a:t>cứ</a:t>
            </a:r>
            <a:r>
              <a:rPr lang="en-US" dirty="0"/>
              <a:t> </a:t>
            </a:r>
            <a:r>
              <a:rPr lang="en-US" dirty="0" err="1"/>
              <a:t>kiểu</a:t>
            </a:r>
            <a:r>
              <a:rPr lang="en-US" dirty="0"/>
              <a:t> </a:t>
            </a:r>
            <a:r>
              <a:rPr lang="en-US" dirty="0" err="1"/>
              <a:t>giá</a:t>
            </a:r>
            <a:r>
              <a:rPr lang="en-US" dirty="0"/>
              <a:t> </a:t>
            </a:r>
            <a:r>
              <a:rPr lang="en-US" dirty="0" err="1"/>
              <a:t>trị</a:t>
            </a:r>
            <a:r>
              <a:rPr lang="en-US" dirty="0"/>
              <a:t> </a:t>
            </a:r>
            <a:r>
              <a:rPr lang="en-US" dirty="0" err="1"/>
              <a:t>gì</a:t>
            </a:r>
            <a:endParaRPr lang="en-US" dirty="0"/>
          </a:p>
          <a:p>
            <a:r>
              <a:rPr lang="en-US" dirty="0"/>
              <a:t>- </a:t>
            </a:r>
            <a:r>
              <a:rPr lang="en-US" dirty="0" err="1"/>
              <a:t>bằng</a:t>
            </a:r>
            <a:r>
              <a:rPr lang="en-US" dirty="0"/>
              <a:t> </a:t>
            </a:r>
            <a:r>
              <a:rPr lang="en-US" dirty="0" err="1"/>
              <a:t>cứ</a:t>
            </a:r>
            <a:r>
              <a:rPr lang="en-US" dirty="0"/>
              <a:t> </a:t>
            </a:r>
            <a:r>
              <a:rPr lang="en-US" dirty="0" err="1"/>
              <a:t>sử</a:t>
            </a:r>
            <a:r>
              <a:rPr lang="en-US" dirty="0"/>
              <a:t> </a:t>
            </a:r>
            <a:r>
              <a:rPr lang="en-US" dirty="0" err="1"/>
              <a:t>dụng</a:t>
            </a:r>
            <a:r>
              <a:rPr lang="en-US" dirty="0"/>
              <a:t> </a:t>
            </a:r>
            <a:r>
              <a:rPr lang="en-US" dirty="0" err="1"/>
              <a:t>khối</a:t>
            </a:r>
            <a:r>
              <a:rPr lang="en-US" dirty="0"/>
              <a:t> try-finally </a:t>
            </a:r>
            <a:r>
              <a:rPr lang="en-US" dirty="0" err="1"/>
              <a:t>thì</a:t>
            </a:r>
            <a:r>
              <a:rPr lang="en-US" dirty="0"/>
              <a:t> database </a:t>
            </a:r>
            <a:r>
              <a:rPr lang="en-US" dirty="0" err="1"/>
              <a:t>sẽ</a:t>
            </a:r>
            <a:r>
              <a:rPr lang="en-US" dirty="0"/>
              <a:t> đ</a:t>
            </a:r>
            <a:r>
              <a:rPr lang="vi-VN" dirty="0"/>
              <a:t>ư</a:t>
            </a:r>
            <a:r>
              <a:rPr lang="en-US" dirty="0" err="1"/>
              <a:t>ợc</a:t>
            </a:r>
            <a:r>
              <a:rPr lang="en-US" dirty="0"/>
              <a:t> </a:t>
            </a:r>
            <a:r>
              <a:rPr lang="en-US" dirty="0" err="1"/>
              <a:t>đảm</a:t>
            </a:r>
            <a:r>
              <a:rPr lang="en-US" dirty="0"/>
              <a:t> </a:t>
            </a:r>
            <a:r>
              <a:rPr lang="en-US" dirty="0" err="1"/>
              <a:t>bảo</a:t>
            </a:r>
            <a:r>
              <a:rPr lang="en-US" dirty="0"/>
              <a:t> </a:t>
            </a:r>
            <a:r>
              <a:rPr lang="en-US" dirty="0" err="1"/>
              <a:t>là</a:t>
            </a:r>
            <a:r>
              <a:rPr lang="en-US" dirty="0"/>
              <a:t> </a:t>
            </a:r>
            <a:r>
              <a:rPr lang="en-US" dirty="0" err="1"/>
              <a:t>đã</a:t>
            </a:r>
            <a:r>
              <a:rPr lang="en-US" dirty="0"/>
              <a:t> </a:t>
            </a:r>
            <a:r>
              <a:rPr lang="en-US" dirty="0" err="1"/>
              <a:t>đóng</a:t>
            </a:r>
            <a:r>
              <a:rPr lang="en-US" dirty="0"/>
              <a:t> </a:t>
            </a:r>
            <a:r>
              <a:rPr lang="en-US" dirty="0" err="1"/>
              <a:t>cho</a:t>
            </a:r>
            <a:r>
              <a:rPr lang="en-US" dirty="0"/>
              <a:t> </a:t>
            </a:r>
            <a:r>
              <a:rPr lang="en-US" dirty="0" err="1"/>
              <a:t>dù</a:t>
            </a:r>
            <a:r>
              <a:rPr lang="en-US" dirty="0"/>
              <a:t> </a:t>
            </a:r>
            <a:r>
              <a:rPr lang="en-US" dirty="0" err="1"/>
              <a:t>hàm</a:t>
            </a:r>
            <a:r>
              <a:rPr lang="en-US" dirty="0"/>
              <a:t> </a:t>
            </a:r>
            <a:r>
              <a:rPr lang="en-US" dirty="0" err="1"/>
              <a:t>này</a:t>
            </a:r>
            <a:r>
              <a:rPr lang="en-US" dirty="0"/>
              <a:t> </a:t>
            </a:r>
            <a:r>
              <a:rPr lang="en-US" dirty="0" err="1"/>
              <a:t>chạy</a:t>
            </a:r>
            <a:r>
              <a:rPr lang="en-US" dirty="0"/>
              <a:t> đ</a:t>
            </a:r>
            <a:r>
              <a:rPr lang="vi-VN" dirty="0"/>
              <a:t>ư</a:t>
            </a:r>
            <a:r>
              <a:rPr lang="en-US" dirty="0" err="1"/>
              <a:t>ợc</a:t>
            </a:r>
            <a:r>
              <a:rPr lang="en-US" dirty="0"/>
              <a:t> hay crash</a:t>
            </a:r>
          </a:p>
        </p:txBody>
      </p:sp>
      <p:pic>
        <p:nvPicPr>
          <p:cNvPr id="4" name="Picture 3">
            <a:extLst>
              <a:ext uri="{FF2B5EF4-FFF2-40B4-BE49-F238E27FC236}">
                <a16:creationId xmlns:a16="http://schemas.microsoft.com/office/drawing/2014/main" id="{B28328C1-4C76-4EB3-AE6C-B3912CBE52F0}"/>
              </a:ext>
            </a:extLst>
          </p:cNvPr>
          <p:cNvPicPr>
            <a:picLocks noChangeAspect="1"/>
          </p:cNvPicPr>
          <p:nvPr/>
        </p:nvPicPr>
        <p:blipFill>
          <a:blip r:embed="rId2"/>
          <a:stretch>
            <a:fillRect/>
          </a:stretch>
        </p:blipFill>
        <p:spPr>
          <a:xfrm>
            <a:off x="722077" y="2481262"/>
            <a:ext cx="6353175" cy="1895475"/>
          </a:xfrm>
          <a:prstGeom prst="rect">
            <a:avLst/>
          </a:prstGeom>
        </p:spPr>
      </p:pic>
      <p:pic>
        <p:nvPicPr>
          <p:cNvPr id="5" name="Picture 4">
            <a:extLst>
              <a:ext uri="{FF2B5EF4-FFF2-40B4-BE49-F238E27FC236}">
                <a16:creationId xmlns:a16="http://schemas.microsoft.com/office/drawing/2014/main" id="{C88FDE9E-8DE7-4E4B-A402-4EFB8AB4C82C}"/>
              </a:ext>
            </a:extLst>
          </p:cNvPr>
          <p:cNvPicPr>
            <a:picLocks noChangeAspect="1"/>
          </p:cNvPicPr>
          <p:nvPr/>
        </p:nvPicPr>
        <p:blipFill>
          <a:blip r:embed="rId3"/>
          <a:stretch>
            <a:fillRect/>
          </a:stretch>
        </p:blipFill>
        <p:spPr>
          <a:xfrm>
            <a:off x="6240780" y="2504864"/>
            <a:ext cx="4914900" cy="1352550"/>
          </a:xfrm>
          <a:prstGeom prst="rect">
            <a:avLst/>
          </a:prstGeom>
        </p:spPr>
      </p:pic>
    </p:spTree>
    <p:extLst>
      <p:ext uri="{BB962C8B-B14F-4D97-AF65-F5344CB8AC3E}">
        <p14:creationId xmlns:p14="http://schemas.microsoft.com/office/powerpoint/2010/main" val="1673191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10EA-D1D1-475D-BCBA-ACC0EC8296C0}"/>
              </a:ext>
            </a:extLst>
          </p:cNvPr>
          <p:cNvSpPr>
            <a:spLocks noGrp="1"/>
          </p:cNvSpPr>
          <p:nvPr>
            <p:ph type="title"/>
          </p:nvPr>
        </p:nvSpPr>
        <p:spPr/>
        <p:txBody>
          <a:bodyPr/>
          <a:lstStyle/>
          <a:p>
            <a:r>
              <a:rPr lang="en-US" dirty="0" err="1"/>
              <a:t>Định</a:t>
            </a:r>
            <a:r>
              <a:rPr lang="en-US" dirty="0"/>
              <a:t> </a:t>
            </a:r>
            <a:r>
              <a:rPr lang="en-US" dirty="0" err="1"/>
              <a:t>nghĩa</a:t>
            </a:r>
            <a:r>
              <a:rPr lang="en-US" dirty="0"/>
              <a:t> </a:t>
            </a:r>
            <a:r>
              <a:rPr lang="en-US" dirty="0" err="1"/>
              <a:t>các</a:t>
            </a:r>
            <a:r>
              <a:rPr lang="en-US" dirty="0"/>
              <a:t> Table</a:t>
            </a:r>
          </a:p>
        </p:txBody>
      </p:sp>
      <p:sp>
        <p:nvSpPr>
          <p:cNvPr id="3" name="Content Placeholder 2">
            <a:extLst>
              <a:ext uri="{FF2B5EF4-FFF2-40B4-BE49-F238E27FC236}">
                <a16:creationId xmlns:a16="http://schemas.microsoft.com/office/drawing/2014/main" id="{1658380B-D6A8-4A6F-B8E9-889ABB838FD7}"/>
              </a:ext>
            </a:extLst>
          </p:cNvPr>
          <p:cNvSpPr>
            <a:spLocks noGrp="1"/>
          </p:cNvSpPr>
          <p:nvPr>
            <p:ph idx="1"/>
          </p:nvPr>
        </p:nvSpPr>
        <p:spPr/>
        <p:txBody>
          <a:bodyPr/>
          <a:lstStyle/>
          <a:p>
            <a:r>
              <a:rPr lang="en-US" dirty="0"/>
              <a:t>- ta </a:t>
            </a:r>
            <a:r>
              <a:rPr lang="en-US" dirty="0" err="1"/>
              <a:t>nên</a:t>
            </a:r>
            <a:r>
              <a:rPr lang="en-US" dirty="0"/>
              <a:t> </a:t>
            </a:r>
            <a:r>
              <a:rPr lang="en-US" dirty="0" err="1"/>
              <a:t>khởi</a:t>
            </a:r>
            <a:r>
              <a:rPr lang="en-US" dirty="0"/>
              <a:t> </a:t>
            </a:r>
            <a:r>
              <a:rPr lang="en-US" dirty="0" err="1"/>
              <a:t>tạo</a:t>
            </a:r>
            <a:r>
              <a:rPr lang="en-US" dirty="0"/>
              <a:t> </a:t>
            </a:r>
            <a:r>
              <a:rPr lang="en-US" dirty="0" err="1"/>
              <a:t>các</a:t>
            </a:r>
            <a:r>
              <a:rPr lang="en-US" dirty="0"/>
              <a:t> object </a:t>
            </a:r>
            <a:r>
              <a:rPr lang="en-US" dirty="0" err="1"/>
              <a:t>biểu</a:t>
            </a:r>
            <a:r>
              <a:rPr lang="en-US" dirty="0"/>
              <a:t> </a:t>
            </a:r>
            <a:r>
              <a:rPr lang="en-US" dirty="0" err="1"/>
              <a:t>diễn</a:t>
            </a:r>
            <a:r>
              <a:rPr lang="en-US" dirty="0"/>
              <a:t> </a:t>
            </a:r>
            <a:r>
              <a:rPr lang="en-US" dirty="0" err="1"/>
              <a:t>các</a:t>
            </a:r>
            <a:r>
              <a:rPr lang="en-US" dirty="0"/>
              <a:t> attribute </a:t>
            </a:r>
            <a:r>
              <a:rPr lang="en-US" dirty="0" err="1"/>
              <a:t>trong</a:t>
            </a:r>
            <a:r>
              <a:rPr lang="en-US" dirty="0"/>
              <a:t> table </a:t>
            </a:r>
            <a:r>
              <a:rPr lang="en-US" dirty="0" err="1"/>
              <a:t>để</a:t>
            </a:r>
            <a:r>
              <a:rPr lang="en-US" dirty="0"/>
              <a:t> </a:t>
            </a:r>
            <a:r>
              <a:rPr lang="en-US" dirty="0" err="1"/>
              <a:t>tránh</a:t>
            </a:r>
            <a:r>
              <a:rPr lang="en-US" dirty="0"/>
              <a:t> </a:t>
            </a:r>
            <a:r>
              <a:rPr lang="en-US" dirty="0" err="1"/>
              <a:t>việc</a:t>
            </a:r>
            <a:r>
              <a:rPr lang="en-US" dirty="0"/>
              <a:t> </a:t>
            </a:r>
            <a:r>
              <a:rPr lang="en-US" dirty="0" err="1"/>
              <a:t>nhầm</a:t>
            </a:r>
            <a:r>
              <a:rPr lang="en-US" dirty="0"/>
              <a:t> </a:t>
            </a:r>
            <a:r>
              <a:rPr lang="en-US" dirty="0" err="1"/>
              <a:t>lẫn</a:t>
            </a:r>
            <a:r>
              <a:rPr lang="en-US" dirty="0"/>
              <a:t> </a:t>
            </a:r>
            <a:r>
              <a:rPr lang="en-US" dirty="0" err="1"/>
              <a:t>bảng</a:t>
            </a:r>
            <a:r>
              <a:rPr lang="en-US" dirty="0"/>
              <a:t> hay </a:t>
            </a:r>
            <a:r>
              <a:rPr lang="en-US" dirty="0" err="1"/>
              <a:t>tên</a:t>
            </a:r>
            <a:r>
              <a:rPr lang="en-US" dirty="0"/>
              <a:t> </a:t>
            </a:r>
            <a:r>
              <a:rPr lang="en-US" dirty="0" err="1"/>
              <a:t>cột</a:t>
            </a:r>
            <a:r>
              <a:rPr lang="en-US" dirty="0"/>
              <a:t> </a:t>
            </a:r>
            <a:r>
              <a:rPr lang="en-US" dirty="0" err="1"/>
              <a:t>trong</a:t>
            </a:r>
            <a:r>
              <a:rPr lang="en-US" dirty="0"/>
              <a:t> </a:t>
            </a:r>
            <a:r>
              <a:rPr lang="en-US" dirty="0" err="1"/>
              <a:t>bảng</a:t>
            </a:r>
            <a:endParaRPr lang="en-US" dirty="0"/>
          </a:p>
          <a:p>
            <a:r>
              <a:rPr lang="en-US" dirty="0"/>
              <a:t>- </a:t>
            </a:r>
            <a:r>
              <a:rPr lang="en-US" dirty="0" err="1"/>
              <a:t>Ví</a:t>
            </a:r>
            <a:r>
              <a:rPr lang="en-US" dirty="0"/>
              <a:t> </a:t>
            </a:r>
            <a:r>
              <a:rPr lang="en-US" dirty="0" err="1"/>
              <a:t>dụ</a:t>
            </a:r>
            <a:r>
              <a:rPr lang="en-US" dirty="0"/>
              <a:t> ta </a:t>
            </a:r>
            <a:r>
              <a:rPr lang="en-US" dirty="0" err="1"/>
              <a:t>cần</a:t>
            </a:r>
            <a:r>
              <a:rPr lang="en-US" dirty="0"/>
              <a:t> 2 bang, 1 </a:t>
            </a:r>
            <a:r>
              <a:rPr lang="en-US" dirty="0" err="1"/>
              <a:t>bảng</a:t>
            </a:r>
            <a:r>
              <a:rPr lang="en-US" dirty="0"/>
              <a:t> </a:t>
            </a:r>
            <a:r>
              <a:rPr lang="en-US" dirty="0" err="1"/>
              <a:t>để</a:t>
            </a:r>
            <a:r>
              <a:rPr lang="en-US" dirty="0"/>
              <a:t> l</a:t>
            </a:r>
            <a:r>
              <a:rPr lang="vi-VN" dirty="0"/>
              <a:t>ư</a:t>
            </a:r>
            <a:r>
              <a:rPr lang="en-US" dirty="0"/>
              <a:t>u </a:t>
            </a:r>
            <a:r>
              <a:rPr lang="en-US" dirty="0" err="1"/>
              <a:t>thông</a:t>
            </a:r>
            <a:r>
              <a:rPr lang="en-US" dirty="0"/>
              <a:t> tin </a:t>
            </a:r>
            <a:r>
              <a:rPr lang="en-US" dirty="0" err="1"/>
              <a:t>thành</a:t>
            </a:r>
            <a:r>
              <a:rPr lang="en-US" dirty="0"/>
              <a:t> </a:t>
            </a:r>
            <a:r>
              <a:rPr lang="en-US" dirty="0" err="1"/>
              <a:t>phố</a:t>
            </a:r>
            <a:r>
              <a:rPr lang="en-US" dirty="0"/>
              <a:t>, 1 l</a:t>
            </a:r>
            <a:r>
              <a:rPr lang="vi-VN" dirty="0"/>
              <a:t>ư</a:t>
            </a:r>
            <a:r>
              <a:rPr lang="en-US" dirty="0"/>
              <a:t>u </a:t>
            </a:r>
            <a:r>
              <a:rPr lang="en-US" dirty="0" err="1"/>
              <a:t>thông</a:t>
            </a:r>
            <a:r>
              <a:rPr lang="en-US" dirty="0"/>
              <a:t> tin </a:t>
            </a:r>
            <a:r>
              <a:rPr lang="en-US" dirty="0" err="1"/>
              <a:t>dự</a:t>
            </a:r>
            <a:r>
              <a:rPr lang="en-US" dirty="0"/>
              <a:t> </a:t>
            </a:r>
            <a:r>
              <a:rPr lang="en-US" dirty="0" err="1"/>
              <a:t>báo</a:t>
            </a:r>
            <a:r>
              <a:rPr lang="en-US" dirty="0"/>
              <a:t> </a:t>
            </a:r>
            <a:r>
              <a:rPr lang="en-US" dirty="0" err="1"/>
              <a:t>thời</a:t>
            </a:r>
            <a:r>
              <a:rPr lang="en-US" dirty="0"/>
              <a:t> </a:t>
            </a:r>
            <a:r>
              <a:rPr lang="en-US" dirty="0" err="1"/>
              <a:t>tiết</a:t>
            </a:r>
            <a:r>
              <a:rPr lang="en-US" dirty="0"/>
              <a:t>. 2 </a:t>
            </a:r>
            <a:r>
              <a:rPr lang="en-US" dirty="0" err="1"/>
              <a:t>bảng</a:t>
            </a:r>
            <a:r>
              <a:rPr lang="en-US" dirty="0"/>
              <a:t> </a:t>
            </a:r>
            <a:r>
              <a:rPr lang="en-US" dirty="0" err="1"/>
              <a:t>này</a:t>
            </a:r>
            <a:r>
              <a:rPr lang="en-US" dirty="0"/>
              <a:t> </a:t>
            </a:r>
            <a:r>
              <a:rPr lang="en-US" dirty="0" err="1"/>
              <a:t>sẽ</a:t>
            </a:r>
            <a:r>
              <a:rPr lang="en-US" dirty="0"/>
              <a:t> </a:t>
            </a:r>
            <a:r>
              <a:rPr lang="en-US" dirty="0" err="1"/>
              <a:t>có</a:t>
            </a:r>
            <a:r>
              <a:rPr lang="en-US" dirty="0"/>
              <a:t> rang </a:t>
            </a:r>
            <a:r>
              <a:rPr lang="en-US" dirty="0" err="1"/>
              <a:t>buộc</a:t>
            </a:r>
            <a:r>
              <a:rPr lang="en-US" dirty="0"/>
              <a:t> </a:t>
            </a:r>
            <a:r>
              <a:rPr lang="en-US" dirty="0" err="1"/>
              <a:t>với</a:t>
            </a:r>
            <a:r>
              <a:rPr lang="en-US" dirty="0"/>
              <a:t> </a:t>
            </a:r>
            <a:r>
              <a:rPr lang="en-US" dirty="0" err="1"/>
              <a:t>nhau</a:t>
            </a:r>
            <a:endParaRPr lang="en-US" dirty="0"/>
          </a:p>
          <a:p>
            <a:endParaRPr lang="en-US" dirty="0"/>
          </a:p>
        </p:txBody>
      </p:sp>
      <p:pic>
        <p:nvPicPr>
          <p:cNvPr id="4" name="Picture 3">
            <a:extLst>
              <a:ext uri="{FF2B5EF4-FFF2-40B4-BE49-F238E27FC236}">
                <a16:creationId xmlns:a16="http://schemas.microsoft.com/office/drawing/2014/main" id="{F2B057B9-E178-4DBE-B73E-DB06FD92116B}"/>
              </a:ext>
            </a:extLst>
          </p:cNvPr>
          <p:cNvPicPr>
            <a:picLocks noChangeAspect="1"/>
          </p:cNvPicPr>
          <p:nvPr/>
        </p:nvPicPr>
        <p:blipFill>
          <a:blip r:embed="rId2"/>
          <a:stretch>
            <a:fillRect/>
          </a:stretch>
        </p:blipFill>
        <p:spPr>
          <a:xfrm>
            <a:off x="1036320" y="3517737"/>
            <a:ext cx="4381500" cy="1819275"/>
          </a:xfrm>
          <a:prstGeom prst="rect">
            <a:avLst/>
          </a:prstGeom>
        </p:spPr>
      </p:pic>
      <p:pic>
        <p:nvPicPr>
          <p:cNvPr id="5" name="Picture 4">
            <a:extLst>
              <a:ext uri="{FF2B5EF4-FFF2-40B4-BE49-F238E27FC236}">
                <a16:creationId xmlns:a16="http://schemas.microsoft.com/office/drawing/2014/main" id="{0F109E23-55DF-48DE-9CB7-196B10B38E2C}"/>
              </a:ext>
            </a:extLst>
          </p:cNvPr>
          <p:cNvPicPr>
            <a:picLocks noChangeAspect="1"/>
          </p:cNvPicPr>
          <p:nvPr/>
        </p:nvPicPr>
        <p:blipFill>
          <a:blip r:embed="rId3"/>
          <a:stretch>
            <a:fillRect/>
          </a:stretch>
        </p:blipFill>
        <p:spPr>
          <a:xfrm>
            <a:off x="4934761" y="3100918"/>
            <a:ext cx="6057900" cy="2876550"/>
          </a:xfrm>
          <a:prstGeom prst="rect">
            <a:avLst/>
          </a:prstGeom>
        </p:spPr>
      </p:pic>
    </p:spTree>
    <p:extLst>
      <p:ext uri="{BB962C8B-B14F-4D97-AF65-F5344CB8AC3E}">
        <p14:creationId xmlns:p14="http://schemas.microsoft.com/office/powerpoint/2010/main" val="4265047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AFA74-7B9E-48C6-A561-6659DEA5E14E}"/>
              </a:ext>
            </a:extLst>
          </p:cNvPr>
          <p:cNvSpPr>
            <a:spLocks noGrp="1"/>
          </p:cNvSpPr>
          <p:nvPr>
            <p:ph type="title"/>
          </p:nvPr>
        </p:nvSpPr>
        <p:spPr/>
        <p:txBody>
          <a:bodyPr/>
          <a:lstStyle/>
          <a:p>
            <a:r>
              <a:rPr lang="en-US" dirty="0"/>
              <a:t>Shared Preferences</a:t>
            </a:r>
          </a:p>
        </p:txBody>
      </p:sp>
      <p:sp>
        <p:nvSpPr>
          <p:cNvPr id="3" name="Content Placeholder 2">
            <a:extLst>
              <a:ext uri="{FF2B5EF4-FFF2-40B4-BE49-F238E27FC236}">
                <a16:creationId xmlns:a16="http://schemas.microsoft.com/office/drawing/2014/main" id="{9BF8B3C6-23E5-4A8B-A513-0BB800B9F788}"/>
              </a:ext>
            </a:extLst>
          </p:cNvPr>
          <p:cNvSpPr>
            <a:spLocks noGrp="1"/>
          </p:cNvSpPr>
          <p:nvPr>
            <p:ph idx="1"/>
          </p:nvPr>
        </p:nvSpPr>
        <p:spPr/>
        <p:txBody>
          <a:bodyPr/>
          <a:lstStyle/>
          <a:p>
            <a:r>
              <a:rPr lang="en-US" dirty="0"/>
              <a:t>- </a:t>
            </a:r>
            <a:r>
              <a:rPr lang="vi-VN" dirty="0">
                <a:latin typeface="Calibri" panose="020F0502020204030204" pitchFamily="34" charset="0"/>
                <a:cs typeface="Calibri" panose="020F0502020204030204" pitchFamily="34" charset="0"/>
              </a:rPr>
              <a:t>Đây là một được lưu dưới dạng một file xml, dữ liệu nó có thể lưu là ở dạng nguyên thuỷ như: int, float, string, boolean, long. Dữ liệu của Shared Preferences sẽ được lưu ở trong ứng dụng android luôn chính vì thế nếu các bạn xoá ứng dụng đi hoặc là xoá dữ liệu app thì dữ liệu này sẽ hoàn toàn bị biến mất.class </a:t>
            </a:r>
            <a:r>
              <a:rPr lang="vi-VN" b="1" dirty="0">
                <a:latin typeface="Calibri" panose="020F0502020204030204" pitchFamily="34" charset="0"/>
                <a:cs typeface="Calibri" panose="020F0502020204030204" pitchFamily="34" charset="0"/>
              </a:rPr>
              <a:t>Interface</a:t>
            </a:r>
            <a:r>
              <a:rPr lang="vi-VN" dirty="0">
                <a:latin typeface="Calibri" panose="020F0502020204030204" pitchFamily="34" charset="0"/>
                <a:cs typeface="Calibri" panose="020F0502020204030204" pitchFamily="34" charset="0"/>
              </a:rPr>
              <a:t> cho phép bạn lưu trữ và đọc dữ liệu với  bằng các cặp key và value và nó</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Được</a:t>
            </a:r>
            <a:r>
              <a:rPr lang="en-US" dirty="0">
                <a:latin typeface="Calibri" panose="020F0502020204030204" pitchFamily="34" charset="0"/>
                <a:cs typeface="Calibri" panose="020F0502020204030204" pitchFamily="34" charset="0"/>
              </a:rPr>
              <a:t> dung </a:t>
            </a:r>
            <a:r>
              <a:rPr lang="en-US" dirty="0" err="1">
                <a:latin typeface="Calibri" panose="020F0502020204030204" pitchFamily="34" charset="0"/>
                <a:cs typeface="Calibri" panose="020F0502020204030204" pitchFamily="34" charset="0"/>
              </a:rPr>
              <a:t>để</a:t>
            </a:r>
            <a:r>
              <a:rPr lang="en-US" dirty="0">
                <a:latin typeface="Calibri" panose="020F0502020204030204" pitchFamily="34" charset="0"/>
                <a:cs typeface="Calibri" panose="020F0502020204030204" pitchFamily="34" charset="0"/>
              </a:rPr>
              <a:t> l</a:t>
            </a:r>
            <a:r>
              <a:rPr lang="vi-VN" dirty="0">
                <a:latin typeface="Calibri" panose="020F0502020204030204" pitchFamily="34" charset="0"/>
                <a:cs typeface="Calibri" panose="020F0502020204030204" pitchFamily="34" charset="0"/>
              </a:rPr>
              <a:t>ư</a:t>
            </a:r>
            <a:r>
              <a:rPr lang="en-US" dirty="0">
                <a:latin typeface="Calibri" panose="020F0502020204030204" pitchFamily="34" charset="0"/>
                <a:cs typeface="Calibri" panose="020F0502020204030204" pitchFamily="34" charset="0"/>
              </a:rPr>
              <a:t>u Settings, </a:t>
            </a:r>
            <a:r>
              <a:rPr lang="en-US" dirty="0" err="1">
                <a:latin typeface="Calibri" panose="020F0502020204030204" pitchFamily="34" charset="0"/>
                <a:cs typeface="Calibri" panose="020F0502020204030204" pitchFamily="34" charset="0"/>
              </a:rPr>
              <a:t>highscore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trong</a:t>
            </a:r>
            <a:r>
              <a:rPr lang="en-US" dirty="0">
                <a:latin typeface="Calibri" panose="020F0502020204030204" pitchFamily="34" charset="0"/>
                <a:cs typeface="Calibri" panose="020F0502020204030204" pitchFamily="34" charset="0"/>
              </a:rPr>
              <a:t> game),… </a:t>
            </a:r>
            <a:r>
              <a:rPr lang="en-US" dirty="0" err="1">
                <a:latin typeface="Calibri" panose="020F0502020204030204" pitchFamily="34" charset="0"/>
                <a:cs typeface="Calibri" panose="020F0502020204030204" pitchFamily="34" charset="0"/>
              </a:rPr>
              <a:t>vì</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kích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a:t>
            </a:r>
            <a:r>
              <a:rPr lang="vi-VN" dirty="0">
                <a:latin typeface="Calibri" panose="020F0502020204030204" pitchFamily="34" charset="0"/>
                <a:cs typeface="Calibri" panose="020F0502020204030204" pitchFamily="34" charset="0"/>
              </a:rPr>
              <a:t>ư</a:t>
            </a:r>
            <a:r>
              <a:rPr lang="en-US" dirty="0" err="1">
                <a:latin typeface="Calibri" panose="020F0502020204030204" pitchFamily="34" charset="0"/>
                <a:cs typeface="Calibri" panose="020F0502020204030204" pitchFamily="34" charset="0"/>
              </a:rPr>
              <a:t>ớc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khá</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nhỏ</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không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cần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thiết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phải</a:t>
            </a:r>
            <a:r>
              <a:rPr lang="en-US" dirty="0">
                <a:latin typeface="Calibri" panose="020F0502020204030204" pitchFamily="34" charset="0"/>
                <a:cs typeface="Calibri" panose="020F0502020204030204" pitchFamily="34" charset="0"/>
              </a:rPr>
              <a:t> l</a:t>
            </a:r>
            <a:r>
              <a:rPr lang="vi-VN" dirty="0">
                <a:latin typeface="Calibri" panose="020F0502020204030204" pitchFamily="34" charset="0"/>
                <a:cs typeface="Calibri" panose="020F0502020204030204" pitchFamily="34" charset="0"/>
              </a:rPr>
              <a:t>ư</a:t>
            </a:r>
            <a:r>
              <a:rPr lang="en-US" dirty="0">
                <a:latin typeface="Calibri" panose="020F0502020204030204" pitchFamily="34" charset="0"/>
                <a:cs typeface="Calibri" panose="020F0502020204030204" pitchFamily="34" charset="0"/>
              </a:rPr>
              <a:t>u </a:t>
            </a:r>
            <a:r>
              <a:rPr lang="en-US" dirty="0" err="1">
                <a:latin typeface="Calibri" panose="020F0502020204030204" pitchFamily="34" charset="0"/>
                <a:cs typeface="Calibri" panose="020F0502020204030204" pitchFamily="34" charset="0"/>
              </a:rPr>
              <a:t>vào</a:t>
            </a:r>
            <a:r>
              <a:rPr lang="en-US" dirty="0">
                <a:latin typeface="Calibri" panose="020F0502020204030204" pitchFamily="34" charset="0"/>
                <a:cs typeface="Calibri" panose="020F0502020204030204" pitchFamily="34" charset="0"/>
              </a:rPr>
              <a:t> database</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2401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AD3C-2292-4F49-AD53-4BEA5ACF3B96}"/>
              </a:ext>
            </a:extLst>
          </p:cNvPr>
          <p:cNvSpPr>
            <a:spLocks noGrp="1"/>
          </p:cNvSpPr>
          <p:nvPr>
            <p:ph type="title"/>
          </p:nvPr>
        </p:nvSpPr>
        <p:spPr/>
        <p:txBody>
          <a:bodyPr/>
          <a:lstStyle/>
          <a:p>
            <a:r>
              <a:rPr lang="en-US" dirty="0" err="1"/>
              <a:t>Sử</a:t>
            </a:r>
            <a:r>
              <a:rPr lang="en-US" dirty="0"/>
              <a:t> </a:t>
            </a:r>
            <a:r>
              <a:rPr lang="en-US" dirty="0" err="1"/>
              <a:t>dụng</a:t>
            </a:r>
            <a:r>
              <a:rPr lang="en-US" dirty="0"/>
              <a:t> </a:t>
            </a:r>
            <a:r>
              <a:rPr lang="en-US" dirty="0" err="1"/>
              <a:t>SqliteOpenHelper</a:t>
            </a:r>
            <a:endParaRPr lang="en-US" dirty="0"/>
          </a:p>
        </p:txBody>
      </p:sp>
      <p:sp>
        <p:nvSpPr>
          <p:cNvPr id="3" name="Content Placeholder 2">
            <a:extLst>
              <a:ext uri="{FF2B5EF4-FFF2-40B4-BE49-F238E27FC236}">
                <a16:creationId xmlns:a16="http://schemas.microsoft.com/office/drawing/2014/main" id="{E0D491B9-EA80-46C9-8DB9-0CE00DF9E060}"/>
              </a:ext>
            </a:extLst>
          </p:cNvPr>
          <p:cNvSpPr>
            <a:spLocks noGrp="1"/>
          </p:cNvSpPr>
          <p:nvPr>
            <p:ph idx="1"/>
          </p:nvPr>
        </p:nvSpPr>
        <p:spPr/>
        <p:txBody>
          <a:bodyPr/>
          <a:lstStyle/>
          <a:p>
            <a:r>
              <a:rPr lang="en-US" dirty="0"/>
              <a:t>- ta </a:t>
            </a:r>
            <a:r>
              <a:rPr lang="en-US" dirty="0" err="1"/>
              <a:t>cần</a:t>
            </a:r>
            <a:r>
              <a:rPr lang="en-US" dirty="0"/>
              <a:t> them </a:t>
            </a:r>
            <a:r>
              <a:rPr lang="en-US" dirty="0" err="1"/>
              <a:t>anko</a:t>
            </a:r>
            <a:r>
              <a:rPr lang="en-US" dirty="0"/>
              <a:t> </a:t>
            </a:r>
            <a:r>
              <a:rPr lang="en-US" dirty="0" err="1"/>
              <a:t>và</a:t>
            </a:r>
            <a:r>
              <a:rPr lang="en-US" dirty="0"/>
              <a:t> </a:t>
            </a:r>
            <a:r>
              <a:rPr lang="en-US" dirty="0" err="1"/>
              <a:t>anko-sqlite</a:t>
            </a:r>
            <a:r>
              <a:rPr lang="en-US" dirty="0"/>
              <a:t> </a:t>
            </a:r>
            <a:r>
              <a:rPr lang="en-US" dirty="0" err="1"/>
              <a:t>vào</a:t>
            </a:r>
            <a:r>
              <a:rPr lang="en-US" dirty="0"/>
              <a:t> project:</a:t>
            </a:r>
            <a:br>
              <a:rPr lang="en-US" dirty="0"/>
            </a:br>
            <a:r>
              <a:rPr lang="en-US" dirty="0"/>
              <a:t>compile 'org.jetbrains.anko:anko-sqlite:0.10.0’</a:t>
            </a:r>
          </a:p>
          <a:p>
            <a:r>
              <a:rPr lang="en-US" dirty="0"/>
              <a:t>compile \'org.jetbrains.anko:anko-sqlite:0.10.0\’</a:t>
            </a:r>
          </a:p>
          <a:p>
            <a:r>
              <a:rPr lang="en-US" dirty="0"/>
              <a:t>- </a:t>
            </a:r>
            <a:r>
              <a:rPr lang="en-US" dirty="0" err="1"/>
              <a:t>Lớp</a:t>
            </a:r>
            <a:r>
              <a:rPr lang="en-US" dirty="0"/>
              <a:t> </a:t>
            </a:r>
            <a:r>
              <a:rPr lang="en-US" dirty="0" err="1"/>
              <a:t>SqliteOpenHelper</a:t>
            </a:r>
            <a:r>
              <a:rPr lang="en-US" dirty="0"/>
              <a:t> </a:t>
            </a:r>
            <a:r>
              <a:rPr lang="en-US" dirty="0" err="1"/>
              <a:t>sẽ</a:t>
            </a:r>
            <a:r>
              <a:rPr lang="en-US" dirty="0"/>
              <a:t> </a:t>
            </a:r>
            <a:r>
              <a:rPr lang="en-US" dirty="0" err="1"/>
              <a:t>quản</a:t>
            </a:r>
            <a:r>
              <a:rPr lang="en-US" dirty="0"/>
              <a:t> </a:t>
            </a:r>
            <a:r>
              <a:rPr lang="en-US" dirty="0" err="1"/>
              <a:t>lí</a:t>
            </a:r>
            <a:r>
              <a:rPr lang="en-US" dirty="0"/>
              <a:t> </a:t>
            </a:r>
            <a:r>
              <a:rPr lang="en-US" dirty="0" err="1"/>
              <a:t>việc</a:t>
            </a:r>
            <a:r>
              <a:rPr lang="en-US" dirty="0"/>
              <a:t> </a:t>
            </a:r>
            <a:r>
              <a:rPr lang="en-US" dirty="0" err="1"/>
              <a:t>gửi</a:t>
            </a:r>
            <a:r>
              <a:rPr lang="en-US" dirty="0"/>
              <a:t> </a:t>
            </a:r>
            <a:r>
              <a:rPr lang="en-US" dirty="0" err="1"/>
              <a:t>tạo</a:t>
            </a:r>
            <a:r>
              <a:rPr lang="en-US" dirty="0"/>
              <a:t> </a:t>
            </a:r>
            <a:r>
              <a:rPr lang="en-US" dirty="0" err="1"/>
              <a:t>và</a:t>
            </a:r>
            <a:r>
              <a:rPr lang="en-US" dirty="0"/>
              <a:t> update database </a:t>
            </a:r>
            <a:r>
              <a:rPr lang="en-US" dirty="0" err="1"/>
              <a:t>và</a:t>
            </a:r>
            <a:r>
              <a:rPr lang="en-US" dirty="0"/>
              <a:t> </a:t>
            </a:r>
            <a:r>
              <a:rPr lang="en-US" dirty="0" err="1"/>
              <a:t>trả</a:t>
            </a:r>
            <a:r>
              <a:rPr lang="en-US" dirty="0"/>
              <a:t> </a:t>
            </a:r>
            <a:r>
              <a:rPr lang="en-US" dirty="0" err="1"/>
              <a:t>về</a:t>
            </a:r>
            <a:r>
              <a:rPr lang="en-US" dirty="0"/>
              <a:t> 1 </a:t>
            </a:r>
            <a:r>
              <a:rPr lang="en-US" dirty="0" err="1"/>
              <a:t>SqliteDatabase</a:t>
            </a:r>
            <a:r>
              <a:rPr lang="en-US" dirty="0"/>
              <a:t> </a:t>
            </a:r>
            <a:r>
              <a:rPr lang="en-US" dirty="0" err="1"/>
              <a:t>để</a:t>
            </a:r>
            <a:r>
              <a:rPr lang="en-US" dirty="0"/>
              <a:t> ta </a:t>
            </a:r>
            <a:r>
              <a:rPr lang="en-US" dirty="0" err="1"/>
              <a:t>làm</a:t>
            </a:r>
            <a:r>
              <a:rPr lang="en-US" dirty="0"/>
              <a:t> </a:t>
            </a:r>
            <a:r>
              <a:rPr lang="en-US" dirty="0" err="1"/>
              <a:t>việc</a:t>
            </a:r>
            <a:endParaRPr lang="en-US" dirty="0"/>
          </a:p>
          <a:p>
            <a:endParaRPr lang="en-US" dirty="0"/>
          </a:p>
        </p:txBody>
      </p:sp>
      <p:pic>
        <p:nvPicPr>
          <p:cNvPr id="4" name="Picture 3">
            <a:extLst>
              <a:ext uri="{FF2B5EF4-FFF2-40B4-BE49-F238E27FC236}">
                <a16:creationId xmlns:a16="http://schemas.microsoft.com/office/drawing/2014/main" id="{053C0525-13BC-47CC-B7D9-0A788EA4D2CF}"/>
              </a:ext>
            </a:extLst>
          </p:cNvPr>
          <p:cNvPicPr>
            <a:picLocks noChangeAspect="1"/>
          </p:cNvPicPr>
          <p:nvPr/>
        </p:nvPicPr>
        <p:blipFill>
          <a:blip r:embed="rId2"/>
          <a:stretch>
            <a:fillRect/>
          </a:stretch>
        </p:blipFill>
        <p:spPr>
          <a:xfrm>
            <a:off x="1036320" y="3558487"/>
            <a:ext cx="8001000" cy="1285875"/>
          </a:xfrm>
          <a:prstGeom prst="rect">
            <a:avLst/>
          </a:prstGeom>
        </p:spPr>
      </p:pic>
      <p:pic>
        <p:nvPicPr>
          <p:cNvPr id="5" name="Picture 4">
            <a:extLst>
              <a:ext uri="{FF2B5EF4-FFF2-40B4-BE49-F238E27FC236}">
                <a16:creationId xmlns:a16="http://schemas.microsoft.com/office/drawing/2014/main" id="{12D68B27-571E-453B-9D67-1F4A1C1661C2}"/>
              </a:ext>
            </a:extLst>
          </p:cNvPr>
          <p:cNvPicPr>
            <a:picLocks noChangeAspect="1"/>
          </p:cNvPicPr>
          <p:nvPr/>
        </p:nvPicPr>
        <p:blipFill>
          <a:blip r:embed="rId3"/>
          <a:stretch>
            <a:fillRect/>
          </a:stretch>
        </p:blipFill>
        <p:spPr>
          <a:xfrm>
            <a:off x="1097280" y="4703439"/>
            <a:ext cx="5848350" cy="1600200"/>
          </a:xfrm>
          <a:prstGeom prst="rect">
            <a:avLst/>
          </a:prstGeom>
        </p:spPr>
      </p:pic>
    </p:spTree>
    <p:extLst>
      <p:ext uri="{BB962C8B-B14F-4D97-AF65-F5344CB8AC3E}">
        <p14:creationId xmlns:p14="http://schemas.microsoft.com/office/powerpoint/2010/main" val="3777882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06F6C-11EB-4BF2-B2E2-55825A65D364}"/>
              </a:ext>
            </a:extLst>
          </p:cNvPr>
          <p:cNvSpPr>
            <a:spLocks noGrp="1"/>
          </p:cNvSpPr>
          <p:nvPr>
            <p:ph type="title"/>
          </p:nvPr>
        </p:nvSpPr>
        <p:spPr/>
        <p:txBody>
          <a:bodyPr/>
          <a:lstStyle/>
          <a:p>
            <a:r>
              <a:rPr lang="en-US" dirty="0" err="1"/>
              <a:t>Tạo</a:t>
            </a:r>
            <a:r>
              <a:rPr lang="en-US" dirty="0"/>
              <a:t> </a:t>
            </a:r>
            <a:r>
              <a:rPr lang="en-US" dirty="0" err="1"/>
              <a:t>bảng</a:t>
            </a:r>
            <a:endParaRPr lang="en-US" dirty="0"/>
          </a:p>
        </p:txBody>
      </p:sp>
      <p:pic>
        <p:nvPicPr>
          <p:cNvPr id="4" name="Content Placeholder 3">
            <a:extLst>
              <a:ext uri="{FF2B5EF4-FFF2-40B4-BE49-F238E27FC236}">
                <a16:creationId xmlns:a16="http://schemas.microsoft.com/office/drawing/2014/main" id="{12F96123-EB0E-495A-AD5C-686FC6D0BB18}"/>
              </a:ext>
            </a:extLst>
          </p:cNvPr>
          <p:cNvPicPr>
            <a:picLocks noGrp="1" noChangeAspect="1"/>
          </p:cNvPicPr>
          <p:nvPr>
            <p:ph idx="1"/>
          </p:nvPr>
        </p:nvPicPr>
        <p:blipFill>
          <a:blip r:embed="rId2"/>
          <a:stretch>
            <a:fillRect/>
          </a:stretch>
        </p:blipFill>
        <p:spPr>
          <a:xfrm>
            <a:off x="1897063" y="2419350"/>
            <a:ext cx="8458200" cy="2876550"/>
          </a:xfrm>
          <a:prstGeom prst="rect">
            <a:avLst/>
          </a:prstGeom>
        </p:spPr>
      </p:pic>
    </p:spTree>
    <p:extLst>
      <p:ext uri="{BB962C8B-B14F-4D97-AF65-F5344CB8AC3E}">
        <p14:creationId xmlns:p14="http://schemas.microsoft.com/office/powerpoint/2010/main" val="834182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53BDB-A86D-4F1F-97D2-425532D092BA}"/>
              </a:ext>
            </a:extLst>
          </p:cNvPr>
          <p:cNvSpPr>
            <a:spLocks noGrp="1"/>
          </p:cNvSpPr>
          <p:nvPr>
            <p:ph type="title"/>
          </p:nvPr>
        </p:nvSpPr>
        <p:spPr/>
        <p:txBody>
          <a:bodyPr/>
          <a:lstStyle/>
          <a:p>
            <a:r>
              <a:rPr lang="en-US" dirty="0" err="1"/>
              <a:t>Tạo</a:t>
            </a:r>
            <a:r>
              <a:rPr lang="en-US" dirty="0"/>
              <a:t> </a:t>
            </a:r>
            <a:r>
              <a:rPr lang="en-US" dirty="0" err="1"/>
              <a:t>bảng</a:t>
            </a:r>
            <a:endParaRPr lang="en-US" dirty="0"/>
          </a:p>
        </p:txBody>
      </p:sp>
      <p:pic>
        <p:nvPicPr>
          <p:cNvPr id="4" name="Content Placeholder 3">
            <a:extLst>
              <a:ext uri="{FF2B5EF4-FFF2-40B4-BE49-F238E27FC236}">
                <a16:creationId xmlns:a16="http://schemas.microsoft.com/office/drawing/2014/main" id="{067BBDD9-076C-4579-B16E-1A78946B63F3}"/>
              </a:ext>
            </a:extLst>
          </p:cNvPr>
          <p:cNvPicPr>
            <a:picLocks noGrp="1" noChangeAspect="1"/>
          </p:cNvPicPr>
          <p:nvPr>
            <p:ph idx="1"/>
          </p:nvPr>
        </p:nvPicPr>
        <p:blipFill>
          <a:blip r:embed="rId2"/>
          <a:stretch>
            <a:fillRect/>
          </a:stretch>
        </p:blipFill>
        <p:spPr>
          <a:xfrm>
            <a:off x="841133" y="1917798"/>
            <a:ext cx="8534400" cy="2847306"/>
          </a:xfrm>
          <a:prstGeom prst="rect">
            <a:avLst/>
          </a:prstGeom>
        </p:spPr>
      </p:pic>
      <p:pic>
        <p:nvPicPr>
          <p:cNvPr id="5" name="Picture 4">
            <a:extLst>
              <a:ext uri="{FF2B5EF4-FFF2-40B4-BE49-F238E27FC236}">
                <a16:creationId xmlns:a16="http://schemas.microsoft.com/office/drawing/2014/main" id="{8B1B3479-5911-4248-B9F1-7A50A810A21C}"/>
              </a:ext>
            </a:extLst>
          </p:cNvPr>
          <p:cNvPicPr>
            <a:picLocks noChangeAspect="1"/>
          </p:cNvPicPr>
          <p:nvPr/>
        </p:nvPicPr>
        <p:blipFill>
          <a:blip r:embed="rId3"/>
          <a:stretch>
            <a:fillRect/>
          </a:stretch>
        </p:blipFill>
        <p:spPr>
          <a:xfrm>
            <a:off x="951588" y="4523361"/>
            <a:ext cx="7915275" cy="1590675"/>
          </a:xfrm>
          <a:prstGeom prst="rect">
            <a:avLst/>
          </a:prstGeom>
        </p:spPr>
      </p:pic>
    </p:spTree>
    <p:extLst>
      <p:ext uri="{BB962C8B-B14F-4D97-AF65-F5344CB8AC3E}">
        <p14:creationId xmlns:p14="http://schemas.microsoft.com/office/powerpoint/2010/main" val="2627617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51C9A-87EF-4DD2-8778-37561ECB4752}"/>
              </a:ext>
            </a:extLst>
          </p:cNvPr>
          <p:cNvSpPr>
            <a:spLocks noGrp="1"/>
          </p:cNvSpPr>
          <p:nvPr>
            <p:ph type="title"/>
          </p:nvPr>
        </p:nvSpPr>
        <p:spPr/>
        <p:txBody>
          <a:bodyPr/>
          <a:lstStyle/>
          <a:p>
            <a:r>
              <a:rPr lang="en-US" dirty="0"/>
              <a:t>FIREBASE</a:t>
            </a:r>
          </a:p>
        </p:txBody>
      </p:sp>
      <p:sp>
        <p:nvSpPr>
          <p:cNvPr id="3" name="Content Placeholder 2">
            <a:extLst>
              <a:ext uri="{FF2B5EF4-FFF2-40B4-BE49-F238E27FC236}">
                <a16:creationId xmlns:a16="http://schemas.microsoft.com/office/drawing/2014/main" id="{BD80F021-750D-4852-913B-8191B23A4BD1}"/>
              </a:ext>
            </a:extLst>
          </p:cNvPr>
          <p:cNvSpPr>
            <a:spLocks noGrp="1"/>
          </p:cNvSpPr>
          <p:nvPr>
            <p:ph idx="1"/>
          </p:nvPr>
        </p:nvSpPr>
        <p:spPr>
          <a:xfrm>
            <a:off x="1097280" y="1845734"/>
            <a:ext cx="5854026" cy="4023360"/>
          </a:xfrm>
        </p:spPr>
        <p:txBody>
          <a:bodyPr/>
          <a:lstStyle/>
          <a:p>
            <a:r>
              <a:rPr lang="en-US" dirty="0"/>
              <a:t>- firebase database </a:t>
            </a:r>
            <a:r>
              <a:rPr lang="en-US" dirty="0" err="1"/>
              <a:t>là</a:t>
            </a:r>
            <a:r>
              <a:rPr lang="en-US" dirty="0"/>
              <a:t> 1 c</a:t>
            </a:r>
            <a:r>
              <a:rPr lang="vi-VN" dirty="0"/>
              <a:t>ơ</a:t>
            </a:r>
            <a:r>
              <a:rPr lang="en-US" dirty="0"/>
              <a:t> </a:t>
            </a:r>
            <a:r>
              <a:rPr lang="en-US" dirty="0" err="1"/>
              <a:t>sở</a:t>
            </a:r>
            <a:r>
              <a:rPr lang="en-US" dirty="0"/>
              <a:t> </a:t>
            </a:r>
            <a:r>
              <a:rPr lang="en-US" dirty="0" err="1"/>
              <a:t>dữ</a:t>
            </a:r>
            <a:r>
              <a:rPr lang="en-US" dirty="0"/>
              <a:t> </a:t>
            </a:r>
            <a:r>
              <a:rPr lang="en-US" dirty="0" err="1"/>
              <a:t>liệu</a:t>
            </a:r>
            <a:r>
              <a:rPr lang="en-US" dirty="0"/>
              <a:t> đ</a:t>
            </a:r>
            <a:r>
              <a:rPr lang="vi-VN" dirty="0"/>
              <a:t>ư</a:t>
            </a:r>
            <a:r>
              <a:rPr lang="en-US" dirty="0" err="1"/>
              <a:t>ợc</a:t>
            </a:r>
            <a:r>
              <a:rPr lang="en-US" dirty="0"/>
              <a:t> l</a:t>
            </a:r>
            <a:r>
              <a:rPr lang="vi-VN" dirty="0"/>
              <a:t>ư</a:t>
            </a:r>
            <a:r>
              <a:rPr lang="en-US" dirty="0"/>
              <a:t>u </a:t>
            </a:r>
            <a:r>
              <a:rPr lang="en-US" dirty="0" err="1"/>
              <a:t>trên</a:t>
            </a:r>
            <a:r>
              <a:rPr lang="en-US" dirty="0"/>
              <a:t> </a:t>
            </a:r>
            <a:r>
              <a:rPr lang="en-US" dirty="0" err="1"/>
              <a:t>đám</a:t>
            </a:r>
            <a:r>
              <a:rPr lang="en-US" dirty="0"/>
              <a:t> </a:t>
            </a:r>
            <a:r>
              <a:rPr lang="en-US" dirty="0" err="1"/>
              <a:t>mây</a:t>
            </a:r>
            <a:r>
              <a:rPr lang="en-US" dirty="0"/>
              <a:t> (cloud) </a:t>
            </a:r>
            <a:r>
              <a:rPr lang="en-US" dirty="0" err="1"/>
              <a:t>hỗ</a:t>
            </a:r>
            <a:r>
              <a:rPr lang="en-US" dirty="0"/>
              <a:t> </a:t>
            </a:r>
            <a:r>
              <a:rPr lang="en-US" dirty="0" err="1"/>
              <a:t>trợ</a:t>
            </a:r>
            <a:r>
              <a:rPr lang="en-US" dirty="0"/>
              <a:t> </a:t>
            </a:r>
            <a:r>
              <a:rPr lang="en-US" dirty="0" err="1"/>
              <a:t>nhiều</a:t>
            </a:r>
            <a:r>
              <a:rPr lang="en-US" dirty="0"/>
              <a:t> </a:t>
            </a:r>
            <a:r>
              <a:rPr lang="en-US" dirty="0" err="1"/>
              <a:t>nền</a:t>
            </a:r>
            <a:r>
              <a:rPr lang="en-US" dirty="0"/>
              <a:t> </a:t>
            </a:r>
            <a:r>
              <a:rPr lang="en-US" dirty="0" err="1"/>
              <a:t>tảng</a:t>
            </a:r>
            <a:r>
              <a:rPr lang="en-US" dirty="0"/>
              <a:t> </a:t>
            </a:r>
            <a:r>
              <a:rPr lang="en-US" dirty="0" err="1"/>
              <a:t>khác</a:t>
            </a:r>
            <a:r>
              <a:rPr lang="en-US" dirty="0"/>
              <a:t> </a:t>
            </a:r>
            <a:r>
              <a:rPr lang="en-US" dirty="0" err="1"/>
              <a:t>nhau</a:t>
            </a:r>
            <a:r>
              <a:rPr lang="en-US" dirty="0"/>
              <a:t> </a:t>
            </a:r>
            <a:r>
              <a:rPr lang="en-US" dirty="0" err="1"/>
              <a:t>nh</a:t>
            </a:r>
            <a:r>
              <a:rPr lang="vi-VN" dirty="0"/>
              <a:t>ư</a:t>
            </a:r>
            <a:r>
              <a:rPr lang="en-US" dirty="0"/>
              <a:t> android, </a:t>
            </a:r>
            <a:r>
              <a:rPr lang="en-US" dirty="0" err="1"/>
              <a:t>ios</a:t>
            </a:r>
            <a:r>
              <a:rPr lang="en-US" dirty="0"/>
              <a:t>, </a:t>
            </a:r>
            <a:r>
              <a:rPr lang="en-US" dirty="0" err="1"/>
              <a:t>và</a:t>
            </a:r>
            <a:r>
              <a:rPr lang="en-US" dirty="0"/>
              <a:t> </a:t>
            </a:r>
            <a:r>
              <a:rPr lang="en-US" dirty="0" err="1"/>
              <a:t>cả</a:t>
            </a:r>
            <a:r>
              <a:rPr lang="en-US" dirty="0"/>
              <a:t> web. </a:t>
            </a:r>
          </a:p>
          <a:p>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dữ</a:t>
            </a:r>
            <a:r>
              <a:rPr lang="en-US" dirty="0"/>
              <a:t> </a:t>
            </a:r>
            <a:r>
              <a:rPr lang="en-US" dirty="0" err="1"/>
              <a:t>liệu</a:t>
            </a:r>
            <a:r>
              <a:rPr lang="en-US" dirty="0"/>
              <a:t> đ</a:t>
            </a:r>
            <a:r>
              <a:rPr lang="vi-VN" dirty="0"/>
              <a:t>ư</a:t>
            </a:r>
            <a:r>
              <a:rPr lang="en-US" dirty="0" err="1"/>
              <a:t>ợc</a:t>
            </a:r>
            <a:r>
              <a:rPr lang="en-US" dirty="0"/>
              <a:t> l</a:t>
            </a:r>
            <a:r>
              <a:rPr lang="vi-VN" dirty="0"/>
              <a:t>ư</a:t>
            </a:r>
            <a:r>
              <a:rPr lang="en-US" dirty="0"/>
              <a:t>u d</a:t>
            </a:r>
            <a:r>
              <a:rPr lang="vi-VN" dirty="0"/>
              <a:t>ư</a:t>
            </a:r>
            <a:r>
              <a:rPr lang="en-US" dirty="0" err="1"/>
              <a:t>ới</a:t>
            </a:r>
            <a:r>
              <a:rPr lang="en-US" dirty="0"/>
              <a:t> </a:t>
            </a:r>
            <a:r>
              <a:rPr lang="en-US" dirty="0" err="1"/>
              <a:t>dạng</a:t>
            </a:r>
            <a:r>
              <a:rPr lang="en-US" dirty="0"/>
              <a:t> </a:t>
            </a:r>
            <a:r>
              <a:rPr lang="en-US" dirty="0" err="1"/>
              <a:t>jSon</a:t>
            </a:r>
            <a:endParaRPr lang="en-US" dirty="0"/>
          </a:p>
          <a:p>
            <a:r>
              <a:rPr lang="en-US" dirty="0"/>
              <a:t>- </a:t>
            </a:r>
            <a:r>
              <a:rPr lang="en-US" dirty="0" err="1"/>
              <a:t>bất</a:t>
            </a:r>
            <a:r>
              <a:rPr lang="en-US" dirty="0"/>
              <a:t> </a:t>
            </a:r>
            <a:r>
              <a:rPr lang="en-US" dirty="0" err="1"/>
              <a:t>cứ</a:t>
            </a:r>
            <a:r>
              <a:rPr lang="en-US" dirty="0"/>
              <a:t> </a:t>
            </a:r>
            <a:r>
              <a:rPr lang="en-US" dirty="0" err="1"/>
              <a:t>sự</a:t>
            </a:r>
            <a:r>
              <a:rPr lang="en-US" dirty="0"/>
              <a:t> </a:t>
            </a:r>
            <a:r>
              <a:rPr lang="en-US" dirty="0" err="1"/>
              <a:t>thay</a:t>
            </a:r>
            <a:r>
              <a:rPr lang="en-US" dirty="0"/>
              <a:t> </a:t>
            </a:r>
            <a:r>
              <a:rPr lang="en-US" dirty="0" err="1"/>
              <a:t>đổi</a:t>
            </a:r>
            <a:r>
              <a:rPr lang="en-US" dirty="0"/>
              <a:t> </a:t>
            </a:r>
            <a:r>
              <a:rPr lang="en-US" dirty="0" err="1"/>
              <a:t>nào</a:t>
            </a:r>
            <a:r>
              <a:rPr lang="en-US" dirty="0"/>
              <a:t> </a:t>
            </a:r>
            <a:r>
              <a:rPr lang="en-US" dirty="0" err="1"/>
              <a:t>trên</a:t>
            </a:r>
            <a:r>
              <a:rPr lang="en-US" dirty="0"/>
              <a:t> c</a:t>
            </a:r>
            <a:r>
              <a:rPr lang="vi-VN" dirty="0"/>
              <a:t>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đều</a:t>
            </a:r>
            <a:r>
              <a:rPr lang="en-US" dirty="0"/>
              <a:t> đ</a:t>
            </a:r>
            <a:r>
              <a:rPr lang="vi-VN" dirty="0"/>
              <a:t>ư</a:t>
            </a:r>
            <a:r>
              <a:rPr lang="en-US" dirty="0" err="1"/>
              <a:t>ợc</a:t>
            </a:r>
            <a:r>
              <a:rPr lang="en-US" dirty="0"/>
              <a:t> </a:t>
            </a:r>
            <a:r>
              <a:rPr lang="en-US" dirty="0" err="1"/>
              <a:t>đồng</a:t>
            </a:r>
            <a:r>
              <a:rPr lang="en-US" dirty="0"/>
              <a:t> </a:t>
            </a:r>
            <a:r>
              <a:rPr lang="en-US" dirty="0" err="1"/>
              <a:t>bộ</a:t>
            </a:r>
            <a:r>
              <a:rPr lang="en-US" dirty="0"/>
              <a:t> </a:t>
            </a:r>
            <a:r>
              <a:rPr lang="en-US" dirty="0" err="1"/>
              <a:t>hóa</a:t>
            </a:r>
            <a:r>
              <a:rPr lang="en-US" dirty="0"/>
              <a:t> </a:t>
            </a:r>
            <a:r>
              <a:rPr lang="en-US" dirty="0" err="1"/>
              <a:t>trên</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nền</a:t>
            </a:r>
            <a:r>
              <a:rPr lang="en-US" dirty="0"/>
              <a:t> </a:t>
            </a:r>
            <a:r>
              <a:rPr lang="en-US" dirty="0" err="1"/>
              <a:t>tảng</a:t>
            </a:r>
            <a:r>
              <a:rPr lang="en-US" dirty="0"/>
              <a:t> (real-time)</a:t>
            </a:r>
          </a:p>
        </p:txBody>
      </p:sp>
      <p:pic>
        <p:nvPicPr>
          <p:cNvPr id="1026" name="Picture 2" descr="hÆ°á»ng dáº«n sá»­ dá»¥ng firebase database trong android vá»i kotlin">
            <a:extLst>
              <a:ext uri="{FF2B5EF4-FFF2-40B4-BE49-F238E27FC236}">
                <a16:creationId xmlns:a16="http://schemas.microsoft.com/office/drawing/2014/main" id="{2163BBF6-A2FB-4562-9A9E-550E30468F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9980" y="1395412"/>
            <a:ext cx="3695700"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46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1+#ppt_w/2"/>
                                          </p:val>
                                        </p:tav>
                                        <p:tav tm="100000">
                                          <p:val>
                                            <p:strVal val="#ppt_x"/>
                                          </p:val>
                                        </p:tav>
                                      </p:tavLst>
                                    </p:anim>
                                    <p:anim calcmode="lin" valueType="num">
                                      <p:cBhvr additive="base">
                                        <p:cTn id="8"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EE1E-3077-41D7-97AB-F6693CFE00D1}"/>
              </a:ext>
            </a:extLst>
          </p:cNvPr>
          <p:cNvSpPr>
            <a:spLocks noGrp="1"/>
          </p:cNvSpPr>
          <p:nvPr>
            <p:ph type="title"/>
          </p:nvPr>
        </p:nvSpPr>
        <p:spPr/>
        <p:txBody>
          <a:bodyPr/>
          <a:lstStyle/>
          <a:p>
            <a:r>
              <a:rPr lang="en-US" dirty="0"/>
              <a:t>THỰC HIỆN CRUD</a:t>
            </a:r>
          </a:p>
        </p:txBody>
      </p:sp>
      <p:sp>
        <p:nvSpPr>
          <p:cNvPr id="3" name="Content Placeholder 2">
            <a:extLst>
              <a:ext uri="{FF2B5EF4-FFF2-40B4-BE49-F238E27FC236}">
                <a16:creationId xmlns:a16="http://schemas.microsoft.com/office/drawing/2014/main" id="{55442522-20AE-4CD4-AA7F-5F88C4ACB9DF}"/>
              </a:ext>
            </a:extLst>
          </p:cNvPr>
          <p:cNvSpPr>
            <a:spLocks noGrp="1"/>
          </p:cNvSpPr>
          <p:nvPr>
            <p:ph idx="1"/>
          </p:nvPr>
        </p:nvSpPr>
        <p:spPr/>
        <p:txBody>
          <a:bodyPr/>
          <a:lstStyle/>
          <a:p>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xử</a:t>
            </a:r>
            <a:r>
              <a:rPr lang="en-US" dirty="0"/>
              <a:t> </a:t>
            </a:r>
            <a:r>
              <a:rPr lang="en-US" dirty="0" err="1"/>
              <a:t>lí</a:t>
            </a:r>
            <a:r>
              <a:rPr lang="en-US" dirty="0"/>
              <a:t> </a:t>
            </a:r>
            <a:r>
              <a:rPr lang="en-US" dirty="0" err="1"/>
              <a:t>trên</a:t>
            </a:r>
            <a:r>
              <a:rPr lang="en-US" dirty="0"/>
              <a:t> database ta </a:t>
            </a:r>
            <a:r>
              <a:rPr lang="en-US" dirty="0" err="1"/>
              <a:t>cần</a:t>
            </a:r>
            <a:r>
              <a:rPr lang="en-US" dirty="0"/>
              <a:t> </a:t>
            </a:r>
            <a:r>
              <a:rPr lang="en-US" dirty="0" err="1"/>
              <a:t>tham</a:t>
            </a:r>
            <a:r>
              <a:rPr lang="en-US" dirty="0"/>
              <a:t> </a:t>
            </a:r>
            <a:r>
              <a:rPr lang="en-US" dirty="0" err="1"/>
              <a:t>chiếu</a:t>
            </a:r>
            <a:r>
              <a:rPr lang="en-US" dirty="0"/>
              <a:t> </a:t>
            </a:r>
            <a:r>
              <a:rPr lang="en-US" dirty="0" err="1"/>
              <a:t>đến</a:t>
            </a:r>
            <a:r>
              <a:rPr lang="en-US" dirty="0"/>
              <a:t> </a:t>
            </a:r>
            <a:r>
              <a:rPr lang="en-US" dirty="0" err="1"/>
              <a:t>nó</a:t>
            </a:r>
            <a:r>
              <a:rPr lang="en-US" dirty="0"/>
              <a:t> :</a:t>
            </a:r>
          </a:p>
          <a:p>
            <a:endParaRPr lang="en-US" dirty="0"/>
          </a:p>
          <a:p>
            <a:endParaRPr lang="en-US" dirty="0"/>
          </a:p>
          <a:p>
            <a:r>
              <a:rPr lang="en-US" dirty="0"/>
              <a:t>1. them </a:t>
            </a:r>
            <a:r>
              <a:rPr lang="en-US" dirty="0" err="1"/>
              <a:t>dữ</a:t>
            </a:r>
            <a:r>
              <a:rPr lang="en-US" dirty="0"/>
              <a:t> </a:t>
            </a:r>
            <a:r>
              <a:rPr lang="en-US" dirty="0" err="1"/>
              <a:t>liệu</a:t>
            </a:r>
            <a:r>
              <a:rPr lang="en-US" dirty="0"/>
              <a:t> (Create): ta </a:t>
            </a:r>
            <a:r>
              <a:rPr lang="en-US" dirty="0" err="1"/>
              <a:t>sử</a:t>
            </a:r>
            <a:r>
              <a:rPr lang="en-US" dirty="0"/>
              <a:t> </a:t>
            </a:r>
            <a:r>
              <a:rPr lang="en-US" dirty="0" err="1"/>
              <a:t>dụng</a:t>
            </a:r>
            <a:r>
              <a:rPr lang="en-US" dirty="0"/>
              <a:t> </a:t>
            </a:r>
            <a:r>
              <a:rPr lang="en-US" dirty="0" err="1"/>
              <a:t>ph</a:t>
            </a:r>
            <a:r>
              <a:rPr lang="vi-VN" dirty="0"/>
              <a:t>ư</a:t>
            </a:r>
            <a:r>
              <a:rPr lang="en-US" dirty="0" err="1"/>
              <a:t>ơng</a:t>
            </a:r>
            <a:r>
              <a:rPr lang="en-US" dirty="0"/>
              <a:t> </a:t>
            </a:r>
            <a:r>
              <a:rPr lang="en-US" dirty="0" err="1"/>
              <a:t>thức</a:t>
            </a:r>
            <a:r>
              <a:rPr lang="en-US" dirty="0"/>
              <a:t> </a:t>
            </a:r>
            <a:r>
              <a:rPr lang="en-US" dirty="0" err="1"/>
              <a:t>setValue</a:t>
            </a:r>
            <a:r>
              <a:rPr lang="en-US" dirty="0"/>
              <a:t>(). Firebase </a:t>
            </a:r>
            <a:r>
              <a:rPr lang="en-US" dirty="0" err="1"/>
              <a:t>chấp</a:t>
            </a:r>
            <a:r>
              <a:rPr lang="en-US" dirty="0"/>
              <a:t> </a:t>
            </a:r>
            <a:r>
              <a:rPr lang="en-US" dirty="0" err="1"/>
              <a:t>nhận</a:t>
            </a:r>
            <a:r>
              <a:rPr lang="en-US" dirty="0"/>
              <a:t> </a:t>
            </a:r>
            <a:r>
              <a:rPr lang="en-US" dirty="0" err="1"/>
              <a:t>mọi</a:t>
            </a:r>
            <a:r>
              <a:rPr lang="en-US" dirty="0"/>
              <a:t> </a:t>
            </a:r>
            <a:r>
              <a:rPr lang="en-US" dirty="0" err="1"/>
              <a:t>loại</a:t>
            </a:r>
            <a:r>
              <a:rPr lang="en-US" dirty="0"/>
              <a:t> </a:t>
            </a:r>
            <a:r>
              <a:rPr lang="en-US" dirty="0" err="1"/>
              <a:t>dữ</a:t>
            </a:r>
            <a:r>
              <a:rPr lang="en-US" dirty="0"/>
              <a:t> </a:t>
            </a:r>
            <a:r>
              <a:rPr lang="en-US" dirty="0" err="1"/>
              <a:t>liệu</a:t>
            </a:r>
            <a:r>
              <a:rPr lang="en-US" dirty="0"/>
              <a:t> </a:t>
            </a:r>
            <a:r>
              <a:rPr lang="en-US" dirty="0" err="1"/>
              <a:t>nh</a:t>
            </a:r>
            <a:r>
              <a:rPr lang="vi-VN" dirty="0"/>
              <a:t>ư</a:t>
            </a:r>
            <a:r>
              <a:rPr lang="en-US" dirty="0"/>
              <a:t> String, Long, Double, Boolean, Map&lt;String, Object&gt;, List&lt;Object&gt;</a:t>
            </a:r>
          </a:p>
        </p:txBody>
      </p:sp>
      <p:pic>
        <p:nvPicPr>
          <p:cNvPr id="4" name="Picture 3">
            <a:extLst>
              <a:ext uri="{FF2B5EF4-FFF2-40B4-BE49-F238E27FC236}">
                <a16:creationId xmlns:a16="http://schemas.microsoft.com/office/drawing/2014/main" id="{19BAF76C-07EC-4785-A0A8-925B7CD8BD76}"/>
              </a:ext>
            </a:extLst>
          </p:cNvPr>
          <p:cNvPicPr>
            <a:picLocks noChangeAspect="1"/>
          </p:cNvPicPr>
          <p:nvPr/>
        </p:nvPicPr>
        <p:blipFill>
          <a:blip r:embed="rId2"/>
          <a:stretch>
            <a:fillRect/>
          </a:stretch>
        </p:blipFill>
        <p:spPr>
          <a:xfrm>
            <a:off x="2509837" y="2306896"/>
            <a:ext cx="7172325" cy="695325"/>
          </a:xfrm>
          <a:prstGeom prst="rect">
            <a:avLst/>
          </a:prstGeom>
        </p:spPr>
      </p:pic>
      <p:pic>
        <p:nvPicPr>
          <p:cNvPr id="5" name="Picture 4">
            <a:extLst>
              <a:ext uri="{FF2B5EF4-FFF2-40B4-BE49-F238E27FC236}">
                <a16:creationId xmlns:a16="http://schemas.microsoft.com/office/drawing/2014/main" id="{BAB0F01C-E300-4637-B3D6-71BF15028928}"/>
              </a:ext>
            </a:extLst>
          </p:cNvPr>
          <p:cNvPicPr>
            <a:picLocks noChangeAspect="1"/>
          </p:cNvPicPr>
          <p:nvPr/>
        </p:nvPicPr>
        <p:blipFill>
          <a:blip r:embed="rId3"/>
          <a:stretch>
            <a:fillRect/>
          </a:stretch>
        </p:blipFill>
        <p:spPr>
          <a:xfrm>
            <a:off x="2490787" y="4093903"/>
            <a:ext cx="7191375" cy="1133475"/>
          </a:xfrm>
          <a:prstGeom prst="rect">
            <a:avLst/>
          </a:prstGeom>
        </p:spPr>
      </p:pic>
    </p:spTree>
    <p:extLst>
      <p:ext uri="{BB962C8B-B14F-4D97-AF65-F5344CB8AC3E}">
        <p14:creationId xmlns:p14="http://schemas.microsoft.com/office/powerpoint/2010/main" val="1249068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E1312-BAED-4E83-8829-762770D91E47}"/>
              </a:ext>
            </a:extLst>
          </p:cNvPr>
          <p:cNvSpPr>
            <a:spLocks noGrp="1"/>
          </p:cNvSpPr>
          <p:nvPr>
            <p:ph type="title"/>
          </p:nvPr>
        </p:nvSpPr>
        <p:spPr>
          <a:xfrm>
            <a:off x="1097280" y="286603"/>
            <a:ext cx="10058400" cy="1450757"/>
          </a:xfrm>
        </p:spPr>
        <p:txBody>
          <a:bodyPr/>
          <a:lstStyle/>
          <a:p>
            <a:r>
              <a:rPr lang="en-US" dirty="0"/>
              <a:t>THỰC HIỆN CRUD</a:t>
            </a:r>
          </a:p>
        </p:txBody>
      </p:sp>
      <p:sp>
        <p:nvSpPr>
          <p:cNvPr id="3" name="Content Placeholder 2">
            <a:extLst>
              <a:ext uri="{FF2B5EF4-FFF2-40B4-BE49-F238E27FC236}">
                <a16:creationId xmlns:a16="http://schemas.microsoft.com/office/drawing/2014/main" id="{52A35C4F-F7BC-4F29-9395-496047AAC11F}"/>
              </a:ext>
            </a:extLst>
          </p:cNvPr>
          <p:cNvSpPr>
            <a:spLocks noGrp="1"/>
          </p:cNvSpPr>
          <p:nvPr>
            <p:ph idx="1"/>
          </p:nvPr>
        </p:nvSpPr>
        <p:spPr>
          <a:xfrm>
            <a:off x="1097280" y="1845734"/>
            <a:ext cx="10058400" cy="4023360"/>
          </a:xfrm>
        </p:spPr>
        <p:txBody>
          <a:bodyPr/>
          <a:lstStyle/>
          <a:p>
            <a:r>
              <a:rPr lang="en-US" dirty="0"/>
              <a:t>2. </a:t>
            </a:r>
            <a:r>
              <a:rPr lang="en-US" dirty="0" err="1"/>
              <a:t>Đọc</a:t>
            </a:r>
            <a:r>
              <a:rPr lang="en-US" dirty="0"/>
              <a:t> </a:t>
            </a:r>
            <a:r>
              <a:rPr lang="en-US" dirty="0" err="1"/>
              <a:t>dữ</a:t>
            </a:r>
            <a:r>
              <a:rPr lang="en-US" dirty="0"/>
              <a:t> </a:t>
            </a:r>
            <a:r>
              <a:rPr lang="en-US" dirty="0" err="1"/>
              <a:t>liệu</a:t>
            </a:r>
            <a:r>
              <a:rPr lang="en-US" dirty="0"/>
              <a:t> (read): </a:t>
            </a:r>
            <a:r>
              <a:rPr lang="vi-VN" dirty="0">
                <a:latin typeface="Calibri" panose="020F0502020204030204" pitchFamily="34" charset="0"/>
                <a:cs typeface="Calibri" panose="020F0502020204030204" pitchFamily="34" charset="0"/>
              </a:rPr>
              <a:t>Để đọc dữ liệu, chúng ta sử dụng phương thức getValue() và sử dụng với một trong 3 listenner là </a:t>
            </a:r>
            <a:r>
              <a:rPr lang="vi-VN" b="1" dirty="0">
                <a:latin typeface="Calibri" panose="020F0502020204030204" pitchFamily="34" charset="0"/>
                <a:cs typeface="Calibri" panose="020F0502020204030204" pitchFamily="34" charset="0"/>
              </a:rPr>
              <a:t>addValueEventListener</a:t>
            </a:r>
            <a:r>
              <a:rPr lang="vi-VN" dirty="0">
                <a:latin typeface="Calibri" panose="020F0502020204030204" pitchFamily="34" charset="0"/>
                <a:cs typeface="Calibri" panose="020F0502020204030204" pitchFamily="34" charset="0"/>
              </a:rPr>
              <a:t>, </a:t>
            </a:r>
            <a:r>
              <a:rPr lang="vi-VN" b="1" dirty="0">
                <a:latin typeface="Calibri" panose="020F0502020204030204" pitchFamily="34" charset="0"/>
                <a:cs typeface="Calibri" panose="020F0502020204030204" pitchFamily="34" charset="0"/>
              </a:rPr>
              <a:t>addListenerForSingleValueEvent</a:t>
            </a:r>
            <a:r>
              <a:rPr lang="vi-VN" dirty="0">
                <a:latin typeface="Calibri" panose="020F0502020204030204" pitchFamily="34" charset="0"/>
                <a:cs typeface="Calibri" panose="020F0502020204030204" pitchFamily="34" charset="0"/>
              </a:rPr>
              <a:t>, </a:t>
            </a:r>
            <a:r>
              <a:rPr lang="vi-VN" b="1" dirty="0">
                <a:latin typeface="Calibri" panose="020F0502020204030204" pitchFamily="34" charset="0"/>
                <a:cs typeface="Calibri" panose="020F0502020204030204" pitchFamily="34" charset="0"/>
              </a:rPr>
              <a:t>addChildEventListener</a:t>
            </a:r>
            <a:endParaRPr lang="en-US"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B8092861-D7EF-4F5F-9D4F-F53B39E0EEB3}"/>
              </a:ext>
            </a:extLst>
          </p:cNvPr>
          <p:cNvPicPr>
            <a:picLocks noChangeAspect="1"/>
          </p:cNvPicPr>
          <p:nvPr/>
        </p:nvPicPr>
        <p:blipFill>
          <a:blip r:embed="rId2"/>
          <a:stretch>
            <a:fillRect/>
          </a:stretch>
        </p:blipFill>
        <p:spPr>
          <a:xfrm>
            <a:off x="2495550" y="2942350"/>
            <a:ext cx="7200900" cy="2428875"/>
          </a:xfrm>
          <a:prstGeom prst="rect">
            <a:avLst/>
          </a:prstGeom>
        </p:spPr>
      </p:pic>
    </p:spTree>
    <p:extLst>
      <p:ext uri="{BB962C8B-B14F-4D97-AF65-F5344CB8AC3E}">
        <p14:creationId xmlns:p14="http://schemas.microsoft.com/office/powerpoint/2010/main" val="1920801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63120-969E-416A-BC4A-C4E7D3F4BBBC}"/>
              </a:ext>
            </a:extLst>
          </p:cNvPr>
          <p:cNvSpPr>
            <a:spLocks noGrp="1"/>
          </p:cNvSpPr>
          <p:nvPr>
            <p:ph type="title"/>
          </p:nvPr>
        </p:nvSpPr>
        <p:spPr/>
        <p:txBody>
          <a:bodyPr/>
          <a:lstStyle/>
          <a:p>
            <a:r>
              <a:rPr lang="en-US" dirty="0"/>
              <a:t>THỰC HIỆN CRUD</a:t>
            </a:r>
          </a:p>
        </p:txBody>
      </p:sp>
      <p:sp>
        <p:nvSpPr>
          <p:cNvPr id="3" name="Content Placeholder 2">
            <a:extLst>
              <a:ext uri="{FF2B5EF4-FFF2-40B4-BE49-F238E27FC236}">
                <a16:creationId xmlns:a16="http://schemas.microsoft.com/office/drawing/2014/main" id="{EB05B73A-67DC-47E0-ABB5-070FE4F7938F}"/>
              </a:ext>
            </a:extLst>
          </p:cNvPr>
          <p:cNvSpPr>
            <a:spLocks noGrp="1"/>
          </p:cNvSpPr>
          <p:nvPr>
            <p:ph idx="1"/>
          </p:nvPr>
        </p:nvSpPr>
        <p:spPr/>
        <p:txBody>
          <a:bodyPr/>
          <a:lstStyle/>
          <a:p>
            <a:r>
              <a:rPr lang="en-US" dirty="0"/>
              <a:t>3. </a:t>
            </a:r>
            <a:r>
              <a:rPr lang="en-US" dirty="0" err="1"/>
              <a:t>Thay</a:t>
            </a:r>
            <a:r>
              <a:rPr lang="en-US" dirty="0"/>
              <a:t> </a:t>
            </a:r>
            <a:r>
              <a:rPr lang="en-US" dirty="0" err="1"/>
              <a:t>đổi</a:t>
            </a:r>
            <a:r>
              <a:rPr lang="en-US" dirty="0"/>
              <a:t> </a:t>
            </a:r>
            <a:r>
              <a:rPr lang="en-US" dirty="0" err="1"/>
              <a:t>dữ</a:t>
            </a:r>
            <a:r>
              <a:rPr lang="en-US" dirty="0"/>
              <a:t> </a:t>
            </a:r>
            <a:r>
              <a:rPr lang="en-US" dirty="0" err="1"/>
              <a:t>liệu</a:t>
            </a:r>
            <a:r>
              <a:rPr lang="en-US" dirty="0"/>
              <a:t> (Update): </a:t>
            </a:r>
            <a:r>
              <a:rPr lang="vi-VN" dirty="0">
                <a:latin typeface="Calibri" panose="020F0502020204030204" pitchFamily="34" charset="0"/>
                <a:cs typeface="Calibri" panose="020F0502020204030204" pitchFamily="34" charset="0"/>
              </a:rPr>
              <a:t>Để thay đổi dữ liệu, chúng ta cũng sử dụng phương thức </a:t>
            </a:r>
            <a:r>
              <a:rPr lang="vi-VN" b="1" dirty="0">
                <a:latin typeface="Calibri" panose="020F0502020204030204" pitchFamily="34" charset="0"/>
                <a:cs typeface="Calibri" panose="020F0502020204030204" pitchFamily="34" charset="0"/>
              </a:rPr>
              <a:t>setValue()</a:t>
            </a:r>
            <a:r>
              <a:rPr lang="vi-VN" dirty="0">
                <a:latin typeface="Calibri" panose="020F0502020204030204" pitchFamily="34" charset="0"/>
                <a:cs typeface="Calibri" panose="020F0502020204030204" pitchFamily="34" charset="0"/>
              </a:rPr>
              <a:t> và truyền giá trị mới</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4. </a:t>
            </a:r>
            <a:r>
              <a:rPr lang="en-US" dirty="0" err="1">
                <a:latin typeface="Calibri" panose="020F0502020204030204" pitchFamily="34" charset="0"/>
                <a:cs typeface="Calibri" panose="020F0502020204030204" pitchFamily="34" charset="0"/>
              </a:rPr>
              <a:t>Xóa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dữ</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liệu</a:t>
            </a:r>
            <a:r>
              <a:rPr lang="en-US" dirty="0">
                <a:latin typeface="Calibri" panose="020F0502020204030204" pitchFamily="34" charset="0"/>
                <a:cs typeface="Calibri" panose="020F0502020204030204" pitchFamily="34" charset="0"/>
              </a:rPr>
              <a:t> (Delete): </a:t>
            </a:r>
            <a:r>
              <a:rPr lang="vi-VN" dirty="0">
                <a:latin typeface="Calibri" panose="020F0502020204030204" pitchFamily="34" charset="0"/>
                <a:cs typeface="Calibri" panose="020F0502020204030204" pitchFamily="34" charset="0"/>
              </a:rPr>
              <a:t>Phương thức removeValue() được sử dụng để xóa dữ liệu trong Firebase database.</a:t>
            </a:r>
            <a:endParaRPr lang="en-US"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09648851-E2CF-499C-BDC5-7CA7BD5C6E28}"/>
              </a:ext>
            </a:extLst>
          </p:cNvPr>
          <p:cNvPicPr>
            <a:picLocks noChangeAspect="1"/>
          </p:cNvPicPr>
          <p:nvPr/>
        </p:nvPicPr>
        <p:blipFill>
          <a:blip r:embed="rId2"/>
          <a:stretch>
            <a:fillRect/>
          </a:stretch>
        </p:blipFill>
        <p:spPr>
          <a:xfrm>
            <a:off x="2514600" y="2533650"/>
            <a:ext cx="7162800" cy="895350"/>
          </a:xfrm>
          <a:prstGeom prst="rect">
            <a:avLst/>
          </a:prstGeom>
        </p:spPr>
      </p:pic>
    </p:spTree>
    <p:extLst>
      <p:ext uri="{BB962C8B-B14F-4D97-AF65-F5344CB8AC3E}">
        <p14:creationId xmlns:p14="http://schemas.microsoft.com/office/powerpoint/2010/main" val="2234070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FF64524-5C63-4A02-A02F-F330EFF4B702}"/>
              </a:ext>
            </a:extLst>
          </p:cNvPr>
          <p:cNvPicPr>
            <a:picLocks noChangeAspect="1"/>
          </p:cNvPicPr>
          <p:nvPr/>
        </p:nvPicPr>
        <p:blipFill>
          <a:blip r:embed="rId2"/>
          <a:stretch>
            <a:fillRect/>
          </a:stretch>
        </p:blipFill>
        <p:spPr>
          <a:xfrm>
            <a:off x="633999" y="1336628"/>
            <a:ext cx="6909801" cy="3921312"/>
          </a:xfrm>
          <a:prstGeom prst="rect">
            <a:avLst/>
          </a:prstGeom>
        </p:spPr>
      </p:pic>
      <p:sp>
        <p:nvSpPr>
          <p:cNvPr id="2" name="Title 1">
            <a:extLst>
              <a:ext uri="{FF2B5EF4-FFF2-40B4-BE49-F238E27FC236}">
                <a16:creationId xmlns:a16="http://schemas.microsoft.com/office/drawing/2014/main" id="{FE8CC5CC-B542-4732-9C13-14448D0EA4E3}"/>
              </a:ext>
            </a:extLst>
          </p:cNvPr>
          <p:cNvSpPr>
            <a:spLocks noGrp="1"/>
          </p:cNvSpPr>
          <p:nvPr>
            <p:ph type="title"/>
          </p:nvPr>
        </p:nvSpPr>
        <p:spPr>
          <a:xfrm>
            <a:off x="7859485" y="634946"/>
            <a:ext cx="3690257" cy="1450757"/>
          </a:xfrm>
        </p:spPr>
        <p:txBody>
          <a:bodyPr>
            <a:normAutofit/>
          </a:bodyPr>
          <a:lstStyle/>
          <a:p>
            <a:r>
              <a:rPr lang="en-US" sz="3700" dirty="0"/>
              <a:t>ANDROID STUDIO VỚI FIREBASE</a:t>
            </a:r>
          </a:p>
        </p:txBody>
      </p:sp>
      <p:sp>
        <p:nvSpPr>
          <p:cNvPr id="3" name="Content Placeholder 2">
            <a:extLst>
              <a:ext uri="{FF2B5EF4-FFF2-40B4-BE49-F238E27FC236}">
                <a16:creationId xmlns:a16="http://schemas.microsoft.com/office/drawing/2014/main" id="{FC299B66-FDD5-4663-8F95-517145A22739}"/>
              </a:ext>
            </a:extLst>
          </p:cNvPr>
          <p:cNvSpPr>
            <a:spLocks noGrp="1"/>
          </p:cNvSpPr>
          <p:nvPr>
            <p:ph idx="1"/>
          </p:nvPr>
        </p:nvSpPr>
        <p:spPr>
          <a:xfrm>
            <a:off x="7859485" y="2198914"/>
            <a:ext cx="3690257" cy="3670180"/>
          </a:xfrm>
        </p:spPr>
        <p:txBody>
          <a:bodyPr>
            <a:normAutofit/>
          </a:bodyPr>
          <a:lstStyle/>
          <a:p>
            <a:r>
              <a:rPr lang="en-US" sz="1700"/>
              <a:t>B</a:t>
            </a:r>
            <a:r>
              <a:rPr lang="vi-VN" sz="1700"/>
              <a:t>ư</a:t>
            </a:r>
            <a:r>
              <a:rPr lang="en-US" sz="1700" err="1"/>
              <a:t>ớc</a:t>
            </a:r>
            <a:r>
              <a:rPr lang="en-US" sz="1700"/>
              <a:t> 1: </a:t>
            </a:r>
            <a:r>
              <a:rPr lang="en-US" sz="1700" err="1"/>
              <a:t>Tạo</a:t>
            </a:r>
            <a:r>
              <a:rPr lang="en-US" sz="1700"/>
              <a:t> project android </a:t>
            </a:r>
            <a:r>
              <a:rPr lang="en-US" sz="1700" err="1"/>
              <a:t>mới</a:t>
            </a:r>
            <a:r>
              <a:rPr lang="en-US" sz="1700"/>
              <a:t> </a:t>
            </a:r>
            <a:r>
              <a:rPr lang="en-US" sz="1700" err="1"/>
              <a:t>có</a:t>
            </a:r>
            <a:r>
              <a:rPr lang="en-US" sz="1700"/>
              <a:t> </a:t>
            </a:r>
            <a:r>
              <a:rPr lang="en-US" sz="1700" err="1"/>
              <a:t>hỗ</a:t>
            </a:r>
            <a:r>
              <a:rPr lang="en-US" sz="1700"/>
              <a:t> </a:t>
            </a:r>
            <a:r>
              <a:rPr lang="en-US" sz="1700" err="1"/>
              <a:t>trợ</a:t>
            </a:r>
            <a:r>
              <a:rPr lang="en-US" sz="1700"/>
              <a:t> </a:t>
            </a:r>
            <a:r>
              <a:rPr lang="en-US" sz="1700" err="1"/>
              <a:t>kotlin</a:t>
            </a:r>
            <a:endParaRPr lang="en-US" sz="1700"/>
          </a:p>
          <a:p>
            <a:r>
              <a:rPr lang="en-US" sz="1700"/>
              <a:t>B</a:t>
            </a:r>
            <a:r>
              <a:rPr lang="vi-VN" sz="1700"/>
              <a:t>ư</a:t>
            </a:r>
            <a:r>
              <a:rPr lang="en-US" sz="1700" err="1"/>
              <a:t>ớc</a:t>
            </a:r>
            <a:r>
              <a:rPr lang="en-US" sz="1700"/>
              <a:t> 2: </a:t>
            </a:r>
            <a:r>
              <a:rPr lang="en-US" sz="1700" err="1"/>
              <a:t>Truy</a:t>
            </a:r>
            <a:r>
              <a:rPr lang="en-US" sz="1700"/>
              <a:t> </a:t>
            </a:r>
            <a:r>
              <a:rPr lang="en-US" sz="1700" err="1"/>
              <a:t>cập</a:t>
            </a:r>
            <a:r>
              <a:rPr lang="en-US" sz="1700"/>
              <a:t> </a:t>
            </a:r>
            <a:r>
              <a:rPr lang="en-US" sz="1700" u="sng">
                <a:hlinkClick r:id="rId3"/>
              </a:rPr>
              <a:t>https://firebase.google.com/</a:t>
            </a:r>
            <a:r>
              <a:rPr lang="en-US" sz="1700"/>
              <a:t> </a:t>
            </a:r>
            <a:r>
              <a:rPr lang="en-US" sz="1700" err="1"/>
              <a:t>và</a:t>
            </a:r>
            <a:r>
              <a:rPr lang="en-US" sz="1700"/>
              <a:t> </a:t>
            </a:r>
            <a:r>
              <a:rPr lang="en-US" sz="1700" err="1"/>
              <a:t>chọn</a:t>
            </a:r>
            <a:r>
              <a:rPr lang="en-US" sz="1700"/>
              <a:t> </a:t>
            </a:r>
            <a:r>
              <a:rPr lang="en-US" sz="1700" b="1"/>
              <a:t>GO TO CONSOLE:</a:t>
            </a:r>
          </a:p>
          <a:p>
            <a:pPr lvl="1"/>
            <a:r>
              <a:rPr lang="en-US" sz="1700" b="1" err="1"/>
              <a:t>Đăng</a:t>
            </a:r>
            <a:r>
              <a:rPr lang="en-US" sz="1700" b="1"/>
              <a:t> </a:t>
            </a:r>
            <a:r>
              <a:rPr lang="en-US" sz="1700" b="1" err="1"/>
              <a:t>nhập</a:t>
            </a:r>
            <a:r>
              <a:rPr lang="en-US" sz="1700" b="1"/>
              <a:t> </a:t>
            </a:r>
            <a:r>
              <a:rPr lang="en-US" sz="1700" b="1" err="1"/>
              <a:t>gmail</a:t>
            </a:r>
            <a:endParaRPr lang="en-US" sz="1700" b="1"/>
          </a:p>
          <a:p>
            <a:pPr lvl="1"/>
            <a:r>
              <a:rPr lang="en-US" sz="1700" b="1" err="1"/>
              <a:t>Thực</a:t>
            </a:r>
            <a:r>
              <a:rPr lang="en-US" sz="1700" b="1"/>
              <a:t> </a:t>
            </a:r>
            <a:r>
              <a:rPr lang="en-US" sz="1700" b="1" err="1"/>
              <a:t>hiện</a:t>
            </a:r>
            <a:r>
              <a:rPr lang="en-US" sz="1700" b="1"/>
              <a:t> </a:t>
            </a:r>
            <a:r>
              <a:rPr lang="en-US" sz="1700" b="1" err="1"/>
              <a:t>nh</a:t>
            </a:r>
            <a:r>
              <a:rPr lang="vi-VN" sz="1700" b="1"/>
              <a:t>ư</a:t>
            </a:r>
            <a:r>
              <a:rPr lang="en-US" sz="1700" b="1"/>
              <a:t> h</a:t>
            </a:r>
            <a:r>
              <a:rPr lang="vi-VN" sz="1700" b="1"/>
              <a:t>ư</a:t>
            </a:r>
            <a:r>
              <a:rPr lang="en-US" sz="1700" b="1" err="1"/>
              <a:t>ớng</a:t>
            </a:r>
            <a:r>
              <a:rPr lang="en-US" sz="1700" b="1"/>
              <a:t> </a:t>
            </a:r>
            <a:r>
              <a:rPr lang="en-US" sz="1700" b="1" err="1"/>
              <a:t>dẫn</a:t>
            </a:r>
            <a:r>
              <a:rPr lang="en-US" sz="1700" b="1"/>
              <a:t> </a:t>
            </a:r>
            <a:r>
              <a:rPr lang="en-US" sz="1700" b="1" err="1"/>
              <a:t>để</a:t>
            </a:r>
            <a:r>
              <a:rPr lang="en-US" sz="1700" b="1"/>
              <a:t> </a:t>
            </a:r>
            <a:r>
              <a:rPr lang="en-US" sz="1700" b="1" err="1"/>
              <a:t>tạo</a:t>
            </a:r>
            <a:r>
              <a:rPr lang="en-US" sz="1700" b="1"/>
              <a:t> project firebase </a:t>
            </a:r>
            <a:r>
              <a:rPr lang="en-US" sz="1700" b="1" err="1"/>
              <a:t>vào</a:t>
            </a:r>
            <a:r>
              <a:rPr lang="en-US" sz="1700" b="1"/>
              <a:t> </a:t>
            </a:r>
            <a:r>
              <a:rPr lang="en-US" sz="1700" b="1" err="1"/>
              <a:t>tải</a:t>
            </a:r>
            <a:r>
              <a:rPr lang="en-US" sz="1700" b="1"/>
              <a:t>: google-</a:t>
            </a:r>
            <a:r>
              <a:rPr lang="en-US" sz="1700" b="1" err="1"/>
              <a:t>services.json</a:t>
            </a:r>
            <a:r>
              <a:rPr lang="en-US" sz="1700"/>
              <a:t> </a:t>
            </a:r>
            <a:r>
              <a:rPr lang="en-US" sz="1700" err="1"/>
              <a:t>và</a:t>
            </a:r>
            <a:r>
              <a:rPr lang="en-US" sz="1700"/>
              <a:t> </a:t>
            </a:r>
            <a:r>
              <a:rPr lang="en-US" sz="1700" b="1"/>
              <a:t>google-</a:t>
            </a:r>
            <a:r>
              <a:rPr lang="en-US" sz="1700" b="1" err="1"/>
              <a:t>services.json</a:t>
            </a:r>
            <a:endParaRPr lang="en-US" sz="1700" b="1"/>
          </a:p>
          <a:p>
            <a:pPr lvl="1"/>
            <a:r>
              <a:rPr lang="en-US" sz="1700" b="1"/>
              <a:t>Sau </a:t>
            </a:r>
            <a:r>
              <a:rPr lang="en-US" sz="1700" b="1" err="1"/>
              <a:t>khi</a:t>
            </a:r>
            <a:r>
              <a:rPr lang="en-US" sz="1700" b="1"/>
              <a:t> finish, ta </a:t>
            </a:r>
            <a:r>
              <a:rPr lang="en-US" sz="1700" b="1" err="1"/>
              <a:t>thảy</a:t>
            </a:r>
            <a:r>
              <a:rPr lang="en-US" sz="1700" b="1"/>
              <a:t> </a:t>
            </a:r>
            <a:r>
              <a:rPr lang="en-US" sz="1700" b="1" err="1"/>
              <a:t>đổi</a:t>
            </a:r>
            <a:r>
              <a:rPr lang="en-US" sz="1700" b="1"/>
              <a:t> rule </a:t>
            </a:r>
            <a:r>
              <a:rPr lang="en-US" sz="1700" b="1" err="1"/>
              <a:t>cho</a:t>
            </a:r>
            <a:r>
              <a:rPr lang="en-US" sz="1700" b="1"/>
              <a:t> </a:t>
            </a:r>
            <a:r>
              <a:rPr lang="en-US" sz="1700" b="1" err="1"/>
              <a:t>phép</a:t>
            </a:r>
            <a:r>
              <a:rPr lang="en-US" sz="1700" b="1"/>
              <a:t> </a:t>
            </a:r>
            <a:r>
              <a:rPr lang="en-US" sz="1700" b="1" err="1"/>
              <a:t>đọc</a:t>
            </a:r>
            <a:r>
              <a:rPr lang="en-US" sz="1700" b="1"/>
              <a:t> </a:t>
            </a:r>
            <a:r>
              <a:rPr lang="en-US" sz="1700" b="1" err="1"/>
              <a:t>và</a:t>
            </a:r>
            <a:r>
              <a:rPr lang="en-US" sz="1700" b="1"/>
              <a:t> </a:t>
            </a:r>
            <a:r>
              <a:rPr lang="en-US" sz="1700" b="1" err="1"/>
              <a:t>ghi</a:t>
            </a:r>
            <a:r>
              <a:rPr lang="en-US" sz="1700" b="1"/>
              <a:t> </a:t>
            </a:r>
            <a:r>
              <a:rPr lang="en-US" sz="1700" b="1" err="1"/>
              <a:t>dữ</a:t>
            </a:r>
            <a:r>
              <a:rPr lang="en-US" sz="1700" b="1"/>
              <a:t> </a:t>
            </a:r>
            <a:r>
              <a:rPr lang="en-US" sz="1700" b="1" err="1"/>
              <a:t>liệu</a:t>
            </a:r>
            <a:r>
              <a:rPr lang="en-US" sz="1700" b="1"/>
              <a:t> </a:t>
            </a:r>
            <a:r>
              <a:rPr lang="en-US" sz="1700" b="1" err="1"/>
              <a:t>mà</a:t>
            </a:r>
            <a:r>
              <a:rPr lang="en-US" sz="1700" b="1"/>
              <a:t> </a:t>
            </a:r>
            <a:r>
              <a:rPr lang="en-US" sz="1700" b="1" err="1"/>
              <a:t>không</a:t>
            </a:r>
            <a:r>
              <a:rPr lang="en-US" sz="1700" b="1"/>
              <a:t> </a:t>
            </a:r>
            <a:r>
              <a:rPr lang="en-US" sz="1700" b="1" err="1"/>
              <a:t>cần</a:t>
            </a:r>
            <a:r>
              <a:rPr lang="en-US" sz="1700" b="1"/>
              <a:t> </a:t>
            </a:r>
            <a:r>
              <a:rPr lang="en-US" sz="1700" b="1" err="1"/>
              <a:t>chứng</a:t>
            </a:r>
            <a:r>
              <a:rPr lang="en-US" sz="1700" b="1"/>
              <a:t> thực</a:t>
            </a:r>
            <a:endParaRPr lang="en-US" sz="1700"/>
          </a:p>
        </p:txBody>
      </p:sp>
    </p:spTree>
    <p:extLst>
      <p:ext uri="{BB962C8B-B14F-4D97-AF65-F5344CB8AC3E}">
        <p14:creationId xmlns:p14="http://schemas.microsoft.com/office/powerpoint/2010/main" val="2640677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9">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11">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13">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15">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7">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19">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21">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930ACBB-B82B-4103-B968-E0DFB31A68DB}"/>
              </a:ext>
            </a:extLst>
          </p:cNvPr>
          <p:cNvPicPr>
            <a:picLocks noChangeAspect="1"/>
          </p:cNvPicPr>
          <p:nvPr/>
        </p:nvPicPr>
        <p:blipFill>
          <a:blip r:embed="rId2"/>
          <a:stretch>
            <a:fillRect/>
          </a:stretch>
        </p:blipFill>
        <p:spPr>
          <a:xfrm>
            <a:off x="635457" y="1094389"/>
            <a:ext cx="5131653" cy="2694117"/>
          </a:xfrm>
          <a:prstGeom prst="rect">
            <a:avLst/>
          </a:prstGeom>
        </p:spPr>
      </p:pic>
      <p:pic>
        <p:nvPicPr>
          <p:cNvPr id="5" name="Picture 4">
            <a:extLst>
              <a:ext uri="{FF2B5EF4-FFF2-40B4-BE49-F238E27FC236}">
                <a16:creationId xmlns:a16="http://schemas.microsoft.com/office/drawing/2014/main" id="{838C83C8-3AFE-49F1-B71C-C47571070A5D}"/>
              </a:ext>
            </a:extLst>
          </p:cNvPr>
          <p:cNvPicPr>
            <a:picLocks noChangeAspect="1"/>
          </p:cNvPicPr>
          <p:nvPr/>
        </p:nvPicPr>
        <p:blipFill>
          <a:blip r:embed="rId3"/>
          <a:stretch>
            <a:fillRect/>
          </a:stretch>
        </p:blipFill>
        <p:spPr>
          <a:xfrm>
            <a:off x="6424891" y="1085130"/>
            <a:ext cx="5118182" cy="2712636"/>
          </a:xfrm>
          <a:prstGeom prst="rect">
            <a:avLst/>
          </a:prstGeom>
        </p:spPr>
      </p:pic>
      <p:sp>
        <p:nvSpPr>
          <p:cNvPr id="24" name="Rectangle 23">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BF3AB7-542F-4631-B702-67F233E31582}"/>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ANDROID STUDIO VỚI FIREBASE</a:t>
            </a:r>
          </a:p>
        </p:txBody>
      </p:sp>
      <p:sp>
        <p:nvSpPr>
          <p:cNvPr id="3" name="Content Placeholder 2">
            <a:extLst>
              <a:ext uri="{FF2B5EF4-FFF2-40B4-BE49-F238E27FC236}">
                <a16:creationId xmlns:a16="http://schemas.microsoft.com/office/drawing/2014/main" id="{29108198-1A13-4A14-B72A-1BF2E8116D1A}"/>
              </a:ext>
            </a:extLst>
          </p:cNvPr>
          <p:cNvSpPr>
            <a:spLocks noGrp="1"/>
          </p:cNvSpPr>
          <p:nvPr>
            <p:ph idx="1"/>
          </p:nvPr>
        </p:nvSpPr>
        <p:spPr>
          <a:xfrm>
            <a:off x="633999" y="5727515"/>
            <a:ext cx="10925101" cy="515477"/>
          </a:xfrm>
        </p:spPr>
        <p:txBody>
          <a:bodyPr vert="horz" lIns="91440" tIns="45720" rIns="91440" bIns="45720" rtlCol="0">
            <a:normAutofit/>
          </a:bodyPr>
          <a:lstStyle/>
          <a:p>
            <a:pPr marL="0" indent="0">
              <a:buNone/>
            </a:pPr>
            <a:r>
              <a:rPr lang="en-US" cap="all" spc="200">
                <a:solidFill>
                  <a:schemeClr val="tx1">
                    <a:lumMod val="85000"/>
                    <a:lumOff val="15000"/>
                  </a:schemeClr>
                </a:solidFill>
                <a:latin typeface="+mj-lt"/>
              </a:rPr>
              <a:t>Bước 3: ta vào android studio để them firebase sdk vào gradle</a:t>
            </a:r>
          </a:p>
        </p:txBody>
      </p:sp>
    </p:spTree>
    <p:extLst>
      <p:ext uri="{BB962C8B-B14F-4D97-AF65-F5344CB8AC3E}">
        <p14:creationId xmlns:p14="http://schemas.microsoft.com/office/powerpoint/2010/main" val="752530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C53C4-EE89-48DE-A56D-17CB1CA240AE}"/>
              </a:ext>
            </a:extLst>
          </p:cNvPr>
          <p:cNvSpPr>
            <a:spLocks noGrp="1"/>
          </p:cNvSpPr>
          <p:nvPr>
            <p:ph type="title"/>
          </p:nvPr>
        </p:nvSpPr>
        <p:spPr/>
        <p:txBody>
          <a:bodyPr/>
          <a:lstStyle/>
          <a:p>
            <a:r>
              <a:rPr lang="en-US" dirty="0"/>
              <a:t>SAMPLE</a:t>
            </a:r>
          </a:p>
        </p:txBody>
      </p:sp>
      <p:sp>
        <p:nvSpPr>
          <p:cNvPr id="3" name="Content Placeholder 2">
            <a:extLst>
              <a:ext uri="{FF2B5EF4-FFF2-40B4-BE49-F238E27FC236}">
                <a16:creationId xmlns:a16="http://schemas.microsoft.com/office/drawing/2014/main" id="{8E7EABEC-EC02-438F-80E2-24985AB0020E}"/>
              </a:ext>
            </a:extLst>
          </p:cNvPr>
          <p:cNvSpPr>
            <a:spLocks noGrp="1"/>
          </p:cNvSpPr>
          <p:nvPr>
            <p:ph idx="1"/>
          </p:nvPr>
        </p:nvSpPr>
        <p:spPr/>
        <p:txBody>
          <a:bodyPr/>
          <a:lstStyle/>
          <a:p>
            <a:r>
              <a:rPr lang="en-US" dirty="0"/>
              <a:t>- </a:t>
            </a:r>
            <a:r>
              <a:rPr lang="en-US" dirty="0" err="1"/>
              <a:t>Tạo</a:t>
            </a:r>
            <a:r>
              <a:rPr lang="en-US" dirty="0"/>
              <a:t> 1 class model </a:t>
            </a:r>
            <a:r>
              <a:rPr lang="en-US" dirty="0" err="1"/>
              <a:t>chứ</a:t>
            </a:r>
            <a:r>
              <a:rPr lang="en-US" dirty="0"/>
              <a:t> </a:t>
            </a:r>
            <a:r>
              <a:rPr lang="en-US" b="1" dirty="0"/>
              <a:t>name </a:t>
            </a:r>
            <a:r>
              <a:rPr lang="en-US" dirty="0" err="1"/>
              <a:t>và</a:t>
            </a:r>
            <a:r>
              <a:rPr lang="en-US" dirty="0"/>
              <a:t> </a:t>
            </a:r>
            <a:r>
              <a:rPr lang="en-US" b="1" dirty="0"/>
              <a:t>email</a:t>
            </a:r>
            <a:r>
              <a:rPr lang="en-US" dirty="0"/>
              <a:t> </a:t>
            </a:r>
            <a:r>
              <a:rPr lang="en-US" dirty="0" err="1"/>
              <a:t>để</a:t>
            </a:r>
            <a:r>
              <a:rPr lang="en-US" dirty="0"/>
              <a:t> </a:t>
            </a:r>
            <a:r>
              <a:rPr lang="en-US" dirty="0" err="1"/>
              <a:t>gửi</a:t>
            </a:r>
            <a:r>
              <a:rPr lang="en-US" dirty="0"/>
              <a:t> </a:t>
            </a:r>
            <a:r>
              <a:rPr lang="en-US" dirty="0" err="1"/>
              <a:t>vào</a:t>
            </a:r>
            <a:r>
              <a:rPr lang="en-US" dirty="0"/>
              <a:t> l</a:t>
            </a:r>
            <a:r>
              <a:rPr lang="vi-VN" dirty="0"/>
              <a:t>ư</a:t>
            </a:r>
            <a:r>
              <a:rPr lang="en-US" dirty="0"/>
              <a:t>u </a:t>
            </a:r>
            <a:r>
              <a:rPr lang="en-US" dirty="0" err="1"/>
              <a:t>vào</a:t>
            </a:r>
            <a:r>
              <a:rPr lang="en-US" dirty="0"/>
              <a:t> firebase</a:t>
            </a:r>
          </a:p>
        </p:txBody>
      </p:sp>
      <p:pic>
        <p:nvPicPr>
          <p:cNvPr id="4" name="Picture 3">
            <a:extLst>
              <a:ext uri="{FF2B5EF4-FFF2-40B4-BE49-F238E27FC236}">
                <a16:creationId xmlns:a16="http://schemas.microsoft.com/office/drawing/2014/main" id="{583FA8AB-2649-4E0E-A408-732F0CEF2427}"/>
              </a:ext>
            </a:extLst>
          </p:cNvPr>
          <p:cNvPicPr>
            <a:picLocks noChangeAspect="1"/>
          </p:cNvPicPr>
          <p:nvPr/>
        </p:nvPicPr>
        <p:blipFill>
          <a:blip r:embed="rId2"/>
          <a:stretch>
            <a:fillRect/>
          </a:stretch>
        </p:blipFill>
        <p:spPr>
          <a:xfrm>
            <a:off x="2743200" y="2347912"/>
            <a:ext cx="6705600" cy="2162175"/>
          </a:xfrm>
          <a:prstGeom prst="rect">
            <a:avLst/>
          </a:prstGeom>
        </p:spPr>
      </p:pic>
    </p:spTree>
    <p:extLst>
      <p:ext uri="{BB962C8B-B14F-4D97-AF65-F5344CB8AC3E}">
        <p14:creationId xmlns:p14="http://schemas.microsoft.com/office/powerpoint/2010/main" val="3562614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C0D22-E872-4769-9F9F-1C7795CFD9D0}"/>
              </a:ext>
            </a:extLst>
          </p:cNvPr>
          <p:cNvSpPr>
            <a:spLocks noGrp="1"/>
          </p:cNvSpPr>
          <p:nvPr>
            <p:ph type="title"/>
          </p:nvPr>
        </p:nvSpPr>
        <p:spPr/>
        <p:txBody>
          <a:bodyPr/>
          <a:lstStyle/>
          <a:p>
            <a:r>
              <a:rPr lang="en-US" dirty="0"/>
              <a:t>Demo-</a:t>
            </a:r>
            <a:r>
              <a:rPr lang="en-US" dirty="0" err="1"/>
              <a:t>SharedPreferences</a:t>
            </a:r>
            <a:endParaRPr lang="en-US" dirty="0"/>
          </a:p>
        </p:txBody>
      </p:sp>
      <p:sp>
        <p:nvSpPr>
          <p:cNvPr id="3" name="Content Placeholder 2">
            <a:extLst>
              <a:ext uri="{FF2B5EF4-FFF2-40B4-BE49-F238E27FC236}">
                <a16:creationId xmlns:a16="http://schemas.microsoft.com/office/drawing/2014/main" id="{BD74FE85-BFFA-4F5A-ADE2-D0991882EEF1}"/>
              </a:ext>
            </a:extLst>
          </p:cNvPr>
          <p:cNvSpPr>
            <a:spLocks noGrp="1"/>
          </p:cNvSpPr>
          <p:nvPr>
            <p:ph idx="1"/>
          </p:nvPr>
        </p:nvSpPr>
        <p:spPr>
          <a:xfrm>
            <a:off x="1097280" y="1845734"/>
            <a:ext cx="6412473" cy="4023360"/>
          </a:xfrm>
        </p:spPr>
        <p:txBody>
          <a:bodyPr/>
          <a:lstStyle/>
          <a:p>
            <a:r>
              <a:rPr lang="en-US" dirty="0"/>
              <a:t>- </a:t>
            </a:r>
            <a:r>
              <a:rPr lang="en-US" dirty="0" err="1"/>
              <a:t>Thiết</a:t>
            </a:r>
            <a:r>
              <a:rPr lang="en-US" dirty="0"/>
              <a:t> </a:t>
            </a:r>
            <a:r>
              <a:rPr lang="en-US" dirty="0" err="1"/>
              <a:t>kế</a:t>
            </a:r>
            <a:r>
              <a:rPr lang="en-US" dirty="0"/>
              <a:t> layout </a:t>
            </a:r>
            <a:r>
              <a:rPr lang="en-US" dirty="0" err="1"/>
              <a:t>đăng</a:t>
            </a:r>
            <a:r>
              <a:rPr lang="en-US" dirty="0"/>
              <a:t> </a:t>
            </a:r>
            <a:r>
              <a:rPr lang="en-US" dirty="0" err="1"/>
              <a:t>nhập</a:t>
            </a:r>
            <a:r>
              <a:rPr lang="en-US" dirty="0"/>
              <a:t> </a:t>
            </a:r>
            <a:r>
              <a:rPr lang="en-US" dirty="0" err="1"/>
              <a:t>nh</a:t>
            </a:r>
            <a:r>
              <a:rPr lang="vi-VN" dirty="0"/>
              <a:t>ư</a:t>
            </a:r>
            <a:r>
              <a:rPr lang="en-US" dirty="0"/>
              <a:t> </a:t>
            </a:r>
            <a:r>
              <a:rPr lang="en-US" dirty="0" err="1"/>
              <a:t>hình</a:t>
            </a:r>
            <a:r>
              <a:rPr lang="en-US" dirty="0"/>
              <a:t> </a:t>
            </a:r>
            <a:r>
              <a:rPr lang="en-US" dirty="0" err="1"/>
              <a:t>gồm</a:t>
            </a:r>
            <a:r>
              <a:rPr lang="en-US" dirty="0"/>
              <a:t> </a:t>
            </a:r>
            <a:r>
              <a:rPr lang="en-US" dirty="0" err="1"/>
              <a:t>editText</a:t>
            </a:r>
            <a:r>
              <a:rPr lang="en-US" dirty="0"/>
              <a:t> </a:t>
            </a:r>
            <a:r>
              <a:rPr lang="en-US" dirty="0" err="1"/>
              <a:t>với</a:t>
            </a:r>
            <a:r>
              <a:rPr lang="en-US" dirty="0"/>
              <a:t> Button</a:t>
            </a:r>
          </a:p>
          <a:p>
            <a:r>
              <a:rPr lang="en-US" dirty="0"/>
              <a:t>-Name: </a:t>
            </a:r>
            <a:r>
              <a:rPr lang="en-US" dirty="0" err="1"/>
              <a:t>edit_text_name</a:t>
            </a:r>
            <a:endParaRPr lang="en-US" dirty="0"/>
          </a:p>
          <a:p>
            <a:r>
              <a:rPr lang="en-US" dirty="0"/>
              <a:t>- E-mail: </a:t>
            </a:r>
            <a:r>
              <a:rPr lang="en-US" dirty="0" err="1"/>
              <a:t>edit_text_email</a:t>
            </a:r>
            <a:endParaRPr lang="en-US" dirty="0"/>
          </a:p>
          <a:p>
            <a:r>
              <a:rPr lang="en-US" dirty="0"/>
              <a:t>- Phone Number: </a:t>
            </a:r>
            <a:r>
              <a:rPr lang="en-US" dirty="0" err="1"/>
              <a:t>edit_text_number</a:t>
            </a:r>
            <a:endParaRPr lang="en-US" dirty="0"/>
          </a:p>
          <a:p>
            <a:r>
              <a:rPr lang="en-US" dirty="0"/>
              <a:t>- SUBMIT: </a:t>
            </a:r>
            <a:r>
              <a:rPr lang="en-US" dirty="0" err="1"/>
              <a:t>btn_submit</a:t>
            </a:r>
            <a:endParaRPr lang="en-US" dirty="0"/>
          </a:p>
        </p:txBody>
      </p:sp>
      <p:pic>
        <p:nvPicPr>
          <p:cNvPr id="5" name="Picture 4">
            <a:extLst>
              <a:ext uri="{FF2B5EF4-FFF2-40B4-BE49-F238E27FC236}">
                <a16:creationId xmlns:a16="http://schemas.microsoft.com/office/drawing/2014/main" id="{395DEE69-4A15-4E2A-9AEC-8968A5DFA6CB}"/>
              </a:ext>
            </a:extLst>
          </p:cNvPr>
          <p:cNvPicPr>
            <a:picLocks noChangeAspect="1"/>
          </p:cNvPicPr>
          <p:nvPr/>
        </p:nvPicPr>
        <p:blipFill>
          <a:blip r:embed="rId2"/>
          <a:stretch>
            <a:fillRect/>
          </a:stretch>
        </p:blipFill>
        <p:spPr>
          <a:xfrm>
            <a:off x="8022943" y="437744"/>
            <a:ext cx="3256603" cy="5749047"/>
          </a:xfrm>
          <a:prstGeom prst="rect">
            <a:avLst/>
          </a:prstGeom>
        </p:spPr>
      </p:pic>
    </p:spTree>
    <p:extLst>
      <p:ext uri="{BB962C8B-B14F-4D97-AF65-F5344CB8AC3E}">
        <p14:creationId xmlns:p14="http://schemas.microsoft.com/office/powerpoint/2010/main" val="2515920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8CB3-B85A-46F3-A403-F00C7916DFC6}"/>
              </a:ext>
            </a:extLst>
          </p:cNvPr>
          <p:cNvSpPr>
            <a:spLocks noGrp="1"/>
          </p:cNvSpPr>
          <p:nvPr>
            <p:ph type="title"/>
          </p:nvPr>
        </p:nvSpPr>
        <p:spPr/>
        <p:txBody>
          <a:bodyPr/>
          <a:lstStyle/>
          <a:p>
            <a:r>
              <a:rPr lang="en-US" dirty="0"/>
              <a:t>SAMPLE</a:t>
            </a:r>
          </a:p>
        </p:txBody>
      </p:sp>
      <p:sp>
        <p:nvSpPr>
          <p:cNvPr id="3" name="Content Placeholder 2">
            <a:extLst>
              <a:ext uri="{FF2B5EF4-FFF2-40B4-BE49-F238E27FC236}">
                <a16:creationId xmlns:a16="http://schemas.microsoft.com/office/drawing/2014/main" id="{3BC0EF0A-8E39-4F29-8AAD-A6D761CF685E}"/>
              </a:ext>
            </a:extLst>
          </p:cNvPr>
          <p:cNvSpPr>
            <a:spLocks noGrp="1"/>
          </p:cNvSpPr>
          <p:nvPr>
            <p:ph idx="1"/>
          </p:nvPr>
        </p:nvSpPr>
        <p:spPr>
          <a:xfrm>
            <a:off x="1097280" y="1845734"/>
            <a:ext cx="4305144" cy="4023360"/>
          </a:xfrm>
        </p:spPr>
        <p:txBody>
          <a:bodyPr/>
          <a:lstStyle/>
          <a:p>
            <a:r>
              <a:rPr lang="en-US" dirty="0"/>
              <a:t>- ta </a:t>
            </a:r>
            <a:r>
              <a:rPr lang="en-US" dirty="0" err="1"/>
              <a:t>thiết</a:t>
            </a:r>
            <a:r>
              <a:rPr lang="en-US" dirty="0"/>
              <a:t> </a:t>
            </a:r>
            <a:r>
              <a:rPr lang="en-US" dirty="0" err="1"/>
              <a:t>kế</a:t>
            </a:r>
            <a:r>
              <a:rPr lang="en-US" dirty="0"/>
              <a:t> 1 layout đ</a:t>
            </a:r>
            <a:r>
              <a:rPr lang="vi-VN" dirty="0"/>
              <a:t>ơ</a:t>
            </a:r>
            <a:r>
              <a:rPr lang="en-US" dirty="0"/>
              <a:t>n </a:t>
            </a:r>
            <a:r>
              <a:rPr lang="en-US" dirty="0" err="1"/>
              <a:t>giản</a:t>
            </a:r>
            <a:r>
              <a:rPr lang="en-US" dirty="0"/>
              <a:t> </a:t>
            </a:r>
            <a:r>
              <a:rPr lang="en-US" dirty="0" err="1"/>
              <a:t>nh</a:t>
            </a:r>
            <a:r>
              <a:rPr lang="vi-VN" dirty="0"/>
              <a:t>ư</a:t>
            </a:r>
            <a:r>
              <a:rPr lang="en-US" dirty="0"/>
              <a:t> </a:t>
            </a:r>
            <a:r>
              <a:rPr lang="en-US" dirty="0" err="1"/>
              <a:t>sau</a:t>
            </a:r>
            <a:r>
              <a:rPr lang="en-US" dirty="0"/>
              <a:t>:</a:t>
            </a:r>
          </a:p>
          <a:p>
            <a:r>
              <a:rPr lang="en-US" dirty="0"/>
              <a:t>(</a:t>
            </a:r>
            <a:r>
              <a:rPr lang="en-US" dirty="0" err="1"/>
              <a:t>tạo</a:t>
            </a:r>
            <a:r>
              <a:rPr lang="en-US" dirty="0"/>
              <a:t> them 1 class </a:t>
            </a:r>
            <a:r>
              <a:rPr lang="en-US" dirty="0" err="1"/>
              <a:t>ListviewAdapter</a:t>
            </a:r>
            <a:r>
              <a:rPr lang="en-US" dirty="0"/>
              <a:t> </a:t>
            </a:r>
            <a:r>
              <a:rPr lang="en-US" dirty="0" err="1"/>
              <a:t>để</a:t>
            </a:r>
            <a:r>
              <a:rPr lang="en-US" dirty="0"/>
              <a:t> custom layout </a:t>
            </a:r>
            <a:r>
              <a:rPr lang="en-US" dirty="0" err="1"/>
              <a:t>của</a:t>
            </a:r>
            <a:r>
              <a:rPr lang="en-US" dirty="0"/>
              <a:t> </a:t>
            </a:r>
            <a:r>
              <a:rPr lang="en-US" dirty="0" err="1"/>
              <a:t>listview</a:t>
            </a:r>
            <a:r>
              <a:rPr lang="en-US" dirty="0"/>
              <a:t>)</a:t>
            </a:r>
          </a:p>
        </p:txBody>
      </p:sp>
      <p:pic>
        <p:nvPicPr>
          <p:cNvPr id="2050" name="Picture 2" descr="http://giasutinhoc.vn/wp-content/uploads/2018/01/huong-dan-su-dung-firebase-database-trong-android-voi-kotlin-11.png">
            <a:extLst>
              <a:ext uri="{FF2B5EF4-FFF2-40B4-BE49-F238E27FC236}">
                <a16:creationId xmlns:a16="http://schemas.microsoft.com/office/drawing/2014/main" id="{F3B3E442-4F68-417A-90EC-193BA340EE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190" y="1845734"/>
            <a:ext cx="2688077" cy="4308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439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A839-6677-4FB1-AF14-6D1BF2ACCA7E}"/>
              </a:ext>
            </a:extLst>
          </p:cNvPr>
          <p:cNvSpPr>
            <a:spLocks noGrp="1"/>
          </p:cNvSpPr>
          <p:nvPr>
            <p:ph type="title"/>
          </p:nvPr>
        </p:nvSpPr>
        <p:spPr/>
        <p:txBody>
          <a:bodyPr/>
          <a:lstStyle/>
          <a:p>
            <a:r>
              <a:rPr lang="en-US" dirty="0"/>
              <a:t>SAMPLE</a:t>
            </a:r>
          </a:p>
        </p:txBody>
      </p:sp>
      <p:pic>
        <p:nvPicPr>
          <p:cNvPr id="5" name="Picture 4">
            <a:extLst>
              <a:ext uri="{FF2B5EF4-FFF2-40B4-BE49-F238E27FC236}">
                <a16:creationId xmlns:a16="http://schemas.microsoft.com/office/drawing/2014/main" id="{E862EE80-271E-4CAA-9F2C-E6183FE6279C}"/>
              </a:ext>
            </a:extLst>
          </p:cNvPr>
          <p:cNvPicPr>
            <a:picLocks noChangeAspect="1"/>
          </p:cNvPicPr>
          <p:nvPr/>
        </p:nvPicPr>
        <p:blipFill>
          <a:blip r:embed="rId2"/>
          <a:stretch>
            <a:fillRect/>
          </a:stretch>
        </p:blipFill>
        <p:spPr>
          <a:xfrm>
            <a:off x="5825789" y="1758151"/>
            <a:ext cx="6195977" cy="4106296"/>
          </a:xfrm>
          <a:prstGeom prst="rect">
            <a:avLst/>
          </a:prstGeom>
        </p:spPr>
      </p:pic>
      <p:pic>
        <p:nvPicPr>
          <p:cNvPr id="7" name="Content Placeholder 6">
            <a:extLst>
              <a:ext uri="{FF2B5EF4-FFF2-40B4-BE49-F238E27FC236}">
                <a16:creationId xmlns:a16="http://schemas.microsoft.com/office/drawing/2014/main" id="{0FC021A8-FC62-470D-B9E6-4AD88E58F0AD}"/>
              </a:ext>
            </a:extLst>
          </p:cNvPr>
          <p:cNvPicPr>
            <a:picLocks noGrp="1" noChangeAspect="1"/>
          </p:cNvPicPr>
          <p:nvPr>
            <p:ph idx="1"/>
          </p:nvPr>
        </p:nvPicPr>
        <p:blipFill>
          <a:blip r:embed="rId3"/>
          <a:stretch>
            <a:fillRect/>
          </a:stretch>
        </p:blipFill>
        <p:spPr>
          <a:xfrm>
            <a:off x="431328" y="2076450"/>
            <a:ext cx="5307992" cy="1352550"/>
          </a:xfrm>
          <a:prstGeom prst="rect">
            <a:avLst/>
          </a:prstGeom>
        </p:spPr>
      </p:pic>
    </p:spTree>
    <p:extLst>
      <p:ext uri="{BB962C8B-B14F-4D97-AF65-F5344CB8AC3E}">
        <p14:creationId xmlns:p14="http://schemas.microsoft.com/office/powerpoint/2010/main" val="2045356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A7925-8703-410F-BD39-EC8BB28D388E}"/>
              </a:ext>
            </a:extLst>
          </p:cNvPr>
          <p:cNvSpPr>
            <a:spLocks noGrp="1"/>
          </p:cNvSpPr>
          <p:nvPr>
            <p:ph type="title"/>
          </p:nvPr>
        </p:nvSpPr>
        <p:spPr/>
        <p:txBody>
          <a:bodyPr/>
          <a:lstStyle/>
          <a:p>
            <a:r>
              <a:rPr lang="en-US" dirty="0"/>
              <a:t>SAMPLE</a:t>
            </a:r>
          </a:p>
        </p:txBody>
      </p:sp>
      <p:pic>
        <p:nvPicPr>
          <p:cNvPr id="4" name="Content Placeholder 3">
            <a:extLst>
              <a:ext uri="{FF2B5EF4-FFF2-40B4-BE49-F238E27FC236}">
                <a16:creationId xmlns:a16="http://schemas.microsoft.com/office/drawing/2014/main" id="{988D0B21-938A-446E-A478-4CF9F55696A6}"/>
              </a:ext>
            </a:extLst>
          </p:cNvPr>
          <p:cNvPicPr>
            <a:picLocks noGrp="1" noChangeAspect="1"/>
          </p:cNvPicPr>
          <p:nvPr>
            <p:ph idx="1"/>
          </p:nvPr>
        </p:nvPicPr>
        <p:blipFill>
          <a:blip r:embed="rId2"/>
          <a:stretch>
            <a:fillRect/>
          </a:stretch>
        </p:blipFill>
        <p:spPr>
          <a:xfrm>
            <a:off x="3296994" y="1846263"/>
            <a:ext cx="5658338" cy="4022725"/>
          </a:xfrm>
          <a:prstGeom prst="rect">
            <a:avLst/>
          </a:prstGeom>
        </p:spPr>
      </p:pic>
    </p:spTree>
    <p:extLst>
      <p:ext uri="{BB962C8B-B14F-4D97-AF65-F5344CB8AC3E}">
        <p14:creationId xmlns:p14="http://schemas.microsoft.com/office/powerpoint/2010/main" val="2173083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1E260A4C-C531-4652-A227-170ED0A518A7}"/>
              </a:ext>
            </a:extLst>
          </p:cNvPr>
          <p:cNvPicPr>
            <a:picLocks noChangeAspect="1"/>
          </p:cNvPicPr>
          <p:nvPr/>
        </p:nvPicPr>
        <p:blipFill>
          <a:blip r:embed="rId2"/>
          <a:stretch>
            <a:fillRect/>
          </a:stretch>
        </p:blipFill>
        <p:spPr>
          <a:xfrm>
            <a:off x="4980808" y="640080"/>
            <a:ext cx="6320499" cy="5577840"/>
          </a:xfrm>
          <a:prstGeom prst="rect">
            <a:avLst/>
          </a:prstGeom>
        </p:spPr>
      </p:pic>
      <p:sp>
        <p:nvSpPr>
          <p:cNvPr id="2" name="Title 1">
            <a:extLst>
              <a:ext uri="{FF2B5EF4-FFF2-40B4-BE49-F238E27FC236}">
                <a16:creationId xmlns:a16="http://schemas.microsoft.com/office/drawing/2014/main" id="{2C4BACA9-66E4-448B-A07C-F1E0A4021063}"/>
              </a:ext>
            </a:extLst>
          </p:cNvPr>
          <p:cNvSpPr>
            <a:spLocks noGrp="1"/>
          </p:cNvSpPr>
          <p:nvPr>
            <p:ph type="title"/>
          </p:nvPr>
        </p:nvSpPr>
        <p:spPr>
          <a:xfrm>
            <a:off x="492370" y="516835"/>
            <a:ext cx="3084844" cy="2103875"/>
          </a:xfrm>
        </p:spPr>
        <p:txBody>
          <a:bodyPr>
            <a:normAutofit/>
          </a:bodyPr>
          <a:lstStyle/>
          <a:p>
            <a:r>
              <a:rPr lang="en-US" sz="3600">
                <a:solidFill>
                  <a:srgbClr val="FFFFFF"/>
                </a:solidFill>
              </a:rPr>
              <a:t>Build và chạy sample</a:t>
            </a:r>
          </a:p>
        </p:txBody>
      </p:sp>
      <p:sp>
        <p:nvSpPr>
          <p:cNvPr id="3" name="Content Placeholder 2">
            <a:extLst>
              <a:ext uri="{FF2B5EF4-FFF2-40B4-BE49-F238E27FC236}">
                <a16:creationId xmlns:a16="http://schemas.microsoft.com/office/drawing/2014/main" id="{EDDE678D-81A5-46AD-93D7-20BD53BFE0AB}"/>
              </a:ext>
            </a:extLst>
          </p:cNvPr>
          <p:cNvSpPr>
            <a:spLocks noGrp="1"/>
          </p:cNvSpPr>
          <p:nvPr>
            <p:ph idx="1"/>
          </p:nvPr>
        </p:nvSpPr>
        <p:spPr>
          <a:xfrm>
            <a:off x="492371" y="2653800"/>
            <a:ext cx="3084844" cy="3335519"/>
          </a:xfrm>
        </p:spPr>
        <p:txBody>
          <a:bodyPr>
            <a:normAutofit/>
          </a:bodyPr>
          <a:lstStyle/>
          <a:p>
            <a:endParaRPr lang="en-US" sz="1500" dirty="0">
              <a:solidFill>
                <a:srgbClr val="FFFFFF"/>
              </a:solidFill>
            </a:endParaRPr>
          </a:p>
        </p:txBody>
      </p:sp>
    </p:spTree>
    <p:extLst>
      <p:ext uri="{BB962C8B-B14F-4D97-AF65-F5344CB8AC3E}">
        <p14:creationId xmlns:p14="http://schemas.microsoft.com/office/powerpoint/2010/main" val="4290156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6094-07BE-4A6E-AC15-F913AB941532}"/>
              </a:ext>
            </a:extLst>
          </p:cNvPr>
          <p:cNvSpPr>
            <a:spLocks noGrp="1"/>
          </p:cNvSpPr>
          <p:nvPr>
            <p:ph type="title"/>
          </p:nvPr>
        </p:nvSpPr>
        <p:spPr>
          <a:xfrm>
            <a:off x="1097280" y="286603"/>
            <a:ext cx="10058400" cy="1450757"/>
          </a:xfrm>
        </p:spPr>
        <p:txBody>
          <a:bodyPr/>
          <a:lstStyle/>
          <a:p>
            <a:r>
              <a:rPr lang="en-US"/>
              <a:t>L</a:t>
            </a:r>
            <a:r>
              <a:rPr lang="vi-VN"/>
              <a:t>ư</a:t>
            </a:r>
            <a:r>
              <a:rPr lang="en-US"/>
              <a:t>u và truy cập dữ liệu trong sharedPreferences</a:t>
            </a:r>
            <a:endParaRPr lang="en-US" dirty="0"/>
          </a:p>
        </p:txBody>
      </p:sp>
      <p:sp>
        <p:nvSpPr>
          <p:cNvPr id="3" name="Content Placeholder 2">
            <a:extLst>
              <a:ext uri="{FF2B5EF4-FFF2-40B4-BE49-F238E27FC236}">
                <a16:creationId xmlns:a16="http://schemas.microsoft.com/office/drawing/2014/main" id="{8C7E558A-A9F6-4F10-8F2A-A9A048D2B5CC}"/>
              </a:ext>
            </a:extLst>
          </p:cNvPr>
          <p:cNvSpPr>
            <a:spLocks noGrp="1"/>
          </p:cNvSpPr>
          <p:nvPr>
            <p:ph idx="1"/>
          </p:nvPr>
        </p:nvSpPr>
        <p:spPr>
          <a:xfrm>
            <a:off x="1097280" y="1883057"/>
            <a:ext cx="10058400" cy="4023360"/>
          </a:xfrm>
        </p:spPr>
        <p:txBody>
          <a:bodyPr/>
          <a:lstStyle/>
          <a:p>
            <a:r>
              <a:rPr lang="en-US" dirty="0"/>
              <a:t>- L</a:t>
            </a:r>
            <a:r>
              <a:rPr lang="vi-VN" dirty="0"/>
              <a:t>ư</a:t>
            </a:r>
            <a:r>
              <a:rPr lang="en-US" dirty="0"/>
              <a:t>u data </a:t>
            </a:r>
            <a:r>
              <a:rPr lang="en-US" dirty="0" err="1"/>
              <a:t>vào</a:t>
            </a:r>
            <a:r>
              <a:rPr lang="en-US" dirty="0"/>
              <a:t> </a:t>
            </a:r>
            <a:r>
              <a:rPr lang="en-US" dirty="0" err="1"/>
              <a:t>sharedPreferences</a:t>
            </a:r>
            <a:r>
              <a:rPr lang="en-US" dirty="0"/>
              <a:t>: </a:t>
            </a:r>
            <a:r>
              <a:rPr lang="en-US" dirty="0" err="1"/>
              <a:t>var</a:t>
            </a:r>
            <a:r>
              <a:rPr lang="en-US" dirty="0"/>
              <a:t> shared = </a:t>
            </a:r>
            <a:r>
              <a:rPr lang="en-US" dirty="0" err="1"/>
              <a:t>getSharedPreferences</a:t>
            </a:r>
            <a:r>
              <a:rPr lang="en-US" dirty="0"/>
              <a:t>(“string name”, context)</a:t>
            </a:r>
          </a:p>
          <a:p>
            <a:endParaRPr lang="en-US" dirty="0"/>
          </a:p>
          <a:p>
            <a:endParaRPr lang="en-US" dirty="0"/>
          </a:p>
          <a:p>
            <a:endParaRPr lang="en-US" dirty="0"/>
          </a:p>
          <a:p>
            <a:pPr marL="0" indent="0">
              <a:buNone/>
            </a:pPr>
            <a:endParaRPr lang="en-US" dirty="0"/>
          </a:p>
          <a:p>
            <a:pPr marL="0" indent="0">
              <a:buNone/>
            </a:pPr>
            <a:r>
              <a:rPr lang="en-US" dirty="0"/>
              <a:t>- </a:t>
            </a:r>
            <a:r>
              <a:rPr lang="en-US" dirty="0" err="1"/>
              <a:t>Truy</a:t>
            </a:r>
            <a:r>
              <a:rPr lang="en-US" dirty="0"/>
              <a:t> </a:t>
            </a:r>
            <a:r>
              <a:rPr lang="en-US" dirty="0" err="1"/>
              <a:t>cập</a:t>
            </a:r>
            <a:r>
              <a:rPr lang="en-US" dirty="0"/>
              <a:t> data </a:t>
            </a:r>
            <a:r>
              <a:rPr lang="en-US" dirty="0" err="1"/>
              <a:t>đã</a:t>
            </a:r>
            <a:r>
              <a:rPr lang="en-US" dirty="0"/>
              <a:t> l</a:t>
            </a:r>
            <a:r>
              <a:rPr lang="vi-VN" dirty="0"/>
              <a:t>ư</a:t>
            </a:r>
            <a:r>
              <a:rPr lang="en-US" dirty="0"/>
              <a:t>u:</a:t>
            </a:r>
          </a:p>
        </p:txBody>
      </p:sp>
      <p:pic>
        <p:nvPicPr>
          <p:cNvPr id="4" name="Picture 3">
            <a:extLst>
              <a:ext uri="{FF2B5EF4-FFF2-40B4-BE49-F238E27FC236}">
                <a16:creationId xmlns:a16="http://schemas.microsoft.com/office/drawing/2014/main" id="{EF6C9AB5-5A9E-4684-A145-BE776FF8E56B}"/>
              </a:ext>
            </a:extLst>
          </p:cNvPr>
          <p:cNvPicPr>
            <a:picLocks noChangeAspect="1"/>
          </p:cNvPicPr>
          <p:nvPr/>
        </p:nvPicPr>
        <p:blipFill>
          <a:blip r:embed="rId2"/>
          <a:stretch>
            <a:fillRect/>
          </a:stretch>
        </p:blipFill>
        <p:spPr>
          <a:xfrm>
            <a:off x="2255383" y="2346551"/>
            <a:ext cx="7419975" cy="1381125"/>
          </a:xfrm>
          <a:prstGeom prst="rect">
            <a:avLst/>
          </a:prstGeom>
        </p:spPr>
      </p:pic>
      <p:pic>
        <p:nvPicPr>
          <p:cNvPr id="5" name="Picture 4">
            <a:extLst>
              <a:ext uri="{FF2B5EF4-FFF2-40B4-BE49-F238E27FC236}">
                <a16:creationId xmlns:a16="http://schemas.microsoft.com/office/drawing/2014/main" id="{6DBEE697-3B1D-4938-8B8D-122C5B7AEF76}"/>
              </a:ext>
            </a:extLst>
          </p:cNvPr>
          <p:cNvPicPr>
            <a:picLocks noChangeAspect="1"/>
          </p:cNvPicPr>
          <p:nvPr/>
        </p:nvPicPr>
        <p:blipFill>
          <a:blip r:embed="rId3"/>
          <a:stretch>
            <a:fillRect/>
          </a:stretch>
        </p:blipFill>
        <p:spPr>
          <a:xfrm>
            <a:off x="2231570" y="4607060"/>
            <a:ext cx="7467600" cy="1009650"/>
          </a:xfrm>
          <a:prstGeom prst="rect">
            <a:avLst/>
          </a:prstGeom>
        </p:spPr>
      </p:pic>
    </p:spTree>
    <p:extLst>
      <p:ext uri="{BB962C8B-B14F-4D97-AF65-F5344CB8AC3E}">
        <p14:creationId xmlns:p14="http://schemas.microsoft.com/office/powerpoint/2010/main" val="2721584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Content Placeholder 3">
            <a:extLst>
              <a:ext uri="{FF2B5EF4-FFF2-40B4-BE49-F238E27FC236}">
                <a16:creationId xmlns:a16="http://schemas.microsoft.com/office/drawing/2014/main" id="{99ADFFA4-9AE6-440A-9E03-F13F7BEC2AA4}"/>
              </a:ext>
            </a:extLst>
          </p:cNvPr>
          <p:cNvPicPr>
            <a:picLocks noGrp="1" noChangeAspect="1"/>
          </p:cNvPicPr>
          <p:nvPr>
            <p:ph idx="1"/>
          </p:nvPr>
        </p:nvPicPr>
        <p:blipFill>
          <a:blip r:embed="rId2"/>
          <a:stretch>
            <a:fillRect/>
          </a:stretch>
        </p:blipFill>
        <p:spPr>
          <a:xfrm>
            <a:off x="633999" y="687401"/>
            <a:ext cx="6912217" cy="4959516"/>
          </a:xfrm>
          <a:prstGeom prst="rect">
            <a:avLst/>
          </a:prstGeom>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C9D1E0E-7B95-4C3B-845B-A413D4095D20}"/>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Demo</a:t>
            </a:r>
          </a:p>
        </p:txBody>
      </p:sp>
    </p:spTree>
    <p:extLst>
      <p:ext uri="{BB962C8B-B14F-4D97-AF65-F5344CB8AC3E}">
        <p14:creationId xmlns:p14="http://schemas.microsoft.com/office/powerpoint/2010/main" val="3152441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DD3B-CA35-43B9-8020-B056681C5975}"/>
              </a:ext>
            </a:extLst>
          </p:cNvPr>
          <p:cNvSpPr>
            <a:spLocks noGrp="1"/>
          </p:cNvSpPr>
          <p:nvPr>
            <p:ph type="title"/>
          </p:nvPr>
        </p:nvSpPr>
        <p:spPr>
          <a:xfrm>
            <a:off x="1097280" y="286603"/>
            <a:ext cx="10058400" cy="1450757"/>
          </a:xfrm>
        </p:spPr>
        <p:txBody>
          <a:bodyPr/>
          <a:lstStyle/>
          <a:p>
            <a:r>
              <a:rPr lang="en-US" dirty="0"/>
              <a:t>Demo</a:t>
            </a:r>
          </a:p>
        </p:txBody>
      </p:sp>
      <p:sp>
        <p:nvSpPr>
          <p:cNvPr id="3" name="Content Placeholder 2">
            <a:extLst>
              <a:ext uri="{FF2B5EF4-FFF2-40B4-BE49-F238E27FC236}">
                <a16:creationId xmlns:a16="http://schemas.microsoft.com/office/drawing/2014/main" id="{850A7BCE-76F9-4694-93F2-E546BFDBC300}"/>
              </a:ext>
            </a:extLst>
          </p:cNvPr>
          <p:cNvSpPr>
            <a:spLocks noGrp="1"/>
          </p:cNvSpPr>
          <p:nvPr>
            <p:ph idx="1"/>
          </p:nvPr>
        </p:nvSpPr>
        <p:spPr>
          <a:xfrm>
            <a:off x="1097280" y="1845734"/>
            <a:ext cx="3727639" cy="4023360"/>
          </a:xfrm>
        </p:spPr>
        <p:txBody>
          <a:bodyPr/>
          <a:lstStyle/>
          <a:p>
            <a:r>
              <a:rPr lang="en-US" dirty="0" err="1"/>
              <a:t>Tr</a:t>
            </a:r>
            <a:r>
              <a:rPr lang="vi-VN" dirty="0"/>
              <a:t>ư</a:t>
            </a:r>
            <a:r>
              <a:rPr lang="en-US" dirty="0" err="1"/>
              <a:t>ớc</a:t>
            </a:r>
            <a:r>
              <a:rPr lang="en-US" dirty="0"/>
              <a:t> </a:t>
            </a:r>
            <a:r>
              <a:rPr lang="en-US" dirty="0" err="1"/>
              <a:t>và</a:t>
            </a:r>
            <a:r>
              <a:rPr lang="en-US" dirty="0"/>
              <a:t> </a:t>
            </a:r>
            <a:r>
              <a:rPr lang="en-US" dirty="0" err="1"/>
              <a:t>sau</a:t>
            </a:r>
            <a:r>
              <a:rPr lang="en-US" dirty="0"/>
              <a:t> </a:t>
            </a:r>
            <a:r>
              <a:rPr lang="en-US" dirty="0" err="1"/>
              <a:t>khi</a:t>
            </a:r>
            <a:r>
              <a:rPr lang="en-US" dirty="0"/>
              <a:t> l</a:t>
            </a:r>
            <a:r>
              <a:rPr lang="vi-VN" dirty="0"/>
              <a:t>ư</a:t>
            </a:r>
            <a:r>
              <a:rPr lang="en-US" dirty="0"/>
              <a:t>u </a:t>
            </a:r>
            <a:r>
              <a:rPr lang="en-US" dirty="0" err="1"/>
              <a:t>sharedPreferences</a:t>
            </a:r>
            <a:endParaRPr lang="en-US" dirty="0"/>
          </a:p>
        </p:txBody>
      </p:sp>
      <p:pic>
        <p:nvPicPr>
          <p:cNvPr id="6" name="Picture 5">
            <a:extLst>
              <a:ext uri="{FF2B5EF4-FFF2-40B4-BE49-F238E27FC236}">
                <a16:creationId xmlns:a16="http://schemas.microsoft.com/office/drawing/2014/main" id="{F7C86FB8-E4BC-4065-81B8-3143A29BA3BE}"/>
              </a:ext>
            </a:extLst>
          </p:cNvPr>
          <p:cNvPicPr>
            <a:picLocks noChangeAspect="1"/>
          </p:cNvPicPr>
          <p:nvPr/>
        </p:nvPicPr>
        <p:blipFill>
          <a:blip r:embed="rId2"/>
          <a:stretch>
            <a:fillRect/>
          </a:stretch>
        </p:blipFill>
        <p:spPr>
          <a:xfrm>
            <a:off x="4958910" y="788216"/>
            <a:ext cx="3072570" cy="5114925"/>
          </a:xfrm>
          <a:prstGeom prst="rect">
            <a:avLst/>
          </a:prstGeom>
        </p:spPr>
      </p:pic>
      <p:pic>
        <p:nvPicPr>
          <p:cNvPr id="7" name="Picture 6">
            <a:extLst>
              <a:ext uri="{FF2B5EF4-FFF2-40B4-BE49-F238E27FC236}">
                <a16:creationId xmlns:a16="http://schemas.microsoft.com/office/drawing/2014/main" id="{86B1D6E8-06DF-4AE2-A91F-92B4EC9E6C4F}"/>
              </a:ext>
            </a:extLst>
          </p:cNvPr>
          <p:cNvPicPr>
            <a:picLocks noChangeAspect="1"/>
          </p:cNvPicPr>
          <p:nvPr/>
        </p:nvPicPr>
        <p:blipFill>
          <a:blip r:embed="rId3"/>
          <a:stretch>
            <a:fillRect/>
          </a:stretch>
        </p:blipFill>
        <p:spPr>
          <a:xfrm>
            <a:off x="8031480" y="788216"/>
            <a:ext cx="3124200" cy="5114925"/>
          </a:xfrm>
          <a:prstGeom prst="rect">
            <a:avLst/>
          </a:prstGeom>
        </p:spPr>
      </p:pic>
    </p:spTree>
    <p:extLst>
      <p:ext uri="{BB962C8B-B14F-4D97-AF65-F5344CB8AC3E}">
        <p14:creationId xmlns:p14="http://schemas.microsoft.com/office/powerpoint/2010/main" val="2532936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A7970-B54E-435E-8257-2281ED0EF2F1}"/>
              </a:ext>
            </a:extLst>
          </p:cNvPr>
          <p:cNvSpPr>
            <a:spLocks noGrp="1"/>
          </p:cNvSpPr>
          <p:nvPr>
            <p:ph type="title"/>
          </p:nvPr>
        </p:nvSpPr>
        <p:spPr/>
        <p:txBody>
          <a:bodyPr/>
          <a:lstStyle/>
          <a:p>
            <a:r>
              <a:rPr lang="en-US" dirty="0"/>
              <a:t>Internal Storage</a:t>
            </a:r>
          </a:p>
        </p:txBody>
      </p:sp>
      <p:sp>
        <p:nvSpPr>
          <p:cNvPr id="3" name="Content Placeholder 2">
            <a:extLst>
              <a:ext uri="{FF2B5EF4-FFF2-40B4-BE49-F238E27FC236}">
                <a16:creationId xmlns:a16="http://schemas.microsoft.com/office/drawing/2014/main" id="{D9110FF8-A54F-44E7-AEA4-4C18CB3099D8}"/>
              </a:ext>
            </a:extLst>
          </p:cNvPr>
          <p:cNvSpPr>
            <a:spLocks noGrp="1"/>
          </p:cNvSpPr>
          <p:nvPr>
            <p:ph idx="1"/>
          </p:nvPr>
        </p:nvSpPr>
        <p:spPr/>
        <p:txBody>
          <a:bodyPr/>
          <a:lstStyle/>
          <a:p>
            <a:r>
              <a:rPr lang="en-US" dirty="0"/>
              <a:t>- </a:t>
            </a:r>
            <a:r>
              <a:rPr lang="vi-VN" dirty="0">
                <a:latin typeface="Calibri" panose="020F0502020204030204" pitchFamily="34" charset="0"/>
                <a:cs typeface="Calibri" panose="020F0502020204030204" pitchFamily="34" charset="0"/>
              </a:rPr>
              <a:t>Là các lưu trữ dữ liệu vào trong bộ nhớ trong của thiết bị và dữ liệu này sẽ được bảo mật đảm bảo chỉ có ứng dụng mới có thể truy xuất được mà không có bất kì ứng dụng khác có quyền truy cập kể cả là người dùng.</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Dữ liệu lưu trong Internal Storage sẽ được xoá bỏ khi ứng dụng bị xoá bỏ hoàn toàn hoặc khi người dùng clear data của ứng dụng đi.</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t>
            </a:r>
            <a:r>
              <a:rPr lang="en-US" dirty="0" err="1"/>
              <a:t>đảm</a:t>
            </a:r>
            <a:r>
              <a:rPr lang="en-US" dirty="0"/>
              <a:t> </a:t>
            </a:r>
            <a:r>
              <a:rPr lang="en-US" dirty="0" err="1"/>
              <a:t>bảo</a:t>
            </a:r>
            <a:r>
              <a:rPr lang="en-US" dirty="0"/>
              <a:t> </a:t>
            </a:r>
            <a:r>
              <a:rPr lang="en-US" dirty="0" err="1"/>
              <a:t>tính</a:t>
            </a:r>
            <a:r>
              <a:rPr lang="en-US" dirty="0"/>
              <a:t> </a:t>
            </a:r>
            <a:r>
              <a:rPr lang="en-US" dirty="0" err="1"/>
              <a:t>bảo</a:t>
            </a:r>
            <a:r>
              <a:rPr lang="en-US" dirty="0"/>
              <a:t> </a:t>
            </a:r>
            <a:r>
              <a:rPr lang="en-US" dirty="0" err="1"/>
              <a:t>mật</a:t>
            </a:r>
            <a:r>
              <a:rPr lang="en-US" dirty="0"/>
              <a:t> </a:t>
            </a:r>
            <a:r>
              <a:rPr lang="en-US" dirty="0" err="1"/>
              <a:t>dữ</a:t>
            </a:r>
            <a:r>
              <a:rPr lang="en-US" dirty="0"/>
              <a:t> </a:t>
            </a:r>
            <a:r>
              <a:rPr lang="en-US" dirty="0" err="1"/>
              <a:t>liệu</a:t>
            </a:r>
            <a:r>
              <a:rPr lang="en-US" dirty="0"/>
              <a:t> </a:t>
            </a:r>
            <a:r>
              <a:rPr lang="en-US" dirty="0" err="1"/>
              <a:t>cho</a:t>
            </a:r>
            <a:r>
              <a:rPr lang="en-US" dirty="0"/>
              <a:t> </a:t>
            </a:r>
            <a:r>
              <a:rPr lang="en-US" dirty="0" err="1"/>
              <a:t>ứng</a:t>
            </a:r>
            <a:r>
              <a:rPr lang="en-US" dirty="0"/>
              <a:t> </a:t>
            </a:r>
            <a:r>
              <a:rPr lang="en-US" dirty="0" err="1"/>
              <a:t>dụng</a:t>
            </a:r>
            <a:r>
              <a:rPr lang="en-US" dirty="0"/>
              <a:t> </a:t>
            </a:r>
            <a:r>
              <a:rPr lang="en-US" dirty="0" err="1"/>
              <a:t>vì</a:t>
            </a:r>
            <a:r>
              <a:rPr lang="en-US" dirty="0"/>
              <a:t> </a:t>
            </a:r>
            <a:r>
              <a:rPr lang="en-US" dirty="0" err="1"/>
              <a:t>không</a:t>
            </a:r>
            <a:r>
              <a:rPr lang="en-US" dirty="0"/>
              <a:t> </a:t>
            </a:r>
            <a:r>
              <a:rPr lang="en-US" dirty="0" err="1"/>
              <a:t>ai</a:t>
            </a:r>
            <a:r>
              <a:rPr lang="en-US" dirty="0"/>
              <a:t> </a:t>
            </a:r>
            <a:r>
              <a:rPr lang="en-US" dirty="0" err="1"/>
              <a:t>có</a:t>
            </a:r>
            <a:r>
              <a:rPr lang="en-US" dirty="0"/>
              <a:t> </a:t>
            </a:r>
            <a:r>
              <a:rPr lang="en-US" dirty="0" err="1"/>
              <a:t>thể</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bên</a:t>
            </a:r>
            <a:r>
              <a:rPr lang="en-US" dirty="0"/>
              <a:t> </a:t>
            </a:r>
            <a:r>
              <a:rPr lang="en-US" dirty="0" err="1"/>
              <a:t>trong</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884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470E-9B90-418A-A33F-913956A177C3}"/>
              </a:ext>
            </a:extLst>
          </p:cNvPr>
          <p:cNvSpPr>
            <a:spLocks noGrp="1"/>
          </p:cNvSpPr>
          <p:nvPr>
            <p:ph type="title"/>
          </p:nvPr>
        </p:nvSpPr>
        <p:spPr/>
        <p:txBody>
          <a:bodyPr/>
          <a:lstStyle/>
          <a:p>
            <a:r>
              <a:rPr lang="en-US" dirty="0"/>
              <a:t>GHI DỮ LIỆU VÀO 1 FILE</a:t>
            </a:r>
          </a:p>
        </p:txBody>
      </p:sp>
      <p:sp>
        <p:nvSpPr>
          <p:cNvPr id="3" name="Content Placeholder 2">
            <a:extLst>
              <a:ext uri="{FF2B5EF4-FFF2-40B4-BE49-F238E27FC236}">
                <a16:creationId xmlns:a16="http://schemas.microsoft.com/office/drawing/2014/main" id="{2961599A-6F70-46E6-81B7-3A062F8A5005}"/>
              </a:ext>
            </a:extLst>
          </p:cNvPr>
          <p:cNvSpPr>
            <a:spLocks noGrp="1"/>
          </p:cNvSpPr>
          <p:nvPr>
            <p:ph idx="1"/>
          </p:nvPr>
        </p:nvSpPr>
        <p:spPr/>
        <p:txBody>
          <a:bodyPr/>
          <a:lstStyle/>
          <a:p>
            <a:r>
              <a:rPr lang="en-US" dirty="0"/>
              <a:t>- </a:t>
            </a:r>
            <a:r>
              <a:rPr lang="en-US" dirty="0" err="1"/>
              <a:t>Để</a:t>
            </a:r>
            <a:r>
              <a:rPr lang="en-US" dirty="0"/>
              <a:t> </a:t>
            </a:r>
            <a:r>
              <a:rPr lang="en-US" dirty="0" err="1"/>
              <a:t>ghi</a:t>
            </a:r>
            <a:r>
              <a:rPr lang="en-US" dirty="0"/>
              <a:t> </a:t>
            </a:r>
            <a:r>
              <a:rPr lang="en-US" dirty="0" err="1"/>
              <a:t>dữ</a:t>
            </a:r>
            <a:r>
              <a:rPr lang="en-US" dirty="0"/>
              <a:t> </a:t>
            </a:r>
            <a:r>
              <a:rPr lang="en-US" dirty="0" err="1"/>
              <a:t>liệu</a:t>
            </a:r>
            <a:r>
              <a:rPr lang="en-US" dirty="0"/>
              <a:t> </a:t>
            </a:r>
            <a:r>
              <a:rPr lang="en-US" dirty="0" err="1"/>
              <a:t>vào</a:t>
            </a:r>
            <a:r>
              <a:rPr lang="en-US" dirty="0"/>
              <a:t> 1 file ta dung </a:t>
            </a:r>
            <a:r>
              <a:rPr lang="en-US" dirty="0" err="1"/>
              <a:t>ph</a:t>
            </a:r>
            <a:r>
              <a:rPr lang="vi-VN" dirty="0"/>
              <a:t>ư</a:t>
            </a:r>
            <a:r>
              <a:rPr lang="en-US" dirty="0" err="1"/>
              <a:t>ơng</a:t>
            </a:r>
            <a:r>
              <a:rPr lang="en-US" dirty="0"/>
              <a:t> </a:t>
            </a:r>
            <a:r>
              <a:rPr lang="en-US" dirty="0" err="1"/>
              <a:t>thức</a:t>
            </a:r>
            <a:r>
              <a:rPr lang="en-US" dirty="0"/>
              <a:t> </a:t>
            </a:r>
            <a:r>
              <a:rPr lang="en-US" dirty="0" err="1"/>
              <a:t>openFileOutput</a:t>
            </a:r>
            <a:r>
              <a:rPr lang="en-US" dirty="0"/>
              <a:t>(String filename, String method), </a:t>
            </a:r>
            <a:r>
              <a:rPr lang="en-US" dirty="0" err="1"/>
              <a:t>ph</a:t>
            </a:r>
            <a:r>
              <a:rPr lang="vi-VN" dirty="0"/>
              <a:t>ư</a:t>
            </a:r>
            <a:r>
              <a:rPr lang="en-US" dirty="0" err="1"/>
              <a:t>ơng</a:t>
            </a:r>
            <a:r>
              <a:rPr lang="en-US" dirty="0"/>
              <a:t> </a:t>
            </a:r>
            <a:r>
              <a:rPr lang="en-US" dirty="0" err="1"/>
              <a:t>thức</a:t>
            </a:r>
            <a:r>
              <a:rPr lang="en-US" dirty="0"/>
              <a:t> </a:t>
            </a:r>
            <a:r>
              <a:rPr lang="en-US" dirty="0" err="1"/>
              <a:t>này</a:t>
            </a:r>
            <a:r>
              <a:rPr lang="en-US" dirty="0"/>
              <a:t> </a:t>
            </a:r>
            <a:r>
              <a:rPr lang="en-US" dirty="0" err="1"/>
              <a:t>khởi</a:t>
            </a:r>
            <a:r>
              <a:rPr lang="en-US" dirty="0"/>
              <a:t> </a:t>
            </a:r>
            <a:r>
              <a:rPr lang="en-US" dirty="0" err="1"/>
              <a:t>tạo</a:t>
            </a:r>
            <a:r>
              <a:rPr lang="en-US" dirty="0"/>
              <a:t> file </a:t>
            </a:r>
            <a:r>
              <a:rPr lang="en-US" dirty="0" err="1"/>
              <a:t>nếu</a:t>
            </a:r>
            <a:r>
              <a:rPr lang="en-US" dirty="0"/>
              <a:t> file </a:t>
            </a:r>
            <a:r>
              <a:rPr lang="en-US" dirty="0" err="1"/>
              <a:t>đó</a:t>
            </a:r>
            <a:r>
              <a:rPr lang="en-US" dirty="0"/>
              <a:t> </a:t>
            </a:r>
            <a:r>
              <a:rPr lang="en-US" dirty="0" err="1"/>
              <a:t>không</a:t>
            </a:r>
            <a:r>
              <a:rPr lang="en-US" dirty="0"/>
              <a:t> </a:t>
            </a:r>
            <a:r>
              <a:rPr lang="en-US" dirty="0" err="1"/>
              <a:t>tồn</a:t>
            </a:r>
            <a:r>
              <a:rPr lang="en-US" dirty="0"/>
              <a:t> </a:t>
            </a:r>
            <a:r>
              <a:rPr lang="en-US" dirty="0" err="1"/>
              <a:t>tại</a:t>
            </a:r>
            <a:endParaRPr lang="en-US" dirty="0"/>
          </a:p>
          <a:p>
            <a:endParaRPr lang="en-US" dirty="0"/>
          </a:p>
          <a:p>
            <a:endParaRPr lang="en-US" dirty="0"/>
          </a:p>
          <a:p>
            <a:endParaRPr lang="en-US" dirty="0"/>
          </a:p>
          <a:p>
            <a:r>
              <a:rPr lang="en-US" dirty="0" err="1"/>
              <a:t>Conext.MODE_PRIVATE</a:t>
            </a:r>
            <a:r>
              <a:rPr lang="en-US" dirty="0"/>
              <a:t>: file </a:t>
            </a:r>
            <a:r>
              <a:rPr lang="en-US" dirty="0" err="1"/>
              <a:t>này</a:t>
            </a:r>
            <a:r>
              <a:rPr lang="en-US" dirty="0"/>
              <a:t> </a:t>
            </a:r>
            <a:r>
              <a:rPr lang="en-US" dirty="0" err="1"/>
              <a:t>chỉ</a:t>
            </a:r>
            <a:r>
              <a:rPr lang="en-US" dirty="0"/>
              <a:t> </a:t>
            </a:r>
            <a:r>
              <a:rPr lang="en-US" dirty="0" err="1"/>
              <a:t>có</a:t>
            </a:r>
            <a:r>
              <a:rPr lang="en-US" dirty="0"/>
              <a:t> </a:t>
            </a:r>
            <a:r>
              <a:rPr lang="en-US" dirty="0" err="1"/>
              <a:t>thể</a:t>
            </a:r>
            <a:r>
              <a:rPr lang="en-US" dirty="0"/>
              <a:t> đ</a:t>
            </a:r>
            <a:r>
              <a:rPr lang="vi-VN" dirty="0"/>
              <a:t>ư</a:t>
            </a:r>
            <a:r>
              <a:rPr lang="en-US" dirty="0" err="1"/>
              <a:t>ợc</a:t>
            </a:r>
            <a:r>
              <a:rPr lang="en-US" dirty="0"/>
              <a:t> </a:t>
            </a:r>
            <a:r>
              <a:rPr lang="en-US" dirty="0" err="1"/>
              <a:t>truy</a:t>
            </a:r>
            <a:r>
              <a:rPr lang="en-US" dirty="0"/>
              <a:t> </a:t>
            </a:r>
            <a:r>
              <a:rPr lang="en-US" dirty="0" err="1"/>
              <a:t>cập</a:t>
            </a:r>
            <a:r>
              <a:rPr lang="en-US" dirty="0"/>
              <a:t> </a:t>
            </a:r>
            <a:r>
              <a:rPr lang="en-US" dirty="0" err="1"/>
              <a:t>từ</a:t>
            </a:r>
            <a:r>
              <a:rPr lang="en-US" dirty="0"/>
              <a:t> </a:t>
            </a:r>
            <a:r>
              <a:rPr lang="en-US" dirty="0" err="1"/>
              <a:t>ứng</a:t>
            </a:r>
            <a:r>
              <a:rPr lang="en-US" dirty="0"/>
              <a:t> </a:t>
            </a:r>
            <a:r>
              <a:rPr lang="en-US" dirty="0" err="1"/>
              <a:t>dụng</a:t>
            </a:r>
            <a:r>
              <a:rPr lang="en-US" dirty="0"/>
              <a:t> </a:t>
            </a:r>
            <a:r>
              <a:rPr lang="en-US" dirty="0" err="1"/>
              <a:t>gọi</a:t>
            </a:r>
            <a:r>
              <a:rPr lang="en-US" dirty="0"/>
              <a:t> </a:t>
            </a:r>
            <a:r>
              <a:rPr lang="en-US" dirty="0" err="1"/>
              <a:t>nó</a:t>
            </a:r>
            <a:endParaRPr lang="en-US" dirty="0"/>
          </a:p>
          <a:p>
            <a:r>
              <a:rPr lang="en-US" dirty="0"/>
              <a:t>message: </a:t>
            </a:r>
            <a:r>
              <a:rPr lang="en-US" dirty="0" err="1"/>
              <a:t>chứa</a:t>
            </a:r>
            <a:r>
              <a:rPr lang="en-US" dirty="0"/>
              <a:t> </a:t>
            </a:r>
            <a:r>
              <a:rPr lang="en-US" dirty="0" err="1"/>
              <a:t>nội</a:t>
            </a:r>
            <a:r>
              <a:rPr lang="en-US" dirty="0"/>
              <a:t> dung đ</a:t>
            </a:r>
            <a:r>
              <a:rPr lang="vi-VN" dirty="0"/>
              <a:t>ư</a:t>
            </a:r>
            <a:r>
              <a:rPr lang="en-US" dirty="0" err="1"/>
              <a:t>ợc</a:t>
            </a:r>
            <a:r>
              <a:rPr lang="en-US" dirty="0"/>
              <a:t> l</a:t>
            </a:r>
            <a:r>
              <a:rPr lang="vi-VN" dirty="0"/>
              <a:t>ư</a:t>
            </a:r>
            <a:r>
              <a:rPr lang="en-US" dirty="0"/>
              <a:t>u </a:t>
            </a:r>
            <a:r>
              <a:rPr lang="en-US" dirty="0" err="1"/>
              <a:t>vào</a:t>
            </a:r>
            <a:r>
              <a:rPr lang="en-US" dirty="0"/>
              <a:t> file</a:t>
            </a:r>
          </a:p>
        </p:txBody>
      </p:sp>
      <p:pic>
        <p:nvPicPr>
          <p:cNvPr id="4" name="Picture 3">
            <a:extLst>
              <a:ext uri="{FF2B5EF4-FFF2-40B4-BE49-F238E27FC236}">
                <a16:creationId xmlns:a16="http://schemas.microsoft.com/office/drawing/2014/main" id="{0D07F576-CE3A-43CD-9701-5FFDD5C6C7C2}"/>
              </a:ext>
            </a:extLst>
          </p:cNvPr>
          <p:cNvPicPr>
            <a:picLocks noChangeAspect="1"/>
          </p:cNvPicPr>
          <p:nvPr/>
        </p:nvPicPr>
        <p:blipFill>
          <a:blip r:embed="rId2"/>
          <a:stretch>
            <a:fillRect/>
          </a:stretch>
        </p:blipFill>
        <p:spPr>
          <a:xfrm>
            <a:off x="2386012" y="2685839"/>
            <a:ext cx="7419975" cy="1171575"/>
          </a:xfrm>
          <a:prstGeom prst="rect">
            <a:avLst/>
          </a:prstGeom>
        </p:spPr>
      </p:pic>
    </p:spTree>
    <p:extLst>
      <p:ext uri="{BB962C8B-B14F-4D97-AF65-F5344CB8AC3E}">
        <p14:creationId xmlns:p14="http://schemas.microsoft.com/office/powerpoint/2010/main" val="3762374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A864-CFDD-4D99-9819-8AA4CCBDA935}"/>
              </a:ext>
            </a:extLst>
          </p:cNvPr>
          <p:cNvSpPr>
            <a:spLocks noGrp="1"/>
          </p:cNvSpPr>
          <p:nvPr>
            <p:ph type="title"/>
          </p:nvPr>
        </p:nvSpPr>
        <p:spPr/>
        <p:txBody>
          <a:bodyPr/>
          <a:lstStyle/>
          <a:p>
            <a:r>
              <a:rPr lang="en-US" dirty="0"/>
              <a:t>ĐỌC DỮ LIỆU TỪ FILE</a:t>
            </a:r>
          </a:p>
        </p:txBody>
      </p:sp>
      <p:sp>
        <p:nvSpPr>
          <p:cNvPr id="3" name="Content Placeholder 2">
            <a:extLst>
              <a:ext uri="{FF2B5EF4-FFF2-40B4-BE49-F238E27FC236}">
                <a16:creationId xmlns:a16="http://schemas.microsoft.com/office/drawing/2014/main" id="{D3FF6CBE-3C1F-41A0-9DDE-2286D042B6EB}"/>
              </a:ext>
            </a:extLst>
          </p:cNvPr>
          <p:cNvSpPr>
            <a:spLocks noGrp="1"/>
          </p:cNvSpPr>
          <p:nvPr>
            <p:ph idx="1"/>
          </p:nvPr>
        </p:nvSpPr>
        <p:spPr/>
        <p:txBody>
          <a:bodyPr/>
          <a:lstStyle/>
          <a:p>
            <a:r>
              <a:rPr lang="en-US" dirty="0"/>
              <a:t>- </a:t>
            </a:r>
            <a:r>
              <a:rPr lang="en-US" dirty="0" err="1"/>
              <a:t>Để</a:t>
            </a:r>
            <a:r>
              <a:rPr lang="en-US" dirty="0"/>
              <a:t> </a:t>
            </a:r>
            <a:r>
              <a:rPr lang="en-US" dirty="0" err="1"/>
              <a:t>đọc</a:t>
            </a:r>
            <a:r>
              <a:rPr lang="en-US" dirty="0"/>
              <a:t> </a:t>
            </a:r>
            <a:r>
              <a:rPr lang="en-US" dirty="0" err="1"/>
              <a:t>dữ</a:t>
            </a:r>
            <a:r>
              <a:rPr lang="en-US" dirty="0"/>
              <a:t> </a:t>
            </a:r>
            <a:r>
              <a:rPr lang="en-US" dirty="0" err="1"/>
              <a:t>liệu</a:t>
            </a:r>
            <a:r>
              <a:rPr lang="en-US" dirty="0"/>
              <a:t> </a:t>
            </a:r>
            <a:r>
              <a:rPr lang="en-US" dirty="0" err="1"/>
              <a:t>từ</a:t>
            </a:r>
            <a:r>
              <a:rPr lang="en-US" dirty="0"/>
              <a:t> file ta dung </a:t>
            </a:r>
            <a:r>
              <a:rPr lang="en-US" dirty="0" err="1"/>
              <a:t>ph</a:t>
            </a:r>
            <a:r>
              <a:rPr lang="vi-VN" dirty="0"/>
              <a:t>ư</a:t>
            </a:r>
            <a:r>
              <a:rPr lang="en-US" dirty="0" err="1"/>
              <a:t>ơng</a:t>
            </a:r>
            <a:r>
              <a:rPr lang="en-US" dirty="0"/>
              <a:t> </a:t>
            </a:r>
            <a:r>
              <a:rPr lang="en-US" dirty="0" err="1"/>
              <a:t>thức</a:t>
            </a:r>
            <a:r>
              <a:rPr lang="en-US" dirty="0"/>
              <a:t> </a:t>
            </a:r>
            <a:r>
              <a:rPr lang="en-US" dirty="0" err="1"/>
              <a:t>openFileInput</a:t>
            </a:r>
            <a:r>
              <a:rPr lang="en-US" dirty="0"/>
              <a:t>(String </a:t>
            </a:r>
            <a:r>
              <a:rPr lang="en-US" dirty="0" err="1"/>
              <a:t>fileName</a:t>
            </a:r>
            <a:r>
              <a:rPr lang="en-US" dirty="0"/>
              <a:t>), </a:t>
            </a:r>
            <a:r>
              <a:rPr lang="en-US" dirty="0" err="1"/>
              <a:t>sau</a:t>
            </a:r>
            <a:r>
              <a:rPr lang="en-US" dirty="0"/>
              <a:t> </a:t>
            </a:r>
            <a:r>
              <a:rPr lang="en-US" dirty="0" err="1"/>
              <a:t>đó</a:t>
            </a:r>
            <a:r>
              <a:rPr lang="en-US" dirty="0"/>
              <a:t> </a:t>
            </a:r>
            <a:r>
              <a:rPr lang="en-US" dirty="0" err="1"/>
              <a:t>duyệt</a:t>
            </a:r>
            <a:r>
              <a:rPr lang="en-US" dirty="0"/>
              <a:t> </a:t>
            </a:r>
            <a:r>
              <a:rPr lang="en-US" dirty="0" err="1"/>
              <a:t>fileInput</a:t>
            </a:r>
            <a:r>
              <a:rPr lang="en-US" dirty="0"/>
              <a:t>. </a:t>
            </a:r>
            <a:r>
              <a:rPr lang="en-US" dirty="0" err="1"/>
              <a:t>Nếu</a:t>
            </a:r>
            <a:r>
              <a:rPr lang="en-US" dirty="0"/>
              <a:t> </a:t>
            </a:r>
            <a:r>
              <a:rPr lang="en-US" dirty="0" err="1"/>
              <a:t>đã</a:t>
            </a:r>
            <a:r>
              <a:rPr lang="en-US" dirty="0"/>
              <a:t> </a:t>
            </a:r>
            <a:r>
              <a:rPr lang="en-US" dirty="0" err="1"/>
              <a:t>đến</a:t>
            </a:r>
            <a:r>
              <a:rPr lang="en-US" dirty="0"/>
              <a:t> </a:t>
            </a:r>
            <a:r>
              <a:rPr lang="en-US" dirty="0" err="1"/>
              <a:t>cuối</a:t>
            </a:r>
            <a:r>
              <a:rPr lang="en-US" dirty="0"/>
              <a:t> </a:t>
            </a:r>
            <a:r>
              <a:rPr lang="en-US" dirty="0" err="1"/>
              <a:t>của</a:t>
            </a:r>
            <a:r>
              <a:rPr lang="en-US" dirty="0"/>
              <a:t> </a:t>
            </a:r>
            <a:r>
              <a:rPr lang="en-US" dirty="0" err="1"/>
              <a:t>fileInput</a:t>
            </a:r>
            <a:r>
              <a:rPr lang="en-US" dirty="0"/>
              <a:t> </a:t>
            </a:r>
            <a:r>
              <a:rPr lang="en-US" dirty="0" err="1"/>
              <a:t>thì</a:t>
            </a:r>
            <a:r>
              <a:rPr lang="en-US" dirty="0"/>
              <a:t> </a:t>
            </a:r>
            <a:r>
              <a:rPr lang="en-US" dirty="0" err="1"/>
              <a:t>hàm</a:t>
            </a:r>
            <a:r>
              <a:rPr lang="en-US" dirty="0"/>
              <a:t> read() </a:t>
            </a:r>
            <a:r>
              <a:rPr lang="en-US" dirty="0" err="1"/>
              <a:t>sẽ</a:t>
            </a:r>
            <a:r>
              <a:rPr lang="en-US" dirty="0"/>
              <a:t> </a:t>
            </a:r>
            <a:r>
              <a:rPr lang="en-US" dirty="0" err="1"/>
              <a:t>trả</a:t>
            </a:r>
            <a:r>
              <a:rPr lang="en-US" dirty="0"/>
              <a:t> </a:t>
            </a:r>
            <a:r>
              <a:rPr lang="en-US" dirty="0" err="1"/>
              <a:t>về</a:t>
            </a:r>
            <a:r>
              <a:rPr lang="en-US" dirty="0"/>
              <a:t> -1</a:t>
            </a:r>
          </a:p>
        </p:txBody>
      </p:sp>
      <p:pic>
        <p:nvPicPr>
          <p:cNvPr id="4" name="Picture 3">
            <a:extLst>
              <a:ext uri="{FF2B5EF4-FFF2-40B4-BE49-F238E27FC236}">
                <a16:creationId xmlns:a16="http://schemas.microsoft.com/office/drawing/2014/main" id="{5011DD42-CC51-4F44-A39F-A89C29F0C40B}"/>
              </a:ext>
            </a:extLst>
          </p:cNvPr>
          <p:cNvPicPr>
            <a:picLocks noChangeAspect="1"/>
          </p:cNvPicPr>
          <p:nvPr/>
        </p:nvPicPr>
        <p:blipFill>
          <a:blip r:embed="rId2"/>
          <a:stretch>
            <a:fillRect/>
          </a:stretch>
        </p:blipFill>
        <p:spPr>
          <a:xfrm>
            <a:off x="2381250" y="2600325"/>
            <a:ext cx="7429500" cy="1657350"/>
          </a:xfrm>
          <a:prstGeom prst="rect">
            <a:avLst/>
          </a:prstGeom>
        </p:spPr>
      </p:pic>
    </p:spTree>
    <p:extLst>
      <p:ext uri="{BB962C8B-B14F-4D97-AF65-F5344CB8AC3E}">
        <p14:creationId xmlns:p14="http://schemas.microsoft.com/office/powerpoint/2010/main" val="334313218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315</TotalTime>
  <Words>1292</Words>
  <Application>Microsoft Office PowerPoint</Application>
  <PresentationFormat>Widescreen</PresentationFormat>
  <Paragraphs>105</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Times New Roman</vt:lpstr>
      <vt:lpstr>Retrospect</vt:lpstr>
      <vt:lpstr>LƯU TRỮ DỮ LIỆU VỚI KOTLIN</vt:lpstr>
      <vt:lpstr>Shared Preferences</vt:lpstr>
      <vt:lpstr>Demo-SharedPreferences</vt:lpstr>
      <vt:lpstr>Lưu và truy cập dữ liệu trong sharedPreferences</vt:lpstr>
      <vt:lpstr>Demo</vt:lpstr>
      <vt:lpstr>Demo</vt:lpstr>
      <vt:lpstr>Internal Storage</vt:lpstr>
      <vt:lpstr>GHI DỮ LIỆU VÀO 1 FILE</vt:lpstr>
      <vt:lpstr>ĐỌC DỮ LIỆU TỪ FILE</vt:lpstr>
      <vt:lpstr>PowerPoint Presentation</vt:lpstr>
      <vt:lpstr>PowerPoint Presentation</vt:lpstr>
      <vt:lpstr>External Storage</vt:lpstr>
      <vt:lpstr>KIỂM TRA BỘ NHỚ</vt:lpstr>
      <vt:lpstr>SOURCE</vt:lpstr>
      <vt:lpstr>SOURCE</vt:lpstr>
      <vt:lpstr>SQLiteOpenHelper</vt:lpstr>
      <vt:lpstr>ManagedSqliteOpenhelper</vt:lpstr>
      <vt:lpstr>ManagedSqliteOpenHelper</vt:lpstr>
      <vt:lpstr>Định nghĩa các Table</vt:lpstr>
      <vt:lpstr>Sử dụng SqliteOpenHelper</vt:lpstr>
      <vt:lpstr>Tạo bảng</vt:lpstr>
      <vt:lpstr>Tạo bảng</vt:lpstr>
      <vt:lpstr>FIREBASE</vt:lpstr>
      <vt:lpstr>THỰC HIỆN CRUD</vt:lpstr>
      <vt:lpstr>THỰC HIỆN CRUD</vt:lpstr>
      <vt:lpstr>THỰC HIỆN CRUD</vt:lpstr>
      <vt:lpstr>ANDROID STUDIO VỚI FIREBASE</vt:lpstr>
      <vt:lpstr>ANDROID STUDIO VỚI FIREBASE</vt:lpstr>
      <vt:lpstr>SAMPLE</vt:lpstr>
      <vt:lpstr>SAMPLE</vt:lpstr>
      <vt:lpstr>SAMPLE</vt:lpstr>
      <vt:lpstr>SAMPLE</vt:lpstr>
      <vt:lpstr>Build và chạy sample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LƯU TRỮ DỮ LIỆU VỚI KOTLIN</dc:title>
  <dc:creator>Hello</dc:creator>
  <cp:lastModifiedBy>Hello</cp:lastModifiedBy>
  <cp:revision>22</cp:revision>
  <dcterms:created xsi:type="dcterms:W3CDTF">2018-05-18T07:28:24Z</dcterms:created>
  <dcterms:modified xsi:type="dcterms:W3CDTF">2018-06-01T07:51:41Z</dcterms:modified>
</cp:coreProperties>
</file>