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2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E3A"/>
    <a:srgbClr val="524539"/>
    <a:srgbClr val="5B9BD5"/>
    <a:srgbClr val="D7DADB"/>
    <a:srgbClr val="6DBCDB"/>
    <a:srgbClr val="FC4349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5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10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17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1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1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8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8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3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4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6A94-3967-4C0F-AF0E-33AD87B63ECF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1250-436E-49F2-8C7A-4AF85AE92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4955" b="49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2929" y="2673920"/>
            <a:ext cx="1033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accent6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Điều chỉnh nhiệt độ với PID</a:t>
            </a:r>
            <a:endParaRPr lang="en-GB" sz="48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649" y="6178837"/>
            <a:ext cx="165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>
                <a:solidFill>
                  <a:schemeClr val="accent4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Nhóm 4</a:t>
            </a:r>
            <a:endParaRPr lang="en-GB" sz="2800" u="sng" dirty="0">
              <a:solidFill>
                <a:schemeClr val="accent4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5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471487"/>
            <a:ext cx="9429750" cy="5915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317" y="297877"/>
            <a:ext cx="952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MẠCH ĐIỀU XUNG PWM AC 220</a:t>
            </a:r>
            <a:endParaRPr lang="en-GB" sz="2800" dirty="0">
              <a:solidFill>
                <a:schemeClr val="accent5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0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86317" y="297877"/>
            <a:ext cx="952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ĐO NHIỆT ĐỘ DHT22 – ARDUINO UNO R3</a:t>
            </a:r>
            <a:endParaRPr lang="en-GB" sz="2800" dirty="0">
              <a:solidFill>
                <a:schemeClr val="accent5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192"/>
            <a:ext cx="12192000" cy="57007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4174" y="55333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Nhiệt độ của DHT22 : -40 - 80(*C) </a:t>
            </a:r>
          </a:p>
          <a:p>
            <a:r>
              <a:rPr lang="en-US"/>
              <a:t>Sai số : +- 0.5 (*C)</a:t>
            </a:r>
          </a:p>
        </p:txBody>
      </p:sp>
    </p:spTree>
    <p:extLst>
      <p:ext uri="{BB962C8B-B14F-4D97-AF65-F5344CB8AC3E}">
        <p14:creationId xmlns:p14="http://schemas.microsoft.com/office/powerpoint/2010/main" val="111666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9840" y="529818"/>
            <a:ext cx="10864154" cy="6088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317" y="297877"/>
            <a:ext cx="952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GIẢI THÍCH HÀM TRUYỀN ĐỂ ĐIỀU XUNG PWM</a:t>
            </a:r>
            <a:endParaRPr lang="en-GB" sz="2800" dirty="0">
              <a:solidFill>
                <a:schemeClr val="accent5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305" y="821097"/>
            <a:ext cx="1158748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/>
              <a:t>Hàm xuất xung PWM</a:t>
            </a:r>
            <a:r>
              <a:rPr lang="en-US" sz="2000"/>
              <a:t>:</a:t>
            </a:r>
            <a:r>
              <a:rPr lang="vi-VN" sz="2000"/>
              <a:t> analogWrite(_PWMpin,Val_Out);</a:t>
            </a:r>
          </a:p>
          <a:p>
            <a:endParaRPr lang="vi-VN" sz="2000"/>
          </a:p>
          <a:p>
            <a:r>
              <a:rPr lang="vi-VN" sz="2000"/>
              <a:t>Xung điều khiển của mạch AC TAC2200 bị ngược so với xung từ chân vi điều khiển PWM như sau:</a:t>
            </a:r>
          </a:p>
          <a:p>
            <a:r>
              <a:rPr lang="vi-VN" sz="2000"/>
              <a:t>- Duty 0%(0) - Đèn sáng nhất</a:t>
            </a:r>
          </a:p>
          <a:p>
            <a:r>
              <a:rPr lang="vi-VN" sz="2000"/>
              <a:t>- Duty 50%(122) - Đèn sáng mờ </a:t>
            </a:r>
          </a:p>
          <a:p>
            <a:r>
              <a:rPr lang="vi-VN" sz="2000"/>
              <a:t>- Duty 100%(255) - Đèn tắt</a:t>
            </a:r>
          </a:p>
          <a:p>
            <a:endParaRPr lang="vi-VN" sz="2000"/>
          </a:p>
          <a:p>
            <a:r>
              <a:rPr lang="vi-VN" sz="2000"/>
              <a:t>Giá trị sáng dần của đèn có Val_Out: 1-&gt;190 tương ứng Duty 0-&gt;100%</a:t>
            </a:r>
          </a:p>
          <a:p>
            <a:r>
              <a:rPr lang="vi-VN" sz="2000"/>
              <a:t>(Giá trị có thể set từ 1-&gt; 254 nhưng trong khoảng 190 -&gt; 254 đèn vẫn tắt nên lấy 190)</a:t>
            </a:r>
          </a:p>
          <a:p>
            <a:endParaRPr lang="vi-VN" sz="2000"/>
          </a:p>
          <a:p>
            <a:r>
              <a:rPr lang="vi-VN" sz="2000"/>
              <a:t>Giá trị sau khi hiệu chỉnh sẽ xuất ra Val_Out như sau :</a:t>
            </a:r>
          </a:p>
          <a:p>
            <a:endParaRPr lang="vi-VN" sz="2000"/>
          </a:p>
          <a:p>
            <a:r>
              <a:rPr lang="vi-VN" sz="2000"/>
              <a:t>Val_Out :</a:t>
            </a:r>
            <a:r>
              <a:rPr lang="en-US" sz="2000"/>
              <a:t>	</a:t>
            </a:r>
            <a:r>
              <a:rPr lang="vi-VN" sz="2000"/>
              <a:t>1 </a:t>
            </a:r>
            <a:r>
              <a:rPr lang="en-US" sz="2000"/>
              <a:t>	</a:t>
            </a:r>
            <a:r>
              <a:rPr lang="vi-VN" sz="2000"/>
              <a:t>- Đèn tắt</a:t>
            </a:r>
          </a:p>
          <a:p>
            <a:r>
              <a:rPr lang="vi-VN" sz="2000"/>
              <a:t>		190</a:t>
            </a:r>
            <a:r>
              <a:rPr lang="en-US" sz="2000"/>
              <a:t>	</a:t>
            </a:r>
            <a:r>
              <a:rPr lang="vi-VN" sz="2000"/>
              <a:t>- Đèn sáng</a:t>
            </a:r>
          </a:p>
          <a:p>
            <a:endParaRPr lang="vi-VN" sz="2000"/>
          </a:p>
          <a:p>
            <a:r>
              <a:rPr lang="vi-VN" sz="2000"/>
              <a:t>PWM</a:t>
            </a:r>
            <a:r>
              <a:rPr lang="en-US" sz="2000"/>
              <a:t>	</a:t>
            </a:r>
            <a:r>
              <a:rPr lang="vi-VN" sz="2000"/>
              <a:t>: 	1 	- Đèn sáng </a:t>
            </a:r>
          </a:p>
          <a:p>
            <a:r>
              <a:rPr lang="vi-VN" sz="2000"/>
              <a:t>		190</a:t>
            </a:r>
            <a:r>
              <a:rPr lang="en-US" sz="2000"/>
              <a:t>	</a:t>
            </a:r>
            <a:r>
              <a:rPr lang="vi-VN" sz="2000"/>
              <a:t>- Đèn tắt</a:t>
            </a:r>
          </a:p>
          <a:p>
            <a:r>
              <a:rPr lang="vi-VN" sz="2000"/>
              <a:t>	</a:t>
            </a:r>
          </a:p>
          <a:p>
            <a:r>
              <a:rPr lang="en-US" sz="2000"/>
              <a:t>=&gt; </a:t>
            </a:r>
            <a:r>
              <a:rPr lang="vi-VN" sz="2000"/>
              <a:t>Hàm truyền vào đèn : analogWrite(_PWMpin,191 - Val_Out)</a:t>
            </a:r>
            <a:r>
              <a:rPr lang="en-US" sz="200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12036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9840" y="529818"/>
            <a:ext cx="10864154" cy="6088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>
                <a:solidFill>
                  <a:schemeClr val="tx1"/>
                </a:solidFill>
              </a:rPr>
              <a:t> </a:t>
            </a:r>
          </a:p>
          <a:p>
            <a:r>
              <a:rPr lang="en-GB" sz="2400">
                <a:solidFill>
                  <a:schemeClr val="tx1"/>
                </a:solidFill>
              </a:rPr>
              <a:t>  </a:t>
            </a:r>
            <a:r>
              <a:rPr lang="en-GB" sz="2400">
                <a:solidFill>
                  <a:schemeClr val="accent2">
                    <a:lumMod val="75000"/>
                  </a:schemeClr>
                </a:solidFill>
              </a:rPr>
              <a:t>void  PID_FUNCTION(double _Temp)</a:t>
            </a:r>
          </a:p>
          <a:p>
            <a:r>
              <a:rPr lang="en-GB" sz="240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GB" sz="2400">
                <a:solidFill>
                  <a:schemeClr val="tx1"/>
                </a:solidFill>
              </a:rPr>
              <a:t>  Error = Setpoint - _Temp;</a:t>
            </a:r>
          </a:p>
          <a:p>
            <a:r>
              <a:rPr lang="en-GB" sz="2400">
                <a:solidFill>
                  <a:schemeClr val="tx1"/>
                </a:solidFill>
              </a:rPr>
              <a:t>  </a:t>
            </a:r>
          </a:p>
          <a:p>
            <a:r>
              <a:rPr lang="en-GB" sz="2400">
                <a:solidFill>
                  <a:schemeClr val="tx1"/>
                </a:solidFill>
              </a:rPr>
              <a:t>  P_part = </a:t>
            </a:r>
            <a:r>
              <a:rPr lang="en-GB" sz="2400">
                <a:solidFill>
                  <a:srgbClr val="FF0000"/>
                </a:solidFill>
              </a:rPr>
              <a:t>Kp</a:t>
            </a:r>
            <a:r>
              <a:rPr lang="en-GB" sz="2400">
                <a:solidFill>
                  <a:schemeClr val="tx1"/>
                </a:solidFill>
              </a:rPr>
              <a:t>*Error;</a:t>
            </a:r>
          </a:p>
          <a:p>
            <a:endParaRPr lang="en-GB" sz="2400">
              <a:solidFill>
                <a:schemeClr val="tx1"/>
              </a:solidFill>
            </a:endParaRPr>
          </a:p>
          <a:p>
            <a:r>
              <a:rPr lang="en-GB" sz="2400">
                <a:solidFill>
                  <a:schemeClr val="tx1"/>
                </a:solidFill>
              </a:rPr>
              <a:t>  </a:t>
            </a:r>
            <a:r>
              <a:rPr lang="en-GB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// Ghép deltaT(hằng số) vào thẳng KI để hệ thống đỡ tính toán</a:t>
            </a:r>
            <a:endParaRPr lang="en-GB" sz="2400">
              <a:solidFill>
                <a:schemeClr val="tx1"/>
              </a:solidFill>
            </a:endParaRPr>
          </a:p>
          <a:p>
            <a:r>
              <a:rPr lang="en-GB" sz="2400">
                <a:solidFill>
                  <a:schemeClr val="tx1"/>
                </a:solidFill>
              </a:rPr>
              <a:t>  I_part += (</a:t>
            </a:r>
            <a:r>
              <a:rPr lang="en-GB" sz="2400">
                <a:solidFill>
                  <a:srgbClr val="7030A0"/>
                </a:solidFill>
              </a:rPr>
              <a:t>Ki</a:t>
            </a:r>
            <a:r>
              <a:rPr lang="en-GB" sz="2400">
                <a:solidFill>
                  <a:schemeClr val="tx1"/>
                </a:solidFill>
              </a:rPr>
              <a:t>*Error); </a:t>
            </a:r>
          </a:p>
          <a:p>
            <a:endParaRPr lang="en-GB" sz="2400">
              <a:solidFill>
                <a:schemeClr val="tx1"/>
              </a:solidFill>
            </a:endParaRPr>
          </a:p>
          <a:p>
            <a:r>
              <a:rPr lang="en-GB" sz="2400">
                <a:solidFill>
                  <a:schemeClr val="tx1"/>
                </a:solidFill>
              </a:rPr>
              <a:t>  </a:t>
            </a:r>
            <a:r>
              <a:rPr lang="en-GB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// Ghép deltaT(hằng số) vào thẳng Kd để hệ thống đỡ tính toán</a:t>
            </a:r>
            <a:endParaRPr lang="en-GB" sz="2400">
              <a:solidFill>
                <a:schemeClr val="tx1"/>
              </a:solidFill>
            </a:endParaRPr>
          </a:p>
          <a:p>
            <a:r>
              <a:rPr lang="en-GB" sz="2400">
                <a:solidFill>
                  <a:schemeClr val="tx1"/>
                </a:solidFill>
              </a:rPr>
              <a:t>  D_part = </a:t>
            </a:r>
            <a:r>
              <a:rPr lang="en-GB" sz="2400">
                <a:solidFill>
                  <a:schemeClr val="accent4">
                    <a:lumMod val="50000"/>
                  </a:schemeClr>
                </a:solidFill>
              </a:rPr>
              <a:t>Kd</a:t>
            </a:r>
            <a:r>
              <a:rPr lang="en-GB" sz="2400">
                <a:solidFill>
                  <a:schemeClr val="tx1"/>
                </a:solidFill>
              </a:rPr>
              <a:t>*( Error - pre_Error ); </a:t>
            </a:r>
          </a:p>
          <a:p>
            <a:endParaRPr lang="en-GB" sz="2400">
              <a:solidFill>
                <a:schemeClr val="tx1"/>
              </a:solidFill>
            </a:endParaRPr>
          </a:p>
          <a:p>
            <a:r>
              <a:rPr lang="en-GB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 // OUTPUT</a:t>
            </a:r>
            <a:endParaRPr lang="en-GB" sz="2400">
              <a:solidFill>
                <a:schemeClr val="tx1"/>
              </a:solidFill>
            </a:endParaRPr>
          </a:p>
          <a:p>
            <a:r>
              <a:rPr lang="en-GB" sz="2400">
                <a:solidFill>
                  <a:schemeClr val="tx1"/>
                </a:solidFill>
              </a:rPr>
              <a:t>  Val_Out += (P_part + I_part + D_part);</a:t>
            </a:r>
            <a:r>
              <a:rPr lang="en-GB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en-GB" sz="2400">
                <a:solidFill>
                  <a:schemeClr val="tx1"/>
                </a:solidFill>
              </a:rPr>
              <a:t>  pre_Error = Error;</a:t>
            </a:r>
          </a:p>
          <a:p>
            <a:r>
              <a:rPr lang="en-GB" sz="240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317" y="297877"/>
            <a:ext cx="952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THUẬT TOÁN PID  : </a:t>
            </a:r>
            <a:r>
              <a:rPr lang="en-GB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F = Kp*e + Kd*(de/dt)+ Ki*§edt  </a:t>
            </a:r>
            <a:endParaRPr lang="en-GB" sz="2800" dirty="0">
              <a:solidFill>
                <a:schemeClr val="accent5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69640" y="300108"/>
            <a:ext cx="2494982" cy="156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>
                <a:solidFill>
                  <a:srgbClr val="FF0000"/>
                </a:solidFill>
              </a:rPr>
              <a:t>Kp = 0.5</a:t>
            </a:r>
          </a:p>
          <a:p>
            <a:r>
              <a:rPr lang="en-GB" sz="2400">
                <a:solidFill>
                  <a:srgbClr val="7030A0"/>
                </a:solidFill>
              </a:rPr>
              <a:t>Ki  = 0.001</a:t>
            </a:r>
          </a:p>
          <a:p>
            <a:r>
              <a:rPr lang="en-GB" sz="2400">
                <a:solidFill>
                  <a:schemeClr val="accent4">
                    <a:lumMod val="50000"/>
                  </a:schemeClr>
                </a:solidFill>
              </a:rPr>
              <a:t>Kd = 0.0055</a:t>
            </a:r>
          </a:p>
          <a:p>
            <a:r>
              <a:rPr lang="en-GB" sz="2400">
                <a:solidFill>
                  <a:schemeClr val="tx1"/>
                </a:solidFill>
              </a:rPr>
              <a:t>T = 1ms</a:t>
            </a:r>
          </a:p>
        </p:txBody>
      </p:sp>
    </p:spTree>
    <p:extLst>
      <p:ext uri="{BB962C8B-B14F-4D97-AF65-F5344CB8AC3E}">
        <p14:creationId xmlns:p14="http://schemas.microsoft.com/office/powerpoint/2010/main" val="16813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9840" y="529818"/>
            <a:ext cx="10864154" cy="6088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317" y="297877"/>
            <a:ext cx="952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GIẢI THÍCH HÀM TRUYỀN ĐỂ ĐIỀU XUNG PWM</a:t>
            </a:r>
            <a:endParaRPr lang="en-GB" sz="2800" dirty="0">
              <a:solidFill>
                <a:schemeClr val="accent5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40" y="1189037"/>
            <a:ext cx="11325225" cy="4276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9840" y="5789072"/>
            <a:ext cx="5531860" cy="936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>
                <a:solidFill>
                  <a:schemeClr val="tx1"/>
                </a:solidFill>
              </a:rPr>
              <a:t>Ta có : 191 – s = (36101 – 190s) / ( 191 – s )</a:t>
            </a:r>
            <a:endParaRPr lang="en-GB" sz="24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8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7" y="821097"/>
            <a:ext cx="11137362" cy="5643203"/>
          </a:xfrm>
        </p:spPr>
      </p:pic>
      <p:sp>
        <p:nvSpPr>
          <p:cNvPr id="5" name="TextBox 4"/>
          <p:cNvSpPr txBox="1"/>
          <p:nvPr/>
        </p:nvSpPr>
        <p:spPr>
          <a:xfrm>
            <a:off x="586317" y="297877"/>
            <a:ext cx="952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TÍN HIỆU</a:t>
            </a:r>
            <a:endParaRPr lang="en-GB" sz="2800" dirty="0">
              <a:solidFill>
                <a:schemeClr val="accent5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2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4955" b="49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1729" y="2668140"/>
            <a:ext cx="1033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accent6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 FOR LISTENING</a:t>
            </a:r>
            <a:endParaRPr lang="en-GB" sz="48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649" y="6178837"/>
            <a:ext cx="165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>
                <a:solidFill>
                  <a:schemeClr val="accent4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Nhóm 4</a:t>
            </a:r>
            <a:endParaRPr lang="en-GB" sz="2800" u="sng" dirty="0">
              <a:solidFill>
                <a:schemeClr val="accent4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8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3.33333E-6 -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357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Tuan Vo</cp:lastModifiedBy>
  <cp:revision>33</cp:revision>
  <dcterms:created xsi:type="dcterms:W3CDTF">2015-07-10T19:36:59Z</dcterms:created>
  <dcterms:modified xsi:type="dcterms:W3CDTF">2019-06-07T01:33:16Z</dcterms:modified>
</cp:coreProperties>
</file>