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Noto Sans" charset="1" panose="020B0502040504020204"/>
      <p:regular r:id="rId23"/>
    </p:embeddedFont>
    <p:embeddedFont>
      <p:font typeface="Noto Sans Bold Italics" charset="1" panose="020B0802040504090204"/>
      <p:regular r:id="rId24"/>
    </p:embeddedFont>
    <p:embeddedFont>
      <p:font typeface="Noto Sans Italics" charset="1" panose="020B0502040504090204"/>
      <p:regular r:id="rId25"/>
    </p:embeddedFont>
    <p:embeddedFont>
      <p:font typeface="Noto Sans Bold" charset="1" panose="020B0802040504020204"/>
      <p:regular r:id="rId26"/>
    </p:embeddedFont>
    <p:embeddedFont>
      <p:font typeface="Muli Bold" charset="1" panose="00000800000000000000"/>
      <p:regular r:id="rId27"/>
    </p:embeddedFont>
    <p:embeddedFont>
      <p:font typeface="Muli Ultra-Bold" charset="1" panose="00000900000000000000"/>
      <p:regular r:id="rId28"/>
    </p:embeddedFont>
    <p:embeddedFont>
      <p:font typeface="Muli Light" charset="1" panose="00000400000000000000"/>
      <p:regular r:id="rId29"/>
    </p:embeddedFont>
    <p:embeddedFont>
      <p:font typeface="Muli" charset="1" panose="0000050000000000000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19.png" Type="http://schemas.openxmlformats.org/officeDocument/2006/relationships/image"/><Relationship Id="rId7" Target="../media/image20.png" Type="http://schemas.openxmlformats.org/officeDocument/2006/relationships/image"/><Relationship Id="rId8" Target="../media/image21.png" Type="http://schemas.openxmlformats.org/officeDocument/2006/relationships/image"/><Relationship Id="rId9" Target="../media/image2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23.png" Type="http://schemas.openxmlformats.org/officeDocument/2006/relationships/image"/><Relationship Id="rId7" Target="../media/image24.png" Type="http://schemas.openxmlformats.org/officeDocument/2006/relationships/image"/><Relationship Id="rId8" Target="../media/image2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10.png" Type="http://schemas.openxmlformats.org/officeDocument/2006/relationships/image"/><Relationship Id="rId7" Target="../media/image14.png" Type="http://schemas.openxmlformats.org/officeDocument/2006/relationships/image"/><Relationship Id="rId8" Target="../media/image13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Relationship Id="rId7" Target="../media/image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png" Type="http://schemas.openxmlformats.org/officeDocument/2006/relationships/image"/><Relationship Id="rId11" Target="../media/image15.png" Type="http://schemas.openxmlformats.org/officeDocument/2006/relationships/image"/><Relationship Id="rId12" Target="../media/image16.png" Type="http://schemas.openxmlformats.org/officeDocument/2006/relationships/image"/><Relationship Id="rId2" Target="../media/image10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1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11.png" Type="http://schemas.openxmlformats.org/officeDocument/2006/relationships/image"/><Relationship Id="rId7" Target="../media/image17.png" Type="http://schemas.openxmlformats.org/officeDocument/2006/relationships/image"/><Relationship Id="rId8" Target="../media/image1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10.png" Type="http://schemas.openxmlformats.org/officeDocument/2006/relationships/image"/><Relationship Id="rId7" Target="../media/image14.png" Type="http://schemas.openxmlformats.org/officeDocument/2006/relationships/image"/><Relationship Id="rId8" Target="../media/image1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854333" y="1997938"/>
            <a:ext cx="2579333" cy="2579333"/>
          </a:xfrm>
          <a:custGeom>
            <a:avLst/>
            <a:gdLst/>
            <a:ahLst/>
            <a:cxnLst/>
            <a:rect r="r" b="b" t="t" l="l"/>
            <a:pathLst>
              <a:path h="2579333" w="2579333">
                <a:moveTo>
                  <a:pt x="0" y="0"/>
                </a:moveTo>
                <a:lnTo>
                  <a:pt x="2579334" y="0"/>
                </a:lnTo>
                <a:lnTo>
                  <a:pt x="2579334" y="2579333"/>
                </a:lnTo>
                <a:lnTo>
                  <a:pt x="0" y="25793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743694" y="349250"/>
            <a:ext cx="6800612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TRƯỜNG ĐẠI HỌC TRÀ VINH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9642656"/>
            <a:ext cx="18288000" cy="497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b="true" sz="2900" i="true">
                <a:solidFill>
                  <a:srgbClr val="000000"/>
                </a:solidFill>
                <a:latin typeface="Noto Sans Bold Italics"/>
                <a:ea typeface="Noto Sans Bold Italics"/>
                <a:cs typeface="Noto Sans Bold Italics"/>
                <a:sym typeface="Noto Sans Bold Italics"/>
              </a:rPr>
              <a:t>Trà Vinh, tháng 7 năm 2025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544306" y="7746608"/>
            <a:ext cx="5373954" cy="1406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i="true">
                <a:solidFill>
                  <a:srgbClr val="000000"/>
                </a:solidFill>
                <a:latin typeface="Noto Sans Italics"/>
                <a:ea typeface="Noto Sans Italics"/>
                <a:cs typeface="Noto Sans Italics"/>
                <a:sym typeface="Noto Sans Italics"/>
              </a:rPr>
              <a:t>Sinh viên thực hiện: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Họ tên: Nguyễn Mai Duy Khoa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MSSV: 110121211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Lớp: DA21TTC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670286" y="1137513"/>
            <a:ext cx="8947428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TRƯỜNG KỸ THUẬT VÀ CÔNG NGHỆ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207248" y="7746608"/>
            <a:ext cx="5373954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i="true">
                <a:solidFill>
                  <a:srgbClr val="000000"/>
                </a:solidFill>
                <a:latin typeface="Noto Sans Italics"/>
                <a:ea typeface="Noto Sans Italics"/>
                <a:cs typeface="Noto Sans Italics"/>
                <a:sym typeface="Noto Sans Italics"/>
              </a:rPr>
              <a:t>Giảng viên hướng dẫn: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ThS NGUYỄN KHẮC QUỐC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0" y="4986428"/>
            <a:ext cx="18288000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BÁO CÁO ĐỒ ÁN TỐT NGHIỆP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0" y="5858753"/>
            <a:ext cx="18288000" cy="165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 b="true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PHÁT TRIỂN ỨNG DỤNG ĐẶT LỊCH KHÁM BỆNH</a:t>
            </a:r>
          </a:p>
          <a:p>
            <a:pPr algn="ctr">
              <a:lnSpc>
                <a:spcPts val="6719"/>
              </a:lnSpc>
            </a:pPr>
            <a:r>
              <a:rPr lang="en-US" sz="4800" b="true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CHO PHÒNG KHÁM TƯ NHÂN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610290" y="9341999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836B2"/>
                </a:solidFill>
                <a:latin typeface="Noto Sans"/>
                <a:ea typeface="Noto Sans"/>
                <a:cs typeface="Noto Sans"/>
                <a:sym typeface="Noto Sans"/>
              </a:rPr>
              <a:t>Trang 1/17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42823" y="3611418"/>
            <a:ext cx="1098500" cy="627207"/>
          </a:xfrm>
          <a:custGeom>
            <a:avLst/>
            <a:gdLst/>
            <a:ahLst/>
            <a:cxnLst/>
            <a:rect r="r" b="b" t="t" l="l"/>
            <a:pathLst>
              <a:path h="627207" w="1098500">
                <a:moveTo>
                  <a:pt x="0" y="0"/>
                </a:moveTo>
                <a:lnTo>
                  <a:pt x="1098500" y="0"/>
                </a:lnTo>
                <a:lnTo>
                  <a:pt x="1098500" y="627207"/>
                </a:lnTo>
                <a:lnTo>
                  <a:pt x="0" y="6272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51576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06538" y="4665111"/>
            <a:ext cx="6816002" cy="2364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40"/>
              </a:lnSpc>
            </a:pPr>
            <a:r>
              <a:rPr lang="en-US" sz="8400" b="true">
                <a:solidFill>
                  <a:srgbClr val="1836B2"/>
                </a:solidFill>
                <a:latin typeface="Muli Bold"/>
                <a:ea typeface="Muli Bold"/>
                <a:cs typeface="Muli Bold"/>
                <a:sym typeface="Muli Bold"/>
              </a:rPr>
              <a:t>Kết quả </a:t>
            </a:r>
          </a:p>
          <a:p>
            <a:pPr algn="l">
              <a:lnSpc>
                <a:spcPts val="9240"/>
              </a:lnSpc>
            </a:pPr>
            <a:r>
              <a:rPr lang="en-US" sz="8400" b="true">
                <a:solidFill>
                  <a:srgbClr val="1836B2"/>
                </a:solidFill>
                <a:latin typeface="Muli Bold"/>
                <a:ea typeface="Muli Bold"/>
                <a:cs typeface="Muli Bold"/>
                <a:sym typeface="Muli Bold"/>
              </a:rPr>
              <a:t>đạt được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610290" y="9341999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836B2"/>
                </a:solidFill>
                <a:latin typeface="Noto Sans"/>
                <a:ea typeface="Noto Sans"/>
                <a:cs typeface="Noto Sans"/>
                <a:sym typeface="Noto Sans"/>
              </a:rPr>
              <a:t>Trang 10/17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7622540" y="2978538"/>
            <a:ext cx="526320" cy="1265758"/>
          </a:xfrm>
          <a:custGeom>
            <a:avLst/>
            <a:gdLst/>
            <a:ahLst/>
            <a:cxnLst/>
            <a:rect r="r" b="b" t="t" l="l"/>
            <a:pathLst>
              <a:path h="1265758" w="526320">
                <a:moveTo>
                  <a:pt x="0" y="0"/>
                </a:moveTo>
                <a:lnTo>
                  <a:pt x="526320" y="0"/>
                </a:lnTo>
                <a:lnTo>
                  <a:pt x="526320" y="1265759"/>
                </a:lnTo>
                <a:lnTo>
                  <a:pt x="0" y="12657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160944" y="3417243"/>
            <a:ext cx="6979141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spc="105" b="true">
                <a:solidFill>
                  <a:srgbClr val="1836B2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Trang người dùng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7622540" y="5804301"/>
            <a:ext cx="526320" cy="1265758"/>
          </a:xfrm>
          <a:custGeom>
            <a:avLst/>
            <a:gdLst/>
            <a:ahLst/>
            <a:cxnLst/>
            <a:rect r="r" b="b" t="t" l="l"/>
            <a:pathLst>
              <a:path h="1265758" w="526320">
                <a:moveTo>
                  <a:pt x="0" y="0"/>
                </a:moveTo>
                <a:lnTo>
                  <a:pt x="526320" y="0"/>
                </a:lnTo>
                <a:lnTo>
                  <a:pt x="526320" y="1265758"/>
                </a:lnTo>
                <a:lnTo>
                  <a:pt x="0" y="12657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160944" y="6243005"/>
            <a:ext cx="6979141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spc="105" b="true">
                <a:solidFill>
                  <a:srgbClr val="1836B2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Trang quản trị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01758"/>
            <a:ext cx="16303228" cy="2141238"/>
            <a:chOff x="0" y="0"/>
            <a:chExt cx="21737638" cy="285498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20272971" y="288830"/>
              <a:ext cx="1464667" cy="836277"/>
            </a:xfrm>
            <a:custGeom>
              <a:avLst/>
              <a:gdLst/>
              <a:ahLst/>
              <a:cxnLst/>
              <a:rect r="r" b="b" t="t" l="l"/>
              <a:pathLst>
                <a:path h="836277" w="1464667">
                  <a:moveTo>
                    <a:pt x="0" y="0"/>
                  </a:moveTo>
                  <a:lnTo>
                    <a:pt x="1464667" y="0"/>
                  </a:lnTo>
                  <a:lnTo>
                    <a:pt x="1464667" y="836277"/>
                  </a:lnTo>
                  <a:lnTo>
                    <a:pt x="0" y="8362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-51576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551952" y="1600929"/>
              <a:ext cx="819752" cy="819752"/>
            </a:xfrm>
            <a:custGeom>
              <a:avLst/>
              <a:gdLst/>
              <a:ahLst/>
              <a:cxnLst/>
              <a:rect r="r" b="b" t="t" l="l"/>
              <a:pathLst>
                <a:path h="819752" w="819752">
                  <a:moveTo>
                    <a:pt x="0" y="0"/>
                  </a:moveTo>
                  <a:lnTo>
                    <a:pt x="819752" y="0"/>
                  </a:lnTo>
                  <a:lnTo>
                    <a:pt x="819752" y="819753"/>
                  </a:lnTo>
                  <a:lnTo>
                    <a:pt x="0" y="8197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0">
              <a:off x="0" y="66675"/>
              <a:ext cx="14842995" cy="13472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700"/>
                </a:lnSpc>
              </a:pPr>
              <a:r>
                <a:rPr lang="en-US" sz="7000" b="true">
                  <a:solidFill>
                    <a:srgbClr val="1836B2"/>
                  </a:solidFill>
                  <a:latin typeface="Muli Bold"/>
                  <a:ea typeface="Muli Bold"/>
                  <a:cs typeface="Muli Bold"/>
                  <a:sym typeface="Muli Bold"/>
                </a:rPr>
                <a:t>Kết quả đạt được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1571286" y="1801520"/>
              <a:ext cx="7370038" cy="10534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720"/>
                </a:lnSpc>
              </a:pPr>
              <a:r>
                <a:rPr lang="en-US" sz="4800" b="true">
                  <a:solidFill>
                    <a:srgbClr val="1836B2"/>
                  </a:solidFill>
                  <a:latin typeface="Muli Bold"/>
                  <a:ea typeface="Muli Bold"/>
                  <a:cs typeface="Muli Bold"/>
                  <a:sym typeface="Muli Bold"/>
                </a:rPr>
                <a:t>Trang người dùng: 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8941324" y="2052594"/>
              <a:ext cx="11930888" cy="6885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80"/>
                </a:lnSpc>
              </a:pPr>
              <a:r>
                <a:rPr lang="en-US" sz="3200">
                  <a:solidFill>
                    <a:srgbClr val="1836B2"/>
                  </a:solidFill>
                  <a:latin typeface="Muli"/>
                  <a:ea typeface="Muli"/>
                  <a:cs typeface="Muli"/>
                  <a:sym typeface="Muli"/>
                </a:rPr>
                <a:t>Trang chủ, lịch khám, đặt hẹn, kiểm tra lịch hẹn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939367" y="2719221"/>
            <a:ext cx="6606192" cy="3294838"/>
          </a:xfrm>
          <a:custGeom>
            <a:avLst/>
            <a:gdLst/>
            <a:ahLst/>
            <a:cxnLst/>
            <a:rect r="r" b="b" t="t" l="l"/>
            <a:pathLst>
              <a:path h="3294838" w="6606192">
                <a:moveTo>
                  <a:pt x="0" y="0"/>
                </a:moveTo>
                <a:lnTo>
                  <a:pt x="6606191" y="0"/>
                </a:lnTo>
                <a:lnTo>
                  <a:pt x="6606191" y="3294839"/>
                </a:lnTo>
                <a:lnTo>
                  <a:pt x="0" y="329483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341564" y="2719221"/>
            <a:ext cx="7106639" cy="3455603"/>
          </a:xfrm>
          <a:custGeom>
            <a:avLst/>
            <a:gdLst/>
            <a:ahLst/>
            <a:cxnLst/>
            <a:rect r="r" b="b" t="t" l="l"/>
            <a:pathLst>
              <a:path h="3455603" w="7106639">
                <a:moveTo>
                  <a:pt x="0" y="0"/>
                </a:moveTo>
                <a:lnTo>
                  <a:pt x="7106640" y="0"/>
                </a:lnTo>
                <a:lnTo>
                  <a:pt x="7106640" y="3455604"/>
                </a:lnTo>
                <a:lnTo>
                  <a:pt x="0" y="345560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128293" y="6449623"/>
            <a:ext cx="6228340" cy="3090814"/>
          </a:xfrm>
          <a:custGeom>
            <a:avLst/>
            <a:gdLst/>
            <a:ahLst/>
            <a:cxnLst/>
            <a:rect r="r" b="b" t="t" l="l"/>
            <a:pathLst>
              <a:path h="3090814" w="6228340">
                <a:moveTo>
                  <a:pt x="0" y="0"/>
                </a:moveTo>
                <a:lnTo>
                  <a:pt x="6228339" y="0"/>
                </a:lnTo>
                <a:lnTo>
                  <a:pt x="6228339" y="3090814"/>
                </a:lnTo>
                <a:lnTo>
                  <a:pt x="0" y="309081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341564" y="6389406"/>
            <a:ext cx="7106639" cy="3588853"/>
          </a:xfrm>
          <a:custGeom>
            <a:avLst/>
            <a:gdLst/>
            <a:ahLst/>
            <a:cxnLst/>
            <a:rect r="r" b="b" t="t" l="l"/>
            <a:pathLst>
              <a:path h="3588853" w="7106639">
                <a:moveTo>
                  <a:pt x="0" y="0"/>
                </a:moveTo>
                <a:lnTo>
                  <a:pt x="7106640" y="0"/>
                </a:lnTo>
                <a:lnTo>
                  <a:pt x="7106640" y="3588853"/>
                </a:lnTo>
                <a:lnTo>
                  <a:pt x="0" y="358885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6610290" y="9341999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836B2"/>
                </a:solidFill>
                <a:latin typeface="Noto Sans"/>
                <a:ea typeface="Noto Sans"/>
                <a:cs typeface="Noto Sans"/>
                <a:sym typeface="Noto Sans"/>
              </a:rPr>
              <a:t>Trang 11/17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01758"/>
            <a:ext cx="16303228" cy="2582273"/>
            <a:chOff x="0" y="0"/>
            <a:chExt cx="21737638" cy="34430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20272971" y="288830"/>
              <a:ext cx="1464667" cy="836277"/>
            </a:xfrm>
            <a:custGeom>
              <a:avLst/>
              <a:gdLst/>
              <a:ahLst/>
              <a:cxnLst/>
              <a:rect r="r" b="b" t="t" l="l"/>
              <a:pathLst>
                <a:path h="836277" w="1464667">
                  <a:moveTo>
                    <a:pt x="0" y="0"/>
                  </a:moveTo>
                  <a:lnTo>
                    <a:pt x="1464667" y="0"/>
                  </a:lnTo>
                  <a:lnTo>
                    <a:pt x="1464667" y="836277"/>
                  </a:lnTo>
                  <a:lnTo>
                    <a:pt x="0" y="8362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-51576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551952" y="1600929"/>
              <a:ext cx="819752" cy="819752"/>
            </a:xfrm>
            <a:custGeom>
              <a:avLst/>
              <a:gdLst/>
              <a:ahLst/>
              <a:cxnLst/>
              <a:rect r="r" b="b" t="t" l="l"/>
              <a:pathLst>
                <a:path h="819752" w="819752">
                  <a:moveTo>
                    <a:pt x="0" y="0"/>
                  </a:moveTo>
                  <a:lnTo>
                    <a:pt x="819752" y="0"/>
                  </a:lnTo>
                  <a:lnTo>
                    <a:pt x="819752" y="819753"/>
                  </a:lnTo>
                  <a:lnTo>
                    <a:pt x="0" y="8197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0">
              <a:off x="0" y="66675"/>
              <a:ext cx="14842995" cy="13472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700"/>
                </a:lnSpc>
              </a:pPr>
              <a:r>
                <a:rPr lang="en-US" sz="7000" b="true">
                  <a:solidFill>
                    <a:srgbClr val="1836B2"/>
                  </a:solidFill>
                  <a:latin typeface="Muli Bold"/>
                  <a:ea typeface="Muli Bold"/>
                  <a:cs typeface="Muli Bold"/>
                  <a:sym typeface="Muli Bold"/>
                </a:rPr>
                <a:t>Kết quả đạt được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1571286" y="1801520"/>
              <a:ext cx="7370038" cy="10534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720"/>
                </a:lnSpc>
              </a:pPr>
              <a:r>
                <a:rPr lang="en-US" sz="4800" b="true">
                  <a:solidFill>
                    <a:srgbClr val="1836B2"/>
                  </a:solidFill>
                  <a:latin typeface="Muli Bold"/>
                  <a:ea typeface="Muli Bold"/>
                  <a:cs typeface="Muli Bold"/>
                  <a:sym typeface="Muli Bold"/>
                </a:rPr>
                <a:t>Trang người dùng: 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8941324" y="2043069"/>
              <a:ext cx="11930888" cy="13999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340"/>
                </a:lnSpc>
              </a:pPr>
              <a:r>
                <a:rPr lang="en-US" sz="3100">
                  <a:solidFill>
                    <a:srgbClr val="1836B2"/>
                  </a:solidFill>
                  <a:latin typeface="Muli"/>
                  <a:ea typeface="Muli"/>
                  <a:cs typeface="Muli"/>
                  <a:sym typeface="Muli"/>
                </a:rPr>
                <a:t>Quản lý trang người dùng, quản lý nhân sự, phản hồi khách hàng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553997" y="6732130"/>
            <a:ext cx="6384510" cy="3248119"/>
          </a:xfrm>
          <a:custGeom>
            <a:avLst/>
            <a:gdLst/>
            <a:ahLst/>
            <a:cxnLst/>
            <a:rect r="r" b="b" t="t" l="l"/>
            <a:pathLst>
              <a:path h="3248119" w="6384510">
                <a:moveTo>
                  <a:pt x="0" y="0"/>
                </a:moveTo>
                <a:lnTo>
                  <a:pt x="6384510" y="0"/>
                </a:lnTo>
                <a:lnTo>
                  <a:pt x="6384510" y="3248120"/>
                </a:lnTo>
                <a:lnTo>
                  <a:pt x="0" y="324812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53997" y="3063641"/>
            <a:ext cx="6447880" cy="3248119"/>
          </a:xfrm>
          <a:custGeom>
            <a:avLst/>
            <a:gdLst/>
            <a:ahLst/>
            <a:cxnLst/>
            <a:rect r="r" b="b" t="t" l="l"/>
            <a:pathLst>
              <a:path h="3248119" w="6447880">
                <a:moveTo>
                  <a:pt x="0" y="0"/>
                </a:moveTo>
                <a:lnTo>
                  <a:pt x="6447880" y="0"/>
                </a:lnTo>
                <a:lnTo>
                  <a:pt x="6447880" y="3248119"/>
                </a:lnTo>
                <a:lnTo>
                  <a:pt x="0" y="324811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180314" y="4326579"/>
            <a:ext cx="6787635" cy="3487148"/>
          </a:xfrm>
          <a:custGeom>
            <a:avLst/>
            <a:gdLst/>
            <a:ahLst/>
            <a:cxnLst/>
            <a:rect r="r" b="b" t="t" l="l"/>
            <a:pathLst>
              <a:path h="3487148" w="6787635">
                <a:moveTo>
                  <a:pt x="0" y="0"/>
                </a:moveTo>
                <a:lnTo>
                  <a:pt x="6787635" y="0"/>
                </a:lnTo>
                <a:lnTo>
                  <a:pt x="6787635" y="3487147"/>
                </a:lnTo>
                <a:lnTo>
                  <a:pt x="0" y="348714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6610290" y="9341999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836B2"/>
                </a:solidFill>
                <a:latin typeface="Noto Sans"/>
                <a:ea typeface="Noto Sans"/>
                <a:cs typeface="Noto Sans"/>
                <a:sym typeface="Noto Sans"/>
              </a:rPr>
              <a:t>Trang 12/17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42823" y="3611418"/>
            <a:ext cx="1098500" cy="627207"/>
          </a:xfrm>
          <a:custGeom>
            <a:avLst/>
            <a:gdLst/>
            <a:ahLst/>
            <a:cxnLst/>
            <a:rect r="r" b="b" t="t" l="l"/>
            <a:pathLst>
              <a:path h="627207" w="1098500">
                <a:moveTo>
                  <a:pt x="0" y="0"/>
                </a:moveTo>
                <a:lnTo>
                  <a:pt x="1098500" y="0"/>
                </a:lnTo>
                <a:lnTo>
                  <a:pt x="1098500" y="627207"/>
                </a:lnTo>
                <a:lnTo>
                  <a:pt x="0" y="6272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51576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06538" y="4655586"/>
            <a:ext cx="8617566" cy="2334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30"/>
              </a:lnSpc>
            </a:pPr>
            <a:r>
              <a:rPr lang="en-US" sz="8300" b="true">
                <a:solidFill>
                  <a:srgbClr val="1836B2"/>
                </a:solidFill>
                <a:latin typeface="Muli Bold"/>
                <a:ea typeface="Muli Bold"/>
                <a:cs typeface="Muli Bold"/>
                <a:sym typeface="Muli Bold"/>
              </a:rPr>
              <a:t>Kết luận và hướng phát triển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610290" y="9341999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836B2"/>
                </a:solidFill>
                <a:latin typeface="Noto Sans"/>
                <a:ea typeface="Noto Sans"/>
                <a:cs typeface="Noto Sans"/>
                <a:sym typeface="Noto Sans"/>
              </a:rPr>
              <a:t>Trang 13/17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9798567" y="3025442"/>
            <a:ext cx="526320" cy="1265758"/>
          </a:xfrm>
          <a:custGeom>
            <a:avLst/>
            <a:gdLst/>
            <a:ahLst/>
            <a:cxnLst/>
            <a:rect r="r" b="b" t="t" l="l"/>
            <a:pathLst>
              <a:path h="1265758" w="526320">
                <a:moveTo>
                  <a:pt x="0" y="0"/>
                </a:moveTo>
                <a:lnTo>
                  <a:pt x="526320" y="0"/>
                </a:lnTo>
                <a:lnTo>
                  <a:pt x="526320" y="1265758"/>
                </a:lnTo>
                <a:lnTo>
                  <a:pt x="0" y="12657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699349" y="3391621"/>
            <a:ext cx="6979141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spc="105" b="true">
                <a:solidFill>
                  <a:srgbClr val="1836B2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Kết luận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9798567" y="5784616"/>
            <a:ext cx="526320" cy="1265758"/>
          </a:xfrm>
          <a:custGeom>
            <a:avLst/>
            <a:gdLst/>
            <a:ahLst/>
            <a:cxnLst/>
            <a:rect r="r" b="b" t="t" l="l"/>
            <a:pathLst>
              <a:path h="1265758" w="526320">
                <a:moveTo>
                  <a:pt x="0" y="0"/>
                </a:moveTo>
                <a:lnTo>
                  <a:pt x="526320" y="0"/>
                </a:lnTo>
                <a:lnTo>
                  <a:pt x="526320" y="1265758"/>
                </a:lnTo>
                <a:lnTo>
                  <a:pt x="0" y="12657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699349" y="6330555"/>
            <a:ext cx="6979141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spc="105" b="true">
                <a:solidFill>
                  <a:srgbClr val="1836B2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Hướng phát triền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81851"/>
            <a:ext cx="16303228" cy="2141238"/>
            <a:chOff x="0" y="0"/>
            <a:chExt cx="21737638" cy="285498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20272971" y="288830"/>
              <a:ext cx="1464667" cy="836277"/>
            </a:xfrm>
            <a:custGeom>
              <a:avLst/>
              <a:gdLst/>
              <a:ahLst/>
              <a:cxnLst/>
              <a:rect r="r" b="b" t="t" l="l"/>
              <a:pathLst>
                <a:path h="836277" w="1464667">
                  <a:moveTo>
                    <a:pt x="0" y="0"/>
                  </a:moveTo>
                  <a:lnTo>
                    <a:pt x="1464667" y="0"/>
                  </a:lnTo>
                  <a:lnTo>
                    <a:pt x="1464667" y="836277"/>
                  </a:lnTo>
                  <a:lnTo>
                    <a:pt x="0" y="8362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-51576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551952" y="1600929"/>
              <a:ext cx="819752" cy="819752"/>
            </a:xfrm>
            <a:custGeom>
              <a:avLst/>
              <a:gdLst/>
              <a:ahLst/>
              <a:cxnLst/>
              <a:rect r="r" b="b" t="t" l="l"/>
              <a:pathLst>
                <a:path h="819752" w="819752">
                  <a:moveTo>
                    <a:pt x="0" y="0"/>
                  </a:moveTo>
                  <a:lnTo>
                    <a:pt x="819752" y="0"/>
                  </a:lnTo>
                  <a:lnTo>
                    <a:pt x="819752" y="819753"/>
                  </a:lnTo>
                  <a:lnTo>
                    <a:pt x="0" y="8197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0">
              <a:off x="0" y="66675"/>
              <a:ext cx="14842995" cy="13472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700"/>
                </a:lnSpc>
              </a:pPr>
              <a:r>
                <a:rPr lang="en-US" sz="7000" b="true">
                  <a:solidFill>
                    <a:srgbClr val="1836B2"/>
                  </a:solidFill>
                  <a:latin typeface="Muli Bold"/>
                  <a:ea typeface="Muli Bold"/>
                  <a:cs typeface="Muli Bold"/>
                  <a:sym typeface="Muli Bold"/>
                </a:rPr>
                <a:t>Tổng quan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1571286" y="1801520"/>
              <a:ext cx="9675509" cy="10534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20"/>
                </a:lnSpc>
              </a:pPr>
              <a:r>
                <a:rPr lang="en-US" sz="4800" b="true">
                  <a:solidFill>
                    <a:srgbClr val="1836B2"/>
                  </a:solidFill>
                  <a:latin typeface="Muli Bold"/>
                  <a:ea typeface="Muli Bold"/>
                  <a:cs typeface="Muli Bold"/>
                  <a:sym typeface="Muli Bold"/>
                </a:rPr>
                <a:t>Ưu điểm của công nghệ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6610290" y="9341999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836B2"/>
                </a:solidFill>
                <a:latin typeface="Noto Sans"/>
                <a:ea typeface="Noto Sans"/>
                <a:cs typeface="Noto Sans"/>
                <a:sym typeface="Noto Sans"/>
              </a:rPr>
              <a:t>Trang 14/17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7109023" y="3096190"/>
            <a:ext cx="3350472" cy="2054804"/>
          </a:xfrm>
          <a:custGeom>
            <a:avLst/>
            <a:gdLst/>
            <a:ahLst/>
            <a:cxnLst/>
            <a:rect r="r" b="b" t="t" l="l"/>
            <a:pathLst>
              <a:path h="2054804" w="3350472">
                <a:moveTo>
                  <a:pt x="0" y="0"/>
                </a:moveTo>
                <a:lnTo>
                  <a:pt x="3350473" y="0"/>
                </a:lnTo>
                <a:lnTo>
                  <a:pt x="3350473" y="2054805"/>
                </a:lnTo>
                <a:lnTo>
                  <a:pt x="0" y="205480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789076" y="2900323"/>
            <a:ext cx="2051998" cy="2051998"/>
          </a:xfrm>
          <a:custGeom>
            <a:avLst/>
            <a:gdLst/>
            <a:ahLst/>
            <a:cxnLst/>
            <a:rect r="r" b="b" t="t" l="l"/>
            <a:pathLst>
              <a:path h="2051998" w="2051998">
                <a:moveTo>
                  <a:pt x="0" y="0"/>
                </a:moveTo>
                <a:lnTo>
                  <a:pt x="2051998" y="0"/>
                </a:lnTo>
                <a:lnTo>
                  <a:pt x="2051998" y="2051998"/>
                </a:lnTo>
                <a:lnTo>
                  <a:pt x="0" y="205199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AutoShape 10" id="10"/>
          <p:cNvSpPr/>
          <p:nvPr/>
        </p:nvSpPr>
        <p:spPr>
          <a:xfrm>
            <a:off x="8746161" y="5165665"/>
            <a:ext cx="19050" cy="130493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1" id="11"/>
          <p:cNvSpPr/>
          <p:nvPr/>
        </p:nvSpPr>
        <p:spPr>
          <a:xfrm>
            <a:off x="13776977" y="5216657"/>
            <a:ext cx="19050" cy="130493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2" id="12"/>
          <p:cNvSpPr txBox="true"/>
          <p:nvPr/>
        </p:nvSpPr>
        <p:spPr>
          <a:xfrm rot="0">
            <a:off x="7003966" y="7070949"/>
            <a:ext cx="3560588" cy="166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Kho thư viện npm lớn nhất thế giới.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Cùng ngôn ngữ với frontend.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034781" y="7180967"/>
            <a:ext cx="3560588" cy="1243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Một framework CSS đang rất phổ biến hiện nay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2188731" y="2922488"/>
            <a:ext cx="2243177" cy="2243177"/>
          </a:xfrm>
          <a:custGeom>
            <a:avLst/>
            <a:gdLst/>
            <a:ahLst/>
            <a:cxnLst/>
            <a:rect r="r" b="b" t="t" l="l"/>
            <a:pathLst>
              <a:path h="2243177" w="2243177">
                <a:moveTo>
                  <a:pt x="0" y="0"/>
                </a:moveTo>
                <a:lnTo>
                  <a:pt x="2243177" y="0"/>
                </a:lnTo>
                <a:lnTo>
                  <a:pt x="2243177" y="2243177"/>
                </a:lnTo>
                <a:lnTo>
                  <a:pt x="0" y="224317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AutoShape 15" id="15"/>
          <p:cNvSpPr/>
          <p:nvPr/>
        </p:nvSpPr>
        <p:spPr>
          <a:xfrm>
            <a:off x="3272222" y="5216935"/>
            <a:ext cx="19050" cy="130493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6" id="16"/>
          <p:cNvSpPr txBox="true"/>
          <p:nvPr/>
        </p:nvSpPr>
        <p:spPr>
          <a:xfrm rot="0">
            <a:off x="1662633" y="7070949"/>
            <a:ext cx="3560588" cy="166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Là công cụ phát triển thay thế webpack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HMR (Hot Module Replacement) nhanh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29612" y="4355425"/>
            <a:ext cx="6278493" cy="2564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1" indent="-280670" lvl="1">
              <a:lnSpc>
                <a:spcPts val="5200"/>
              </a:lnSpc>
              <a:buFont typeface="Arial"/>
              <a:buChar char="•"/>
            </a:pPr>
            <a:r>
              <a:rPr lang="en-US" sz="2600" spc="13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Giao diện đơn giản, gọn gàn</a:t>
            </a:r>
          </a:p>
          <a:p>
            <a:pPr algn="l" marL="561341" indent="-280670" lvl="1">
              <a:lnSpc>
                <a:spcPts val="5200"/>
              </a:lnSpc>
              <a:buFont typeface="Arial"/>
              <a:buChar char="•"/>
            </a:pPr>
            <a:r>
              <a:rPr lang="en-US" sz="2600" spc="13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Hiển thị trực quan</a:t>
            </a:r>
          </a:p>
          <a:p>
            <a:pPr algn="l" marL="561341" indent="-280670" lvl="1">
              <a:lnSpc>
                <a:spcPts val="5200"/>
              </a:lnSpc>
              <a:buFont typeface="Arial"/>
              <a:buChar char="•"/>
            </a:pPr>
            <a:r>
              <a:rPr lang="en-US" sz="2600" spc="13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Đáp ứng đủ nhu cầu nghiệp vụ của một ứng dụng đặt hẹn khám bệnh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429612" y="3030181"/>
            <a:ext cx="3629457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spc="105" b="true">
                <a:solidFill>
                  <a:srgbClr val="1836B2"/>
                </a:solidFill>
                <a:latin typeface="Muli Bold"/>
                <a:ea typeface="Muli Bold"/>
                <a:cs typeface="Muli Bold"/>
                <a:sym typeface="Muli Bold"/>
              </a:rPr>
              <a:t>Ưu điểm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518930" y="4355425"/>
            <a:ext cx="6641870" cy="1907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1" indent="-280670" lvl="1">
              <a:lnSpc>
                <a:spcPts val="5200"/>
              </a:lnSpc>
              <a:buFont typeface="Arial"/>
              <a:buChar char="•"/>
            </a:pPr>
            <a:r>
              <a:rPr lang="en-US" sz="2600" spc="13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Chưa thành thạo trong việc tối ưu hiệu năng</a:t>
            </a:r>
          </a:p>
          <a:p>
            <a:pPr algn="l">
              <a:lnSpc>
                <a:spcPts val="520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9850060" y="3030181"/>
            <a:ext cx="3629457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spc="105" b="true">
                <a:solidFill>
                  <a:srgbClr val="1836B2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Nhược điểm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92073" y="1367598"/>
            <a:ext cx="11132246" cy="1192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40"/>
              </a:lnSpc>
            </a:pPr>
            <a:r>
              <a:rPr lang="en-US" sz="8400" b="true">
                <a:solidFill>
                  <a:srgbClr val="1836B2"/>
                </a:solidFill>
                <a:latin typeface="Muli Bold"/>
                <a:ea typeface="Muli Bold"/>
                <a:cs typeface="Muli Bold"/>
                <a:sym typeface="Muli Bold"/>
              </a:rPr>
              <a:t>Nhận xét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6160800" y="1188635"/>
            <a:ext cx="1098500" cy="627207"/>
          </a:xfrm>
          <a:custGeom>
            <a:avLst/>
            <a:gdLst/>
            <a:ahLst/>
            <a:cxnLst/>
            <a:rect r="r" b="b" t="t" l="l"/>
            <a:pathLst>
              <a:path h="627207" w="1098500">
                <a:moveTo>
                  <a:pt x="0" y="0"/>
                </a:moveTo>
                <a:lnTo>
                  <a:pt x="1098500" y="0"/>
                </a:lnTo>
                <a:lnTo>
                  <a:pt x="1098500" y="627208"/>
                </a:lnTo>
                <a:lnTo>
                  <a:pt x="0" y="6272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51576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6610290" y="9341999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836B2"/>
                </a:solidFill>
                <a:latin typeface="Noto Sans"/>
                <a:ea typeface="Noto Sans"/>
                <a:cs typeface="Noto Sans"/>
                <a:sym typeface="Noto Sans"/>
              </a:rPr>
              <a:t>Trang 15/17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160800" y="1028700"/>
            <a:ext cx="1098500" cy="627207"/>
          </a:xfrm>
          <a:custGeom>
            <a:avLst/>
            <a:gdLst/>
            <a:ahLst/>
            <a:cxnLst/>
            <a:rect r="r" b="b" t="t" l="l"/>
            <a:pathLst>
              <a:path h="627207" w="1098500">
                <a:moveTo>
                  <a:pt x="0" y="0"/>
                </a:moveTo>
                <a:lnTo>
                  <a:pt x="1098500" y="0"/>
                </a:lnTo>
                <a:lnTo>
                  <a:pt x="1098500" y="627207"/>
                </a:lnTo>
                <a:lnTo>
                  <a:pt x="0" y="6272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51576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372238" y="2184194"/>
            <a:ext cx="11132246" cy="1192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40"/>
              </a:lnSpc>
            </a:pPr>
            <a:r>
              <a:rPr lang="en-US" sz="8400" b="true">
                <a:solidFill>
                  <a:srgbClr val="1836B2"/>
                </a:solidFill>
                <a:latin typeface="Muli Bold"/>
                <a:ea typeface="Muli Bold"/>
                <a:cs typeface="Muli Bold"/>
                <a:sym typeface="Muli Bold"/>
              </a:rPr>
              <a:t>Hướng phát triển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610290" y="9341999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836B2"/>
                </a:solidFill>
                <a:latin typeface="Noto Sans"/>
                <a:ea typeface="Noto Sans"/>
                <a:cs typeface="Noto Sans"/>
                <a:sym typeface="Noto Sans"/>
              </a:rPr>
              <a:t>Trang 16/17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125873" y="4320413"/>
            <a:ext cx="10036255" cy="2483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6799"/>
              </a:lnSpc>
              <a:buFont typeface="Arial"/>
              <a:buChar char="•"/>
            </a:pPr>
            <a:r>
              <a:rPr lang="en-US" sz="3399">
                <a:solidFill>
                  <a:srgbClr val="1836B2"/>
                </a:solidFill>
                <a:latin typeface="Noto Sans"/>
                <a:ea typeface="Noto Sans"/>
                <a:cs typeface="Noto Sans"/>
                <a:sym typeface="Noto Sans"/>
              </a:rPr>
              <a:t>Tối ưu hóa hiêu năng cho web trong tương lai</a:t>
            </a:r>
          </a:p>
          <a:p>
            <a:pPr algn="l" marL="734059" indent="-367030" lvl="1">
              <a:lnSpc>
                <a:spcPts val="6799"/>
              </a:lnSpc>
              <a:buFont typeface="Arial"/>
              <a:buChar char="•"/>
            </a:pPr>
            <a:r>
              <a:rPr lang="en-US" sz="3399">
                <a:solidFill>
                  <a:srgbClr val="1836B2"/>
                </a:solidFill>
                <a:latin typeface="Noto Sans"/>
                <a:ea typeface="Noto Sans"/>
                <a:cs typeface="Noto Sans"/>
                <a:sym typeface="Noto Sans"/>
              </a:rPr>
              <a:t>Phát triển các chức năng, tiện ích người dùng</a:t>
            </a:r>
          </a:p>
          <a:p>
            <a:pPr algn="l" marL="734059" indent="-367030" lvl="1">
              <a:lnSpc>
                <a:spcPts val="6799"/>
              </a:lnSpc>
              <a:buFont typeface="Arial"/>
              <a:buChar char="•"/>
            </a:pPr>
            <a:r>
              <a:rPr lang="en-US" sz="3399">
                <a:solidFill>
                  <a:srgbClr val="1836B2"/>
                </a:solidFill>
                <a:latin typeface="Noto Sans"/>
                <a:ea typeface="Noto Sans"/>
                <a:cs typeface="Noto Sans"/>
                <a:sym typeface="Noto Sans"/>
              </a:rPr>
              <a:t>Mở rộng quy mô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36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610290" y="9341999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836B2"/>
                </a:solidFill>
                <a:latin typeface="Noto Sans"/>
                <a:ea typeface="Noto Sans"/>
                <a:cs typeface="Noto Sans"/>
                <a:sym typeface="Noto Sans"/>
              </a:rPr>
              <a:t>Trang 17/17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007676" y="4406955"/>
            <a:ext cx="6948131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FFFFF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THANK YOU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1558451" y="1592716"/>
            <a:ext cx="9737102" cy="9547574"/>
            <a:chOff x="0" y="0"/>
            <a:chExt cx="12982803" cy="127300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6357796"/>
              <a:ext cx="11160540" cy="6372302"/>
            </a:xfrm>
            <a:custGeom>
              <a:avLst/>
              <a:gdLst/>
              <a:ahLst/>
              <a:cxnLst/>
              <a:rect r="r" b="b" t="t" l="l"/>
              <a:pathLst>
                <a:path h="6372302" w="11160540">
                  <a:moveTo>
                    <a:pt x="0" y="0"/>
                  </a:moveTo>
                  <a:lnTo>
                    <a:pt x="11160540" y="0"/>
                  </a:lnTo>
                  <a:lnTo>
                    <a:pt x="11160540" y="6372302"/>
                  </a:lnTo>
                  <a:lnTo>
                    <a:pt x="0" y="637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-51576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822263" y="0"/>
              <a:ext cx="11160540" cy="6372302"/>
            </a:xfrm>
            <a:custGeom>
              <a:avLst/>
              <a:gdLst/>
              <a:ahLst/>
              <a:cxnLst/>
              <a:rect r="r" b="b" t="t" l="l"/>
              <a:pathLst>
                <a:path h="6372302" w="11160540">
                  <a:moveTo>
                    <a:pt x="0" y="0"/>
                  </a:moveTo>
                  <a:lnTo>
                    <a:pt x="11160540" y="0"/>
                  </a:lnTo>
                  <a:lnTo>
                    <a:pt x="11160540" y="6372302"/>
                  </a:lnTo>
                  <a:lnTo>
                    <a:pt x="0" y="637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-51576" r="0" b="0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42823" y="3611418"/>
            <a:ext cx="1098500" cy="627207"/>
          </a:xfrm>
          <a:custGeom>
            <a:avLst/>
            <a:gdLst/>
            <a:ahLst/>
            <a:cxnLst/>
            <a:rect r="r" b="b" t="t" l="l"/>
            <a:pathLst>
              <a:path h="627207" w="1098500">
                <a:moveTo>
                  <a:pt x="0" y="0"/>
                </a:moveTo>
                <a:lnTo>
                  <a:pt x="1098500" y="0"/>
                </a:lnTo>
                <a:lnTo>
                  <a:pt x="1098500" y="627207"/>
                </a:lnTo>
                <a:lnTo>
                  <a:pt x="0" y="6272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51576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033989" y="1990522"/>
            <a:ext cx="526320" cy="1265758"/>
          </a:xfrm>
          <a:custGeom>
            <a:avLst/>
            <a:gdLst/>
            <a:ahLst/>
            <a:cxnLst/>
            <a:rect r="r" b="b" t="t" l="l"/>
            <a:pathLst>
              <a:path h="1265758" w="526320">
                <a:moveTo>
                  <a:pt x="0" y="0"/>
                </a:moveTo>
                <a:lnTo>
                  <a:pt x="526320" y="0"/>
                </a:lnTo>
                <a:lnTo>
                  <a:pt x="526320" y="1265758"/>
                </a:lnTo>
                <a:lnTo>
                  <a:pt x="0" y="12657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06538" y="4665111"/>
            <a:ext cx="6816002" cy="2364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40"/>
              </a:lnSpc>
            </a:pPr>
            <a:r>
              <a:rPr lang="en-US" sz="8400" b="true">
                <a:solidFill>
                  <a:srgbClr val="1836B2"/>
                </a:solidFill>
                <a:latin typeface="Muli Bold"/>
                <a:ea typeface="Muli Bold"/>
                <a:cs typeface="Muli Bold"/>
                <a:sym typeface="Muli Bold"/>
              </a:rPr>
              <a:t>NỘI DUNG CHÍNH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572393" y="2429227"/>
            <a:ext cx="6979141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spc="105" b="true">
                <a:solidFill>
                  <a:srgbClr val="1836B2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Tổng quan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610290" y="9341999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836B2"/>
                </a:solidFill>
                <a:latin typeface="Noto Sans"/>
                <a:ea typeface="Noto Sans"/>
                <a:cs typeface="Noto Sans"/>
                <a:sym typeface="Noto Sans"/>
              </a:rPr>
              <a:t>Trang 2/17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8033989" y="4238625"/>
            <a:ext cx="526320" cy="1265758"/>
          </a:xfrm>
          <a:custGeom>
            <a:avLst/>
            <a:gdLst/>
            <a:ahLst/>
            <a:cxnLst/>
            <a:rect r="r" b="b" t="t" l="l"/>
            <a:pathLst>
              <a:path h="1265758" w="526320">
                <a:moveTo>
                  <a:pt x="0" y="0"/>
                </a:moveTo>
                <a:lnTo>
                  <a:pt x="526320" y="0"/>
                </a:lnTo>
                <a:lnTo>
                  <a:pt x="526320" y="1265758"/>
                </a:lnTo>
                <a:lnTo>
                  <a:pt x="0" y="12657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572393" y="4677330"/>
            <a:ext cx="6979141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spc="105" b="true">
                <a:solidFill>
                  <a:srgbClr val="1836B2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Kết quả đạt được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8033989" y="6485458"/>
            <a:ext cx="526320" cy="1265758"/>
          </a:xfrm>
          <a:custGeom>
            <a:avLst/>
            <a:gdLst/>
            <a:ahLst/>
            <a:cxnLst/>
            <a:rect r="r" b="b" t="t" l="l"/>
            <a:pathLst>
              <a:path h="1265758" w="526320">
                <a:moveTo>
                  <a:pt x="0" y="0"/>
                </a:moveTo>
                <a:lnTo>
                  <a:pt x="526320" y="0"/>
                </a:lnTo>
                <a:lnTo>
                  <a:pt x="526320" y="1265758"/>
                </a:lnTo>
                <a:lnTo>
                  <a:pt x="0" y="12657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9572393" y="6924163"/>
            <a:ext cx="6979141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spc="105" b="true">
                <a:solidFill>
                  <a:srgbClr val="1836B2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Kết luận và hướng phát triển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42823" y="3611418"/>
            <a:ext cx="1098500" cy="627207"/>
          </a:xfrm>
          <a:custGeom>
            <a:avLst/>
            <a:gdLst/>
            <a:ahLst/>
            <a:cxnLst/>
            <a:rect r="r" b="b" t="t" l="l"/>
            <a:pathLst>
              <a:path h="627207" w="1098500">
                <a:moveTo>
                  <a:pt x="0" y="0"/>
                </a:moveTo>
                <a:lnTo>
                  <a:pt x="1098500" y="0"/>
                </a:lnTo>
                <a:lnTo>
                  <a:pt x="1098500" y="627207"/>
                </a:lnTo>
                <a:lnTo>
                  <a:pt x="0" y="6272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51576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06538" y="4665111"/>
            <a:ext cx="6816002" cy="1192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40"/>
              </a:lnSpc>
            </a:pPr>
            <a:r>
              <a:rPr lang="en-US" sz="8400" b="true">
                <a:solidFill>
                  <a:srgbClr val="1836B2"/>
                </a:solidFill>
                <a:latin typeface="Muli Bold"/>
                <a:ea typeface="Muli Bold"/>
                <a:cs typeface="Muli Bold"/>
                <a:sym typeface="Muli Bold"/>
              </a:rPr>
              <a:t>Tổng quan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610290" y="9341999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836B2"/>
                </a:solidFill>
                <a:latin typeface="Noto Sans"/>
                <a:ea typeface="Noto Sans"/>
                <a:cs typeface="Noto Sans"/>
                <a:sym typeface="Noto Sans"/>
              </a:rPr>
              <a:t>Trang 3/17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7622540" y="1028700"/>
            <a:ext cx="526320" cy="1265758"/>
          </a:xfrm>
          <a:custGeom>
            <a:avLst/>
            <a:gdLst/>
            <a:ahLst/>
            <a:cxnLst/>
            <a:rect r="r" b="b" t="t" l="l"/>
            <a:pathLst>
              <a:path h="1265758" w="526320">
                <a:moveTo>
                  <a:pt x="0" y="0"/>
                </a:moveTo>
                <a:lnTo>
                  <a:pt x="526320" y="0"/>
                </a:lnTo>
                <a:lnTo>
                  <a:pt x="526320" y="1265758"/>
                </a:lnTo>
                <a:lnTo>
                  <a:pt x="0" y="12657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160944" y="1467405"/>
            <a:ext cx="6979141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spc="105" b="true">
                <a:solidFill>
                  <a:srgbClr val="1836B2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Lý do chọn đề tài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7622540" y="2649595"/>
            <a:ext cx="526320" cy="1265758"/>
          </a:xfrm>
          <a:custGeom>
            <a:avLst/>
            <a:gdLst/>
            <a:ahLst/>
            <a:cxnLst/>
            <a:rect r="r" b="b" t="t" l="l"/>
            <a:pathLst>
              <a:path h="1265758" w="526320">
                <a:moveTo>
                  <a:pt x="0" y="0"/>
                </a:moveTo>
                <a:lnTo>
                  <a:pt x="526320" y="0"/>
                </a:lnTo>
                <a:lnTo>
                  <a:pt x="526320" y="1265758"/>
                </a:lnTo>
                <a:lnTo>
                  <a:pt x="0" y="12657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160944" y="3088300"/>
            <a:ext cx="6979141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spc="105" b="true">
                <a:solidFill>
                  <a:srgbClr val="1836B2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Mục tiêu đề tài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7622540" y="4267778"/>
            <a:ext cx="526320" cy="1265758"/>
          </a:xfrm>
          <a:custGeom>
            <a:avLst/>
            <a:gdLst/>
            <a:ahLst/>
            <a:cxnLst/>
            <a:rect r="r" b="b" t="t" l="l"/>
            <a:pathLst>
              <a:path h="1265758" w="526320">
                <a:moveTo>
                  <a:pt x="0" y="0"/>
                </a:moveTo>
                <a:lnTo>
                  <a:pt x="526320" y="0"/>
                </a:lnTo>
                <a:lnTo>
                  <a:pt x="526320" y="1265759"/>
                </a:lnTo>
                <a:lnTo>
                  <a:pt x="0" y="12657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9160944" y="4706483"/>
            <a:ext cx="6979141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spc="105" b="true">
                <a:solidFill>
                  <a:srgbClr val="1836B2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Phân tích và thiết kế hệ thống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7622540" y="5885962"/>
            <a:ext cx="526320" cy="1265758"/>
          </a:xfrm>
          <a:custGeom>
            <a:avLst/>
            <a:gdLst/>
            <a:ahLst/>
            <a:cxnLst/>
            <a:rect r="r" b="b" t="t" l="l"/>
            <a:pathLst>
              <a:path h="1265758" w="526320">
                <a:moveTo>
                  <a:pt x="0" y="0"/>
                </a:moveTo>
                <a:lnTo>
                  <a:pt x="526320" y="0"/>
                </a:lnTo>
                <a:lnTo>
                  <a:pt x="526320" y="1265758"/>
                </a:lnTo>
                <a:lnTo>
                  <a:pt x="0" y="12657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9160944" y="6324666"/>
            <a:ext cx="6979141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spc="105" b="true">
                <a:solidFill>
                  <a:srgbClr val="1836B2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Công nghệ sử dụng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7622540" y="7504145"/>
            <a:ext cx="526320" cy="1265758"/>
          </a:xfrm>
          <a:custGeom>
            <a:avLst/>
            <a:gdLst/>
            <a:ahLst/>
            <a:cxnLst/>
            <a:rect r="r" b="b" t="t" l="l"/>
            <a:pathLst>
              <a:path h="1265758" w="526320">
                <a:moveTo>
                  <a:pt x="0" y="0"/>
                </a:moveTo>
                <a:lnTo>
                  <a:pt x="526320" y="0"/>
                </a:lnTo>
                <a:lnTo>
                  <a:pt x="526320" y="1265758"/>
                </a:lnTo>
                <a:lnTo>
                  <a:pt x="0" y="12657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9160944" y="7942849"/>
            <a:ext cx="6979141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spc="105" b="true">
                <a:solidFill>
                  <a:srgbClr val="1836B2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Ưu điểm của công nghệ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319842"/>
            <a:ext cx="3953172" cy="2564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1" indent="-280670" lvl="1">
              <a:lnSpc>
                <a:spcPts val="5200"/>
              </a:lnSpc>
              <a:buFont typeface="Arial"/>
              <a:buChar char="•"/>
            </a:pPr>
            <a:r>
              <a:rPr lang="en-US" sz="2600" spc="13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Các ứng dụng hiện nay quá chuyên môn.</a:t>
            </a:r>
          </a:p>
          <a:p>
            <a:pPr algn="l" marL="561341" indent="-280670" lvl="1">
              <a:lnSpc>
                <a:spcPts val="5200"/>
              </a:lnSpc>
              <a:buFont typeface="Arial"/>
              <a:buChar char="•"/>
            </a:pPr>
            <a:r>
              <a:rPr lang="en-US" sz="2600" spc="13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Khó thao tác</a:t>
            </a:r>
          </a:p>
          <a:p>
            <a:pPr algn="l" marL="561341" indent="-280670" lvl="1">
              <a:lnSpc>
                <a:spcPts val="5200"/>
              </a:lnSpc>
              <a:buFont typeface="Arial"/>
              <a:buChar char="•"/>
            </a:pPr>
            <a:r>
              <a:rPr lang="en-US" sz="2600" spc="13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Quá nhiều thông tin.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205417"/>
            <a:ext cx="5186176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spc="105" b="true">
                <a:solidFill>
                  <a:srgbClr val="1836B2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Lý do chủ quan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868891" y="4319842"/>
            <a:ext cx="4622846" cy="4536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1" indent="-280670" lvl="1">
              <a:lnSpc>
                <a:spcPts val="5200"/>
              </a:lnSpc>
              <a:buFont typeface="Arial"/>
              <a:buChar char="•"/>
            </a:pPr>
            <a:r>
              <a:rPr lang="en-US" sz="2600" spc="13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Đất nước trong quá trình chuyển đổi số.</a:t>
            </a:r>
          </a:p>
          <a:p>
            <a:pPr algn="l" marL="561341" indent="-280670" lvl="1">
              <a:lnSpc>
                <a:spcPts val="5200"/>
              </a:lnSpc>
              <a:buFont typeface="Arial"/>
              <a:buChar char="•"/>
            </a:pPr>
            <a:r>
              <a:rPr lang="en-US" sz="2600" spc="13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Ứng dụng online là xu hướng của thời đại.</a:t>
            </a:r>
          </a:p>
          <a:p>
            <a:pPr algn="l" marL="561341" indent="-280670" lvl="1">
              <a:lnSpc>
                <a:spcPts val="5200"/>
              </a:lnSpc>
              <a:buFont typeface="Arial"/>
              <a:buChar char="•"/>
            </a:pPr>
            <a:r>
              <a:rPr lang="en-US" sz="2600" spc="13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Khách hàng luôn muốn thao tác từ xa và dễ dàng chỉ với cú click chuột.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143734" y="3044769"/>
            <a:ext cx="4622846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spc="105" b="true">
                <a:solidFill>
                  <a:srgbClr val="1836B2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Lý do khách quan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895394" y="4319842"/>
            <a:ext cx="4363906" cy="4536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1" indent="-280670" lvl="1">
              <a:lnSpc>
                <a:spcPts val="5200"/>
              </a:lnSpc>
              <a:buFont typeface="Arial"/>
              <a:buChar char="•"/>
            </a:pPr>
            <a:r>
              <a:rPr lang="en-US" sz="2600" spc="13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Ứng dụng online là giảm hàng chờ.</a:t>
            </a:r>
          </a:p>
          <a:p>
            <a:pPr algn="l" marL="561341" indent="-280670" lvl="1">
              <a:lnSpc>
                <a:spcPts val="5200"/>
              </a:lnSpc>
              <a:buFont typeface="Arial"/>
              <a:buChar char="•"/>
            </a:pPr>
            <a:r>
              <a:rPr lang="en-US" sz="2600" spc="13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Giảm thiểu các quy trình phức tạp và nhiều giai đoạn.</a:t>
            </a:r>
          </a:p>
          <a:p>
            <a:pPr algn="l" marL="561341" indent="-280670" lvl="1">
              <a:lnSpc>
                <a:spcPts val="5200"/>
              </a:lnSpc>
              <a:buFont typeface="Arial"/>
              <a:buChar char="•"/>
            </a:pPr>
            <a:r>
              <a:rPr lang="en-US" sz="2600" spc="13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Tăng tính chuyên nghiệp trong cung cấp dịch vụ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895394" y="3044769"/>
            <a:ext cx="4363906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spc="105" b="true">
                <a:solidFill>
                  <a:srgbClr val="1836B2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Ứng dụng thực tế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610290" y="9341999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836B2"/>
                </a:solidFill>
                <a:latin typeface="Noto Sans"/>
                <a:ea typeface="Noto Sans"/>
                <a:cs typeface="Noto Sans"/>
                <a:sym typeface="Noto Sans"/>
              </a:rPr>
              <a:t>Trang 4/17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028700" y="281851"/>
            <a:ext cx="16303228" cy="2141238"/>
            <a:chOff x="0" y="0"/>
            <a:chExt cx="21737638" cy="285498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20272971" y="288830"/>
              <a:ext cx="1464667" cy="836277"/>
            </a:xfrm>
            <a:custGeom>
              <a:avLst/>
              <a:gdLst/>
              <a:ahLst/>
              <a:cxnLst/>
              <a:rect r="r" b="b" t="t" l="l"/>
              <a:pathLst>
                <a:path h="836277" w="1464667">
                  <a:moveTo>
                    <a:pt x="0" y="0"/>
                  </a:moveTo>
                  <a:lnTo>
                    <a:pt x="1464667" y="0"/>
                  </a:lnTo>
                  <a:lnTo>
                    <a:pt x="1464667" y="836277"/>
                  </a:lnTo>
                  <a:lnTo>
                    <a:pt x="0" y="8362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-51576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551952" y="1600929"/>
              <a:ext cx="819752" cy="819752"/>
            </a:xfrm>
            <a:custGeom>
              <a:avLst/>
              <a:gdLst/>
              <a:ahLst/>
              <a:cxnLst/>
              <a:rect r="r" b="b" t="t" l="l"/>
              <a:pathLst>
                <a:path h="819752" w="819752">
                  <a:moveTo>
                    <a:pt x="0" y="0"/>
                  </a:moveTo>
                  <a:lnTo>
                    <a:pt x="819752" y="0"/>
                  </a:lnTo>
                  <a:lnTo>
                    <a:pt x="819752" y="819753"/>
                  </a:lnTo>
                  <a:lnTo>
                    <a:pt x="0" y="8197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0" y="66675"/>
              <a:ext cx="14842995" cy="13472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700"/>
                </a:lnSpc>
              </a:pPr>
              <a:r>
                <a:rPr lang="en-US" sz="7000" b="true">
                  <a:solidFill>
                    <a:srgbClr val="1836B2"/>
                  </a:solidFill>
                  <a:latin typeface="Muli Bold"/>
                  <a:ea typeface="Muli Bold"/>
                  <a:cs typeface="Muli Bold"/>
                  <a:sym typeface="Muli Bold"/>
                </a:rPr>
                <a:t>Tổng quan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1571286" y="1801520"/>
              <a:ext cx="6582093" cy="10534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20"/>
                </a:lnSpc>
              </a:pPr>
              <a:r>
                <a:rPr lang="en-US" sz="4800" b="true">
                  <a:solidFill>
                    <a:srgbClr val="1836B2"/>
                  </a:solidFill>
                  <a:latin typeface="Muli Bold"/>
                  <a:ea typeface="Muli Bold"/>
                  <a:cs typeface="Muli Bold"/>
                  <a:sym typeface="Muli Bold"/>
                </a:rPr>
                <a:t>Lý do chọn đề tài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51378" y="3893185"/>
            <a:ext cx="6343493" cy="4536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1" indent="-280670" lvl="1">
              <a:lnSpc>
                <a:spcPts val="5200"/>
              </a:lnSpc>
              <a:buFont typeface="Arial"/>
              <a:buChar char="•"/>
            </a:pPr>
            <a:r>
              <a:rPr lang="en-US" sz="2600" spc="13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Giao diện thao tác dễ dàng không phức tạp.</a:t>
            </a:r>
          </a:p>
          <a:p>
            <a:pPr algn="l" marL="561341" indent="-280670" lvl="1">
              <a:lnSpc>
                <a:spcPts val="5200"/>
              </a:lnSpc>
              <a:buFont typeface="Arial"/>
              <a:buChar char="•"/>
            </a:pPr>
            <a:r>
              <a:rPr lang="en-US" sz="2600" spc="13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Nội dung thể hiện trực quan.</a:t>
            </a:r>
          </a:p>
          <a:p>
            <a:pPr algn="l" marL="561341" indent="-280670" lvl="1">
              <a:lnSpc>
                <a:spcPts val="5200"/>
              </a:lnSpc>
              <a:buFont typeface="Arial"/>
              <a:buChar char="•"/>
            </a:pPr>
            <a:r>
              <a:rPr lang="en-US" sz="2600" spc="13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Thông tin cần cung cấp là cơ bản và tối thiểu.</a:t>
            </a:r>
          </a:p>
          <a:p>
            <a:pPr algn="l" marL="561341" indent="-280670" lvl="1">
              <a:lnSpc>
                <a:spcPts val="5200"/>
              </a:lnSpc>
              <a:buFont typeface="Arial"/>
              <a:buChar char="•"/>
            </a:pPr>
            <a:r>
              <a:rPr lang="en-US" sz="2600" spc="13" u="none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Vẫn đảm bảo các chức năng cần thiết liên quan.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122683" y="3044823"/>
            <a:ext cx="5186176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spc="105" b="true">
                <a:solidFill>
                  <a:srgbClr val="1836B2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Đối với người dùng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876206" y="3893185"/>
            <a:ext cx="5631554" cy="3221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1" indent="-280670" lvl="1">
              <a:lnSpc>
                <a:spcPts val="5200"/>
              </a:lnSpc>
              <a:buFont typeface="Arial"/>
              <a:buChar char="•"/>
            </a:pPr>
            <a:r>
              <a:rPr lang="en-US" sz="2600" spc="13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Quyền quản lý toàn cục với trang người dùng.</a:t>
            </a:r>
          </a:p>
          <a:p>
            <a:pPr algn="l" marL="561341" indent="-280670" lvl="1">
              <a:lnSpc>
                <a:spcPts val="5200"/>
              </a:lnSpc>
              <a:buFont typeface="Arial"/>
              <a:buChar char="•"/>
            </a:pPr>
            <a:r>
              <a:rPr lang="en-US" sz="2600" spc="13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Quản lý nhân sự.</a:t>
            </a:r>
          </a:p>
          <a:p>
            <a:pPr algn="l" marL="561341" indent="-280670" lvl="1">
              <a:lnSpc>
                <a:spcPts val="5200"/>
              </a:lnSpc>
              <a:buFont typeface="Arial"/>
              <a:buChar char="•"/>
            </a:pPr>
            <a:r>
              <a:rPr lang="en-US" sz="2600" spc="13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Phản hồi người dùng.</a:t>
            </a:r>
          </a:p>
          <a:p>
            <a:pPr algn="l" marL="561341" indent="-280670" lvl="1">
              <a:lnSpc>
                <a:spcPts val="5200"/>
              </a:lnSpc>
              <a:buFont typeface="Arial"/>
              <a:buChar char="•"/>
            </a:pPr>
            <a:r>
              <a:rPr lang="en-US" sz="2600" spc="13" u="none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Phân quyền.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051305" y="3044823"/>
            <a:ext cx="4622846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spc="105" b="true">
                <a:solidFill>
                  <a:srgbClr val="1836B2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Đối với quản trị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610290" y="9341999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836B2"/>
                </a:solidFill>
                <a:latin typeface="Noto Sans"/>
                <a:ea typeface="Noto Sans"/>
                <a:cs typeface="Noto Sans"/>
                <a:sym typeface="Noto Sans"/>
              </a:rPr>
              <a:t>Trang 5/17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028700" y="281851"/>
            <a:ext cx="16303228" cy="2141238"/>
            <a:chOff x="0" y="0"/>
            <a:chExt cx="21737638" cy="285498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20272971" y="288830"/>
              <a:ext cx="1464667" cy="836277"/>
            </a:xfrm>
            <a:custGeom>
              <a:avLst/>
              <a:gdLst/>
              <a:ahLst/>
              <a:cxnLst/>
              <a:rect r="r" b="b" t="t" l="l"/>
              <a:pathLst>
                <a:path h="836277" w="1464667">
                  <a:moveTo>
                    <a:pt x="0" y="0"/>
                  </a:moveTo>
                  <a:lnTo>
                    <a:pt x="1464667" y="0"/>
                  </a:lnTo>
                  <a:lnTo>
                    <a:pt x="1464667" y="836277"/>
                  </a:lnTo>
                  <a:lnTo>
                    <a:pt x="0" y="8362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-51576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551952" y="1600929"/>
              <a:ext cx="819752" cy="819752"/>
            </a:xfrm>
            <a:custGeom>
              <a:avLst/>
              <a:gdLst/>
              <a:ahLst/>
              <a:cxnLst/>
              <a:rect r="r" b="b" t="t" l="l"/>
              <a:pathLst>
                <a:path h="819752" w="819752">
                  <a:moveTo>
                    <a:pt x="0" y="0"/>
                  </a:moveTo>
                  <a:lnTo>
                    <a:pt x="819752" y="0"/>
                  </a:lnTo>
                  <a:lnTo>
                    <a:pt x="819752" y="819753"/>
                  </a:lnTo>
                  <a:lnTo>
                    <a:pt x="0" y="8197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0" id="10"/>
            <p:cNvSpPr txBox="true"/>
            <p:nvPr/>
          </p:nvSpPr>
          <p:spPr>
            <a:xfrm rot="0">
              <a:off x="0" y="66675"/>
              <a:ext cx="14842995" cy="13472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700"/>
                </a:lnSpc>
              </a:pPr>
              <a:r>
                <a:rPr lang="en-US" sz="7000" b="true">
                  <a:solidFill>
                    <a:srgbClr val="1836B2"/>
                  </a:solidFill>
                  <a:latin typeface="Muli Bold"/>
                  <a:ea typeface="Muli Bold"/>
                  <a:cs typeface="Muli Bold"/>
                  <a:sym typeface="Muli Bold"/>
                </a:rPr>
                <a:t>Tổng quan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1571286" y="1801520"/>
              <a:ext cx="6582093" cy="10534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20"/>
                </a:lnSpc>
              </a:pPr>
              <a:r>
                <a:rPr lang="en-US" sz="4800" b="true">
                  <a:solidFill>
                    <a:srgbClr val="1836B2"/>
                  </a:solidFill>
                  <a:latin typeface="Muli Bold"/>
                  <a:ea typeface="Muli Bold"/>
                  <a:cs typeface="Muli Bold"/>
                  <a:sym typeface="Muli Bold"/>
                </a:rPr>
                <a:t>Mục tiêu đề tài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233428" y="498473"/>
            <a:ext cx="1098500" cy="627207"/>
          </a:xfrm>
          <a:custGeom>
            <a:avLst/>
            <a:gdLst/>
            <a:ahLst/>
            <a:cxnLst/>
            <a:rect r="r" b="b" t="t" l="l"/>
            <a:pathLst>
              <a:path h="627207" w="1098500">
                <a:moveTo>
                  <a:pt x="0" y="0"/>
                </a:moveTo>
                <a:lnTo>
                  <a:pt x="1098500" y="0"/>
                </a:lnTo>
                <a:lnTo>
                  <a:pt x="1098500" y="627208"/>
                </a:lnTo>
                <a:lnTo>
                  <a:pt x="0" y="6272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51576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42664" y="1482548"/>
            <a:ext cx="614814" cy="614814"/>
          </a:xfrm>
          <a:custGeom>
            <a:avLst/>
            <a:gdLst/>
            <a:ahLst/>
            <a:cxnLst/>
            <a:rect r="r" b="b" t="t" l="l"/>
            <a:pathLst>
              <a:path h="614814" w="614814">
                <a:moveTo>
                  <a:pt x="0" y="0"/>
                </a:moveTo>
                <a:lnTo>
                  <a:pt x="614814" y="0"/>
                </a:lnTo>
                <a:lnTo>
                  <a:pt x="614814" y="614814"/>
                </a:lnTo>
                <a:lnTo>
                  <a:pt x="0" y="6148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85245" y="4541167"/>
            <a:ext cx="4707712" cy="1833584"/>
          </a:xfrm>
          <a:custGeom>
            <a:avLst/>
            <a:gdLst/>
            <a:ahLst/>
            <a:cxnLst/>
            <a:rect r="r" b="b" t="t" l="l"/>
            <a:pathLst>
              <a:path h="1833584" w="4707712">
                <a:moveTo>
                  <a:pt x="0" y="0"/>
                </a:moveTo>
                <a:lnTo>
                  <a:pt x="4707711" y="0"/>
                </a:lnTo>
                <a:lnTo>
                  <a:pt x="4707711" y="1833584"/>
                </a:lnTo>
                <a:lnTo>
                  <a:pt x="0" y="183358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991" r="0" b="-1991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097318" y="3675832"/>
            <a:ext cx="6127257" cy="5733281"/>
          </a:xfrm>
          <a:custGeom>
            <a:avLst/>
            <a:gdLst/>
            <a:ahLst/>
            <a:cxnLst/>
            <a:rect r="r" b="b" t="t" l="l"/>
            <a:pathLst>
              <a:path h="5733281" w="6127257">
                <a:moveTo>
                  <a:pt x="0" y="0"/>
                </a:moveTo>
                <a:lnTo>
                  <a:pt x="6127257" y="0"/>
                </a:lnTo>
                <a:lnTo>
                  <a:pt x="6127257" y="5733280"/>
                </a:lnTo>
                <a:lnTo>
                  <a:pt x="0" y="573328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3435" r="0" b="-3435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348526"/>
            <a:ext cx="11132246" cy="993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00"/>
              </a:lnSpc>
            </a:pPr>
            <a:r>
              <a:rPr lang="en-US" sz="7000" b="true">
                <a:solidFill>
                  <a:srgbClr val="1836B2"/>
                </a:solidFill>
                <a:latin typeface="Muli Bold"/>
                <a:ea typeface="Muli Bold"/>
                <a:cs typeface="Muli Bold"/>
                <a:sym typeface="Muli Bold"/>
              </a:rPr>
              <a:t>Tổng quan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207164" y="1611559"/>
            <a:ext cx="9029510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4800" b="true">
                <a:solidFill>
                  <a:srgbClr val="1836B2"/>
                </a:solidFill>
                <a:latin typeface="Muli Bold"/>
                <a:ea typeface="Muli Bold"/>
                <a:cs typeface="Muli Bold"/>
                <a:sym typeface="Muli Bold"/>
              </a:rPr>
              <a:t>Phân tích và thiết kế hệ thống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67565" y="3399120"/>
            <a:ext cx="3215494" cy="593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1" indent="-280670" lvl="1">
              <a:lnSpc>
                <a:spcPts val="5200"/>
              </a:lnSpc>
              <a:buFont typeface="Arial"/>
              <a:buChar char="•"/>
            </a:pPr>
            <a:r>
              <a:rPr lang="en-US" sz="2600" spc="13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Client - Server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64657" y="2846670"/>
            <a:ext cx="3851046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spc="105" b="true">
                <a:solidFill>
                  <a:srgbClr val="1836B2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Kiến trúc dự án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7946376"/>
            <a:ext cx="6032277" cy="593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1" indent="-280670" lvl="1">
              <a:lnSpc>
                <a:spcPts val="5200"/>
              </a:lnSpc>
              <a:buFont typeface="Arial"/>
              <a:buChar char="•"/>
            </a:pPr>
            <a:r>
              <a:rPr lang="en-US" sz="2600" spc="13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Mô hình giao diện người dùng SPA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64657" y="6727176"/>
            <a:ext cx="4407061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spc="105" b="true">
                <a:solidFill>
                  <a:srgbClr val="1836B2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Mô hình giao diện người dùng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610290" y="9341999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836B2"/>
                </a:solidFill>
                <a:latin typeface="Noto Sans"/>
                <a:ea typeface="Noto Sans"/>
                <a:cs typeface="Noto Sans"/>
                <a:sym typeface="Noto Sans"/>
              </a:rPr>
              <a:t>Trang 6/17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796823" y="2846670"/>
            <a:ext cx="6740180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spc="105" b="true">
                <a:solidFill>
                  <a:srgbClr val="1836B2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Sơ đồ tổ chức thư mục dự án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601292" y="7051395"/>
            <a:ext cx="2294176" cy="1406990"/>
          </a:xfrm>
          <a:custGeom>
            <a:avLst/>
            <a:gdLst/>
            <a:ahLst/>
            <a:cxnLst/>
            <a:rect r="r" b="b" t="t" l="l"/>
            <a:pathLst>
              <a:path h="1406990" w="2294176">
                <a:moveTo>
                  <a:pt x="0" y="0"/>
                </a:moveTo>
                <a:lnTo>
                  <a:pt x="2294175" y="0"/>
                </a:lnTo>
                <a:lnTo>
                  <a:pt x="2294175" y="1406991"/>
                </a:lnTo>
                <a:lnTo>
                  <a:pt x="0" y="14069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98745" y="7038835"/>
            <a:ext cx="1567648" cy="1396187"/>
          </a:xfrm>
          <a:custGeom>
            <a:avLst/>
            <a:gdLst/>
            <a:ahLst/>
            <a:cxnLst/>
            <a:rect r="r" b="b" t="t" l="l"/>
            <a:pathLst>
              <a:path h="1396187" w="1567648">
                <a:moveTo>
                  <a:pt x="0" y="0"/>
                </a:moveTo>
                <a:lnTo>
                  <a:pt x="1567649" y="0"/>
                </a:lnTo>
                <a:lnTo>
                  <a:pt x="1567649" y="1396187"/>
                </a:lnTo>
                <a:lnTo>
                  <a:pt x="0" y="13961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008147" y="7219329"/>
            <a:ext cx="3625304" cy="981982"/>
          </a:xfrm>
          <a:custGeom>
            <a:avLst/>
            <a:gdLst/>
            <a:ahLst/>
            <a:cxnLst/>
            <a:rect r="r" b="b" t="t" l="l"/>
            <a:pathLst>
              <a:path h="981982" w="3625304">
                <a:moveTo>
                  <a:pt x="0" y="0"/>
                </a:moveTo>
                <a:lnTo>
                  <a:pt x="3625304" y="0"/>
                </a:lnTo>
                <a:lnTo>
                  <a:pt x="3625304" y="981982"/>
                </a:lnTo>
                <a:lnTo>
                  <a:pt x="0" y="9819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281851"/>
            <a:ext cx="16303228" cy="2141238"/>
            <a:chOff x="0" y="0"/>
            <a:chExt cx="21737638" cy="285498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20272971" y="288830"/>
              <a:ext cx="1464667" cy="836277"/>
            </a:xfrm>
            <a:custGeom>
              <a:avLst/>
              <a:gdLst/>
              <a:ahLst/>
              <a:cxnLst/>
              <a:rect r="r" b="b" t="t" l="l"/>
              <a:pathLst>
                <a:path h="836277" w="1464667">
                  <a:moveTo>
                    <a:pt x="0" y="0"/>
                  </a:moveTo>
                  <a:lnTo>
                    <a:pt x="1464667" y="0"/>
                  </a:lnTo>
                  <a:lnTo>
                    <a:pt x="1464667" y="836277"/>
                  </a:lnTo>
                  <a:lnTo>
                    <a:pt x="0" y="8362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-51576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551952" y="1600929"/>
              <a:ext cx="819752" cy="819752"/>
            </a:xfrm>
            <a:custGeom>
              <a:avLst/>
              <a:gdLst/>
              <a:ahLst/>
              <a:cxnLst/>
              <a:rect r="r" b="b" t="t" l="l"/>
              <a:pathLst>
                <a:path h="819752" w="819752">
                  <a:moveTo>
                    <a:pt x="0" y="0"/>
                  </a:moveTo>
                  <a:lnTo>
                    <a:pt x="819752" y="0"/>
                  </a:lnTo>
                  <a:lnTo>
                    <a:pt x="819752" y="819753"/>
                  </a:lnTo>
                  <a:lnTo>
                    <a:pt x="0" y="8197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0" y="66675"/>
              <a:ext cx="14842995" cy="13472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700"/>
                </a:lnSpc>
              </a:pPr>
              <a:r>
                <a:rPr lang="en-US" sz="7000" b="true">
                  <a:solidFill>
                    <a:srgbClr val="1836B2"/>
                  </a:solidFill>
                  <a:latin typeface="Muli Bold"/>
                  <a:ea typeface="Muli Bold"/>
                  <a:cs typeface="Muli Bold"/>
                  <a:sym typeface="Muli Bold"/>
                </a:rPr>
                <a:t>Tổng quan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1571286" y="1801520"/>
              <a:ext cx="7836969" cy="10534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20"/>
                </a:lnSpc>
              </a:pPr>
              <a:r>
                <a:rPr lang="en-US" sz="4800" b="true">
                  <a:solidFill>
                    <a:srgbClr val="1836B2"/>
                  </a:solidFill>
                  <a:latin typeface="Muli Bold"/>
                  <a:ea typeface="Muli Bold"/>
                  <a:cs typeface="Muli Bold"/>
                  <a:sym typeface="Muli Bold"/>
                </a:rPr>
                <a:t>Công nghệ sử dụng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2810266" y="7038835"/>
            <a:ext cx="1419551" cy="1419551"/>
          </a:xfrm>
          <a:custGeom>
            <a:avLst/>
            <a:gdLst/>
            <a:ahLst/>
            <a:cxnLst/>
            <a:rect r="r" b="b" t="t" l="l"/>
            <a:pathLst>
              <a:path h="1419551" w="1419551">
                <a:moveTo>
                  <a:pt x="0" y="0"/>
                </a:moveTo>
                <a:lnTo>
                  <a:pt x="1419551" y="0"/>
                </a:lnTo>
                <a:lnTo>
                  <a:pt x="1419551" y="1419551"/>
                </a:lnTo>
                <a:lnTo>
                  <a:pt x="0" y="141955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231983" y="7029953"/>
            <a:ext cx="1405069" cy="1405069"/>
          </a:xfrm>
          <a:custGeom>
            <a:avLst/>
            <a:gdLst/>
            <a:ahLst/>
            <a:cxnLst/>
            <a:rect r="r" b="b" t="t" l="l"/>
            <a:pathLst>
              <a:path h="1405069" w="1405069">
                <a:moveTo>
                  <a:pt x="0" y="0"/>
                </a:moveTo>
                <a:lnTo>
                  <a:pt x="1405069" y="0"/>
                </a:lnTo>
                <a:lnTo>
                  <a:pt x="1405069" y="1405069"/>
                </a:lnTo>
                <a:lnTo>
                  <a:pt x="0" y="140506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220244" y="7029953"/>
            <a:ext cx="1428432" cy="1428432"/>
          </a:xfrm>
          <a:custGeom>
            <a:avLst/>
            <a:gdLst/>
            <a:ahLst/>
            <a:cxnLst/>
            <a:rect r="r" b="b" t="t" l="l"/>
            <a:pathLst>
              <a:path h="1428432" w="1428432">
                <a:moveTo>
                  <a:pt x="0" y="0"/>
                </a:moveTo>
                <a:lnTo>
                  <a:pt x="1428433" y="0"/>
                </a:lnTo>
                <a:lnTo>
                  <a:pt x="1428433" y="1428433"/>
                </a:lnTo>
                <a:lnTo>
                  <a:pt x="0" y="1428433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5344180" y="7029953"/>
            <a:ext cx="1405069" cy="1405069"/>
          </a:xfrm>
          <a:custGeom>
            <a:avLst/>
            <a:gdLst/>
            <a:ahLst/>
            <a:cxnLst/>
            <a:rect r="r" b="b" t="t" l="l"/>
            <a:pathLst>
              <a:path h="1405069" w="1405069">
                <a:moveTo>
                  <a:pt x="0" y="0"/>
                </a:moveTo>
                <a:lnTo>
                  <a:pt x="1405069" y="0"/>
                </a:lnTo>
                <a:lnTo>
                  <a:pt x="1405069" y="1405069"/>
                </a:lnTo>
                <a:lnTo>
                  <a:pt x="0" y="1405069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082392" y="3761105"/>
            <a:ext cx="3629457" cy="2564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1" indent="-280670" lvl="1">
              <a:lnSpc>
                <a:spcPts val="5200"/>
              </a:lnSpc>
              <a:buFont typeface="Arial"/>
              <a:buChar char="•"/>
            </a:pPr>
            <a:r>
              <a:rPr lang="en-US" sz="2600" spc="13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React.js</a:t>
            </a:r>
          </a:p>
          <a:p>
            <a:pPr algn="l" marL="561341" indent="-280670" lvl="1">
              <a:lnSpc>
                <a:spcPts val="5200"/>
              </a:lnSpc>
              <a:buFont typeface="Arial"/>
              <a:buChar char="•"/>
            </a:pPr>
            <a:r>
              <a:rPr lang="en-US" sz="2600" spc="13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Vite</a:t>
            </a:r>
          </a:p>
          <a:p>
            <a:pPr algn="l" marL="561341" indent="-280670" lvl="1">
              <a:lnSpc>
                <a:spcPts val="5200"/>
              </a:lnSpc>
              <a:buFont typeface="Arial"/>
              <a:buChar char="•"/>
            </a:pPr>
            <a:r>
              <a:rPr lang="en-US" sz="2600" spc="13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Node.js</a:t>
            </a:r>
          </a:p>
          <a:p>
            <a:pPr algn="l" marL="561341" indent="-280670" lvl="1">
              <a:lnSpc>
                <a:spcPts val="5200"/>
              </a:lnSpc>
              <a:buFont typeface="Arial"/>
              <a:buChar char="•"/>
            </a:pPr>
            <a:r>
              <a:rPr lang="en-US" sz="2600" spc="13" u="none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TailwindCSS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082392" y="2925410"/>
            <a:ext cx="6039784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spc="105" b="true">
                <a:solidFill>
                  <a:srgbClr val="1836B2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Ngôn ngữ và Framework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761769" y="3763610"/>
            <a:ext cx="2311423" cy="593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1" indent="-280670" lvl="1">
              <a:lnSpc>
                <a:spcPts val="5200"/>
              </a:lnSpc>
              <a:buFont typeface="Arial"/>
              <a:buChar char="•"/>
            </a:pPr>
            <a:r>
              <a:rPr lang="en-US" sz="2600" spc="13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MongoDB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993891" y="2925410"/>
            <a:ext cx="1646162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spc="105" b="true">
                <a:solidFill>
                  <a:srgbClr val="1836B2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CSDL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6610290" y="9341999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836B2"/>
                </a:solidFill>
                <a:latin typeface="Noto Sans"/>
                <a:ea typeface="Noto Sans"/>
                <a:cs typeface="Noto Sans"/>
                <a:sym typeface="Noto Sans"/>
              </a:rPr>
              <a:t>Trang 7/17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971648" y="2925410"/>
            <a:ext cx="4420118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spc="105" b="true">
                <a:solidFill>
                  <a:srgbClr val="1836B2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Công nghệ khác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971648" y="3763610"/>
            <a:ext cx="2858607" cy="1250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1" indent="-280670" lvl="1">
              <a:lnSpc>
                <a:spcPts val="5200"/>
              </a:lnSpc>
              <a:buFont typeface="Arial"/>
              <a:buChar char="•"/>
            </a:pPr>
            <a:r>
              <a:rPr lang="en-US" sz="2600" spc="13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Cloudinary</a:t>
            </a:r>
          </a:p>
          <a:p>
            <a:pPr algn="l" marL="561341" indent="-280670" lvl="1">
              <a:lnSpc>
                <a:spcPts val="5200"/>
              </a:lnSpc>
              <a:buFont typeface="Arial"/>
              <a:buChar char="•"/>
            </a:pPr>
            <a:r>
              <a:rPr lang="en-US" sz="2600" spc="13" u="none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Vonage API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81851"/>
            <a:ext cx="16303228" cy="2141238"/>
            <a:chOff x="0" y="0"/>
            <a:chExt cx="21737638" cy="285498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20272971" y="288830"/>
              <a:ext cx="1464667" cy="836277"/>
            </a:xfrm>
            <a:custGeom>
              <a:avLst/>
              <a:gdLst/>
              <a:ahLst/>
              <a:cxnLst/>
              <a:rect r="r" b="b" t="t" l="l"/>
              <a:pathLst>
                <a:path h="836277" w="1464667">
                  <a:moveTo>
                    <a:pt x="0" y="0"/>
                  </a:moveTo>
                  <a:lnTo>
                    <a:pt x="1464667" y="0"/>
                  </a:lnTo>
                  <a:lnTo>
                    <a:pt x="1464667" y="836277"/>
                  </a:lnTo>
                  <a:lnTo>
                    <a:pt x="0" y="8362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-51576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551952" y="1600929"/>
              <a:ext cx="819752" cy="819752"/>
            </a:xfrm>
            <a:custGeom>
              <a:avLst/>
              <a:gdLst/>
              <a:ahLst/>
              <a:cxnLst/>
              <a:rect r="r" b="b" t="t" l="l"/>
              <a:pathLst>
                <a:path h="819752" w="819752">
                  <a:moveTo>
                    <a:pt x="0" y="0"/>
                  </a:moveTo>
                  <a:lnTo>
                    <a:pt x="819752" y="0"/>
                  </a:lnTo>
                  <a:lnTo>
                    <a:pt x="819752" y="819753"/>
                  </a:lnTo>
                  <a:lnTo>
                    <a:pt x="0" y="8197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0">
              <a:off x="0" y="66675"/>
              <a:ext cx="14842995" cy="13472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700"/>
                </a:lnSpc>
              </a:pPr>
              <a:r>
                <a:rPr lang="en-US" sz="7000" b="true">
                  <a:solidFill>
                    <a:srgbClr val="1836B2"/>
                  </a:solidFill>
                  <a:latin typeface="Muli Bold"/>
                  <a:ea typeface="Muli Bold"/>
                  <a:cs typeface="Muli Bold"/>
                  <a:sym typeface="Muli Bold"/>
                </a:rPr>
                <a:t>Tổng quan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1571286" y="1801520"/>
              <a:ext cx="9675509" cy="10534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20"/>
                </a:lnSpc>
              </a:pPr>
              <a:r>
                <a:rPr lang="en-US" sz="4800" b="true">
                  <a:solidFill>
                    <a:srgbClr val="1836B2"/>
                  </a:solidFill>
                  <a:latin typeface="Muli Bold"/>
                  <a:ea typeface="Muli Bold"/>
                  <a:cs typeface="Muli Bold"/>
                  <a:sym typeface="Muli Bold"/>
                </a:rPr>
                <a:t>Ưu điểm của công nghệ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6148183" y="3380768"/>
            <a:ext cx="1567648" cy="1396187"/>
          </a:xfrm>
          <a:custGeom>
            <a:avLst/>
            <a:gdLst/>
            <a:ahLst/>
            <a:cxnLst/>
            <a:rect r="r" b="b" t="t" l="l"/>
            <a:pathLst>
              <a:path h="1396187" w="1567648">
                <a:moveTo>
                  <a:pt x="0" y="0"/>
                </a:moveTo>
                <a:lnTo>
                  <a:pt x="1567648" y="0"/>
                </a:lnTo>
                <a:lnTo>
                  <a:pt x="1567648" y="1396187"/>
                </a:lnTo>
                <a:lnTo>
                  <a:pt x="0" y="139618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2335313" y="3178190"/>
            <a:ext cx="13092076" cy="6381735"/>
            <a:chOff x="0" y="0"/>
            <a:chExt cx="17456102" cy="850898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7456102" cy="6829700"/>
            </a:xfrm>
            <a:custGeom>
              <a:avLst/>
              <a:gdLst/>
              <a:ahLst/>
              <a:cxnLst/>
              <a:rect r="r" b="b" t="t" l="l"/>
              <a:pathLst>
                <a:path h="6829700" w="17456102">
                  <a:moveTo>
                    <a:pt x="0" y="0"/>
                  </a:moveTo>
                  <a:lnTo>
                    <a:pt x="17456102" y="0"/>
                  </a:lnTo>
                  <a:lnTo>
                    <a:pt x="17456102" y="6829700"/>
                  </a:lnTo>
                  <a:lnTo>
                    <a:pt x="0" y="68297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9038" y="6829700"/>
              <a:ext cx="17447064" cy="1679280"/>
            </a:xfrm>
            <a:custGeom>
              <a:avLst/>
              <a:gdLst/>
              <a:ahLst/>
              <a:cxnLst/>
              <a:rect r="r" b="b" t="t" l="l"/>
              <a:pathLst>
                <a:path h="1679280" w="17447064">
                  <a:moveTo>
                    <a:pt x="0" y="0"/>
                  </a:moveTo>
                  <a:lnTo>
                    <a:pt x="17447064" y="0"/>
                  </a:lnTo>
                  <a:lnTo>
                    <a:pt x="17447064" y="1679280"/>
                  </a:lnTo>
                  <a:lnTo>
                    <a:pt x="0" y="16792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6610290" y="9341999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836B2"/>
                </a:solidFill>
                <a:latin typeface="Noto Sans"/>
                <a:ea typeface="Noto Sans"/>
                <a:cs typeface="Noto Sans"/>
                <a:sym typeface="Noto Sans"/>
              </a:rPr>
              <a:t>Trang 8/17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25480" y="2520731"/>
            <a:ext cx="13092076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1836B2"/>
                </a:solidFill>
                <a:latin typeface="Muli"/>
                <a:ea typeface="Muli"/>
                <a:cs typeface="Muli"/>
                <a:sym typeface="Muli"/>
              </a:rPr>
              <a:t>https://2024.stateofjs.com/en-US/libraries/front-end-frameworks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81851"/>
            <a:ext cx="16303228" cy="2141238"/>
            <a:chOff x="0" y="0"/>
            <a:chExt cx="21737638" cy="285498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20272971" y="288830"/>
              <a:ext cx="1464667" cy="836277"/>
            </a:xfrm>
            <a:custGeom>
              <a:avLst/>
              <a:gdLst/>
              <a:ahLst/>
              <a:cxnLst/>
              <a:rect r="r" b="b" t="t" l="l"/>
              <a:pathLst>
                <a:path h="836277" w="1464667">
                  <a:moveTo>
                    <a:pt x="0" y="0"/>
                  </a:moveTo>
                  <a:lnTo>
                    <a:pt x="1464667" y="0"/>
                  </a:lnTo>
                  <a:lnTo>
                    <a:pt x="1464667" y="836277"/>
                  </a:lnTo>
                  <a:lnTo>
                    <a:pt x="0" y="8362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-51576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551952" y="1600929"/>
              <a:ext cx="819752" cy="819752"/>
            </a:xfrm>
            <a:custGeom>
              <a:avLst/>
              <a:gdLst/>
              <a:ahLst/>
              <a:cxnLst/>
              <a:rect r="r" b="b" t="t" l="l"/>
              <a:pathLst>
                <a:path h="819752" w="819752">
                  <a:moveTo>
                    <a:pt x="0" y="0"/>
                  </a:moveTo>
                  <a:lnTo>
                    <a:pt x="819752" y="0"/>
                  </a:lnTo>
                  <a:lnTo>
                    <a:pt x="819752" y="819753"/>
                  </a:lnTo>
                  <a:lnTo>
                    <a:pt x="0" y="8197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0">
              <a:off x="0" y="66675"/>
              <a:ext cx="14842995" cy="13472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700"/>
                </a:lnSpc>
              </a:pPr>
              <a:r>
                <a:rPr lang="en-US" sz="7000" b="true">
                  <a:solidFill>
                    <a:srgbClr val="1836B2"/>
                  </a:solidFill>
                  <a:latin typeface="Muli Bold"/>
                  <a:ea typeface="Muli Bold"/>
                  <a:cs typeface="Muli Bold"/>
                  <a:sym typeface="Muli Bold"/>
                </a:rPr>
                <a:t>Tổng quan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1571286" y="1801520"/>
              <a:ext cx="9675509" cy="10534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20"/>
                </a:lnSpc>
              </a:pPr>
              <a:r>
                <a:rPr lang="en-US" sz="4800" b="true">
                  <a:solidFill>
                    <a:srgbClr val="1836B2"/>
                  </a:solidFill>
                  <a:latin typeface="Muli Bold"/>
                  <a:ea typeface="Muli Bold"/>
                  <a:cs typeface="Muli Bold"/>
                  <a:sym typeface="Muli Bold"/>
                </a:rPr>
                <a:t>Ưu điểm của công nghệ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6610290" y="9341999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836B2"/>
                </a:solidFill>
                <a:latin typeface="Noto Sans"/>
                <a:ea typeface="Noto Sans"/>
                <a:cs typeface="Noto Sans"/>
                <a:sym typeface="Noto Sans"/>
              </a:rPr>
              <a:t>Trang 9/17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7109023" y="3096190"/>
            <a:ext cx="3350472" cy="2054804"/>
          </a:xfrm>
          <a:custGeom>
            <a:avLst/>
            <a:gdLst/>
            <a:ahLst/>
            <a:cxnLst/>
            <a:rect r="r" b="b" t="t" l="l"/>
            <a:pathLst>
              <a:path h="2054804" w="3350472">
                <a:moveTo>
                  <a:pt x="0" y="0"/>
                </a:moveTo>
                <a:lnTo>
                  <a:pt x="3350473" y="0"/>
                </a:lnTo>
                <a:lnTo>
                  <a:pt x="3350473" y="2054805"/>
                </a:lnTo>
                <a:lnTo>
                  <a:pt x="0" y="205480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789076" y="2900323"/>
            <a:ext cx="2051998" cy="2051998"/>
          </a:xfrm>
          <a:custGeom>
            <a:avLst/>
            <a:gdLst/>
            <a:ahLst/>
            <a:cxnLst/>
            <a:rect r="r" b="b" t="t" l="l"/>
            <a:pathLst>
              <a:path h="2051998" w="2051998">
                <a:moveTo>
                  <a:pt x="0" y="0"/>
                </a:moveTo>
                <a:lnTo>
                  <a:pt x="2051998" y="0"/>
                </a:lnTo>
                <a:lnTo>
                  <a:pt x="2051998" y="2051998"/>
                </a:lnTo>
                <a:lnTo>
                  <a:pt x="0" y="205199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AutoShape 10" id="10"/>
          <p:cNvSpPr/>
          <p:nvPr/>
        </p:nvSpPr>
        <p:spPr>
          <a:xfrm>
            <a:off x="8746161" y="5165665"/>
            <a:ext cx="19050" cy="130493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1" id="11"/>
          <p:cNvSpPr/>
          <p:nvPr/>
        </p:nvSpPr>
        <p:spPr>
          <a:xfrm>
            <a:off x="13776977" y="5216657"/>
            <a:ext cx="19050" cy="130493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2" id="12"/>
          <p:cNvSpPr txBox="true"/>
          <p:nvPr/>
        </p:nvSpPr>
        <p:spPr>
          <a:xfrm rot="0">
            <a:off x="7003966" y="7070949"/>
            <a:ext cx="3560588" cy="166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Kho thư viện npm lớn nhất thế giới.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Cùng ngôn ngữ với frontend.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034781" y="7180967"/>
            <a:ext cx="3560588" cy="1243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Một framework CSS đang rất phổ biến hiện nay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2188731" y="2922488"/>
            <a:ext cx="2243177" cy="2243177"/>
          </a:xfrm>
          <a:custGeom>
            <a:avLst/>
            <a:gdLst/>
            <a:ahLst/>
            <a:cxnLst/>
            <a:rect r="r" b="b" t="t" l="l"/>
            <a:pathLst>
              <a:path h="2243177" w="2243177">
                <a:moveTo>
                  <a:pt x="0" y="0"/>
                </a:moveTo>
                <a:lnTo>
                  <a:pt x="2243177" y="0"/>
                </a:lnTo>
                <a:lnTo>
                  <a:pt x="2243177" y="2243177"/>
                </a:lnTo>
                <a:lnTo>
                  <a:pt x="0" y="224317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AutoShape 15" id="15"/>
          <p:cNvSpPr/>
          <p:nvPr/>
        </p:nvSpPr>
        <p:spPr>
          <a:xfrm>
            <a:off x="3272222" y="5216935"/>
            <a:ext cx="19050" cy="130493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6" id="16"/>
          <p:cNvSpPr txBox="true"/>
          <p:nvPr/>
        </p:nvSpPr>
        <p:spPr>
          <a:xfrm rot="0">
            <a:off x="1662633" y="7070949"/>
            <a:ext cx="3560588" cy="166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Là công cụ phát triển thay thế webpack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HMR (Hot Module Replacement) nhanh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DAGcRX6ttXA</dc:identifier>
  <dcterms:modified xsi:type="dcterms:W3CDTF">2011-08-01T06:04:30Z</dcterms:modified>
  <cp:revision>1</cp:revision>
  <dc:title>Thêm tiêu đề</dc:title>
</cp:coreProperties>
</file>