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9" r:id="rId1"/>
  </p:sldMasterIdLst>
  <p:notesMasterIdLst>
    <p:notesMasterId r:id="rId13"/>
  </p:notesMasterIdLst>
  <p:sldIdLst>
    <p:sldId id="256" r:id="rId2"/>
    <p:sldId id="270" r:id="rId3"/>
    <p:sldId id="257" r:id="rId4"/>
    <p:sldId id="259" r:id="rId5"/>
    <p:sldId id="261" r:id="rId6"/>
    <p:sldId id="286" r:id="rId7"/>
    <p:sldId id="278" r:id="rId8"/>
    <p:sldId id="276" r:id="rId9"/>
    <p:sldId id="281" r:id="rId10"/>
    <p:sldId id="262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5E9"/>
    <a:srgbClr val="CC3399"/>
    <a:srgbClr val="FF6600"/>
    <a:srgbClr val="99FF99"/>
    <a:srgbClr val="CC0000"/>
    <a:srgbClr val="F9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16389-D0DC-414F-AF97-D41D3399BFA8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8336-41A9-49E5-B9BC-FE186C16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336-41A9-49E5-B9BC-FE186C165D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8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336-41A9-49E5-B9BC-FE186C165D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7FD6-DA54-4EB7-A83C-0F4FDBC82890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4E1E-BB7F-49C7-AC91-F0306680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672" y="-184690"/>
            <a:ext cx="1933135" cy="193313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82841" y="1789785"/>
            <a:ext cx="6594498" cy="860736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433711" y="358275"/>
            <a:ext cx="7788336" cy="132008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281" y="3101473"/>
            <a:ext cx="94724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“Xây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 phần mềm quản lý nhân sự cho bệnh viện Hoài Đức”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1682" y="4751264"/>
            <a:ext cx="4687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    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Thạc sĩ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 Thị Tuyết Mai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          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Việt Đức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        : KTPMCLC1- K7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32071" y="4479235"/>
            <a:ext cx="899015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2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804150" y="1628571"/>
            <a:ext cx="2491185" cy="956639"/>
            <a:chOff x="1331488" y="0"/>
            <a:chExt cx="2271919" cy="1262177"/>
          </a:xfrm>
          <a:solidFill>
            <a:srgbClr val="00B050"/>
          </a:solidFill>
        </p:grpSpPr>
        <p:sp>
          <p:nvSpPr>
            <p:cNvPr id="78" name="Rounded Rectangle 77"/>
            <p:cNvSpPr/>
            <p:nvPr/>
          </p:nvSpPr>
          <p:spPr>
            <a:xfrm>
              <a:off x="1331488" y="0"/>
              <a:ext cx="2271919" cy="126217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1368456" y="36968"/>
              <a:ext cx="2197983" cy="118824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smtClean="0"/>
                <a:t>Ưu</a:t>
              </a:r>
              <a:r>
                <a:rPr lang="en-US" sz="3300" kern="1200" smtClean="0"/>
                <a:t> điểm</a:t>
              </a:r>
              <a:endParaRPr lang="en-US" sz="3300" kern="12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33962" y="1628571"/>
            <a:ext cx="2572150" cy="927312"/>
            <a:chOff x="4568871" y="0"/>
            <a:chExt cx="2271919" cy="126217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6" name="Rounded Rectangle 75"/>
            <p:cNvSpPr/>
            <p:nvPr/>
          </p:nvSpPr>
          <p:spPr>
            <a:xfrm>
              <a:off x="4568871" y="0"/>
              <a:ext cx="2271919" cy="126217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Rounded Rectangle 6"/>
            <p:cNvSpPr/>
            <p:nvPr/>
          </p:nvSpPr>
          <p:spPr>
            <a:xfrm>
              <a:off x="4605839" y="36968"/>
              <a:ext cx="2197983" cy="118824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smtClean="0"/>
                <a:t>Nhược</a:t>
              </a:r>
              <a:r>
                <a:rPr lang="en-US" sz="3300" kern="1200" smtClean="0"/>
                <a:t> điểm</a:t>
              </a:r>
              <a:endParaRPr lang="en-US" sz="3300" kern="1200"/>
            </a:p>
          </p:txBody>
        </p:sp>
      </p:grpSp>
      <p:sp>
        <p:nvSpPr>
          <p:cNvPr id="56" name="Isosceles Triangle 55"/>
          <p:cNvSpPr/>
          <p:nvPr/>
        </p:nvSpPr>
        <p:spPr>
          <a:xfrm>
            <a:off x="6086714" y="5569824"/>
            <a:ext cx="946633" cy="946633"/>
          </a:xfrm>
          <a:prstGeom prst="triangl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Rectangle 56"/>
          <p:cNvSpPr/>
          <p:nvPr/>
        </p:nvSpPr>
        <p:spPr>
          <a:xfrm rot="20885109">
            <a:off x="2360686" y="5174899"/>
            <a:ext cx="7999917" cy="397291"/>
          </a:xfrm>
          <a:prstGeom prst="rect">
            <a:avLst/>
          </a:prstGeom>
          <a:solidFill>
            <a:schemeClr val="bg2">
              <a:lumMod val="25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8" name="Group 57"/>
          <p:cNvGrpSpPr/>
          <p:nvPr/>
        </p:nvGrpSpPr>
        <p:grpSpPr>
          <a:xfrm rot="21134925">
            <a:off x="1816801" y="4622067"/>
            <a:ext cx="2254651" cy="778631"/>
            <a:chOff x="4684909" y="4242876"/>
            <a:chExt cx="2254651" cy="778631"/>
          </a:xfrm>
        </p:grpSpPr>
        <p:sp>
          <p:nvSpPr>
            <p:cNvPr id="74" name="Rounded Rectangle 73"/>
            <p:cNvSpPr/>
            <p:nvPr/>
          </p:nvSpPr>
          <p:spPr>
            <a:xfrm rot="240000">
              <a:off x="4684909" y="4242876"/>
              <a:ext cx="2254651" cy="7786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ounded Rectangle 10"/>
            <p:cNvSpPr/>
            <p:nvPr/>
          </p:nvSpPr>
          <p:spPr>
            <a:xfrm rot="240000">
              <a:off x="4722919" y="4280886"/>
              <a:ext cx="2178631" cy="702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Có khả năng kết hợp với các </a:t>
              </a:r>
              <a:r>
                <a:rPr lang="en-US" sz="1400" dirty="0" smtClean="0"/>
                <a:t>hệ thống khác như website.</a:t>
              </a:r>
              <a:endParaRPr lang="en-US" sz="14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21134925">
            <a:off x="1743430" y="3789029"/>
            <a:ext cx="2254651" cy="778631"/>
            <a:chOff x="4748018" y="3409838"/>
            <a:chExt cx="2254651" cy="778631"/>
          </a:xfrm>
          <a:solidFill>
            <a:srgbClr val="00B050"/>
          </a:solidFill>
        </p:grpSpPr>
        <p:sp>
          <p:nvSpPr>
            <p:cNvPr id="72" name="Rounded Rectangle 71"/>
            <p:cNvSpPr/>
            <p:nvPr/>
          </p:nvSpPr>
          <p:spPr>
            <a:xfrm rot="240000">
              <a:off x="4748018" y="3409838"/>
              <a:ext cx="2254651" cy="77863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12"/>
            <p:cNvSpPr/>
            <p:nvPr/>
          </p:nvSpPr>
          <p:spPr>
            <a:xfrm rot="240000">
              <a:off x="4786028" y="3447848"/>
              <a:ext cx="2178631" cy="7026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Dễ sử dụng, đơn giản và tiện lợi</a:t>
              </a:r>
              <a:endParaRPr lang="en-US" sz="14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 rot="21134925">
            <a:off x="4159492" y="3583614"/>
            <a:ext cx="2254651" cy="778631"/>
            <a:chOff x="4766831" y="2576801"/>
            <a:chExt cx="2254651" cy="778631"/>
          </a:xfrm>
          <a:solidFill>
            <a:schemeClr val="accent4">
              <a:lumMod val="75000"/>
            </a:schemeClr>
          </a:solidFill>
        </p:grpSpPr>
        <p:sp>
          <p:nvSpPr>
            <p:cNvPr id="70" name="Rounded Rectangle 69"/>
            <p:cNvSpPr/>
            <p:nvPr/>
          </p:nvSpPr>
          <p:spPr>
            <a:xfrm rot="240000">
              <a:off x="4766831" y="2576801"/>
              <a:ext cx="2254651" cy="77863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14"/>
            <p:cNvSpPr/>
            <p:nvPr/>
          </p:nvSpPr>
          <p:spPr>
            <a:xfrm rot="240000">
              <a:off x="4804841" y="2614811"/>
              <a:ext cx="2178631" cy="7026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smtClean="0"/>
                <a:t>Có khả năng phát triển, mở rộng</a:t>
              </a:r>
              <a:endParaRPr lang="en-US" sz="1400" kern="1200"/>
            </a:p>
          </p:txBody>
        </p:sp>
      </p:grpSp>
      <p:grpSp>
        <p:nvGrpSpPr>
          <p:cNvPr id="61" name="Group 60"/>
          <p:cNvGrpSpPr/>
          <p:nvPr/>
        </p:nvGrpSpPr>
        <p:grpSpPr>
          <a:xfrm rot="21134925">
            <a:off x="4211248" y="4433220"/>
            <a:ext cx="2254651" cy="778631"/>
            <a:chOff x="4829940" y="1743764"/>
            <a:chExt cx="2254651" cy="778631"/>
          </a:xfrm>
        </p:grpSpPr>
        <p:sp>
          <p:nvSpPr>
            <p:cNvPr id="68" name="Rounded Rectangle 67"/>
            <p:cNvSpPr/>
            <p:nvPr/>
          </p:nvSpPr>
          <p:spPr>
            <a:xfrm rot="240000">
              <a:off x="4829940" y="1743764"/>
              <a:ext cx="2254651" cy="778631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ounded Rectangle 16"/>
            <p:cNvSpPr/>
            <p:nvPr/>
          </p:nvSpPr>
          <p:spPr>
            <a:xfrm rot="240000">
              <a:off x="4867950" y="1781774"/>
              <a:ext cx="2178631" cy="702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Có tính thực tiễn cao, hỗ trợ </a:t>
              </a:r>
              <a:r>
                <a:rPr lang="en-US" sz="1400" dirty="0" smtClean="0"/>
                <a:t>đa năng cho người sử dụng</a:t>
              </a:r>
              <a:endParaRPr lang="en-US" sz="1400" kern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 rot="20843675">
            <a:off x="7422926" y="3870230"/>
            <a:ext cx="2254651" cy="778631"/>
            <a:chOff x="1403247" y="4015684"/>
            <a:chExt cx="2254651" cy="778631"/>
          </a:xfrm>
          <a:solidFill>
            <a:srgbClr val="7030A0"/>
          </a:solidFill>
        </p:grpSpPr>
        <p:sp>
          <p:nvSpPr>
            <p:cNvPr id="66" name="Rounded Rectangle 65"/>
            <p:cNvSpPr/>
            <p:nvPr/>
          </p:nvSpPr>
          <p:spPr>
            <a:xfrm rot="240000">
              <a:off x="1403247" y="4015684"/>
              <a:ext cx="2254651" cy="77863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18"/>
            <p:cNvSpPr/>
            <p:nvPr/>
          </p:nvSpPr>
          <p:spPr>
            <a:xfrm rot="240000">
              <a:off x="1441257" y="4053694"/>
              <a:ext cx="2178631" cy="7026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smtClean="0"/>
                <a:t>Ứng dụng còn chưa ổn định</a:t>
              </a:r>
              <a:endParaRPr lang="en-US" sz="1400" kern="1200"/>
            </a:p>
          </p:txBody>
        </p:sp>
      </p:grpSp>
      <p:grpSp>
        <p:nvGrpSpPr>
          <p:cNvPr id="63" name="Group 62"/>
          <p:cNvGrpSpPr/>
          <p:nvPr/>
        </p:nvGrpSpPr>
        <p:grpSpPr>
          <a:xfrm rot="20843675">
            <a:off x="7308611" y="3037192"/>
            <a:ext cx="2254651" cy="778631"/>
            <a:chOff x="1466356" y="3182646"/>
            <a:chExt cx="2254651" cy="778631"/>
          </a:xfrm>
        </p:grpSpPr>
        <p:sp>
          <p:nvSpPr>
            <p:cNvPr id="64" name="Rounded Rectangle 63"/>
            <p:cNvSpPr/>
            <p:nvPr/>
          </p:nvSpPr>
          <p:spPr>
            <a:xfrm rot="240000">
              <a:off x="1466356" y="3182646"/>
              <a:ext cx="2254651" cy="7786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20"/>
            <p:cNvSpPr/>
            <p:nvPr/>
          </p:nvSpPr>
          <p:spPr>
            <a:xfrm rot="240000">
              <a:off x="1504366" y="3220656"/>
              <a:ext cx="2178631" cy="702611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Phụ thuộc vào </a:t>
              </a:r>
              <a:r>
                <a:rPr lang="en-US" sz="1400" kern="1200" dirty="0" smtClean="0"/>
                <a:t>chi phí thiết bị điện tử</a:t>
              </a:r>
              <a:endParaRPr lang="en-US" sz="14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3061" y="158997"/>
            <a:ext cx="7541700" cy="775548"/>
            <a:chOff x="509717" y="4402558"/>
            <a:chExt cx="7541700" cy="677550"/>
          </a:xfrm>
          <a:solidFill>
            <a:srgbClr val="00B0F0"/>
          </a:solidFill>
        </p:grpSpPr>
        <p:sp>
          <p:nvSpPr>
            <p:cNvPr id="29" name="Rectangle 28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smtClean="0"/>
                <a:t>5. </a:t>
              </a:r>
              <a:r>
                <a:rPr lang="vi-VN" sz="3500" smtClean="0"/>
                <a:t>Ư</a:t>
              </a:r>
              <a:r>
                <a:rPr lang="en-US" sz="3500" smtClean="0"/>
                <a:t>u nhược điểm của ứng dụng</a:t>
              </a:r>
              <a:endParaRPr lang="en-US" sz="3500"/>
            </a:p>
          </p:txBody>
        </p:sp>
      </p:grpSp>
      <p:sp>
        <p:nvSpPr>
          <p:cNvPr id="31" name="Oval 30"/>
          <p:cNvSpPr/>
          <p:nvPr/>
        </p:nvSpPr>
        <p:spPr>
          <a:xfrm>
            <a:off x="241353" y="116650"/>
            <a:ext cx="846937" cy="860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726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72"/>
            <a:ext cx="12192000" cy="6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7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70470" y="1612333"/>
            <a:ext cx="7572512" cy="775548"/>
            <a:chOff x="995230" y="1354558"/>
            <a:chExt cx="7056187" cy="677550"/>
          </a:xfrm>
        </p:grpSpPr>
        <p:sp>
          <p:nvSpPr>
            <p:cNvPr id="28" name="Rectangle 27"/>
            <p:cNvSpPr/>
            <p:nvPr/>
          </p:nvSpPr>
          <p:spPr>
            <a:xfrm>
              <a:off x="995230" y="1354558"/>
              <a:ext cx="7056187" cy="6775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995230" y="1354558"/>
              <a:ext cx="7056187" cy="67755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Mục tiêu của đề tài</a:t>
              </a:r>
              <a:endParaRPr lang="en-US" sz="35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2227977" y="1569986"/>
            <a:ext cx="846937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3689276" y="2602618"/>
            <a:ext cx="7541700" cy="775548"/>
            <a:chOff x="1144243" y="2370558"/>
            <a:chExt cx="6907174" cy="677550"/>
          </a:xfrm>
        </p:grpSpPr>
        <p:sp>
          <p:nvSpPr>
            <p:cNvPr id="26" name="Rectangle 25"/>
            <p:cNvSpPr/>
            <p:nvPr/>
          </p:nvSpPr>
          <p:spPr>
            <a:xfrm>
              <a:off x="1144243" y="2370558"/>
              <a:ext cx="6907174" cy="6775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144243" y="2370558"/>
              <a:ext cx="6907174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35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Công nghệ sử dụng</a:t>
              </a:r>
              <a:endParaRPr lang="en-US" sz="35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3197568" y="2560271"/>
            <a:ext cx="846937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2719685" y="3677597"/>
            <a:ext cx="7541700" cy="775548"/>
            <a:chOff x="509717" y="4402558"/>
            <a:chExt cx="7541700" cy="677550"/>
          </a:xfrm>
          <a:solidFill>
            <a:srgbClr val="00B050"/>
          </a:solidFill>
        </p:grpSpPr>
        <p:sp>
          <p:nvSpPr>
            <p:cNvPr id="22" name="Rectangle 21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35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350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 dụng hoạt động như thế nào?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2227977" y="3635250"/>
            <a:ext cx="846937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oup 35"/>
          <p:cNvGrpSpPr/>
          <p:nvPr/>
        </p:nvGrpSpPr>
        <p:grpSpPr>
          <a:xfrm>
            <a:off x="1872779" y="622048"/>
            <a:ext cx="7541700" cy="775548"/>
            <a:chOff x="558964" y="338558"/>
            <a:chExt cx="7541700" cy="677550"/>
          </a:xfrm>
          <a:solidFill>
            <a:srgbClr val="C00000"/>
          </a:solidFill>
        </p:grpSpPr>
        <p:sp>
          <p:nvSpPr>
            <p:cNvPr id="37" name="Rectangle 36"/>
            <p:cNvSpPr/>
            <p:nvPr/>
          </p:nvSpPr>
          <p:spPr>
            <a:xfrm>
              <a:off x="558964" y="338558"/>
              <a:ext cx="7541700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558964" y="338558"/>
              <a:ext cx="7541700" cy="677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Tính thực tiễn của đề tài</a:t>
              </a:r>
              <a:endParaRPr lang="en-US" sz="35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1381040" y="579701"/>
            <a:ext cx="846937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/>
          <p:cNvGrpSpPr/>
          <p:nvPr/>
        </p:nvGrpSpPr>
        <p:grpSpPr>
          <a:xfrm>
            <a:off x="1872748" y="4882619"/>
            <a:ext cx="7541700" cy="775548"/>
            <a:chOff x="509717" y="4402558"/>
            <a:chExt cx="7541700" cy="677550"/>
          </a:xfrm>
          <a:solidFill>
            <a:srgbClr val="00B0F0"/>
          </a:solidFill>
        </p:grpSpPr>
        <p:sp>
          <p:nvSpPr>
            <p:cNvPr id="19" name="Rectangle 18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</a:t>
              </a:r>
              <a:r>
                <a:rPr lang="vi-VN" sz="3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3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 nhược điểm của ứng dụng</a:t>
              </a:r>
              <a:endParaRPr lang="en-US" sz="3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1381040" y="4840272"/>
            <a:ext cx="846937" cy="8602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303222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6138" y="221885"/>
            <a:ext cx="7541700" cy="775548"/>
            <a:chOff x="558964" y="338558"/>
            <a:chExt cx="7541700" cy="677550"/>
          </a:xfrm>
          <a:solidFill>
            <a:srgbClr val="C00000"/>
          </a:solidFill>
        </p:grpSpPr>
        <p:sp>
          <p:nvSpPr>
            <p:cNvPr id="19" name="Rectangle 18"/>
            <p:cNvSpPr/>
            <p:nvPr/>
          </p:nvSpPr>
          <p:spPr>
            <a:xfrm>
              <a:off x="558964" y="338558"/>
              <a:ext cx="7541700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8964" y="338558"/>
              <a:ext cx="7541700" cy="677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Tính thực tiễn của đề tài</a:t>
              </a:r>
              <a:endParaRPr lang="en-US" sz="22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264399" y="179538"/>
            <a:ext cx="846937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Rectangle 29"/>
          <p:cNvSpPr/>
          <p:nvPr/>
        </p:nvSpPr>
        <p:spPr>
          <a:xfrm>
            <a:off x="4085258" y="4310858"/>
            <a:ext cx="5331655" cy="1004853"/>
          </a:xfrm>
          <a:prstGeom prst="rect">
            <a:avLst/>
          </a:prstGeom>
          <a:solidFill>
            <a:srgbClr val="CC3399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 smtClean="0">
                <a:solidFill>
                  <a:schemeClr val="bg1"/>
                </a:solidFill>
                <a:effectLst>
                  <a:outerShdw blurRad="50800" dist="50800" dir="5400000" sx="8000" sy="8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hệ thống dịch vụ, phần mềm hỗ trợ cho các công ty ngày càng nhiều và đa dạng, hỗ trợ toàn vẹn thông tin, dữ liệu</a:t>
            </a:r>
            <a:endParaRPr lang="en-US" sz="2200" dirty="0">
              <a:solidFill>
                <a:schemeClr val="bg1"/>
              </a:solidFill>
              <a:effectLst>
                <a:outerShdw blurRad="50800" dist="50800" dir="5400000" sx="8000" sy="8000" algn="ctr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99308" y="2957575"/>
            <a:ext cx="5219113" cy="7685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effectLst>
                  <a:outerShdw blurRad="50800" dist="50800" dir="5400000" sx="8000" sy="8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 phát triển </a:t>
            </a:r>
            <a:r>
              <a:rPr lang="en-US" sz="2200" dirty="0" smtClean="0">
                <a:effectLst>
                  <a:outerShdw blurRad="50800" dist="50800" dir="5400000" sx="8000" sy="8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 mẽ của công nghệ phần mềm.</a:t>
            </a:r>
            <a:endParaRPr lang="en-US" sz="2200" dirty="0">
              <a:effectLst>
                <a:outerShdw blurRad="50800" dist="50800" dir="5400000" sx="8000" sy="8000" algn="ctr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85258" y="1522384"/>
            <a:ext cx="5331655" cy="7610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C0B5E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bg1"/>
                </a:solidFill>
                <a:effectLst>
                  <a:outerShdw blurRad="50800" dist="50800" dir="5400000" sx="8000" sy="8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Nhu cầu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50800" dist="50800" dir="5400000" sx="8000" sy="8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 trữ thông tin, quản lý các thông tin lưu trữ với số lượng lớn, phức tạp.</a:t>
            </a:r>
            <a:endParaRPr lang="en-US" sz="2200" dirty="0">
              <a:solidFill>
                <a:schemeClr val="bg1"/>
              </a:solidFill>
              <a:effectLst>
                <a:outerShdw blurRad="50800" dist="50800" dir="5400000" sx="8000" sy="8000" algn="ctr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7" y="1902925"/>
            <a:ext cx="3183659" cy="31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45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800922" y="209976"/>
            <a:ext cx="7572512" cy="775548"/>
            <a:chOff x="995230" y="1354558"/>
            <a:chExt cx="7056187" cy="677550"/>
          </a:xfrm>
        </p:grpSpPr>
        <p:sp>
          <p:nvSpPr>
            <p:cNvPr id="76" name="Rectangle 75"/>
            <p:cNvSpPr/>
            <p:nvPr/>
          </p:nvSpPr>
          <p:spPr>
            <a:xfrm>
              <a:off x="995230" y="1354558"/>
              <a:ext cx="7056187" cy="6775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angle 76"/>
            <p:cNvSpPr/>
            <p:nvPr/>
          </p:nvSpPr>
          <p:spPr>
            <a:xfrm>
              <a:off x="995230" y="1354558"/>
              <a:ext cx="7056187" cy="67755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Mục tiêu của đề tài</a:t>
              </a:r>
              <a:endParaRPr lang="en-US" sz="35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Oval 77"/>
          <p:cNvSpPr/>
          <p:nvPr/>
        </p:nvSpPr>
        <p:spPr>
          <a:xfrm>
            <a:off x="358429" y="167629"/>
            <a:ext cx="846937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Down Arrow 6"/>
          <p:cNvSpPr/>
          <p:nvPr/>
        </p:nvSpPr>
        <p:spPr>
          <a:xfrm>
            <a:off x="5688847" y="4469364"/>
            <a:ext cx="255446" cy="627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8867258" y="4471805"/>
            <a:ext cx="255446" cy="627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2518588" y="4471806"/>
            <a:ext cx="255446" cy="627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2246" y="5337983"/>
            <a:ext cx="2619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soát dữ liệu, thông tin hợp lệ.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86829" y="5337983"/>
            <a:ext cx="3051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thông tin chính xác, nhanh chóng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53312" y="5337983"/>
            <a:ext cx="270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lý, lưu trữ thông tin với số lượng lớn.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4" y="2119065"/>
            <a:ext cx="2029614" cy="2029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46" y="1909739"/>
            <a:ext cx="2070890" cy="2070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34" y="1909739"/>
            <a:ext cx="2070890" cy="20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1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9" grpId="0" animBg="1"/>
      <p:bldP spid="80" grpId="0" animBg="1"/>
      <p:bldP spid="8" grpId="0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idx="1"/>
          </p:nvPr>
        </p:nvSpPr>
        <p:spPr>
          <a:xfrm>
            <a:off x="702610" y="1406712"/>
            <a:ext cx="10523407" cy="27434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Linq to Sql (Linq –Language Intergrated Query):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Linq: là 1 thư viện cũng cấp khả năng truy vấn database ngay trên ngôn ngữ lập trình 1 cách nhanh nhất.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 mạnh Linq là truy vấn cho rất nhiều đối tượng dữ liệu: Xml, Data Object, Oracle, Sqlserver ..vv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1670" y="220566"/>
            <a:ext cx="7353411" cy="775548"/>
            <a:chOff x="1144243" y="2370558"/>
            <a:chExt cx="6907174" cy="677550"/>
          </a:xfrm>
        </p:grpSpPr>
        <p:sp>
          <p:nvSpPr>
            <p:cNvPr id="16" name="Rectangle 15"/>
            <p:cNvSpPr/>
            <p:nvPr/>
          </p:nvSpPr>
          <p:spPr>
            <a:xfrm>
              <a:off x="1144243" y="2370558"/>
              <a:ext cx="6907174" cy="6775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144243" y="2370558"/>
              <a:ext cx="6907174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35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Công nghệ sử dụng</a:t>
              </a:r>
              <a:endParaRPr lang="en-US" sz="35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369963" y="178219"/>
            <a:ext cx="825792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702610" y="4107765"/>
            <a:ext cx="8525796" cy="1871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thư viện sử dụng: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Devexpress: Phần mềm thiết kế chương trình ứng dụng.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86862"/>
            <a:ext cx="5157787" cy="52746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phần mềm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trữ thông tin đơn giản với số lượng.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 bảo trì hệ thống, dễ kiểm soát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thông tin nhanh chóng, cực chính xác kể cả với nguồn dữ liệu lớn.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soát dữ liệu người dùng nhập vào tốt, thông báo các hành động, giao diện trực quan, dễ dùng, dễ quản lý.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86862"/>
            <a:ext cx="5183188" cy="52746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thủ công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trữ thông tin cồng kềnh, khó kiểm soát, mất mát dữ liệu.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 bảo trì hệ thống, khó kiêm soát.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thông tin chậm, khó với các nguồn dữ liệu lớn theo thời gian.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soát dữ liệu người dùng nhập vào khó khăn, phải duyệt qua tay nhiều người, khó quản lý.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1670" y="220566"/>
            <a:ext cx="7353411" cy="775548"/>
            <a:chOff x="1144243" y="2370558"/>
            <a:chExt cx="6907174" cy="677550"/>
          </a:xfrm>
        </p:grpSpPr>
        <p:sp>
          <p:nvSpPr>
            <p:cNvPr id="8" name="Rectangle 7"/>
            <p:cNvSpPr/>
            <p:nvPr/>
          </p:nvSpPr>
          <p:spPr>
            <a:xfrm>
              <a:off x="1144243" y="2370558"/>
              <a:ext cx="6907174" cy="67755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1144243" y="2370558"/>
              <a:ext cx="6907174" cy="677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35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Công nghệ sử dụng</a:t>
              </a:r>
              <a:endParaRPr lang="en-US" sz="35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369963" y="178219"/>
            <a:ext cx="825792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970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408227" y="2651106"/>
            <a:ext cx="1692323" cy="107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hệ thống thành công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6095" y="3856961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60457" y="3205089"/>
            <a:ext cx="1247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948990" y="2628354"/>
            <a:ext cx="1692323" cy="1074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các chứng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100550" y="3286280"/>
            <a:ext cx="848440" cy="1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489753" y="2639730"/>
            <a:ext cx="1739079" cy="10633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tìm các chức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và hiển thị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641314" y="3274904"/>
            <a:ext cx="848440" cy="1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24970" y="182844"/>
            <a:ext cx="7541700" cy="775548"/>
            <a:chOff x="509717" y="4402558"/>
            <a:chExt cx="7541700" cy="677550"/>
          </a:xfrm>
          <a:solidFill>
            <a:srgbClr val="00B050"/>
          </a:solidFill>
        </p:grpSpPr>
        <p:sp>
          <p:nvSpPr>
            <p:cNvPr id="17" name="Rectangle 16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35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350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 dụng hoạt động như thế nào?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233262" y="140497"/>
            <a:ext cx="846937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39" y="2596392"/>
            <a:ext cx="1106696" cy="11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Callout 2 14"/>
          <p:cNvSpPr/>
          <p:nvPr/>
        </p:nvSpPr>
        <p:spPr>
          <a:xfrm>
            <a:off x="5441405" y="1406167"/>
            <a:ext cx="1691370" cy="727434"/>
          </a:xfrm>
          <a:prstGeom prst="borderCallout2">
            <a:avLst>
              <a:gd name="adj1" fmla="val 18750"/>
              <a:gd name="adj2" fmla="val -1071"/>
              <a:gd name="adj3" fmla="val 18750"/>
              <a:gd name="adj4" fmla="val -16667"/>
              <a:gd name="adj5" fmla="val 186328"/>
              <a:gd name="adj6" fmla="val -16052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Kiếm Thông Tin</a:t>
            </a:r>
            <a:endParaRPr lang="en-US" dirty="0"/>
          </a:p>
        </p:txBody>
      </p:sp>
      <p:sp>
        <p:nvSpPr>
          <p:cNvPr id="16" name="Line Callout 2 15"/>
          <p:cNvSpPr/>
          <p:nvPr/>
        </p:nvSpPr>
        <p:spPr>
          <a:xfrm>
            <a:off x="5417021" y="2567308"/>
            <a:ext cx="1691370" cy="726160"/>
          </a:xfrm>
          <a:prstGeom prst="borderCallout2">
            <a:avLst>
              <a:gd name="adj1" fmla="val 18750"/>
              <a:gd name="adj2" fmla="val -1071"/>
              <a:gd name="adj3" fmla="val 18750"/>
              <a:gd name="adj4" fmla="val -16667"/>
              <a:gd name="adj5" fmla="val 69829"/>
              <a:gd name="adj6" fmla="val -15776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Cập Nhật Thông Tin</a:t>
            </a:r>
            <a:endParaRPr lang="en-US" dirty="0"/>
          </a:p>
        </p:txBody>
      </p:sp>
      <p:sp>
        <p:nvSpPr>
          <p:cNvPr id="17" name="Line Callout 2 16"/>
          <p:cNvSpPr/>
          <p:nvPr/>
        </p:nvSpPr>
        <p:spPr>
          <a:xfrm>
            <a:off x="5404829" y="3558207"/>
            <a:ext cx="1691370" cy="791147"/>
          </a:xfrm>
          <a:prstGeom prst="borderCallout2">
            <a:avLst>
              <a:gd name="adj1" fmla="val 18750"/>
              <a:gd name="adj2" fmla="val -1071"/>
              <a:gd name="adj3" fmla="val 18750"/>
              <a:gd name="adj4" fmla="val -16667"/>
              <a:gd name="adj5" fmla="val -24499"/>
              <a:gd name="adj6" fmla="val -1537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Lập lich, phân công công việc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1636" y="3980022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Người </a:t>
            </a:r>
            <a:r>
              <a:rPr lang="en-US" b="1" dirty="0" smtClean="0"/>
              <a:t>dùng hệ thống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24970" y="196912"/>
            <a:ext cx="7541700" cy="775548"/>
            <a:chOff x="509717" y="4402558"/>
            <a:chExt cx="7541700" cy="677550"/>
          </a:xfrm>
          <a:solidFill>
            <a:srgbClr val="00B050"/>
          </a:solidFill>
        </p:grpSpPr>
        <p:sp>
          <p:nvSpPr>
            <p:cNvPr id="30" name="Rectangle 29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/>
                <a:t>4</a:t>
              </a:r>
              <a:r>
                <a:rPr lang="en-US" sz="3500" kern="1200" smtClean="0"/>
                <a:t>. </a:t>
              </a:r>
              <a:r>
                <a:rPr lang="en-US" sz="3500"/>
                <a:t>Ứng dụng hoạt động như thế nào?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233262" y="154565"/>
            <a:ext cx="846937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Line Callout 2 27"/>
          <p:cNvSpPr/>
          <p:nvPr/>
        </p:nvSpPr>
        <p:spPr>
          <a:xfrm>
            <a:off x="5404829" y="4835598"/>
            <a:ext cx="1691370" cy="681308"/>
          </a:xfrm>
          <a:prstGeom prst="borderCallout2">
            <a:avLst>
              <a:gd name="adj1" fmla="val 52750"/>
              <a:gd name="adj2" fmla="val 3975"/>
              <a:gd name="adj3" fmla="val 18750"/>
              <a:gd name="adj4" fmla="val -16667"/>
              <a:gd name="adj5" fmla="val -168921"/>
              <a:gd name="adj6" fmla="val -15357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Thiết lập xuất báo cáo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7" y="2386902"/>
            <a:ext cx="1522418" cy="1522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17" y="1418359"/>
            <a:ext cx="4515919" cy="41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idx="1"/>
          </p:nvPr>
        </p:nvSpPr>
        <p:spPr>
          <a:xfrm>
            <a:off x="1116563" y="1485677"/>
            <a:ext cx="3628482" cy="600502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một ứng dụng:</a:t>
            </a:r>
            <a:endParaRPr lang="en-US" sz="2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80138" y="2801071"/>
            <a:ext cx="1866791" cy="1854518"/>
            <a:chOff x="3025452" y="1762955"/>
            <a:chExt cx="2077094" cy="1892756"/>
          </a:xfrm>
        </p:grpSpPr>
        <p:sp>
          <p:nvSpPr>
            <p:cNvPr id="6" name="Oval 5"/>
            <p:cNvSpPr/>
            <p:nvPr/>
          </p:nvSpPr>
          <p:spPr>
            <a:xfrm>
              <a:off x="3025452" y="1762955"/>
              <a:ext cx="2077094" cy="18927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329635" y="2040143"/>
              <a:ext cx="1468728" cy="1338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 Thống Bệnh Viện</a:t>
              </a:r>
              <a:endPara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85665" y="1048002"/>
            <a:ext cx="1590891" cy="1425311"/>
            <a:chOff x="3130357" y="-257966"/>
            <a:chExt cx="1316831" cy="1316831"/>
          </a:xfrm>
          <a:solidFill>
            <a:schemeClr val="accent6">
              <a:lumMod val="75000"/>
            </a:schemeClr>
          </a:solidFill>
        </p:grpSpPr>
        <p:sp>
          <p:nvSpPr>
            <p:cNvPr id="9" name="Oval 8"/>
            <p:cNvSpPr/>
            <p:nvPr/>
          </p:nvSpPr>
          <p:spPr>
            <a:xfrm>
              <a:off x="3130357" y="-257966"/>
              <a:ext cx="1316831" cy="131683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6"/>
            <p:cNvSpPr/>
            <p:nvPr/>
          </p:nvSpPr>
          <p:spPr>
            <a:xfrm>
              <a:off x="3336450" y="-80116"/>
              <a:ext cx="931141" cy="93114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thông tin.</a:t>
              </a:r>
              <a:endPara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996563" y="2801071"/>
            <a:ext cx="1590891" cy="1438983"/>
            <a:chOff x="5180553" y="1026138"/>
            <a:chExt cx="1316831" cy="1316831"/>
          </a:xfrm>
        </p:grpSpPr>
        <p:sp>
          <p:nvSpPr>
            <p:cNvPr id="12" name="Oval 11"/>
            <p:cNvSpPr/>
            <p:nvPr/>
          </p:nvSpPr>
          <p:spPr>
            <a:xfrm>
              <a:off x="5180553" y="1026138"/>
              <a:ext cx="1316831" cy="131683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8"/>
            <p:cNvSpPr/>
            <p:nvPr/>
          </p:nvSpPr>
          <p:spPr>
            <a:xfrm>
              <a:off x="5373399" y="1218983"/>
              <a:ext cx="931141" cy="9311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 nhật thông tin quản lý</a:t>
              </a:r>
              <a:endPara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61586" y="4983347"/>
            <a:ext cx="1590891" cy="1425311"/>
            <a:chOff x="4690911" y="3672218"/>
            <a:chExt cx="1316831" cy="1316831"/>
          </a:xfrm>
          <a:solidFill>
            <a:srgbClr val="00B050"/>
          </a:solidFill>
        </p:grpSpPr>
        <p:sp>
          <p:nvSpPr>
            <p:cNvPr id="15" name="Oval 14"/>
            <p:cNvSpPr/>
            <p:nvPr/>
          </p:nvSpPr>
          <p:spPr>
            <a:xfrm>
              <a:off x="4690911" y="3672218"/>
              <a:ext cx="1316831" cy="131683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0"/>
            <p:cNvSpPr/>
            <p:nvPr/>
          </p:nvSpPr>
          <p:spPr>
            <a:xfrm>
              <a:off x="4883756" y="3865062"/>
              <a:ext cx="931141" cy="93114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Lập lịch phân công, công việc</a:t>
              </a:r>
              <a:endPara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03445" y="5177667"/>
            <a:ext cx="1590891" cy="1425311"/>
            <a:chOff x="2004337" y="3926169"/>
            <a:chExt cx="1316831" cy="1316831"/>
          </a:xfrm>
        </p:grpSpPr>
        <p:sp>
          <p:nvSpPr>
            <p:cNvPr id="18" name="Oval 17"/>
            <p:cNvSpPr/>
            <p:nvPr/>
          </p:nvSpPr>
          <p:spPr>
            <a:xfrm>
              <a:off x="2004337" y="3926169"/>
              <a:ext cx="1316831" cy="13168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2"/>
            <p:cNvSpPr/>
            <p:nvPr/>
          </p:nvSpPr>
          <p:spPr>
            <a:xfrm>
              <a:off x="2197183" y="4119014"/>
              <a:ext cx="931141" cy="9311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 lập báo cáo</a:t>
              </a:r>
              <a:endPara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39612" y="3134304"/>
            <a:ext cx="1590891" cy="1425311"/>
            <a:chOff x="724487" y="1781625"/>
            <a:chExt cx="1316831" cy="1316831"/>
          </a:xfrm>
          <a:solidFill>
            <a:schemeClr val="accent2">
              <a:lumMod val="75000"/>
            </a:schemeClr>
          </a:solidFill>
        </p:grpSpPr>
        <p:sp>
          <p:nvSpPr>
            <p:cNvPr id="21" name="Oval 20"/>
            <p:cNvSpPr/>
            <p:nvPr/>
          </p:nvSpPr>
          <p:spPr>
            <a:xfrm>
              <a:off x="724487" y="1781625"/>
              <a:ext cx="1316831" cy="131683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14"/>
            <p:cNvSpPr/>
            <p:nvPr/>
          </p:nvSpPr>
          <p:spPr>
            <a:xfrm>
              <a:off x="917333" y="1974470"/>
              <a:ext cx="931141" cy="93114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Lựa chọn các chức năng</a:t>
              </a:r>
              <a:endPara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Up Arrow 22"/>
          <p:cNvSpPr/>
          <p:nvPr/>
        </p:nvSpPr>
        <p:spPr>
          <a:xfrm rot="19069181">
            <a:off x="5822044" y="2349565"/>
            <a:ext cx="1037230" cy="7144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17932" y="1149257"/>
            <a:ext cx="1590891" cy="1425311"/>
            <a:chOff x="3835900" y="-905769"/>
            <a:chExt cx="1316831" cy="1316831"/>
          </a:xfrm>
          <a:solidFill>
            <a:schemeClr val="accent6">
              <a:lumMod val="75000"/>
            </a:schemeClr>
          </a:solidFill>
        </p:grpSpPr>
        <p:sp>
          <p:nvSpPr>
            <p:cNvPr id="25" name="Oval 24"/>
            <p:cNvSpPr/>
            <p:nvPr/>
          </p:nvSpPr>
          <p:spPr>
            <a:xfrm>
              <a:off x="3835900" y="-905769"/>
              <a:ext cx="1316831" cy="1316831"/>
            </a:xfrm>
            <a:prstGeom prst="ellipse">
              <a:avLst/>
            </a:prstGeom>
            <a:solidFill>
              <a:srgbClr val="C0B5E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6"/>
            <p:cNvSpPr/>
            <p:nvPr/>
          </p:nvSpPr>
          <p:spPr>
            <a:xfrm>
              <a:off x="4031845" y="-685091"/>
              <a:ext cx="931141" cy="931141"/>
            </a:xfrm>
            <a:prstGeom prst="rect">
              <a:avLst/>
            </a:prstGeom>
            <a:solidFill>
              <a:srgbClr val="C0B5E9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Phân quyền, thiết lập quyền</a:t>
              </a:r>
              <a:endPara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Up Arrow 26"/>
          <p:cNvSpPr/>
          <p:nvPr/>
        </p:nvSpPr>
        <p:spPr>
          <a:xfrm rot="8900499">
            <a:off x="7490223" y="4532025"/>
            <a:ext cx="1037230" cy="6055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Up Arrow 27"/>
          <p:cNvSpPr/>
          <p:nvPr/>
        </p:nvSpPr>
        <p:spPr>
          <a:xfrm rot="16200000">
            <a:off x="5334420" y="3581037"/>
            <a:ext cx="1037230" cy="6055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Up Arrow 28"/>
          <p:cNvSpPr/>
          <p:nvPr/>
        </p:nvSpPr>
        <p:spPr>
          <a:xfrm rot="12659299">
            <a:off x="5963998" y="4609643"/>
            <a:ext cx="1037230" cy="6969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Up Arrow 29"/>
          <p:cNvSpPr/>
          <p:nvPr/>
        </p:nvSpPr>
        <p:spPr>
          <a:xfrm rot="5221839">
            <a:off x="8077305" y="3265803"/>
            <a:ext cx="1037230" cy="6055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Up Arrow 30"/>
          <p:cNvSpPr/>
          <p:nvPr/>
        </p:nvSpPr>
        <p:spPr>
          <a:xfrm rot="1914184">
            <a:off x="7310441" y="2254279"/>
            <a:ext cx="1037230" cy="6055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24970" y="182844"/>
            <a:ext cx="7541700" cy="775548"/>
            <a:chOff x="509717" y="4402558"/>
            <a:chExt cx="7541700" cy="677550"/>
          </a:xfrm>
          <a:solidFill>
            <a:srgbClr val="00B050"/>
          </a:solidFill>
        </p:grpSpPr>
        <p:sp>
          <p:nvSpPr>
            <p:cNvPr id="37" name="Rectangle 36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509717" y="4402558"/>
              <a:ext cx="7541700" cy="677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805" tIns="88900" rIns="88900" bIns="8890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35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3500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 dụng hoạt động như thế nào?</a:t>
              </a:r>
            </a:p>
          </p:txBody>
        </p:sp>
      </p:grpSp>
      <p:sp>
        <p:nvSpPr>
          <p:cNvPr id="39" name="Oval 38"/>
          <p:cNvSpPr/>
          <p:nvPr/>
        </p:nvSpPr>
        <p:spPr>
          <a:xfrm>
            <a:off x="233262" y="140497"/>
            <a:ext cx="846937" cy="8602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251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1894</TotalTime>
  <Words>619</Words>
  <Application>Microsoft Office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ĐỒ ÁN TỐT NGHIỆP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DỤNG: TỐI NAY ĂN GÌ?</dc:title>
  <dc:creator>Thắng Mểu - PC</dc:creator>
  <cp:lastModifiedBy>NguyenManh .NET</cp:lastModifiedBy>
  <cp:revision>270</cp:revision>
  <dcterms:created xsi:type="dcterms:W3CDTF">2015-07-09T16:33:48Z</dcterms:created>
  <dcterms:modified xsi:type="dcterms:W3CDTF">2016-05-06T22:56:55Z</dcterms:modified>
</cp:coreProperties>
</file>