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F20C-E930-4824-8010-AA9513BC6D9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KIỂM ĐỊNH VÀ ĐÁNH GIÁ MÔ ĐUN MẬT MÃ CMVP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93" y="3225859"/>
            <a:ext cx="2653393" cy="19301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76" y="3225859"/>
            <a:ext cx="3004337" cy="19301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8" y="3225859"/>
            <a:ext cx="2808029" cy="19301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020" y="1161407"/>
            <a:ext cx="10515600" cy="1325563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type="body" idx="1"/>
          </p:nvPr>
        </p:nvSpPr>
        <p:spPr>
          <a:xfrm>
            <a:off x="8053544" y="1283559"/>
            <a:ext cx="3290423" cy="3145712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Quy</a:t>
            </a:r>
            <a:r>
              <a:rPr lang="en-US" sz="1600" b="1" dirty="0"/>
              <a:t> </a:t>
            </a:r>
            <a:r>
              <a:rPr lang="en-US" sz="1600" b="1" dirty="0" err="1"/>
              <a:t>trình</a:t>
            </a:r>
            <a:r>
              <a:rPr lang="en-US" sz="1600" b="1" dirty="0"/>
              <a:t> </a:t>
            </a:r>
            <a:r>
              <a:rPr lang="en-US" sz="1600" b="1" dirty="0" err="1"/>
              <a:t>kiểm</a:t>
            </a:r>
            <a:r>
              <a:rPr lang="en-US" sz="1600" b="1" dirty="0"/>
              <a:t> </a:t>
            </a:r>
            <a:r>
              <a:rPr lang="en-US" sz="1600" b="1" dirty="0" err="1"/>
              <a:t>định</a:t>
            </a:r>
            <a:r>
              <a:rPr lang="en-US" sz="1600" b="1" dirty="0"/>
              <a:t>, </a:t>
            </a:r>
            <a:r>
              <a:rPr lang="en-US" sz="1600" b="1" dirty="0" err="1"/>
              <a:t>đánh</a:t>
            </a:r>
            <a:r>
              <a:rPr lang="en-US" sz="1600" b="1" dirty="0"/>
              <a:t> </a:t>
            </a:r>
            <a:r>
              <a:rPr lang="en-US" sz="1600" b="1" dirty="0" err="1"/>
              <a:t>giá</a:t>
            </a:r>
            <a:r>
              <a:rPr lang="en-US" sz="1600" b="1" dirty="0"/>
              <a:t> </a:t>
            </a:r>
            <a:r>
              <a:rPr lang="en-US" sz="1600" b="1" dirty="0" err="1"/>
              <a:t>môđun</a:t>
            </a:r>
            <a:r>
              <a:rPr lang="en-US" sz="1600" b="1" dirty="0"/>
              <a:t> </a:t>
            </a:r>
            <a:r>
              <a:rPr lang="en-US" sz="1600" b="1" dirty="0" err="1"/>
              <a:t>mật</a:t>
            </a:r>
            <a:r>
              <a:rPr lang="en-US" sz="1600" b="1" dirty="0"/>
              <a:t> </a:t>
            </a:r>
            <a:r>
              <a:rPr lang="en-US" sz="1600" b="1" dirty="0" err="1"/>
              <a:t>mã</a:t>
            </a:r>
            <a:r>
              <a:rPr lang="en-US" sz="1600" b="1" dirty="0"/>
              <a:t> </a:t>
            </a:r>
            <a:r>
              <a:rPr lang="en-US" sz="1600" b="1" dirty="0" err="1"/>
              <a:t>của</a:t>
            </a:r>
            <a:r>
              <a:rPr lang="en-US" sz="1600" b="1" dirty="0"/>
              <a:t> CMVP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555" y="3978805"/>
            <a:ext cx="3290423" cy="3145712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Vai</a:t>
            </a:r>
            <a:r>
              <a:rPr lang="en-US" sz="1600" b="1" dirty="0"/>
              <a:t> </a:t>
            </a:r>
            <a:r>
              <a:rPr lang="en-US" sz="1600" b="1" dirty="0" err="1"/>
              <a:t>trò</a:t>
            </a:r>
            <a:r>
              <a:rPr lang="en-US" sz="1600" b="1" dirty="0"/>
              <a:t> </a:t>
            </a:r>
            <a:r>
              <a:rPr lang="en-US" sz="1600" b="1" dirty="0" err="1"/>
              <a:t>và</a:t>
            </a:r>
            <a:r>
              <a:rPr lang="en-US" sz="1600" b="1" dirty="0"/>
              <a:t> </a:t>
            </a:r>
            <a:r>
              <a:rPr lang="en-US" sz="1600" b="1" dirty="0" err="1"/>
              <a:t>trách</a:t>
            </a:r>
            <a:r>
              <a:rPr lang="en-US" sz="1600" b="1" dirty="0"/>
              <a:t> </a:t>
            </a:r>
            <a:r>
              <a:rPr lang="en-US" sz="1600" b="1" dirty="0" err="1"/>
              <a:t>nhiệm</a:t>
            </a:r>
            <a:r>
              <a:rPr lang="en-US" sz="1600" b="1" dirty="0"/>
              <a:t> </a:t>
            </a:r>
            <a:r>
              <a:rPr lang="en-US" sz="1600" b="1" dirty="0" err="1"/>
              <a:t>của</a:t>
            </a:r>
            <a:r>
              <a:rPr lang="en-US" sz="1600" b="1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bên</a:t>
            </a:r>
            <a:r>
              <a:rPr lang="en-US" sz="1600" b="1" dirty="0"/>
              <a:t> </a:t>
            </a:r>
            <a:r>
              <a:rPr lang="en-US" sz="1600" b="1" dirty="0" err="1"/>
              <a:t>tham</a:t>
            </a:r>
            <a:r>
              <a:rPr lang="en-US" sz="1600" b="1" dirty="0"/>
              <a:t> </a:t>
            </a:r>
            <a:r>
              <a:rPr lang="en-US" sz="1600" b="1" dirty="0" err="1"/>
              <a:t>gia</a:t>
            </a:r>
            <a:r>
              <a:rPr lang="en-US" sz="1600" b="1" dirty="0"/>
              <a:t> </a:t>
            </a:r>
            <a:r>
              <a:rPr lang="en-US" sz="1600" b="1" dirty="0" err="1"/>
              <a:t>mô</a:t>
            </a:r>
            <a:r>
              <a:rPr lang="en-US" sz="1600" b="1" dirty="0"/>
              <a:t> </a:t>
            </a:r>
            <a:r>
              <a:rPr lang="en-US" sz="1600" b="1" dirty="0" err="1"/>
              <a:t>hình</a:t>
            </a:r>
            <a:r>
              <a:rPr lang="en-US" sz="1600" b="1" dirty="0"/>
              <a:t> CMVP</a:t>
            </a:r>
            <a:endParaRPr lang="en-US" sz="16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4"/>
          </p:nvPr>
        </p:nvSpPr>
        <p:spPr>
          <a:xfrm>
            <a:off x="4452376" y="3984324"/>
            <a:ext cx="3290423" cy="3145712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Quy</a:t>
            </a:r>
            <a:r>
              <a:rPr lang="en-US" sz="1600" b="1" dirty="0"/>
              <a:t> </a:t>
            </a:r>
            <a:r>
              <a:rPr lang="en-US" sz="1600" b="1" dirty="0" err="1"/>
              <a:t>trình</a:t>
            </a:r>
            <a:r>
              <a:rPr lang="en-US" sz="1600" b="1" dirty="0"/>
              <a:t> </a:t>
            </a:r>
            <a:r>
              <a:rPr lang="en-US" sz="1600" b="1" dirty="0" err="1"/>
              <a:t>công</a:t>
            </a:r>
            <a:r>
              <a:rPr lang="en-US" sz="1600" b="1" dirty="0"/>
              <a:t> </a:t>
            </a:r>
            <a:r>
              <a:rPr lang="en-US" sz="1600" b="1" dirty="0" err="1"/>
              <a:t>nhận</a:t>
            </a:r>
            <a:r>
              <a:rPr lang="en-US" sz="1600" b="1" dirty="0"/>
              <a:t> CST </a:t>
            </a:r>
            <a:r>
              <a:rPr lang="en-US" sz="1600" b="1" dirty="0" err="1"/>
              <a:t>trong</a:t>
            </a:r>
            <a:r>
              <a:rPr lang="en-US" sz="1600" b="1" dirty="0"/>
              <a:t> </a:t>
            </a:r>
            <a:r>
              <a:rPr lang="en-US" sz="1600" b="1" dirty="0" err="1"/>
              <a:t>mô</a:t>
            </a:r>
            <a:r>
              <a:rPr lang="en-US" sz="1600" b="1" dirty="0"/>
              <a:t> </a:t>
            </a:r>
            <a:r>
              <a:rPr lang="en-US" sz="1600" b="1" dirty="0" err="1"/>
              <a:t>hình</a:t>
            </a:r>
            <a:r>
              <a:rPr lang="en-US" sz="1600" b="1" dirty="0"/>
              <a:t> CMVP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100909"/>
            <a:ext cx="1371600" cy="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4" grpId="0" build="p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CMVP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-CST</a:t>
            </a:r>
          </a:p>
          <a:p>
            <a:r>
              <a:rPr lang="vi-V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quan CMVP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100909"/>
            <a:ext cx="1371600" cy="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7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CST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CMVP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>
            <a:normAutofit/>
          </a:bodyPr>
          <a:lstStyle/>
          <a:p>
            <a:r>
              <a:rPr lang="vi-VN" sz="1200" i="1" dirty="0">
                <a:latin typeface="+mj-lt"/>
              </a:rPr>
              <a:t>Bước 1: Kiểm tra năng lực của CST </a:t>
            </a:r>
            <a:endParaRPr lang="en-US" sz="1200" i="1" dirty="0" smtClean="0">
              <a:latin typeface="+mj-lt"/>
            </a:endParaRPr>
          </a:p>
          <a:p>
            <a:r>
              <a:rPr lang="en-US" sz="1200" i="1" dirty="0" err="1" smtClean="0">
                <a:latin typeface="+mj-lt"/>
              </a:rPr>
              <a:t>Bước</a:t>
            </a:r>
            <a:r>
              <a:rPr lang="en-US" sz="1200" i="1" dirty="0" smtClean="0">
                <a:latin typeface="+mj-lt"/>
              </a:rPr>
              <a:t> 2: </a:t>
            </a:r>
            <a:r>
              <a:rPr lang="en-US" sz="1200" i="1" dirty="0" err="1">
                <a:latin typeface="+mj-lt"/>
              </a:rPr>
              <a:t>Trắc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nghiệm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trình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độ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của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nhân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viên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smtClean="0">
                <a:latin typeface="+mj-lt"/>
              </a:rPr>
              <a:t>CST</a:t>
            </a:r>
            <a:endParaRPr lang="en-US" sz="1200" dirty="0" smtClean="0">
              <a:latin typeface="+mj-lt"/>
            </a:endParaRPr>
          </a:p>
          <a:p>
            <a:r>
              <a:rPr lang="vi-VN" sz="1200" i="1" dirty="0">
                <a:latin typeface="+mj-lt"/>
              </a:rPr>
              <a:t>Bước 3: Đánh giá tại </a:t>
            </a:r>
            <a:r>
              <a:rPr lang="vi-VN" sz="1200" i="1" dirty="0" smtClean="0">
                <a:latin typeface="+mj-lt"/>
              </a:rPr>
              <a:t>chỗ</a:t>
            </a:r>
            <a:endParaRPr lang="en-US" sz="1200" i="1" dirty="0" smtClean="0">
              <a:latin typeface="+mj-lt"/>
            </a:endParaRPr>
          </a:p>
          <a:p>
            <a:r>
              <a:rPr lang="vi-VN" sz="1200" i="1" dirty="0">
                <a:latin typeface="+mj-lt"/>
              </a:rPr>
              <a:t>Bước 4: Thử nghiệm kiểm định môđun mật </a:t>
            </a:r>
            <a:r>
              <a:rPr lang="vi-VN" sz="1200" i="1" dirty="0" smtClean="0">
                <a:latin typeface="+mj-lt"/>
              </a:rPr>
              <a:t>mã</a:t>
            </a:r>
            <a:endParaRPr lang="en-US" sz="1200" i="1" dirty="0" smtClean="0">
              <a:latin typeface="+mj-lt"/>
            </a:endParaRPr>
          </a:p>
          <a:p>
            <a:r>
              <a:rPr lang="vi-VN" sz="1200" i="1" dirty="0">
                <a:latin typeface="+mj-lt"/>
              </a:rPr>
              <a:t>Bước 5: Quyết định phê duyệt</a:t>
            </a:r>
            <a:endParaRPr lang="en-US" sz="12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100909"/>
            <a:ext cx="1371600" cy="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môđun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CMVP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30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100909"/>
            <a:ext cx="1371600" cy="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6611"/>
            <a:ext cx="10515600" cy="1325563"/>
          </a:xfrm>
        </p:spPr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241345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100909"/>
            <a:ext cx="1371600" cy="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43" y="1072697"/>
            <a:ext cx="10515600" cy="1325563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100909"/>
            <a:ext cx="1371600" cy="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628" y="1094468"/>
            <a:ext cx="10515600" cy="1325563"/>
          </a:xfrm>
        </p:spPr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43" y="2311684"/>
            <a:ext cx="1698160" cy="1667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r="21516"/>
          <a:stretch/>
        </p:blipFill>
        <p:spPr>
          <a:xfrm>
            <a:off x="7428216" y="2311684"/>
            <a:ext cx="1668760" cy="1667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100909"/>
            <a:ext cx="1371600" cy="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159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MÔ HÌNH KIỂM ĐỊNH VÀ ĐÁNH GIÁ MÔ ĐUN MẬT MÃ CMVP</vt:lpstr>
      <vt:lpstr>NỘI DUNG</vt:lpstr>
      <vt:lpstr>Vai trò và trách nhiệm của các bên tham gia mô hình CMVP</vt:lpstr>
      <vt:lpstr>Quy trình công nhận CST trong mô hình CMVP</vt:lpstr>
      <vt:lpstr>Quy trình kiểm định, đánh giá môđun mật mã của CMVP</vt:lpstr>
      <vt:lpstr>Thống kê</vt:lpstr>
      <vt:lpstr>Giải lao</vt:lpstr>
      <vt:lpstr>Mở nhanh ứng dụng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 Variables</dc:title>
  <dc:creator>Chicken</dc:creator>
  <cp:lastModifiedBy>Student</cp:lastModifiedBy>
  <cp:revision>27</cp:revision>
  <dcterms:created xsi:type="dcterms:W3CDTF">2018-09-07T05:33:19Z</dcterms:created>
  <dcterms:modified xsi:type="dcterms:W3CDTF">2024-09-25T11:46:48Z</dcterms:modified>
</cp:coreProperties>
</file>