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2"/>
  </p:notesMasterIdLst>
  <p:sldIdLst>
    <p:sldId id="256" r:id="rId2"/>
    <p:sldId id="259" r:id="rId3"/>
    <p:sldId id="260" r:id="rId4"/>
    <p:sldId id="314" r:id="rId5"/>
    <p:sldId id="323" r:id="rId6"/>
    <p:sldId id="317" r:id="rId7"/>
    <p:sldId id="318" r:id="rId8"/>
    <p:sldId id="319" r:id="rId9"/>
    <p:sldId id="320" r:id="rId10"/>
    <p:sldId id="321" r:id="rId11"/>
    <p:sldId id="325" r:id="rId12"/>
    <p:sldId id="327" r:id="rId13"/>
    <p:sldId id="328" r:id="rId14"/>
    <p:sldId id="329" r:id="rId15"/>
    <p:sldId id="331" r:id="rId16"/>
    <p:sldId id="332" r:id="rId17"/>
    <p:sldId id="330" r:id="rId18"/>
    <p:sldId id="333" r:id="rId19"/>
    <p:sldId id="338" r:id="rId20"/>
    <p:sldId id="336" r:id="rId21"/>
    <p:sldId id="339" r:id="rId22"/>
    <p:sldId id="340" r:id="rId23"/>
    <p:sldId id="342" r:id="rId24"/>
    <p:sldId id="343" r:id="rId25"/>
    <p:sldId id="344" r:id="rId26"/>
    <p:sldId id="345" r:id="rId27"/>
    <p:sldId id="346" r:id="rId28"/>
    <p:sldId id="348" r:id="rId29"/>
    <p:sldId id="349" r:id="rId30"/>
    <p:sldId id="290" r:id="rId31"/>
  </p:sldIdLst>
  <p:sldSz cx="9144000" cy="5143500" type="screen16x9"/>
  <p:notesSz cx="6858000" cy="9144000"/>
  <p:embeddedFontLst>
    <p:embeddedFont>
      <p:font typeface="Roboto Mono" panose="020B0604020202020204" charset="0"/>
      <p:regular r:id="rId33"/>
      <p:bold r:id="rId34"/>
      <p:italic r:id="rId35"/>
      <p:boldItalic r:id="rId36"/>
    </p:embeddedFont>
    <p:embeddedFont>
      <p:font typeface="Fahkwang Medium" panose="020B0604020202020204" charset="-34"/>
      <p:regular r:id="rId37"/>
      <p:bold r:id="rId38"/>
      <p:italic r:id="rId39"/>
      <p:boldItalic r:id="rId40"/>
    </p:embeddedFont>
    <p:embeddedFont>
      <p:font typeface="Roboto Mono Light" panose="020B0604020202020204" charset="0"/>
      <p:regular r:id="rId41"/>
      <p:bold r:id="rId42"/>
      <p:italic r:id="rId43"/>
      <p:boldItalic r:id="rId44"/>
    </p:embeddedFont>
    <p:embeddedFont>
      <p:font typeface="Bebas Neue" panose="020B0604020202020204" charset="0"/>
      <p:regular r:id="rId45"/>
    </p:embeddedFont>
    <p:embeddedFont>
      <p:font typeface="Anaheim" panose="020B0604020202020204" charset="0"/>
      <p:regular r:id="rId46"/>
    </p:embeddedFont>
    <p:embeddedFont>
      <p:font typeface="Fahkwang ExtraLight" panose="020B0604020202020204" charset="-34"/>
      <p:regular r:id="rId47"/>
      <p:bold r:id="rId48"/>
      <p:italic r:id="rId49"/>
      <p:boldItalic r:id="rId50"/>
    </p:embeddedFont>
    <p:embeddedFont>
      <p:font typeface="Fahkwang" panose="020B0604020202020204" charset="-34"/>
      <p:regular r:id="rId51"/>
      <p:bold r:id="rId52"/>
      <p:italic r:id="rId53"/>
      <p:boldItalic r:id="rId54"/>
    </p:embeddedFont>
    <p:embeddedFont>
      <p:font typeface="Fahkwang Light" panose="020B0604020202020204" charset="-34"/>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9B1622-5ACF-4F18-8ECB-0BF0555F9123}">
  <a:tblStyle styleId="{669B1622-5ACF-4F18-8ECB-0BF0555F91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91" d="100"/>
          <a:sy n="91" d="100"/>
        </p:scale>
        <p:origin x="7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af0e625f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af0e625f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33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eaf0e625fa_0_2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eaf0e625fa_0_2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324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3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af0e625f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af0e625f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6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988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917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258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811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332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76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b4f786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b4f786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692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89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413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61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956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31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400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108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56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86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af0e625f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af0e625f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eaf0e625fa_0_1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eaf0e625fa_0_1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92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1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5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aae89f5d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aae89f5d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808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86700" y="25"/>
            <a:ext cx="362100" cy="2699100"/>
          </a:xfrm>
          <a:prstGeom prst="rect">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6700" y="-57800"/>
            <a:ext cx="4632000" cy="3465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45275" y="-57800"/>
            <a:ext cx="4672200" cy="346500"/>
          </a:xfrm>
          <a:prstGeom prst="rect">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6701400" y="2082725"/>
            <a:ext cx="4670100" cy="362100"/>
          </a:xfrm>
          <a:prstGeom prst="rect">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55400" y="2698900"/>
            <a:ext cx="362100" cy="24447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45275" y="4854925"/>
            <a:ext cx="4672200" cy="346500"/>
          </a:xfrm>
          <a:prstGeom prst="rect">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725" y="4854925"/>
            <a:ext cx="4632000" cy="346500"/>
          </a:xfrm>
          <a:prstGeom prst="rect">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700" y="2698900"/>
            <a:ext cx="362100" cy="2502600"/>
          </a:xfrm>
          <a:prstGeom prst="rect">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188500" y="1021800"/>
            <a:ext cx="6767400" cy="228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200"/>
              <a:buNone/>
              <a:defRPr sz="48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8" name="Google Shape;18;p2"/>
          <p:cNvSpPr txBox="1">
            <a:spLocks noGrp="1"/>
          </p:cNvSpPr>
          <p:nvPr>
            <p:ph type="subTitle" idx="1"/>
          </p:nvPr>
        </p:nvSpPr>
        <p:spPr>
          <a:xfrm>
            <a:off x="2781450" y="3454600"/>
            <a:ext cx="3581100" cy="808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Roboto Mono"/>
                <a:ea typeface="Roboto Mono"/>
                <a:cs typeface="Roboto Mono"/>
                <a:sym typeface="Roboto Mon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
    <p:bg>
      <p:bgPr>
        <a:solidFill>
          <a:schemeClr val="lt1"/>
        </a:solidFill>
        <a:effectLst/>
      </p:bgPr>
    </p:bg>
    <p:spTree>
      <p:nvGrpSpPr>
        <p:cNvPr id="1" name="Shape 359"/>
        <p:cNvGrpSpPr/>
        <p:nvPr/>
      </p:nvGrpSpPr>
      <p:grpSpPr>
        <a:xfrm>
          <a:off x="0" y="0"/>
          <a:ext cx="0" cy="0"/>
          <a:chOff x="0" y="0"/>
          <a:chExt cx="0" cy="0"/>
        </a:xfrm>
      </p:grpSpPr>
      <p:sp>
        <p:nvSpPr>
          <p:cNvPr id="360" name="Google Shape;360;p36"/>
          <p:cNvSpPr/>
          <p:nvPr/>
        </p:nvSpPr>
        <p:spPr>
          <a:xfrm>
            <a:off x="937050" y="2120113"/>
            <a:ext cx="288600" cy="363600"/>
          </a:xfrm>
          <a:prstGeom prst="star6">
            <a:avLst>
              <a:gd name="adj" fmla="val 0"/>
              <a:gd name="h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704000" y="903588"/>
            <a:ext cx="288600" cy="363600"/>
          </a:xfrm>
          <a:prstGeom prst="star6">
            <a:avLst>
              <a:gd name="adj" fmla="val 0"/>
              <a:gd name="h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899549" y="1443301"/>
            <a:ext cx="363600" cy="363600"/>
          </a:xfrm>
          <a:prstGeom prst="star4">
            <a:avLst>
              <a:gd name="adj" fmla="val 198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720000" y="528625"/>
            <a:ext cx="722700" cy="72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899549" y="708176"/>
            <a:ext cx="363600" cy="3636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6"/>
          <p:cNvGrpSpPr/>
          <p:nvPr/>
        </p:nvGrpSpPr>
        <p:grpSpPr>
          <a:xfrm>
            <a:off x="7603096" y="3745025"/>
            <a:ext cx="532303" cy="544197"/>
            <a:chOff x="482471" y="4224425"/>
            <a:chExt cx="532303" cy="544197"/>
          </a:xfrm>
        </p:grpSpPr>
        <p:sp>
          <p:nvSpPr>
            <p:cNvPr id="366" name="Google Shape;366;p36"/>
            <p:cNvSpPr/>
            <p:nvPr/>
          </p:nvSpPr>
          <p:spPr>
            <a:xfrm>
              <a:off x="482471" y="4491122"/>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05973" y="4224425"/>
              <a:ext cx="208800" cy="208800"/>
            </a:xfrm>
            <a:prstGeom prst="star4">
              <a:avLst>
                <a:gd name="adj" fmla="val 1980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6"/>
          <p:cNvGrpSpPr/>
          <p:nvPr/>
        </p:nvGrpSpPr>
        <p:grpSpPr>
          <a:xfrm>
            <a:off x="1629012" y="1806902"/>
            <a:ext cx="363590" cy="363603"/>
            <a:chOff x="6800850" y="3818100"/>
            <a:chExt cx="348300" cy="348313"/>
          </a:xfrm>
        </p:grpSpPr>
        <p:sp>
          <p:nvSpPr>
            <p:cNvPr id="369" name="Google Shape;369;p36"/>
            <p:cNvSpPr/>
            <p:nvPr/>
          </p:nvSpPr>
          <p:spPr>
            <a:xfrm>
              <a:off x="6800850" y="3818113"/>
              <a:ext cx="348300" cy="34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6800850" y="3818100"/>
              <a:ext cx="348300" cy="348300"/>
            </a:xfrm>
            <a:prstGeom prst="star4">
              <a:avLst>
                <a:gd name="adj" fmla="val 1066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6"/>
          <p:cNvSpPr/>
          <p:nvPr/>
        </p:nvSpPr>
        <p:spPr>
          <a:xfrm>
            <a:off x="8135400" y="4239888"/>
            <a:ext cx="288600" cy="363600"/>
          </a:xfrm>
          <a:prstGeom prst="star6">
            <a:avLst>
              <a:gd name="adj" fmla="val 0"/>
              <a:gd name="h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6700" y="-28987"/>
            <a:ext cx="362100" cy="2699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86700" y="2669888"/>
            <a:ext cx="362100" cy="2502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rot="5400000">
            <a:off x="6701400" y="2082725"/>
            <a:ext cx="4670100" cy="362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8855400" y="2698900"/>
            <a:ext cx="362100" cy="2444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519650" y="1860224"/>
            <a:ext cx="6104700" cy="157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89650" y="855525"/>
            <a:ext cx="1164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atin typeface="Fahkwang Medium"/>
                <a:ea typeface="Fahkwang Medium"/>
                <a:cs typeface="Fahkwang Medium"/>
                <a:sym typeface="Fahkwang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899325" y="3595425"/>
            <a:ext cx="3345600" cy="670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Roboto Mono"/>
                <a:ea typeface="Roboto Mono"/>
                <a:cs typeface="Roboto Mono"/>
                <a:sym typeface="Roboto Mon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77663" y="-44899"/>
            <a:ext cx="7368600" cy="5233500"/>
            <a:chOff x="877663" y="-44899"/>
            <a:chExt cx="7368600" cy="5233500"/>
          </a:xfrm>
        </p:grpSpPr>
        <p:sp>
          <p:nvSpPr>
            <p:cNvPr id="24" name="Google Shape;24;p3"/>
            <p:cNvSpPr/>
            <p:nvPr/>
          </p:nvSpPr>
          <p:spPr>
            <a:xfrm>
              <a:off x="877663" y="-44899"/>
              <a:ext cx="7216200" cy="5233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30063" y="-44899"/>
              <a:ext cx="7216200" cy="5233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86700" y="25"/>
            <a:ext cx="362100" cy="2699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6700" y="2698900"/>
            <a:ext cx="362100" cy="2502600"/>
          </a:xfrm>
          <a:prstGeom prst="rect">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6701400" y="2082725"/>
            <a:ext cx="4670100" cy="362100"/>
          </a:xfrm>
          <a:prstGeom prst="rect">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855400" y="2698900"/>
            <a:ext cx="362100" cy="2444700"/>
          </a:xfrm>
          <a:prstGeom prst="rect">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1995513" y="1542188"/>
            <a:ext cx="2374800" cy="413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3"/>
          <p:cNvSpPr txBox="1">
            <a:spLocks noGrp="1"/>
          </p:cNvSpPr>
          <p:nvPr>
            <p:ph type="title" idx="2" hasCustomPrompt="1"/>
          </p:nvPr>
        </p:nvSpPr>
        <p:spPr>
          <a:xfrm>
            <a:off x="1110937" y="1776500"/>
            <a:ext cx="773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subTitle" idx="1"/>
          </p:nvPr>
        </p:nvSpPr>
        <p:spPr>
          <a:xfrm>
            <a:off x="1995513" y="1965801"/>
            <a:ext cx="2374800" cy="63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Mono Light"/>
                <a:ea typeface="Roboto Mono Light"/>
                <a:cs typeface="Roboto Mono Light"/>
                <a:sym typeface="Roboto Mon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3"/>
          <p:cNvSpPr txBox="1">
            <a:spLocks noGrp="1"/>
          </p:cNvSpPr>
          <p:nvPr>
            <p:ph type="title" idx="3"/>
          </p:nvPr>
        </p:nvSpPr>
        <p:spPr>
          <a:xfrm>
            <a:off x="4706813" y="1542188"/>
            <a:ext cx="2374800" cy="41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3"/>
          <p:cNvSpPr txBox="1">
            <a:spLocks noGrp="1"/>
          </p:cNvSpPr>
          <p:nvPr>
            <p:ph type="title" idx="4" hasCustomPrompt="1"/>
          </p:nvPr>
        </p:nvSpPr>
        <p:spPr>
          <a:xfrm>
            <a:off x="7264913" y="1776475"/>
            <a:ext cx="773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5"/>
          </p:nvPr>
        </p:nvSpPr>
        <p:spPr>
          <a:xfrm>
            <a:off x="4706813" y="1965801"/>
            <a:ext cx="2374800" cy="638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lt1"/>
                </a:solidFill>
                <a:latin typeface="Roboto Mono Light"/>
                <a:ea typeface="Roboto Mono Light"/>
                <a:cs typeface="Roboto Mono Light"/>
                <a:sym typeface="Roboto Mon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6"/>
          </p:nvPr>
        </p:nvSpPr>
        <p:spPr>
          <a:xfrm>
            <a:off x="1995513" y="3072302"/>
            <a:ext cx="2374800" cy="413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3"/>
          <p:cNvSpPr txBox="1">
            <a:spLocks noGrp="1"/>
          </p:cNvSpPr>
          <p:nvPr>
            <p:ph type="title" idx="7" hasCustomPrompt="1"/>
          </p:nvPr>
        </p:nvSpPr>
        <p:spPr>
          <a:xfrm>
            <a:off x="1110950" y="3301400"/>
            <a:ext cx="773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8"/>
          </p:nvPr>
        </p:nvSpPr>
        <p:spPr>
          <a:xfrm>
            <a:off x="1995513" y="3485401"/>
            <a:ext cx="2374800" cy="63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Mono Light"/>
                <a:ea typeface="Roboto Mono Light"/>
                <a:cs typeface="Roboto Mono Light"/>
                <a:sym typeface="Roboto Mon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title" idx="9"/>
          </p:nvPr>
        </p:nvSpPr>
        <p:spPr>
          <a:xfrm>
            <a:off x="4691351" y="3072302"/>
            <a:ext cx="2374800" cy="41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13" hasCustomPrompt="1"/>
          </p:nvPr>
        </p:nvSpPr>
        <p:spPr>
          <a:xfrm>
            <a:off x="7264913" y="3301400"/>
            <a:ext cx="773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4"/>
          </p:nvPr>
        </p:nvSpPr>
        <p:spPr>
          <a:xfrm>
            <a:off x="4691351" y="3485401"/>
            <a:ext cx="2374800" cy="638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lt1"/>
                </a:solidFill>
                <a:latin typeface="Roboto Mono Light"/>
                <a:ea typeface="Roboto Mono Light"/>
                <a:cs typeface="Roboto Mono Light"/>
                <a:sym typeface="Roboto Mon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15"/>
          </p:nvPr>
        </p:nvSpPr>
        <p:spPr>
          <a:xfrm>
            <a:off x="1598575" y="540000"/>
            <a:ext cx="59469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p:nvPr/>
        </p:nvSpPr>
        <p:spPr>
          <a:xfrm>
            <a:off x="-86700" y="-57800"/>
            <a:ext cx="4632000" cy="3465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4545275" y="-57800"/>
            <a:ext cx="4672200" cy="346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4545275" y="4854925"/>
            <a:ext cx="4672200" cy="346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86725" y="4854925"/>
            <a:ext cx="4632000" cy="346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2396500" y="540000"/>
            <a:ext cx="4350900" cy="4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lgn="ctr">
              <a:spcBef>
                <a:spcPts val="0"/>
              </a:spcBef>
              <a:spcAft>
                <a:spcPts val="0"/>
              </a:spcAft>
              <a:buSzPts val="3500"/>
              <a:buFont typeface="Fahkwang"/>
              <a:buNone/>
              <a:defRPr>
                <a:latin typeface="Fahkwang"/>
                <a:ea typeface="Fahkwang"/>
                <a:cs typeface="Fahkwang"/>
                <a:sym typeface="Fahkwang"/>
              </a:defRPr>
            </a:lvl2pPr>
            <a:lvl3pPr lvl="2" algn="ctr">
              <a:spcBef>
                <a:spcPts val="0"/>
              </a:spcBef>
              <a:spcAft>
                <a:spcPts val="0"/>
              </a:spcAft>
              <a:buSzPts val="3500"/>
              <a:buFont typeface="Fahkwang"/>
              <a:buNone/>
              <a:defRPr>
                <a:latin typeface="Fahkwang"/>
                <a:ea typeface="Fahkwang"/>
                <a:cs typeface="Fahkwang"/>
                <a:sym typeface="Fahkwang"/>
              </a:defRPr>
            </a:lvl3pPr>
            <a:lvl4pPr lvl="3" algn="ctr">
              <a:spcBef>
                <a:spcPts val="0"/>
              </a:spcBef>
              <a:spcAft>
                <a:spcPts val="0"/>
              </a:spcAft>
              <a:buSzPts val="3500"/>
              <a:buFont typeface="Fahkwang"/>
              <a:buNone/>
              <a:defRPr>
                <a:latin typeface="Fahkwang"/>
                <a:ea typeface="Fahkwang"/>
                <a:cs typeface="Fahkwang"/>
                <a:sym typeface="Fahkwang"/>
              </a:defRPr>
            </a:lvl4pPr>
            <a:lvl5pPr lvl="4" algn="ctr">
              <a:spcBef>
                <a:spcPts val="0"/>
              </a:spcBef>
              <a:spcAft>
                <a:spcPts val="0"/>
              </a:spcAft>
              <a:buSzPts val="3500"/>
              <a:buFont typeface="Fahkwang"/>
              <a:buNone/>
              <a:defRPr>
                <a:latin typeface="Fahkwang"/>
                <a:ea typeface="Fahkwang"/>
                <a:cs typeface="Fahkwang"/>
                <a:sym typeface="Fahkwang"/>
              </a:defRPr>
            </a:lvl5pPr>
            <a:lvl6pPr lvl="5" algn="ctr">
              <a:spcBef>
                <a:spcPts val="0"/>
              </a:spcBef>
              <a:spcAft>
                <a:spcPts val="0"/>
              </a:spcAft>
              <a:buSzPts val="3500"/>
              <a:buFont typeface="Fahkwang"/>
              <a:buNone/>
              <a:defRPr>
                <a:latin typeface="Fahkwang"/>
                <a:ea typeface="Fahkwang"/>
                <a:cs typeface="Fahkwang"/>
                <a:sym typeface="Fahkwang"/>
              </a:defRPr>
            </a:lvl6pPr>
            <a:lvl7pPr lvl="6" algn="ctr">
              <a:spcBef>
                <a:spcPts val="0"/>
              </a:spcBef>
              <a:spcAft>
                <a:spcPts val="0"/>
              </a:spcAft>
              <a:buSzPts val="3500"/>
              <a:buFont typeface="Fahkwang"/>
              <a:buNone/>
              <a:defRPr>
                <a:latin typeface="Fahkwang"/>
                <a:ea typeface="Fahkwang"/>
                <a:cs typeface="Fahkwang"/>
                <a:sym typeface="Fahkwang"/>
              </a:defRPr>
            </a:lvl7pPr>
            <a:lvl8pPr lvl="7" algn="ctr">
              <a:spcBef>
                <a:spcPts val="0"/>
              </a:spcBef>
              <a:spcAft>
                <a:spcPts val="0"/>
              </a:spcAft>
              <a:buSzPts val="3500"/>
              <a:buFont typeface="Fahkwang"/>
              <a:buNone/>
              <a:defRPr>
                <a:latin typeface="Fahkwang"/>
                <a:ea typeface="Fahkwang"/>
                <a:cs typeface="Fahkwang"/>
                <a:sym typeface="Fahkwang"/>
              </a:defRPr>
            </a:lvl8pPr>
            <a:lvl9pPr lvl="8" algn="ctr">
              <a:spcBef>
                <a:spcPts val="0"/>
              </a:spcBef>
              <a:spcAft>
                <a:spcPts val="0"/>
              </a:spcAft>
              <a:buSzPts val="3500"/>
              <a:buFont typeface="Fahkwang"/>
              <a:buNone/>
              <a:defRPr>
                <a:latin typeface="Fahkwang"/>
                <a:ea typeface="Fahkwang"/>
                <a:cs typeface="Fahkwang"/>
                <a:sym typeface="Fahkwang"/>
              </a:defRPr>
            </a:lvl9pPr>
          </a:lstStyle>
          <a:p>
            <a:endParaRPr/>
          </a:p>
        </p:txBody>
      </p:sp>
      <p:sp>
        <p:nvSpPr>
          <p:cNvPr id="134" name="Google Shape;134;p16"/>
          <p:cNvSpPr/>
          <p:nvPr/>
        </p:nvSpPr>
        <p:spPr>
          <a:xfrm>
            <a:off x="4545275" y="4854925"/>
            <a:ext cx="4672200" cy="346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86725" y="4854925"/>
            <a:ext cx="4632000" cy="346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CUSTOM_2_1_1_1_1_1_1">
    <p:bg>
      <p:bgPr>
        <a:solidFill>
          <a:schemeClr val="lt1"/>
        </a:solidFill>
        <a:effectLst/>
      </p:bgPr>
    </p:bg>
    <p:spTree>
      <p:nvGrpSpPr>
        <p:cNvPr id="1" name="Shape 215"/>
        <p:cNvGrpSpPr/>
        <p:nvPr/>
      </p:nvGrpSpPr>
      <p:grpSpPr>
        <a:xfrm>
          <a:off x="0" y="0"/>
          <a:ext cx="0" cy="0"/>
          <a:chOff x="0" y="0"/>
          <a:chExt cx="0" cy="0"/>
        </a:xfrm>
      </p:grpSpPr>
      <p:sp>
        <p:nvSpPr>
          <p:cNvPr id="216" name="Google Shape;216;p26"/>
          <p:cNvSpPr txBox="1">
            <a:spLocks noGrp="1"/>
          </p:cNvSpPr>
          <p:nvPr>
            <p:ph type="subTitle" idx="1"/>
          </p:nvPr>
        </p:nvSpPr>
        <p:spPr>
          <a:xfrm>
            <a:off x="720000" y="1136750"/>
            <a:ext cx="5112000" cy="63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Roboto Mono"/>
                <a:ea typeface="Roboto Mono"/>
                <a:cs typeface="Roboto Mono"/>
                <a:sym typeface="Roboto Mon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6"/>
          <p:cNvSpPr txBox="1">
            <a:spLocks noGrp="1"/>
          </p:cNvSpPr>
          <p:nvPr>
            <p:ph type="title"/>
          </p:nvPr>
        </p:nvSpPr>
        <p:spPr>
          <a:xfrm>
            <a:off x="1027125" y="540000"/>
            <a:ext cx="70896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Fahkwang"/>
              <a:buNone/>
              <a:defRPr>
                <a:latin typeface="Fahkwang"/>
                <a:ea typeface="Fahkwang"/>
                <a:cs typeface="Fahkwang"/>
                <a:sym typeface="Fahkwang"/>
              </a:defRPr>
            </a:lvl2pPr>
            <a:lvl3pPr lvl="2" algn="ctr" rtl="0">
              <a:spcBef>
                <a:spcPts val="0"/>
              </a:spcBef>
              <a:spcAft>
                <a:spcPts val="0"/>
              </a:spcAft>
              <a:buSzPts val="3500"/>
              <a:buFont typeface="Fahkwang"/>
              <a:buNone/>
              <a:defRPr>
                <a:latin typeface="Fahkwang"/>
                <a:ea typeface="Fahkwang"/>
                <a:cs typeface="Fahkwang"/>
                <a:sym typeface="Fahkwang"/>
              </a:defRPr>
            </a:lvl3pPr>
            <a:lvl4pPr lvl="3" algn="ctr" rtl="0">
              <a:spcBef>
                <a:spcPts val="0"/>
              </a:spcBef>
              <a:spcAft>
                <a:spcPts val="0"/>
              </a:spcAft>
              <a:buSzPts val="3500"/>
              <a:buFont typeface="Fahkwang"/>
              <a:buNone/>
              <a:defRPr>
                <a:latin typeface="Fahkwang"/>
                <a:ea typeface="Fahkwang"/>
                <a:cs typeface="Fahkwang"/>
                <a:sym typeface="Fahkwang"/>
              </a:defRPr>
            </a:lvl4pPr>
            <a:lvl5pPr lvl="4" algn="ctr" rtl="0">
              <a:spcBef>
                <a:spcPts val="0"/>
              </a:spcBef>
              <a:spcAft>
                <a:spcPts val="0"/>
              </a:spcAft>
              <a:buSzPts val="3500"/>
              <a:buFont typeface="Fahkwang"/>
              <a:buNone/>
              <a:defRPr>
                <a:latin typeface="Fahkwang"/>
                <a:ea typeface="Fahkwang"/>
                <a:cs typeface="Fahkwang"/>
                <a:sym typeface="Fahkwang"/>
              </a:defRPr>
            </a:lvl5pPr>
            <a:lvl6pPr lvl="5" algn="ctr" rtl="0">
              <a:spcBef>
                <a:spcPts val="0"/>
              </a:spcBef>
              <a:spcAft>
                <a:spcPts val="0"/>
              </a:spcAft>
              <a:buSzPts val="3500"/>
              <a:buFont typeface="Fahkwang"/>
              <a:buNone/>
              <a:defRPr>
                <a:latin typeface="Fahkwang"/>
                <a:ea typeface="Fahkwang"/>
                <a:cs typeface="Fahkwang"/>
                <a:sym typeface="Fahkwang"/>
              </a:defRPr>
            </a:lvl6pPr>
            <a:lvl7pPr lvl="6" algn="ctr" rtl="0">
              <a:spcBef>
                <a:spcPts val="0"/>
              </a:spcBef>
              <a:spcAft>
                <a:spcPts val="0"/>
              </a:spcAft>
              <a:buSzPts val="3500"/>
              <a:buFont typeface="Fahkwang"/>
              <a:buNone/>
              <a:defRPr>
                <a:latin typeface="Fahkwang"/>
                <a:ea typeface="Fahkwang"/>
                <a:cs typeface="Fahkwang"/>
                <a:sym typeface="Fahkwang"/>
              </a:defRPr>
            </a:lvl7pPr>
            <a:lvl8pPr lvl="7" algn="ctr" rtl="0">
              <a:spcBef>
                <a:spcPts val="0"/>
              </a:spcBef>
              <a:spcAft>
                <a:spcPts val="0"/>
              </a:spcAft>
              <a:buSzPts val="3500"/>
              <a:buFont typeface="Fahkwang"/>
              <a:buNone/>
              <a:defRPr>
                <a:latin typeface="Fahkwang"/>
                <a:ea typeface="Fahkwang"/>
                <a:cs typeface="Fahkwang"/>
                <a:sym typeface="Fahkwang"/>
              </a:defRPr>
            </a:lvl8pPr>
            <a:lvl9pPr lvl="8" algn="ctr" rtl="0">
              <a:spcBef>
                <a:spcPts val="0"/>
              </a:spcBef>
              <a:spcAft>
                <a:spcPts val="0"/>
              </a:spcAft>
              <a:buSzPts val="3500"/>
              <a:buFont typeface="Fahkwang"/>
              <a:buNone/>
              <a:defRPr>
                <a:latin typeface="Fahkwang"/>
                <a:ea typeface="Fahkwang"/>
                <a:cs typeface="Fahkwang"/>
                <a:sym typeface="Fahkwang"/>
              </a:defRPr>
            </a:lvl9pPr>
          </a:lstStyle>
          <a:p>
            <a:endParaRPr/>
          </a:p>
        </p:txBody>
      </p:sp>
      <p:sp>
        <p:nvSpPr>
          <p:cNvPr id="218" name="Google Shape;218;p26"/>
          <p:cNvSpPr txBox="1">
            <a:spLocks noGrp="1"/>
          </p:cNvSpPr>
          <p:nvPr>
            <p:ph type="subTitle" idx="2"/>
          </p:nvPr>
        </p:nvSpPr>
        <p:spPr>
          <a:xfrm>
            <a:off x="720000" y="1884100"/>
            <a:ext cx="2023800" cy="420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solidFill>
                  <a:schemeClr val="dk1"/>
                </a:solidFill>
                <a:latin typeface="Fahkwang"/>
                <a:ea typeface="Fahkwang"/>
                <a:cs typeface="Fahkwang"/>
                <a:sym typeface="Fahkwang"/>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6"/>
          <p:cNvSpPr txBox="1">
            <a:spLocks noGrp="1"/>
          </p:cNvSpPr>
          <p:nvPr>
            <p:ph type="subTitle" idx="3"/>
          </p:nvPr>
        </p:nvSpPr>
        <p:spPr>
          <a:xfrm>
            <a:off x="720000" y="2304400"/>
            <a:ext cx="4557300" cy="18066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SzPts val="1400"/>
              <a:buChar char="●"/>
              <a:defRPr>
                <a:solidFill>
                  <a:schemeClr val="dk1"/>
                </a:solidFill>
                <a:latin typeface="Roboto Mono"/>
                <a:ea typeface="Roboto Mono"/>
                <a:cs typeface="Roboto Mono"/>
                <a:sym typeface="Roboto Mono"/>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20" name="Google Shape;220;p26"/>
          <p:cNvSpPr/>
          <p:nvPr/>
        </p:nvSpPr>
        <p:spPr>
          <a:xfrm>
            <a:off x="4545275" y="4854925"/>
            <a:ext cx="4672200" cy="346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86725" y="4854925"/>
            <a:ext cx="4632000" cy="346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7">
    <p:bg>
      <p:bgPr>
        <a:solidFill>
          <a:schemeClr val="dk1"/>
        </a:solidFill>
        <a:effectLst/>
      </p:bgPr>
    </p:bg>
    <p:spTree>
      <p:nvGrpSpPr>
        <p:cNvPr id="1" name="Shape 307"/>
        <p:cNvGrpSpPr/>
        <p:nvPr/>
      </p:nvGrpSpPr>
      <p:grpSpPr>
        <a:xfrm>
          <a:off x="0" y="0"/>
          <a:ext cx="0" cy="0"/>
          <a:chOff x="0" y="0"/>
          <a:chExt cx="0" cy="0"/>
        </a:xfrm>
      </p:grpSpPr>
      <p:sp>
        <p:nvSpPr>
          <p:cNvPr id="308" name="Google Shape;308;p33"/>
          <p:cNvSpPr/>
          <p:nvPr/>
        </p:nvSpPr>
        <p:spPr>
          <a:xfrm>
            <a:off x="722150" y="3268100"/>
            <a:ext cx="7700100" cy="1875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1784825" y="1352100"/>
            <a:ext cx="5574600" cy="5628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1784650" y="540025"/>
            <a:ext cx="5574600" cy="8121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2246150" y="531300"/>
            <a:ext cx="4652100" cy="8121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7701300" y="584725"/>
            <a:ext cx="722700" cy="722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719900" y="1272150"/>
            <a:ext cx="722700" cy="722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txBox="1">
            <a:spLocks noGrp="1"/>
          </p:cNvSpPr>
          <p:nvPr>
            <p:ph type="ctrTitle"/>
          </p:nvPr>
        </p:nvSpPr>
        <p:spPr>
          <a:xfrm>
            <a:off x="2429950" y="540000"/>
            <a:ext cx="4284000" cy="81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200"/>
              <a:buNone/>
              <a:defRPr sz="4800">
                <a:solidFill>
                  <a:schemeClr val="accent2"/>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315" name="Google Shape;315;p33"/>
          <p:cNvSpPr txBox="1">
            <a:spLocks noGrp="1"/>
          </p:cNvSpPr>
          <p:nvPr>
            <p:ph type="subTitle" idx="1"/>
          </p:nvPr>
        </p:nvSpPr>
        <p:spPr>
          <a:xfrm>
            <a:off x="2005275" y="1352100"/>
            <a:ext cx="5133600" cy="56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2500">
                <a:solidFill>
                  <a:schemeClr val="lt1"/>
                </a:solidFill>
                <a:latin typeface="Fahkwang"/>
                <a:ea typeface="Fahkwang"/>
                <a:cs typeface="Fahkwang"/>
                <a:sym typeface="Fahkwang"/>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316" name="Google Shape;316;p33"/>
          <p:cNvSpPr txBox="1">
            <a:spLocks noGrp="1"/>
          </p:cNvSpPr>
          <p:nvPr>
            <p:ph type="subTitle" idx="2"/>
          </p:nvPr>
        </p:nvSpPr>
        <p:spPr>
          <a:xfrm>
            <a:off x="2987850" y="1914900"/>
            <a:ext cx="3168300" cy="99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latin typeface="Roboto Mono"/>
                <a:ea typeface="Roboto Mono"/>
                <a:cs typeface="Roboto Mono"/>
                <a:sym typeface="Roboto Mono"/>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317" name="Google Shape;317;p33"/>
          <p:cNvSpPr txBox="1"/>
          <p:nvPr/>
        </p:nvSpPr>
        <p:spPr>
          <a:xfrm>
            <a:off x="1494400" y="3750900"/>
            <a:ext cx="6135300" cy="5541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lt1"/>
                </a:solidFill>
                <a:latin typeface="Roboto Mono"/>
                <a:ea typeface="Roboto Mono"/>
                <a:cs typeface="Roboto Mono"/>
                <a:sym typeface="Roboto Mono"/>
              </a:rPr>
              <a:t>CREDITS: This presentation template was created by </a:t>
            </a:r>
            <a:r>
              <a:rPr lang="en" sz="1200">
                <a:solidFill>
                  <a:schemeClr val="lt1"/>
                </a:solidFill>
                <a:uFill>
                  <a:noFill/>
                </a:uFill>
                <a:latin typeface="Roboto Mono"/>
                <a:ea typeface="Roboto Mono"/>
                <a:cs typeface="Roboto Mono"/>
                <a:sym typeface="Roboto Mon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Mono"/>
                <a:ea typeface="Roboto Mono"/>
                <a:cs typeface="Roboto Mono"/>
                <a:sym typeface="Roboto Mono"/>
              </a:rPr>
              <a:t>, including icons by </a:t>
            </a:r>
            <a:r>
              <a:rPr lang="en" sz="1200">
                <a:solidFill>
                  <a:schemeClr val="lt1"/>
                </a:solidFill>
                <a:uFill>
                  <a:noFill/>
                </a:uFill>
                <a:latin typeface="Roboto Mono"/>
                <a:ea typeface="Roboto Mono"/>
                <a:cs typeface="Roboto Mono"/>
                <a:sym typeface="Roboto Mon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Mono"/>
                <a:ea typeface="Roboto Mono"/>
                <a:cs typeface="Roboto Mono"/>
                <a:sym typeface="Roboto Mono"/>
              </a:rPr>
              <a:t>, infographics &amp; images by </a:t>
            </a:r>
            <a:r>
              <a:rPr lang="en" sz="1200">
                <a:solidFill>
                  <a:schemeClr val="lt1"/>
                </a:solidFill>
                <a:uFill>
                  <a:noFill/>
                </a:uFill>
                <a:latin typeface="Roboto Mono"/>
                <a:ea typeface="Roboto Mono"/>
                <a:cs typeface="Roboto Mono"/>
                <a:sym typeface="Roboto Mon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lt1"/>
                </a:solidFill>
                <a:latin typeface="Roboto Mono"/>
                <a:ea typeface="Roboto Mono"/>
                <a:cs typeface="Roboto Mono"/>
                <a:sym typeface="Roboto Mono"/>
              </a:rPr>
              <a:t> </a:t>
            </a:r>
            <a:endParaRPr sz="1200">
              <a:solidFill>
                <a:schemeClr val="lt1"/>
              </a:solidFill>
              <a:latin typeface="Roboto Mono"/>
              <a:ea typeface="Roboto Mono"/>
              <a:cs typeface="Roboto Mono"/>
              <a:sym typeface="Roboto Mono"/>
            </a:endParaRPr>
          </a:p>
        </p:txBody>
      </p:sp>
      <p:sp>
        <p:nvSpPr>
          <p:cNvPr id="318" name="Google Shape;318;p33"/>
          <p:cNvSpPr/>
          <p:nvPr/>
        </p:nvSpPr>
        <p:spPr>
          <a:xfrm>
            <a:off x="-86700" y="25"/>
            <a:ext cx="362100" cy="2699100"/>
          </a:xfrm>
          <a:prstGeom prst="rect">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86700" y="-57800"/>
            <a:ext cx="4632000" cy="3465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4545275" y="-57800"/>
            <a:ext cx="4672200" cy="346500"/>
          </a:xfrm>
          <a:prstGeom prst="rect">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rot="5400000">
            <a:off x="6701400" y="2082725"/>
            <a:ext cx="4670100" cy="362100"/>
          </a:xfrm>
          <a:prstGeom prst="rect">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8855400" y="2698900"/>
            <a:ext cx="362100" cy="24447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4545275" y="4854925"/>
            <a:ext cx="4672200" cy="346500"/>
          </a:xfrm>
          <a:prstGeom prst="rect">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86725" y="4854925"/>
            <a:ext cx="4632000" cy="346500"/>
          </a:xfrm>
          <a:prstGeom prst="rect">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86700" y="2698900"/>
            <a:ext cx="362100" cy="2502600"/>
          </a:xfrm>
          <a:prstGeom prst="rect">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26"/>
        <p:cNvGrpSpPr/>
        <p:nvPr/>
      </p:nvGrpSpPr>
      <p:grpSpPr>
        <a:xfrm>
          <a:off x="0" y="0"/>
          <a:ext cx="0" cy="0"/>
          <a:chOff x="0" y="0"/>
          <a:chExt cx="0" cy="0"/>
        </a:xfrm>
      </p:grpSpPr>
      <p:sp>
        <p:nvSpPr>
          <p:cNvPr id="327" name="Google Shape;327;p34"/>
          <p:cNvSpPr/>
          <p:nvPr/>
        </p:nvSpPr>
        <p:spPr>
          <a:xfrm rot="10800000">
            <a:off x="587212" y="540020"/>
            <a:ext cx="288600" cy="363600"/>
          </a:xfrm>
          <a:prstGeom prst="star6">
            <a:avLst>
              <a:gd name="adj" fmla="val 0"/>
              <a:gd name="h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4"/>
          <p:cNvGrpSpPr/>
          <p:nvPr/>
        </p:nvGrpSpPr>
        <p:grpSpPr>
          <a:xfrm rot="10800000">
            <a:off x="592774" y="539998"/>
            <a:ext cx="8108839" cy="4063512"/>
            <a:chOff x="453900" y="539998"/>
            <a:chExt cx="8108839" cy="4063512"/>
          </a:xfrm>
        </p:grpSpPr>
        <p:sp>
          <p:nvSpPr>
            <p:cNvPr id="329" name="Google Shape;329;p34"/>
            <p:cNvSpPr/>
            <p:nvPr/>
          </p:nvSpPr>
          <p:spPr>
            <a:xfrm>
              <a:off x="8285239" y="539998"/>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4464823" y="4394700"/>
              <a:ext cx="208800" cy="2088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581246" y="4326009"/>
              <a:ext cx="277500" cy="277500"/>
            </a:xfrm>
            <a:prstGeom prst="star4">
              <a:avLst>
                <a:gd name="adj" fmla="val 198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453900" y="540004"/>
              <a:ext cx="532200" cy="532200"/>
            </a:xfrm>
            <a:prstGeom prst="star4">
              <a:avLst>
                <a:gd name="adj" fmla="val 198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4"/>
          <p:cNvSpPr/>
          <p:nvPr/>
        </p:nvSpPr>
        <p:spPr>
          <a:xfrm rot="10800000">
            <a:off x="875789" y="956407"/>
            <a:ext cx="208800" cy="208800"/>
          </a:xfrm>
          <a:prstGeom prst="star4">
            <a:avLst>
              <a:gd name="adj" fmla="val 198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86700" y="-57800"/>
            <a:ext cx="4632000" cy="346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4545275" y="-57800"/>
            <a:ext cx="4672200" cy="346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4545275" y="4854925"/>
            <a:ext cx="4672200" cy="346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86725" y="4854925"/>
            <a:ext cx="4632000" cy="346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338"/>
        <p:cNvGrpSpPr/>
        <p:nvPr/>
      </p:nvGrpSpPr>
      <p:grpSpPr>
        <a:xfrm>
          <a:off x="0" y="0"/>
          <a:ext cx="0" cy="0"/>
          <a:chOff x="0" y="0"/>
          <a:chExt cx="0" cy="0"/>
        </a:xfrm>
      </p:grpSpPr>
      <p:grpSp>
        <p:nvGrpSpPr>
          <p:cNvPr id="339" name="Google Shape;339;p35"/>
          <p:cNvGrpSpPr/>
          <p:nvPr/>
        </p:nvGrpSpPr>
        <p:grpSpPr>
          <a:xfrm>
            <a:off x="877663" y="-44899"/>
            <a:ext cx="7368600" cy="5233500"/>
            <a:chOff x="877663" y="-44899"/>
            <a:chExt cx="7368600" cy="5233500"/>
          </a:xfrm>
        </p:grpSpPr>
        <p:sp>
          <p:nvSpPr>
            <p:cNvPr id="340" name="Google Shape;340;p35"/>
            <p:cNvSpPr/>
            <p:nvPr/>
          </p:nvSpPr>
          <p:spPr>
            <a:xfrm>
              <a:off x="877663" y="-44899"/>
              <a:ext cx="7216200" cy="5233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1030063" y="-44899"/>
              <a:ext cx="7216200" cy="5233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5"/>
          <p:cNvSpPr/>
          <p:nvPr/>
        </p:nvSpPr>
        <p:spPr>
          <a:xfrm>
            <a:off x="8135400" y="5399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720000" y="42398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025300" y="540000"/>
            <a:ext cx="722700" cy="722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204849" y="708176"/>
            <a:ext cx="363600" cy="363600"/>
          </a:xfrm>
          <a:prstGeom prst="star4">
            <a:avLst>
              <a:gd name="adj" fmla="val 198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6381300" y="3880800"/>
            <a:ext cx="722700" cy="722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6560849" y="4048976"/>
            <a:ext cx="363600" cy="3636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5"/>
          <p:cNvGrpSpPr/>
          <p:nvPr/>
        </p:nvGrpSpPr>
        <p:grpSpPr>
          <a:xfrm>
            <a:off x="2468496" y="1262700"/>
            <a:ext cx="532303" cy="544197"/>
            <a:chOff x="482471" y="4224425"/>
            <a:chExt cx="532303" cy="544197"/>
          </a:xfrm>
        </p:grpSpPr>
        <p:sp>
          <p:nvSpPr>
            <p:cNvPr id="349" name="Google Shape;349;p35"/>
            <p:cNvSpPr/>
            <p:nvPr/>
          </p:nvSpPr>
          <p:spPr>
            <a:xfrm>
              <a:off x="482471" y="4491122"/>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805973" y="4224425"/>
              <a:ext cx="208800" cy="208800"/>
            </a:xfrm>
            <a:prstGeom prst="star4">
              <a:avLst>
                <a:gd name="adj" fmla="val 1980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5"/>
          <p:cNvSpPr/>
          <p:nvPr/>
        </p:nvSpPr>
        <p:spPr>
          <a:xfrm>
            <a:off x="-86700" y="25"/>
            <a:ext cx="362100" cy="2699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86700" y="-57800"/>
            <a:ext cx="4632000" cy="3465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4545275" y="-57800"/>
            <a:ext cx="4672200" cy="346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6701400" y="2082725"/>
            <a:ext cx="4670100" cy="362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8855400" y="2698900"/>
            <a:ext cx="362100" cy="2444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4545275" y="4854925"/>
            <a:ext cx="4672200" cy="346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86725" y="4854925"/>
            <a:ext cx="4632000" cy="346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86700" y="2698900"/>
            <a:ext cx="362100" cy="2502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Fahkwang"/>
              <a:buNone/>
              <a:defRPr sz="3500">
                <a:solidFill>
                  <a:schemeClr val="dk1"/>
                </a:solidFill>
                <a:latin typeface="Fahkwang"/>
                <a:ea typeface="Fahkwang"/>
                <a:cs typeface="Fahkwang"/>
                <a:sym typeface="Fahkwang"/>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rtl="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rtl="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2" r:id="rId5"/>
    <p:sldLayoutId id="2147483672"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3"/>
        <p:cNvGrpSpPr/>
        <p:nvPr/>
      </p:nvGrpSpPr>
      <p:grpSpPr>
        <a:xfrm>
          <a:off x="0" y="0"/>
          <a:ext cx="0" cy="0"/>
          <a:chOff x="0" y="0"/>
          <a:chExt cx="0" cy="0"/>
        </a:xfrm>
      </p:grpSpPr>
      <p:sp>
        <p:nvSpPr>
          <p:cNvPr id="384" name="Google Shape;384;p39"/>
          <p:cNvSpPr/>
          <p:nvPr/>
        </p:nvSpPr>
        <p:spPr>
          <a:xfrm>
            <a:off x="5129068" y="3986604"/>
            <a:ext cx="3715200" cy="808500"/>
          </a:xfrm>
          <a:prstGeom prst="roundRect">
            <a:avLst>
              <a:gd name="adj" fmla="val 500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736050" y="877500"/>
            <a:ext cx="7671900" cy="2577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896025" y="1021800"/>
            <a:ext cx="7352100" cy="22884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txBox="1">
            <a:spLocks noGrp="1"/>
          </p:cNvSpPr>
          <p:nvPr>
            <p:ph type="ctrTitle"/>
          </p:nvPr>
        </p:nvSpPr>
        <p:spPr>
          <a:xfrm>
            <a:off x="1188500" y="1021800"/>
            <a:ext cx="6767400" cy="2288400"/>
          </a:xfrm>
          <a:prstGeom prst="rect">
            <a:avLst/>
          </a:prstGeom>
        </p:spPr>
        <p:txBody>
          <a:bodyPr spcFirstLastPara="1" wrap="square" lIns="91425" tIns="91425" rIns="91425" bIns="91425" anchor="ctr" anchorCtr="0">
            <a:noAutofit/>
          </a:bodyPr>
          <a:lstStyle/>
          <a:p>
            <a:pPr lvl="0"/>
            <a:r>
              <a:rPr lang="en-US" dirty="0" smtClean="0">
                <a:latin typeface="Fahkwang Light"/>
                <a:ea typeface="Fahkwang Light"/>
                <a:cs typeface="Fahkwang Light"/>
                <a:sym typeface="Fahkwang Light"/>
              </a:rPr>
              <a:t>Seminar </a:t>
            </a:r>
            <a:r>
              <a:rPr lang="en-US" dirty="0">
                <a:latin typeface="Fahkwang Light"/>
                <a:ea typeface="Fahkwang Light"/>
                <a:cs typeface="Fahkwang Light"/>
                <a:sym typeface="Fahkwang Light"/>
              </a:rPr>
              <a:t>topic</a:t>
            </a:r>
            <a:r>
              <a:rPr lang="en" dirty="0" smtClean="0">
                <a:solidFill>
                  <a:schemeClr val="lt1"/>
                </a:solidFill>
                <a:latin typeface="Fahkwang Light"/>
                <a:ea typeface="Fahkwang Light"/>
                <a:cs typeface="Fahkwang Light"/>
                <a:sym typeface="Fahkwang Light"/>
              </a:rPr>
              <a:t>:</a:t>
            </a:r>
            <a:r>
              <a:rPr lang="en" dirty="0" smtClean="0">
                <a:solidFill>
                  <a:schemeClr val="lt1"/>
                </a:solidFill>
                <a:latin typeface="Fahkwang ExtraLight"/>
                <a:ea typeface="Fahkwang ExtraLight"/>
                <a:cs typeface="Fahkwang ExtraLight"/>
                <a:sym typeface="Fahkwang ExtraLight"/>
              </a:rPr>
              <a:t> </a:t>
            </a:r>
            <a:r>
              <a:rPr lang="en-US" dirty="0" err="1" smtClean="0">
                <a:solidFill>
                  <a:schemeClr val="accent2"/>
                </a:solidFill>
              </a:rPr>
              <a:t>GraphQL</a:t>
            </a:r>
            <a:r>
              <a:rPr lang="en-US" dirty="0" smtClean="0">
                <a:solidFill>
                  <a:schemeClr val="accent2"/>
                </a:solidFill>
              </a:rPr>
              <a:t> </a:t>
            </a:r>
            <a:r>
              <a:rPr lang="en" dirty="0" smtClean="0">
                <a:solidFill>
                  <a:schemeClr val="accent2"/>
                </a:solidFill>
                <a:latin typeface="Fahkwang"/>
                <a:ea typeface="Fahkwang"/>
                <a:cs typeface="Fahkwang"/>
                <a:sym typeface="Fahkwang"/>
              </a:rPr>
              <a:t> </a:t>
            </a:r>
            <a:endParaRPr dirty="0">
              <a:solidFill>
                <a:schemeClr val="accent2"/>
              </a:solidFill>
              <a:latin typeface="Fahkwang"/>
              <a:ea typeface="Fahkwang"/>
              <a:cs typeface="Fahkwang"/>
              <a:sym typeface="Fahkwang"/>
            </a:endParaRPr>
          </a:p>
        </p:txBody>
      </p:sp>
      <p:sp>
        <p:nvSpPr>
          <p:cNvPr id="388" name="Google Shape;388;p39"/>
          <p:cNvSpPr txBox="1">
            <a:spLocks noGrp="1"/>
          </p:cNvSpPr>
          <p:nvPr>
            <p:ph type="subTitle" idx="1"/>
          </p:nvPr>
        </p:nvSpPr>
        <p:spPr>
          <a:xfrm>
            <a:off x="5188318" y="3986704"/>
            <a:ext cx="3581100" cy="808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Thực hiện:</a:t>
            </a:r>
            <a:br>
              <a:rPr lang="en" dirty="0" smtClean="0"/>
            </a:br>
            <a:r>
              <a:rPr lang="en" dirty="0" smtClean="0"/>
              <a:t>Nguyễn Văn Minh - 17520757</a:t>
            </a:r>
            <a:br>
              <a:rPr lang="en" dirty="0" smtClean="0"/>
            </a:br>
            <a:r>
              <a:rPr lang="en" dirty="0" smtClean="0"/>
              <a:t>Lê Tuấn Anh - 18520451</a:t>
            </a:r>
            <a:endParaRPr dirty="0"/>
          </a:p>
        </p:txBody>
      </p:sp>
      <p:grpSp>
        <p:nvGrpSpPr>
          <p:cNvPr id="389" name="Google Shape;389;p39"/>
          <p:cNvGrpSpPr/>
          <p:nvPr/>
        </p:nvGrpSpPr>
        <p:grpSpPr>
          <a:xfrm>
            <a:off x="1799318" y="4013560"/>
            <a:ext cx="595505" cy="595505"/>
            <a:chOff x="358650" y="638075"/>
            <a:chExt cx="722700" cy="722700"/>
          </a:xfrm>
        </p:grpSpPr>
        <p:sp>
          <p:nvSpPr>
            <p:cNvPr id="390" name="Google Shape;390;p39"/>
            <p:cNvSpPr/>
            <p:nvPr/>
          </p:nvSpPr>
          <p:spPr>
            <a:xfrm>
              <a:off x="358650" y="638075"/>
              <a:ext cx="722700" cy="722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38199" y="806251"/>
              <a:ext cx="363600" cy="3636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9"/>
          <p:cNvSpPr/>
          <p:nvPr/>
        </p:nvSpPr>
        <p:spPr>
          <a:xfrm>
            <a:off x="652825" y="638063"/>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8138025" y="638075"/>
            <a:ext cx="446700" cy="446700"/>
          </a:xfrm>
          <a:prstGeom prst="star4">
            <a:avLst>
              <a:gd name="adj" fmla="val 1980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9"/>
          <p:cNvGrpSpPr/>
          <p:nvPr/>
        </p:nvGrpSpPr>
        <p:grpSpPr>
          <a:xfrm>
            <a:off x="1100896" y="3874810"/>
            <a:ext cx="545843" cy="555037"/>
            <a:chOff x="482471" y="3861348"/>
            <a:chExt cx="545843" cy="555037"/>
          </a:xfrm>
        </p:grpSpPr>
        <p:sp>
          <p:nvSpPr>
            <p:cNvPr id="395" name="Google Shape;395;p39"/>
            <p:cNvSpPr/>
            <p:nvPr/>
          </p:nvSpPr>
          <p:spPr>
            <a:xfrm>
              <a:off x="750814" y="3861348"/>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482471" y="4138884"/>
              <a:ext cx="277500" cy="277500"/>
            </a:xfrm>
            <a:prstGeom prst="star4">
              <a:avLst>
                <a:gd name="adj" fmla="val 198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9"/>
          <p:cNvSpPr/>
          <p:nvPr/>
        </p:nvSpPr>
        <p:spPr>
          <a:xfrm>
            <a:off x="736050" y="3454504"/>
            <a:ext cx="532200" cy="532200"/>
          </a:xfrm>
          <a:prstGeom prst="star4">
            <a:avLst>
              <a:gd name="adj" fmla="val 1980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3"/>
          <p:cNvSpPr txBox="1">
            <a:spLocks noGrp="1"/>
          </p:cNvSpPr>
          <p:nvPr>
            <p:ph type="title"/>
          </p:nvPr>
        </p:nvSpPr>
        <p:spPr>
          <a:xfrm>
            <a:off x="1519650" y="1860224"/>
            <a:ext cx="6104700" cy="1572300"/>
          </a:xfrm>
          <a:prstGeom prst="rect">
            <a:avLst/>
          </a:prstGeom>
        </p:spPr>
        <p:txBody>
          <a:bodyPr spcFirstLastPara="1" wrap="square" lIns="91425" tIns="91425" rIns="91425" bIns="91425" anchor="ctr" anchorCtr="0">
            <a:noAutofit/>
          </a:bodyPr>
          <a:lstStyle/>
          <a:p>
            <a:pPr lvl="0"/>
            <a:r>
              <a:rPr lang="en-US" dirty="0" smtClean="0">
                <a:solidFill>
                  <a:schemeClr val="accent2"/>
                </a:solidFill>
              </a:rPr>
              <a:t>So </a:t>
            </a:r>
            <a:r>
              <a:rPr lang="en-US" dirty="0" err="1" smtClean="0">
                <a:solidFill>
                  <a:schemeClr val="accent2"/>
                </a:solidFill>
              </a:rPr>
              <a:t>sánh</a:t>
            </a:r>
            <a:r>
              <a:rPr lang="en-US" dirty="0" smtClean="0">
                <a:solidFill>
                  <a:schemeClr val="accent2"/>
                </a:solidFill>
              </a:rPr>
              <a:t> </a:t>
            </a:r>
            <a:r>
              <a:rPr lang="en-US" dirty="0" err="1" smtClean="0">
                <a:solidFill>
                  <a:schemeClr val="accent2"/>
                </a:solidFill>
              </a:rPr>
              <a:t>GraphQL</a:t>
            </a:r>
            <a:r>
              <a:rPr lang="en-US" dirty="0" smtClean="0">
                <a:solidFill>
                  <a:schemeClr val="accent2"/>
                </a:solidFill>
              </a:rPr>
              <a:t> </a:t>
            </a:r>
            <a:r>
              <a:rPr lang="en-US" dirty="0" err="1" smtClean="0">
                <a:solidFill>
                  <a:schemeClr val="accent2"/>
                </a:solidFill>
              </a:rPr>
              <a:t>và</a:t>
            </a:r>
            <a:r>
              <a:rPr lang="en-US" dirty="0" smtClean="0">
                <a:solidFill>
                  <a:schemeClr val="accent2"/>
                </a:solidFill>
              </a:rPr>
              <a:t> REST API</a:t>
            </a:r>
            <a:endParaRPr dirty="0">
              <a:solidFill>
                <a:schemeClr val="accent2"/>
              </a:solidFill>
            </a:endParaRPr>
          </a:p>
        </p:txBody>
      </p:sp>
      <p:sp>
        <p:nvSpPr>
          <p:cNvPr id="463" name="Google Shape;463;p43"/>
          <p:cNvSpPr/>
          <p:nvPr/>
        </p:nvSpPr>
        <p:spPr>
          <a:xfrm>
            <a:off x="3988925" y="692925"/>
            <a:ext cx="1167300" cy="116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43"/>
          <p:cNvGrpSpPr/>
          <p:nvPr/>
        </p:nvGrpSpPr>
        <p:grpSpPr>
          <a:xfrm>
            <a:off x="7378395" y="2464574"/>
            <a:ext cx="363590" cy="363603"/>
            <a:chOff x="6800850" y="3818100"/>
            <a:chExt cx="348300" cy="348313"/>
          </a:xfrm>
        </p:grpSpPr>
        <p:sp>
          <p:nvSpPr>
            <p:cNvPr id="465" name="Google Shape;465;p43"/>
            <p:cNvSpPr/>
            <p:nvPr/>
          </p:nvSpPr>
          <p:spPr>
            <a:xfrm>
              <a:off x="6800850" y="3818113"/>
              <a:ext cx="348300" cy="34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6800850" y="3818100"/>
              <a:ext cx="348300" cy="348300"/>
            </a:xfrm>
            <a:prstGeom prst="star4">
              <a:avLst>
                <a:gd name="adj" fmla="val 1066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43"/>
          <p:cNvSpPr/>
          <p:nvPr/>
        </p:nvSpPr>
        <p:spPr>
          <a:xfrm rot="5400000">
            <a:off x="1802206" y="1582733"/>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324300" y="1010279"/>
            <a:ext cx="532200" cy="532200"/>
          </a:xfrm>
          <a:prstGeom prst="star4">
            <a:avLst>
              <a:gd name="adj" fmla="val 1980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txBox="1">
            <a:spLocks noGrp="1"/>
          </p:cNvSpPr>
          <p:nvPr>
            <p:ph type="title" idx="2"/>
          </p:nvPr>
        </p:nvSpPr>
        <p:spPr>
          <a:xfrm>
            <a:off x="3989650" y="855525"/>
            <a:ext cx="116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472" name="Google Shape;472;p43"/>
          <p:cNvSpPr/>
          <p:nvPr/>
        </p:nvSpPr>
        <p:spPr>
          <a:xfrm>
            <a:off x="720000" y="42398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8135400" y="5399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0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graphicFrame>
        <p:nvGraphicFramePr>
          <p:cNvPr id="19" name="Google Shape;791;p57"/>
          <p:cNvGraphicFramePr/>
          <p:nvPr>
            <p:extLst>
              <p:ext uri="{D42A27DB-BD31-4B8C-83A1-F6EECF244321}">
                <p14:modId xmlns:p14="http://schemas.microsoft.com/office/powerpoint/2010/main" val="2516152198"/>
              </p:ext>
            </p:extLst>
          </p:nvPr>
        </p:nvGraphicFramePr>
        <p:xfrm>
          <a:off x="0" y="341265"/>
          <a:ext cx="9144000" cy="3671495"/>
        </p:xfrm>
        <a:graphic>
          <a:graphicData uri="http://schemas.openxmlformats.org/drawingml/2006/table">
            <a:tbl>
              <a:tblPr>
                <a:noFill/>
                <a:tableStyleId>{669B1622-5ACF-4F18-8ECB-0BF0555F9123}</a:tableStyleId>
              </a:tblPr>
              <a:tblGrid>
                <a:gridCol w="45720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928475">
                <a:tc>
                  <a:txBody>
                    <a:bodyPr/>
                    <a:lstStyle/>
                    <a:p>
                      <a:pPr marL="0" lvl="0" indent="0" algn="ctr" rtl="0">
                        <a:spcBef>
                          <a:spcPts val="0"/>
                        </a:spcBef>
                        <a:spcAft>
                          <a:spcPts val="0"/>
                        </a:spcAft>
                        <a:buNone/>
                      </a:pPr>
                      <a:r>
                        <a:rPr lang="en-US" sz="1200" b="1" dirty="0" err="1" smtClean="0">
                          <a:solidFill>
                            <a:schemeClr val="dk1"/>
                          </a:solidFill>
                          <a:latin typeface="Fahkwang"/>
                          <a:ea typeface="Fahkwang"/>
                          <a:cs typeface="Fahkwang"/>
                          <a:sym typeface="Fahkwang"/>
                        </a:rPr>
                        <a:t>GrapQL</a:t>
                      </a:r>
                      <a:endParaRPr sz="1200" b="1" dirty="0">
                        <a:solidFill>
                          <a:schemeClr val="dk1"/>
                        </a:solidFill>
                        <a:latin typeface="Fahkwang"/>
                        <a:ea typeface="Fahkwang"/>
                        <a:cs typeface="Fahkwang"/>
                        <a:sym typeface="Fahkwang"/>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200" b="1" dirty="0" smtClean="0">
                          <a:solidFill>
                            <a:schemeClr val="dk1"/>
                          </a:solidFill>
                          <a:latin typeface="Fahkwang"/>
                          <a:ea typeface="Fahkwang"/>
                          <a:cs typeface="Fahkwang"/>
                          <a:sym typeface="Fahkwang"/>
                        </a:rPr>
                        <a:t>REST API</a:t>
                      </a:r>
                      <a:endParaRPr sz="1200" b="1" dirty="0">
                        <a:solidFill>
                          <a:schemeClr val="dk1"/>
                        </a:solidFill>
                        <a:latin typeface="Fahkwang"/>
                        <a:ea typeface="Fahkwang"/>
                        <a:cs typeface="Fahkwang"/>
                        <a:sym typeface="Fahkwang"/>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6849">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Tạo</a:t>
                      </a:r>
                      <a:r>
                        <a:rPr lang="en-US" sz="1200" baseline="0" dirty="0" smtClean="0">
                          <a:solidFill>
                            <a:schemeClr val="dk1"/>
                          </a:solidFill>
                          <a:latin typeface="Roboto Mono"/>
                          <a:ea typeface="Roboto Mono"/>
                          <a:cs typeface="Roboto Mono"/>
                          <a:sym typeface="Roboto Mono"/>
                        </a:rPr>
                        <a:t> </a:t>
                      </a:r>
                      <a:r>
                        <a:rPr lang="en-US" sz="1200" baseline="0" dirty="0" err="1" smtClean="0">
                          <a:solidFill>
                            <a:schemeClr val="dk1"/>
                          </a:solidFill>
                          <a:latin typeface="Roboto Mono"/>
                          <a:ea typeface="Roboto Mono"/>
                          <a:cs typeface="Roboto Mono"/>
                          <a:sym typeface="Roboto Mono"/>
                        </a:rPr>
                        <a:t>ra</a:t>
                      </a:r>
                      <a:r>
                        <a:rPr lang="en-US" sz="1200" baseline="0" dirty="0" smtClean="0">
                          <a:solidFill>
                            <a:schemeClr val="dk1"/>
                          </a:solidFill>
                          <a:latin typeface="Roboto Mono"/>
                          <a:ea typeface="Roboto Mono"/>
                          <a:cs typeface="Roboto Mono"/>
                          <a:sym typeface="Roboto Mono"/>
                        </a:rPr>
                        <a:t> </a:t>
                      </a:r>
                      <a:r>
                        <a:rPr lang="en-US" sz="1200" baseline="0" dirty="0" err="1" smtClean="0">
                          <a:solidFill>
                            <a:schemeClr val="dk1"/>
                          </a:solidFill>
                          <a:latin typeface="Roboto Mono"/>
                          <a:ea typeface="Roboto Mono"/>
                          <a:cs typeface="Roboto Mono"/>
                          <a:sym typeface="Roboto Mono"/>
                        </a:rPr>
                        <a:t>nhằm</a:t>
                      </a:r>
                      <a:r>
                        <a:rPr lang="vi-VN" sz="1200" dirty="0" smtClean="0">
                          <a:solidFill>
                            <a:schemeClr val="dk1"/>
                          </a:solidFill>
                          <a:latin typeface="Roboto Mono"/>
                          <a:ea typeface="Roboto Mono"/>
                          <a:cs typeface="Roboto Mono"/>
                          <a:sym typeface="Roboto Mono"/>
                        </a:rPr>
                        <a:t> giải quyết các vấn đề thường gặp khi tích hợp các API</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Clr>
                          <a:schemeClr val="dk1"/>
                        </a:buClr>
                        <a:buSzPts val="1100"/>
                        <a:buFont typeface="Arial"/>
                        <a:buNone/>
                      </a:pPr>
                      <a:r>
                        <a:rPr lang="en-US" sz="1200" dirty="0" smtClean="0">
                          <a:solidFill>
                            <a:schemeClr val="dk1"/>
                          </a:solidFill>
                          <a:latin typeface="Roboto Mono"/>
                          <a:ea typeface="Roboto Mono"/>
                          <a:cs typeface="Roboto Mono"/>
                          <a:sym typeface="Roboto Mono"/>
                        </a:rPr>
                        <a:t>T</a:t>
                      </a:r>
                      <a:r>
                        <a:rPr lang="vi-VN" sz="1200" dirty="0" smtClean="0">
                          <a:solidFill>
                            <a:schemeClr val="dk1"/>
                          </a:solidFill>
                          <a:latin typeface="Roboto Mono"/>
                          <a:ea typeface="Roboto Mono"/>
                          <a:cs typeface="Roboto Mono"/>
                          <a:sym typeface="Roboto Mono"/>
                        </a:rPr>
                        <a:t>iêu chuẩn thông thường để thiết kế các API</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SzPts val="1100"/>
                        <a:buFont typeface="Arial"/>
                        <a:buNone/>
                      </a:pPr>
                      <a:r>
                        <a:rPr lang="vi-VN" sz="1200" dirty="0" smtClean="0">
                          <a:solidFill>
                            <a:schemeClr val="dk1"/>
                          </a:solidFill>
                          <a:latin typeface="Roboto Mono"/>
                          <a:ea typeface="Roboto Mono"/>
                          <a:cs typeface="Roboto Mono"/>
                          <a:sym typeface="Roboto Mono"/>
                        </a:rPr>
                        <a:t>Được triển khai qua HTTP bằng cách sử dụng một endpoint duy nhất.</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vi-VN" sz="1200" dirty="0" smtClean="0">
                          <a:solidFill>
                            <a:schemeClr val="dk1"/>
                          </a:solidFill>
                          <a:latin typeface="Roboto Mono"/>
                          <a:ea typeface="Roboto Mono"/>
                          <a:cs typeface="Roboto Mono"/>
                          <a:sym typeface="Roboto Mono"/>
                        </a:rPr>
                        <a:t>Được triển khai trên một tập hợp các URL trong đó mỗi URL cung cấp một tài nguyên duy nhất</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44539">
                <a:tc>
                  <a:txBody>
                    <a:bodyPr/>
                    <a:lstStyle/>
                    <a:p>
                      <a:pPr marL="0" lvl="0" indent="0" algn="l" rtl="0">
                        <a:spcBef>
                          <a:spcPts val="0"/>
                        </a:spcBef>
                        <a:spcAft>
                          <a:spcPts val="0"/>
                        </a:spcAft>
                        <a:buClr>
                          <a:schemeClr val="dk1"/>
                        </a:buClr>
                        <a:buSzPts val="1100"/>
                        <a:buFont typeface="Arial"/>
                        <a:buNone/>
                      </a:pPr>
                      <a:r>
                        <a:rPr lang="vi-VN" sz="1200" smtClean="0">
                          <a:solidFill>
                            <a:schemeClr val="dk1"/>
                          </a:solidFill>
                          <a:latin typeface="Roboto Mono"/>
                          <a:ea typeface="Roboto Mono"/>
                          <a:cs typeface="Roboto Mono"/>
                          <a:sym typeface="Roboto Mono"/>
                        </a:rPr>
                        <a:t>Sử dụng kiến trúc hướng đến client</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vi-VN" sz="1200" dirty="0" smtClean="0">
                          <a:solidFill>
                            <a:schemeClr val="dk1"/>
                          </a:solidFill>
                          <a:latin typeface="Roboto Mono"/>
                          <a:ea typeface="Roboto Mono"/>
                          <a:cs typeface="Roboto Mono"/>
                          <a:sym typeface="Roboto Mono"/>
                        </a:rPr>
                        <a:t>Sử dụng kiến trúc hướng đến server</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4539">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Không</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có</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phiên</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bản</a:t>
                      </a:r>
                      <a:r>
                        <a:rPr lang="en-US" sz="1200" dirty="0" smtClean="0">
                          <a:solidFill>
                            <a:schemeClr val="dk1"/>
                          </a:solidFill>
                          <a:latin typeface="Roboto Mono"/>
                          <a:ea typeface="Roboto Mono"/>
                          <a:cs typeface="Roboto Mono"/>
                          <a:sym typeface="Roboto Mono"/>
                        </a:rPr>
                        <a:t> API	</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Hỗ</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trợ</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nhiều</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phiên</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bản</a:t>
                      </a:r>
                      <a:r>
                        <a:rPr lang="en-US" sz="1200" dirty="0" smtClean="0">
                          <a:solidFill>
                            <a:schemeClr val="dk1"/>
                          </a:solidFill>
                          <a:latin typeface="Roboto Mono"/>
                          <a:ea typeface="Roboto Mono"/>
                          <a:cs typeface="Roboto Mono"/>
                          <a:sym typeface="Roboto Mono"/>
                        </a:rPr>
                        <a:t> API</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2205981118"/>
                  </a:ext>
                </a:extLst>
              </a:tr>
              <a:tr h="244539">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Chỉ</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đại</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diện</a:t>
                      </a:r>
                      <a:r>
                        <a:rPr lang="en-US" sz="1200" dirty="0" smtClean="0">
                          <a:solidFill>
                            <a:schemeClr val="dk1"/>
                          </a:solidFill>
                          <a:latin typeface="Roboto Mono"/>
                          <a:ea typeface="Roboto Mono"/>
                          <a:cs typeface="Roboto Mono"/>
                          <a:sym typeface="Roboto Mono"/>
                        </a:rPr>
                        <a:t> data </a:t>
                      </a:r>
                      <a:r>
                        <a:rPr lang="en-US" sz="1200" dirty="0" err="1" smtClean="0">
                          <a:solidFill>
                            <a:schemeClr val="dk1"/>
                          </a:solidFill>
                          <a:latin typeface="Roboto Mono"/>
                          <a:ea typeface="Roboto Mono"/>
                          <a:cs typeface="Roboto Mono"/>
                          <a:sym typeface="Roboto Mono"/>
                        </a:rPr>
                        <a:t>kiểu</a:t>
                      </a:r>
                      <a:r>
                        <a:rPr lang="en-US" sz="1200" dirty="0" smtClean="0">
                          <a:solidFill>
                            <a:schemeClr val="dk1"/>
                          </a:solidFill>
                          <a:latin typeface="Roboto Mono"/>
                          <a:ea typeface="Roboto Mono"/>
                          <a:cs typeface="Roboto Mono"/>
                          <a:sym typeface="Roboto Mono"/>
                        </a:rPr>
                        <a:t> JSON	</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Hỗ</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trợ</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nhiều</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định</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dạng</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dữ</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liệu</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4128997659"/>
                  </a:ext>
                </a:extLst>
              </a:tr>
              <a:tr h="244539">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Xử</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lý</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phức</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tạp</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các</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mã</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trạng</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thái</a:t>
                      </a:r>
                      <a:r>
                        <a:rPr lang="en-US" sz="1200" dirty="0" smtClean="0">
                          <a:solidFill>
                            <a:schemeClr val="dk1"/>
                          </a:solidFill>
                          <a:latin typeface="Roboto Mono"/>
                          <a:ea typeface="Roboto Mono"/>
                          <a:cs typeface="Roboto Mono"/>
                          <a:sym typeface="Roboto Mono"/>
                        </a:rPr>
                        <a:t> HTTP </a:t>
                      </a:r>
                      <a:r>
                        <a:rPr lang="en-US" sz="1200" dirty="0" err="1" smtClean="0">
                          <a:solidFill>
                            <a:schemeClr val="dk1"/>
                          </a:solidFill>
                          <a:latin typeface="Roboto Mono"/>
                          <a:ea typeface="Roboto Mono"/>
                          <a:cs typeface="Roboto Mono"/>
                          <a:sym typeface="Roboto Mono"/>
                        </a:rPr>
                        <a:t>để</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xác</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định</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lỗi</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200" dirty="0" err="1" smtClean="0">
                          <a:solidFill>
                            <a:schemeClr val="dk1"/>
                          </a:solidFill>
                          <a:latin typeface="Roboto Mono"/>
                          <a:ea typeface="Roboto Mono"/>
                          <a:cs typeface="Roboto Mono"/>
                          <a:sym typeface="Roboto Mono"/>
                        </a:rPr>
                        <a:t>Sử</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dụng</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mã</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trạng</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thái</a:t>
                      </a:r>
                      <a:r>
                        <a:rPr lang="en-US" sz="1200" dirty="0" smtClean="0">
                          <a:solidFill>
                            <a:schemeClr val="dk1"/>
                          </a:solidFill>
                          <a:latin typeface="Roboto Mono"/>
                          <a:ea typeface="Roboto Mono"/>
                          <a:cs typeface="Roboto Mono"/>
                          <a:sym typeface="Roboto Mono"/>
                        </a:rPr>
                        <a:t> HTTP </a:t>
                      </a:r>
                      <a:r>
                        <a:rPr lang="en-US" sz="1200" dirty="0" err="1" smtClean="0">
                          <a:solidFill>
                            <a:schemeClr val="dk1"/>
                          </a:solidFill>
                          <a:latin typeface="Roboto Mono"/>
                          <a:ea typeface="Roboto Mono"/>
                          <a:cs typeface="Roboto Mono"/>
                          <a:sym typeface="Roboto Mono"/>
                        </a:rPr>
                        <a:t>để</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dễ</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dàng</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xác</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định</a:t>
                      </a:r>
                      <a:r>
                        <a:rPr lang="en-US" sz="1200" dirty="0" smtClean="0">
                          <a:solidFill>
                            <a:schemeClr val="dk1"/>
                          </a:solidFill>
                          <a:latin typeface="Roboto Mono"/>
                          <a:ea typeface="Roboto Mono"/>
                          <a:cs typeface="Roboto Mono"/>
                          <a:sym typeface="Roboto Mono"/>
                        </a:rPr>
                        <a:t> </a:t>
                      </a:r>
                      <a:r>
                        <a:rPr lang="en-US" sz="1200" dirty="0" err="1" smtClean="0">
                          <a:solidFill>
                            <a:schemeClr val="dk1"/>
                          </a:solidFill>
                          <a:latin typeface="Roboto Mono"/>
                          <a:ea typeface="Roboto Mono"/>
                          <a:cs typeface="Roboto Mono"/>
                          <a:sym typeface="Roboto Mono"/>
                        </a:rPr>
                        <a:t>lỗi</a:t>
                      </a:r>
                      <a:endParaRPr sz="1200" dirty="0">
                        <a:solidFill>
                          <a:schemeClr val="dk1"/>
                        </a:solidFill>
                        <a:latin typeface="Roboto Mono"/>
                        <a:ea typeface="Roboto Mono"/>
                        <a:cs typeface="Roboto Mono"/>
                        <a:sym typeface="Roboto Mon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581462877"/>
                  </a:ext>
                </a:extLst>
              </a:tr>
            </a:tbl>
          </a:graphicData>
        </a:graphic>
      </p:graphicFrame>
      <p:sp>
        <p:nvSpPr>
          <p:cNvPr id="20"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smtClean="0">
                <a:solidFill>
                  <a:srgbClr val="0070C0"/>
                </a:solidFill>
              </a:rPr>
              <a:t>So </a:t>
            </a:r>
            <a:r>
              <a:rPr lang="en-US" sz="1600" dirty="0" err="1" smtClean="0">
                <a:solidFill>
                  <a:srgbClr val="0070C0"/>
                </a:solidFill>
              </a:rPr>
              <a:t>sánh</a:t>
            </a:r>
            <a:r>
              <a:rPr lang="en-US" sz="1600" dirty="0" smtClean="0">
                <a:solidFill>
                  <a:srgbClr val="0070C0"/>
                </a:solidFill>
              </a:rPr>
              <a:t> </a:t>
            </a:r>
            <a:r>
              <a:rPr lang="en-US" sz="1600" dirty="0" err="1" smtClean="0">
                <a:solidFill>
                  <a:srgbClr val="0070C0"/>
                </a:solidFill>
              </a:rPr>
              <a:t>GrapQL</a:t>
            </a:r>
            <a:r>
              <a:rPr lang="en-US" sz="1600" dirty="0" smtClean="0">
                <a:solidFill>
                  <a:srgbClr val="0070C0"/>
                </a:solidFill>
              </a:rPr>
              <a:t> </a:t>
            </a:r>
            <a:r>
              <a:rPr lang="en-US" sz="1600" dirty="0" err="1" smtClean="0">
                <a:solidFill>
                  <a:srgbClr val="0070C0"/>
                </a:solidFill>
              </a:rPr>
              <a:t>và</a:t>
            </a:r>
            <a:r>
              <a:rPr lang="en-US" sz="1600" dirty="0" smtClean="0">
                <a:solidFill>
                  <a:srgbClr val="0070C0"/>
                </a:solidFill>
              </a:rPr>
              <a:t> REST API</a:t>
            </a:r>
            <a:endParaRPr lang="en-US" sz="1600" dirty="0">
              <a:solidFill>
                <a:srgbClr val="0070C0"/>
              </a:solidFill>
            </a:endParaRPr>
          </a:p>
        </p:txBody>
      </p:sp>
    </p:spTree>
    <p:extLst>
      <p:ext uri="{BB962C8B-B14F-4D97-AF65-F5344CB8AC3E}">
        <p14:creationId xmlns:p14="http://schemas.microsoft.com/office/powerpoint/2010/main" val="115873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smtClean="0">
                <a:solidFill>
                  <a:srgbClr val="0070C0"/>
                </a:solidFill>
              </a:rPr>
              <a:t>So </a:t>
            </a:r>
            <a:r>
              <a:rPr lang="en-US" sz="1600" dirty="0" err="1" smtClean="0">
                <a:solidFill>
                  <a:srgbClr val="0070C0"/>
                </a:solidFill>
              </a:rPr>
              <a:t>sánh</a:t>
            </a:r>
            <a:r>
              <a:rPr lang="en-US" sz="1600" dirty="0" smtClean="0">
                <a:solidFill>
                  <a:srgbClr val="0070C0"/>
                </a:solidFill>
              </a:rPr>
              <a:t> </a:t>
            </a:r>
            <a:r>
              <a:rPr lang="en-US" sz="1600" dirty="0" err="1" smtClean="0">
                <a:solidFill>
                  <a:srgbClr val="0070C0"/>
                </a:solidFill>
              </a:rPr>
              <a:t>GrapQL</a:t>
            </a:r>
            <a:r>
              <a:rPr lang="en-US" sz="1600" dirty="0" smtClean="0">
                <a:solidFill>
                  <a:srgbClr val="0070C0"/>
                </a:solidFill>
              </a:rPr>
              <a:t> </a:t>
            </a:r>
            <a:r>
              <a:rPr lang="en-US" sz="1600" dirty="0" err="1" smtClean="0">
                <a:solidFill>
                  <a:srgbClr val="0070C0"/>
                </a:solidFill>
              </a:rPr>
              <a:t>và</a:t>
            </a:r>
            <a:r>
              <a:rPr lang="en-US" sz="1600" dirty="0" smtClean="0">
                <a:solidFill>
                  <a:srgbClr val="0070C0"/>
                </a:solidFill>
              </a:rPr>
              <a:t> REST API</a:t>
            </a:r>
            <a:endParaRPr lang="en-US" sz="1600" dirty="0">
              <a:solidFill>
                <a:srgbClr val="0070C0"/>
              </a:solidFill>
            </a:endParaRPr>
          </a:p>
        </p:txBody>
      </p:sp>
      <p:sp>
        <p:nvSpPr>
          <p:cNvPr id="29" name="Google Shape;478;p44"/>
          <p:cNvSpPr txBox="1">
            <a:spLocks noGrp="1"/>
          </p:cNvSpPr>
          <p:nvPr>
            <p:ph type="title"/>
          </p:nvPr>
        </p:nvSpPr>
        <p:spPr>
          <a:xfrm>
            <a:off x="192456" y="793577"/>
            <a:ext cx="8951544" cy="3431582"/>
          </a:xfrm>
          <a:prstGeom prst="rect">
            <a:avLst/>
          </a:prstGeom>
        </p:spPr>
        <p:txBody>
          <a:bodyPr spcFirstLastPara="1" wrap="square" lIns="91425" tIns="91425" rIns="91425" bIns="91425" anchor="ctr" anchorCtr="0">
            <a:noAutofit/>
          </a:bodyPr>
          <a:lstStyle/>
          <a:p>
            <a:pPr algn="l"/>
            <a:r>
              <a:rPr lang="en-US" sz="2500" b="1" dirty="0" err="1" smtClean="0"/>
              <a:t>Kết</a:t>
            </a:r>
            <a:r>
              <a:rPr lang="en-US" sz="2500" b="1" dirty="0" smtClean="0"/>
              <a:t> </a:t>
            </a:r>
            <a:r>
              <a:rPr lang="en-US" sz="2500" b="1" dirty="0" err="1" smtClean="0"/>
              <a:t>luận</a:t>
            </a:r>
            <a:r>
              <a:rPr lang="en-US" sz="2500" b="1" dirty="0" smtClean="0"/>
              <a:t/>
            </a:r>
            <a:br>
              <a:rPr lang="en-US" sz="2500" b="1" dirty="0" smtClean="0"/>
            </a:br>
            <a:r>
              <a:rPr lang="en-US" sz="2000" dirty="0"/>
              <a:t/>
            </a:r>
            <a:br>
              <a:rPr lang="en-US" sz="2000" dirty="0"/>
            </a:br>
            <a:r>
              <a:rPr lang="en-US" sz="2000" dirty="0" err="1" smtClean="0"/>
              <a:t>Không</a:t>
            </a:r>
            <a:r>
              <a:rPr lang="en-US" sz="2000" dirty="0" smtClean="0"/>
              <a:t> </a:t>
            </a:r>
            <a:r>
              <a:rPr lang="en-US" sz="2000" dirty="0" err="1" smtClean="0"/>
              <a:t>có</a:t>
            </a:r>
            <a:r>
              <a:rPr lang="en-US" sz="2000" dirty="0" smtClean="0"/>
              <a:t> </a:t>
            </a:r>
            <a:r>
              <a:rPr lang="en-US" sz="2000" dirty="0" err="1" smtClean="0"/>
              <a:t>công</a:t>
            </a:r>
            <a:r>
              <a:rPr lang="en-US" sz="2000" dirty="0" smtClean="0"/>
              <a:t> </a:t>
            </a:r>
            <a:r>
              <a:rPr lang="en-US" sz="2000" dirty="0" err="1" smtClean="0"/>
              <a:t>nghệ</a:t>
            </a:r>
            <a:r>
              <a:rPr lang="en-US" sz="2000" dirty="0" smtClean="0"/>
              <a:t> </a:t>
            </a:r>
            <a:r>
              <a:rPr lang="en-US" sz="2000" dirty="0" err="1" smtClean="0"/>
              <a:t>tốt</a:t>
            </a:r>
            <a:r>
              <a:rPr lang="en-US" sz="2000" dirty="0" smtClean="0"/>
              <a:t> </a:t>
            </a:r>
            <a:r>
              <a:rPr lang="en-US" sz="2000" dirty="0" err="1" smtClean="0"/>
              <a:t>nhất</a:t>
            </a:r>
            <a:r>
              <a:rPr lang="en-US" sz="2000" dirty="0" smtClean="0"/>
              <a:t> </a:t>
            </a:r>
            <a:r>
              <a:rPr lang="en-US" sz="2000" dirty="0" err="1" smtClean="0"/>
              <a:t>chỉ</a:t>
            </a:r>
            <a:r>
              <a:rPr lang="en-US" sz="2000" dirty="0" smtClean="0"/>
              <a:t> </a:t>
            </a:r>
            <a:r>
              <a:rPr lang="en-US" sz="2000" dirty="0" err="1" smtClean="0"/>
              <a:t>có</a:t>
            </a:r>
            <a:r>
              <a:rPr lang="en-US" sz="2000" dirty="0" smtClean="0"/>
              <a:t> </a:t>
            </a:r>
            <a:r>
              <a:rPr lang="en-US" sz="2000" dirty="0" err="1" smtClean="0"/>
              <a:t>công</a:t>
            </a:r>
            <a:r>
              <a:rPr lang="en-US" sz="2000" dirty="0" smtClean="0"/>
              <a:t> </a:t>
            </a:r>
            <a:r>
              <a:rPr lang="en-US" sz="2000" dirty="0" err="1" smtClean="0"/>
              <a:t>nghệ</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nhất</a:t>
            </a:r>
            <a:r>
              <a:rPr lang="en-US" sz="2000" dirty="0"/>
              <a:t>. </a:t>
            </a:r>
            <a:r>
              <a:rPr lang="en-US" sz="2000" dirty="0" err="1"/>
              <a:t>GraphQL</a:t>
            </a:r>
            <a:r>
              <a:rPr lang="en-US" sz="2000" dirty="0"/>
              <a:t> </a:t>
            </a:r>
            <a:r>
              <a:rPr lang="en-US" sz="2000" dirty="0" err="1" smtClean="0"/>
              <a:t>ra</a:t>
            </a:r>
            <a:r>
              <a:rPr lang="en-US" sz="2000" dirty="0" smtClean="0"/>
              <a:t> </a:t>
            </a:r>
            <a:r>
              <a:rPr lang="en-US" sz="2000" dirty="0" err="1" smtClean="0"/>
              <a:t>đời</a:t>
            </a:r>
            <a:r>
              <a:rPr lang="en-US" sz="2000" dirty="0" smtClean="0"/>
              <a:t> </a:t>
            </a:r>
            <a:r>
              <a:rPr lang="en-US" sz="2000" dirty="0" err="1" smtClean="0"/>
              <a:t>sau</a:t>
            </a:r>
            <a:r>
              <a:rPr lang="en-US" sz="2000" dirty="0" smtClean="0"/>
              <a:t> </a:t>
            </a:r>
            <a:r>
              <a:rPr lang="en-US" sz="2000" dirty="0" err="1" smtClean="0"/>
              <a:t>đã</a:t>
            </a:r>
            <a:r>
              <a:rPr lang="en-US" sz="2000" dirty="0" smtClean="0"/>
              <a:t> </a:t>
            </a:r>
            <a:r>
              <a:rPr lang="en-US" sz="2000" dirty="0" err="1" smtClean="0"/>
              <a:t>giải</a:t>
            </a:r>
            <a:r>
              <a:rPr lang="en-US" sz="2000" dirty="0" smtClean="0"/>
              <a:t> </a:t>
            </a:r>
            <a:r>
              <a:rPr lang="en-US" sz="2000" dirty="0" err="1" smtClean="0"/>
              <a:t>quyết</a:t>
            </a:r>
            <a:r>
              <a:rPr lang="en-US" sz="2000" dirty="0" smtClean="0"/>
              <a:t> </a:t>
            </a:r>
            <a:r>
              <a:rPr lang="en-US" sz="2000" dirty="0" err="1" smtClean="0"/>
              <a:t>được</a:t>
            </a:r>
            <a:r>
              <a:rPr lang="en-US" sz="2000" dirty="0" smtClean="0"/>
              <a:t> </a:t>
            </a:r>
            <a:r>
              <a:rPr lang="en-US" sz="2000" dirty="0" err="1" smtClean="0"/>
              <a:t>một</a:t>
            </a:r>
            <a:r>
              <a:rPr lang="en-US" sz="2000" dirty="0" smtClean="0"/>
              <a:t> </a:t>
            </a:r>
            <a:r>
              <a:rPr lang="en-US" sz="2000" dirty="0" err="1" smtClean="0"/>
              <a:t>vài</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của</a:t>
            </a:r>
            <a:r>
              <a:rPr lang="en-US" sz="2000" dirty="0" smtClean="0"/>
              <a:t> REST API, </a:t>
            </a:r>
            <a:r>
              <a:rPr lang="en-US" sz="2000" dirty="0" err="1"/>
              <a:t>tuy</a:t>
            </a:r>
            <a:r>
              <a:rPr lang="en-US" sz="2000" dirty="0"/>
              <a:t> </a:t>
            </a:r>
            <a:r>
              <a:rPr lang="en-US" sz="2000" dirty="0" err="1"/>
              <a:t>nhiên</a:t>
            </a:r>
            <a:r>
              <a:rPr lang="en-US" sz="2000" dirty="0"/>
              <a:t> </a:t>
            </a:r>
            <a:r>
              <a:rPr lang="en-US" sz="2000" dirty="0" err="1"/>
              <a:t>không</a:t>
            </a:r>
            <a:r>
              <a:rPr lang="en-US" sz="2000" dirty="0"/>
              <a:t> </a:t>
            </a:r>
            <a:r>
              <a:rPr lang="en-US" sz="2000" dirty="0" err="1"/>
              <a:t>phải</a:t>
            </a:r>
            <a:r>
              <a:rPr lang="en-US" sz="2000" dirty="0"/>
              <a:t> </a:t>
            </a:r>
            <a:r>
              <a:rPr lang="en-US" sz="2000" dirty="0" err="1"/>
              <a:t>lúc</a:t>
            </a:r>
            <a:r>
              <a:rPr lang="en-US" sz="2000" dirty="0"/>
              <a:t> </a:t>
            </a:r>
            <a:r>
              <a:rPr lang="en-US" sz="2000" dirty="0" err="1"/>
              <a:t>nào</a:t>
            </a:r>
            <a:r>
              <a:rPr lang="en-US" sz="2000" dirty="0"/>
              <a:t> </a:t>
            </a:r>
            <a:r>
              <a:rPr lang="en-US" sz="2000" dirty="0" err="1"/>
              <a:t>nó</a:t>
            </a:r>
            <a:r>
              <a:rPr lang="en-US" sz="2000" dirty="0"/>
              <a:t> </a:t>
            </a:r>
            <a:r>
              <a:rPr lang="en-US" sz="2000" dirty="0" err="1"/>
              <a:t>cũng</a:t>
            </a:r>
            <a:r>
              <a:rPr lang="en-US" sz="2000" dirty="0"/>
              <a:t> </a:t>
            </a:r>
            <a:r>
              <a:rPr lang="en-US" sz="2000" dirty="0" err="1"/>
              <a:t>là</a:t>
            </a:r>
            <a:r>
              <a:rPr lang="en-US" sz="2000" dirty="0"/>
              <a:t> </a:t>
            </a:r>
            <a:r>
              <a:rPr lang="en-US" sz="2000" dirty="0" err="1"/>
              <a:t>giải</a:t>
            </a:r>
            <a:r>
              <a:rPr lang="en-US" sz="2000" dirty="0"/>
              <a:t> </a:t>
            </a:r>
            <a:r>
              <a:rPr lang="en-US" sz="2000" dirty="0" err="1"/>
              <a:t>pháp</a:t>
            </a:r>
            <a:r>
              <a:rPr lang="en-US" sz="2000" dirty="0"/>
              <a:t> </a:t>
            </a:r>
            <a:r>
              <a:rPr lang="en-US" sz="2000" dirty="0" err="1"/>
              <a:t>tốt</a:t>
            </a:r>
            <a:r>
              <a:rPr lang="en-US" sz="2000" dirty="0"/>
              <a:t> </a:t>
            </a:r>
            <a:r>
              <a:rPr lang="en-US" sz="2000" dirty="0" err="1" smtClean="0"/>
              <a:t>nhất</a:t>
            </a:r>
            <a:r>
              <a:rPr lang="en-US" sz="2000" dirty="0" smtClean="0"/>
              <a:t>.</a:t>
            </a:r>
            <a:br>
              <a:rPr lang="en-US" sz="2000" dirty="0" smtClean="0"/>
            </a:br>
            <a:r>
              <a:rPr lang="en-US" sz="2000" dirty="0"/>
              <a:t/>
            </a:r>
            <a:br>
              <a:rPr lang="en-US" sz="2000" dirty="0"/>
            </a:br>
            <a:r>
              <a:rPr lang="vi-VN" sz="2000" dirty="0"/>
              <a:t>Đối với những ứng dụng xử lý dữ liệu tương đối nhất quán, mình nghĩ nên sử dụng REST API. Còn đối với những ứng dụng mà cần xử lý với dữ liệu thay đổi nhanh chóng, yêu cầu </a:t>
            </a:r>
            <a:r>
              <a:rPr lang="en-US" sz="2000" dirty="0" err="1" smtClean="0"/>
              <a:t>thường</a:t>
            </a:r>
            <a:r>
              <a:rPr lang="en-US" sz="2000" dirty="0" smtClean="0"/>
              <a:t> </a:t>
            </a:r>
            <a:r>
              <a:rPr lang="en-US" sz="2000" dirty="0" err="1" smtClean="0"/>
              <a:t>xuyên</a:t>
            </a:r>
            <a:r>
              <a:rPr lang="en-US" sz="2000" dirty="0" smtClean="0"/>
              <a:t> </a:t>
            </a:r>
            <a:r>
              <a:rPr lang="en-US" sz="2000" dirty="0" err="1" smtClean="0"/>
              <a:t>thay</a:t>
            </a:r>
            <a:r>
              <a:rPr lang="en-US" sz="2000" dirty="0" smtClean="0"/>
              <a:t> </a:t>
            </a:r>
            <a:r>
              <a:rPr lang="en-US" sz="2000" dirty="0" err="1" smtClean="0"/>
              <a:t>đổi</a:t>
            </a:r>
            <a:r>
              <a:rPr lang="en-US" sz="2000" dirty="0"/>
              <a:t> </a:t>
            </a:r>
            <a:r>
              <a:rPr lang="vi-VN" sz="2000" dirty="0" smtClean="0"/>
              <a:t>thì </a:t>
            </a:r>
            <a:r>
              <a:rPr lang="vi-VN" sz="2000" dirty="0"/>
              <a:t>hãy trải nghiệm với </a:t>
            </a:r>
            <a:r>
              <a:rPr lang="vi-VN" sz="2000" dirty="0" smtClean="0"/>
              <a:t>GraphQL</a:t>
            </a:r>
            <a:r>
              <a:rPr lang="en-US" sz="2000" dirty="0" smtClean="0"/>
              <a:t>.</a:t>
            </a:r>
            <a:r>
              <a:rPr lang="vi-VN" sz="2000" dirty="0" smtClean="0"/>
              <a:t/>
            </a:r>
            <a:br>
              <a:rPr lang="vi-VN" sz="2000" dirty="0" smtClean="0"/>
            </a:br>
            <a:r>
              <a:rPr lang="en-US" sz="2000" dirty="0" smtClean="0"/>
              <a:t/>
            </a:r>
            <a:br>
              <a:rPr lang="en-US" sz="2000" dirty="0" smtClean="0"/>
            </a:br>
            <a:endParaRPr sz="2000" dirty="0"/>
          </a:p>
        </p:txBody>
      </p:sp>
    </p:spTree>
    <p:extLst>
      <p:ext uri="{BB962C8B-B14F-4D97-AF65-F5344CB8AC3E}">
        <p14:creationId xmlns:p14="http://schemas.microsoft.com/office/powerpoint/2010/main" val="2313782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3"/>
          <p:cNvSpPr txBox="1">
            <a:spLocks noGrp="1"/>
          </p:cNvSpPr>
          <p:nvPr>
            <p:ph type="title"/>
          </p:nvPr>
        </p:nvSpPr>
        <p:spPr>
          <a:xfrm>
            <a:off x="1519650" y="1860224"/>
            <a:ext cx="6104700" cy="1572300"/>
          </a:xfrm>
          <a:prstGeom prst="rect">
            <a:avLst/>
          </a:prstGeom>
        </p:spPr>
        <p:txBody>
          <a:bodyPr spcFirstLastPara="1" wrap="square" lIns="91425" tIns="91425" rIns="91425" bIns="91425" anchor="ctr" anchorCtr="0">
            <a:noAutofit/>
          </a:bodyPr>
          <a:lstStyle/>
          <a:p>
            <a:pPr lvl="0"/>
            <a:r>
              <a:rPr lang="en-US" dirty="0" err="1" smtClean="0">
                <a:solidFill>
                  <a:schemeClr val="accent2"/>
                </a:solidFill>
              </a:rPr>
              <a:t>BackEnd</a:t>
            </a:r>
            <a:r>
              <a:rPr lang="en-US" dirty="0" smtClean="0">
                <a:solidFill>
                  <a:schemeClr val="accent2"/>
                </a:solidFill>
              </a:rPr>
              <a:t> </a:t>
            </a:r>
            <a:r>
              <a:rPr lang="en-US" dirty="0">
                <a:solidFill>
                  <a:schemeClr val="accent2"/>
                </a:solidFill>
              </a:rPr>
              <a:t>Demo </a:t>
            </a:r>
            <a:r>
              <a:rPr lang="en-US" dirty="0" err="1">
                <a:solidFill>
                  <a:schemeClr val="accent2"/>
                </a:solidFill>
              </a:rPr>
              <a:t>với</a:t>
            </a:r>
            <a:r>
              <a:rPr lang="en-US" dirty="0">
                <a:solidFill>
                  <a:schemeClr val="accent2"/>
                </a:solidFill>
              </a:rPr>
              <a:t> .NET CORE </a:t>
            </a:r>
            <a:endParaRPr dirty="0">
              <a:solidFill>
                <a:schemeClr val="accent2"/>
              </a:solidFill>
            </a:endParaRPr>
          </a:p>
        </p:txBody>
      </p:sp>
      <p:sp>
        <p:nvSpPr>
          <p:cNvPr id="463" name="Google Shape;463;p43"/>
          <p:cNvSpPr/>
          <p:nvPr/>
        </p:nvSpPr>
        <p:spPr>
          <a:xfrm>
            <a:off x="3988925" y="692925"/>
            <a:ext cx="1167300" cy="116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43"/>
          <p:cNvGrpSpPr/>
          <p:nvPr/>
        </p:nvGrpSpPr>
        <p:grpSpPr>
          <a:xfrm>
            <a:off x="7378395" y="2464574"/>
            <a:ext cx="363590" cy="363603"/>
            <a:chOff x="6800850" y="3818100"/>
            <a:chExt cx="348300" cy="348313"/>
          </a:xfrm>
        </p:grpSpPr>
        <p:sp>
          <p:nvSpPr>
            <p:cNvPr id="465" name="Google Shape;465;p43"/>
            <p:cNvSpPr/>
            <p:nvPr/>
          </p:nvSpPr>
          <p:spPr>
            <a:xfrm>
              <a:off x="6800850" y="3818113"/>
              <a:ext cx="348300" cy="34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6800850" y="3818100"/>
              <a:ext cx="348300" cy="348300"/>
            </a:xfrm>
            <a:prstGeom prst="star4">
              <a:avLst>
                <a:gd name="adj" fmla="val 1066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43"/>
          <p:cNvSpPr/>
          <p:nvPr/>
        </p:nvSpPr>
        <p:spPr>
          <a:xfrm rot="5400000">
            <a:off x="1802206" y="1582733"/>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324300" y="1010279"/>
            <a:ext cx="532200" cy="532200"/>
          </a:xfrm>
          <a:prstGeom prst="star4">
            <a:avLst>
              <a:gd name="adj" fmla="val 1980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txBox="1">
            <a:spLocks noGrp="1"/>
          </p:cNvSpPr>
          <p:nvPr>
            <p:ph type="title" idx="2"/>
          </p:nvPr>
        </p:nvSpPr>
        <p:spPr>
          <a:xfrm>
            <a:off x="3989650" y="855525"/>
            <a:ext cx="116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472" name="Google Shape;472;p43"/>
          <p:cNvSpPr/>
          <p:nvPr/>
        </p:nvSpPr>
        <p:spPr>
          <a:xfrm>
            <a:off x="720000" y="42398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8135400" y="5399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89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92455" y="404694"/>
            <a:ext cx="5451599" cy="457153"/>
          </a:xfrm>
          <a:prstGeom prst="rect">
            <a:avLst/>
          </a:prstGeom>
        </p:spPr>
        <p:txBody>
          <a:bodyPr spcFirstLastPara="1" wrap="square" lIns="91425" tIns="91425" rIns="91425" bIns="91425" anchor="ctr" anchorCtr="0">
            <a:noAutofit/>
          </a:bodyPr>
          <a:lstStyle/>
          <a:p>
            <a:pPr algn="l"/>
            <a:r>
              <a:rPr lang="en-US" sz="2500" b="1" dirty="0" err="1" smtClean="0"/>
              <a:t>Tạo</a:t>
            </a:r>
            <a:r>
              <a:rPr lang="en-US" sz="2500" b="1" dirty="0" smtClean="0"/>
              <a:t> project</a:t>
            </a:r>
            <a:r>
              <a:rPr lang="en-US" sz="2000" dirty="0" smtClean="0"/>
              <a:t/>
            </a:r>
            <a:br>
              <a:rPr lang="en-US" sz="2000" dirty="0" smtClean="0"/>
            </a:br>
            <a:endParaRPr sz="2000" dirty="0"/>
          </a:p>
        </p:txBody>
      </p:sp>
      <p:pic>
        <p:nvPicPr>
          <p:cNvPr id="3" name="Picture 2"/>
          <p:cNvPicPr>
            <a:picLocks noChangeAspect="1"/>
          </p:cNvPicPr>
          <p:nvPr/>
        </p:nvPicPr>
        <p:blipFill>
          <a:blip r:embed="rId3"/>
          <a:stretch>
            <a:fillRect/>
          </a:stretch>
        </p:blipFill>
        <p:spPr>
          <a:xfrm>
            <a:off x="273269" y="678707"/>
            <a:ext cx="7329926" cy="4121071"/>
          </a:xfrm>
          <a:prstGeom prst="rect">
            <a:avLst/>
          </a:prstGeom>
        </p:spPr>
      </p:pic>
    </p:spTree>
    <p:extLst>
      <p:ext uri="{BB962C8B-B14F-4D97-AF65-F5344CB8AC3E}">
        <p14:creationId xmlns:p14="http://schemas.microsoft.com/office/powerpoint/2010/main" val="20599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92455" y="404694"/>
            <a:ext cx="5451599" cy="457153"/>
          </a:xfrm>
          <a:prstGeom prst="rect">
            <a:avLst/>
          </a:prstGeom>
        </p:spPr>
        <p:txBody>
          <a:bodyPr spcFirstLastPara="1" wrap="square" lIns="91425" tIns="91425" rIns="91425" bIns="91425" anchor="ctr" anchorCtr="0">
            <a:noAutofit/>
          </a:bodyPr>
          <a:lstStyle/>
          <a:p>
            <a:pPr algn="l"/>
            <a:r>
              <a:rPr lang="en-US" sz="2500" b="1" dirty="0" err="1" smtClean="0"/>
              <a:t>Tạo</a:t>
            </a:r>
            <a:r>
              <a:rPr lang="en-US" sz="2500" b="1" dirty="0" smtClean="0"/>
              <a:t> project</a:t>
            </a:r>
            <a:r>
              <a:rPr lang="en-US" sz="2000" dirty="0" smtClean="0"/>
              <a:t/>
            </a:r>
            <a:br>
              <a:rPr lang="en-US" sz="2000" dirty="0" smtClean="0"/>
            </a:br>
            <a:endParaRPr sz="2000" dirty="0"/>
          </a:p>
        </p:txBody>
      </p:sp>
      <p:pic>
        <p:nvPicPr>
          <p:cNvPr id="2" name="Picture 1"/>
          <p:cNvPicPr>
            <a:picLocks noChangeAspect="1"/>
          </p:cNvPicPr>
          <p:nvPr/>
        </p:nvPicPr>
        <p:blipFill>
          <a:blip r:embed="rId3"/>
          <a:stretch>
            <a:fillRect/>
          </a:stretch>
        </p:blipFill>
        <p:spPr>
          <a:xfrm>
            <a:off x="192454" y="721928"/>
            <a:ext cx="7277879" cy="4091809"/>
          </a:xfrm>
          <a:prstGeom prst="rect">
            <a:avLst/>
          </a:prstGeom>
        </p:spPr>
      </p:pic>
    </p:spTree>
    <p:extLst>
      <p:ext uri="{BB962C8B-B14F-4D97-AF65-F5344CB8AC3E}">
        <p14:creationId xmlns:p14="http://schemas.microsoft.com/office/powerpoint/2010/main" val="2000855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92455" y="404694"/>
            <a:ext cx="5451599" cy="457153"/>
          </a:xfrm>
          <a:prstGeom prst="rect">
            <a:avLst/>
          </a:prstGeom>
        </p:spPr>
        <p:txBody>
          <a:bodyPr spcFirstLastPara="1" wrap="square" lIns="91425" tIns="91425" rIns="91425" bIns="91425" anchor="ctr" anchorCtr="0">
            <a:noAutofit/>
          </a:bodyPr>
          <a:lstStyle/>
          <a:p>
            <a:pPr algn="l"/>
            <a:r>
              <a:rPr lang="en-US" sz="2500" b="1" dirty="0" err="1" smtClean="0"/>
              <a:t>Tạo</a:t>
            </a:r>
            <a:r>
              <a:rPr lang="en-US" sz="2500" b="1" dirty="0" smtClean="0"/>
              <a:t> project</a:t>
            </a:r>
            <a:r>
              <a:rPr lang="en-US" sz="2000" dirty="0" smtClean="0"/>
              <a:t/>
            </a:r>
            <a:br>
              <a:rPr lang="en-US" sz="2000" dirty="0" smtClean="0"/>
            </a:br>
            <a:endParaRPr sz="2000" dirty="0"/>
          </a:p>
        </p:txBody>
      </p:sp>
      <p:pic>
        <p:nvPicPr>
          <p:cNvPr id="3" name="Picture 2"/>
          <p:cNvPicPr>
            <a:picLocks noChangeAspect="1"/>
          </p:cNvPicPr>
          <p:nvPr/>
        </p:nvPicPr>
        <p:blipFill>
          <a:blip r:embed="rId3"/>
          <a:stretch>
            <a:fillRect/>
          </a:stretch>
        </p:blipFill>
        <p:spPr>
          <a:xfrm>
            <a:off x="192455" y="717353"/>
            <a:ext cx="7229936" cy="4064854"/>
          </a:xfrm>
          <a:prstGeom prst="rect">
            <a:avLst/>
          </a:prstGeom>
        </p:spPr>
      </p:pic>
    </p:spTree>
    <p:extLst>
      <p:ext uri="{BB962C8B-B14F-4D97-AF65-F5344CB8AC3E}">
        <p14:creationId xmlns:p14="http://schemas.microsoft.com/office/powerpoint/2010/main" val="1941405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793579"/>
            <a:ext cx="7932041" cy="1623802"/>
          </a:xfrm>
          <a:prstGeom prst="rect">
            <a:avLst/>
          </a:prstGeom>
        </p:spPr>
        <p:txBody>
          <a:bodyPr spcFirstLastPara="1" wrap="square" lIns="91425" tIns="91425" rIns="91425" bIns="91425" anchor="ctr" anchorCtr="0">
            <a:noAutofit/>
          </a:bodyPr>
          <a:lstStyle/>
          <a:p>
            <a:pPr algn="l"/>
            <a:r>
              <a:rPr lang="en-US" sz="2500" b="1" dirty="0" smtClean="0"/>
              <a:t>Add Packages</a:t>
            </a:r>
            <a:r>
              <a:rPr lang="en-US" sz="2500" b="1" dirty="0"/>
              <a:t/>
            </a:r>
            <a:br>
              <a:rPr lang="en-US" sz="2500" b="1" dirty="0"/>
            </a:br>
            <a:r>
              <a:rPr lang="en-US" sz="2000" dirty="0" err="1" smtClean="0"/>
              <a:t>HotChocolate.AspNetCore</a:t>
            </a:r>
            <a:r>
              <a:rPr lang="en-US" sz="2000" dirty="0" smtClean="0"/>
              <a:t> version 13.0.0</a:t>
            </a:r>
            <a:r>
              <a:rPr lang="en-US" sz="2000" dirty="0"/>
              <a:t/>
            </a:r>
            <a:br>
              <a:rPr lang="en-US" sz="2000" dirty="0"/>
            </a:br>
            <a:r>
              <a:rPr lang="en-US" sz="2000" dirty="0" err="1" smtClean="0"/>
              <a:t>HotChocolate.Data.EntityFramework</a:t>
            </a:r>
            <a:r>
              <a:rPr lang="en-US" sz="2000" dirty="0"/>
              <a:t> version </a:t>
            </a:r>
            <a:r>
              <a:rPr lang="en-US" sz="2000" dirty="0" smtClean="0"/>
              <a:t>13.0.0</a:t>
            </a:r>
            <a:r>
              <a:rPr lang="en-US" sz="2000" dirty="0"/>
              <a:t/>
            </a:r>
            <a:br>
              <a:rPr lang="en-US" sz="2000" dirty="0"/>
            </a:br>
            <a:r>
              <a:rPr lang="en-US" sz="2000" dirty="0" err="1" smtClean="0"/>
              <a:t>Microsoft.EntityFrameworkCore.Design</a:t>
            </a:r>
            <a:r>
              <a:rPr lang="en-US" sz="2000" dirty="0" smtClean="0"/>
              <a:t> </a:t>
            </a:r>
            <a:r>
              <a:rPr lang="en-US" sz="2000" dirty="0"/>
              <a:t>version </a:t>
            </a:r>
            <a:r>
              <a:rPr lang="en-US" sz="2000" dirty="0" smtClean="0"/>
              <a:t>5.0.14</a:t>
            </a:r>
            <a:r>
              <a:rPr lang="en-US" sz="2000" dirty="0"/>
              <a:t/>
            </a:r>
            <a:br>
              <a:rPr lang="en-US" sz="2000" dirty="0"/>
            </a:br>
            <a:r>
              <a:rPr lang="en-US" sz="2000" dirty="0" err="1" smtClean="0"/>
              <a:t>Microsoft.EntityFrameworkCore.SqlServer</a:t>
            </a:r>
            <a:r>
              <a:rPr lang="en-US" sz="2000" dirty="0" smtClean="0"/>
              <a:t> </a:t>
            </a:r>
            <a:r>
              <a:rPr lang="en-US" sz="2000" dirty="0"/>
              <a:t>version </a:t>
            </a:r>
            <a:r>
              <a:rPr lang="en-US" sz="2000" dirty="0" smtClean="0"/>
              <a:t>5.0.14</a:t>
            </a:r>
            <a:r>
              <a:rPr lang="en-US" sz="2000" dirty="0"/>
              <a:t/>
            </a:r>
            <a:br>
              <a:rPr lang="en-US" sz="2000" dirty="0"/>
            </a:br>
            <a:r>
              <a:rPr lang="en-US" sz="2000" dirty="0" err="1" smtClean="0"/>
              <a:t>Microsoft.EntityFrameworkCore</a:t>
            </a:r>
            <a:r>
              <a:rPr lang="en-US" sz="2000" dirty="0" smtClean="0"/>
              <a:t> </a:t>
            </a:r>
            <a:r>
              <a:rPr lang="en-US" sz="2000" dirty="0"/>
              <a:t>version </a:t>
            </a:r>
            <a:r>
              <a:rPr lang="en-US" sz="2000" dirty="0" smtClean="0"/>
              <a:t>5.0.14</a:t>
            </a:r>
            <a:r>
              <a:rPr lang="en-US" sz="2000" dirty="0"/>
              <a:t/>
            </a:r>
            <a:br>
              <a:rPr lang="en-US" sz="2000" dirty="0"/>
            </a:br>
            <a:r>
              <a:rPr lang="en-US" sz="2000" dirty="0" err="1" smtClean="0"/>
              <a:t>GraphQL.Server.Ui.Voyager</a:t>
            </a:r>
            <a:r>
              <a:rPr lang="en-US" sz="2000" dirty="0" smtClean="0"/>
              <a:t> </a:t>
            </a:r>
            <a:r>
              <a:rPr lang="en-US" sz="2000" dirty="0"/>
              <a:t>version 5.2.0</a:t>
            </a:r>
            <a:r>
              <a:rPr lang="en-US" sz="2000" dirty="0" smtClean="0"/>
              <a:t/>
            </a:r>
            <a:br>
              <a:rPr lang="en-US" sz="2000" dirty="0" smtClean="0"/>
            </a:br>
            <a:endParaRPr sz="2000" dirty="0"/>
          </a:p>
        </p:txBody>
      </p:sp>
    </p:spTree>
    <p:extLst>
      <p:ext uri="{BB962C8B-B14F-4D97-AF65-F5344CB8AC3E}">
        <p14:creationId xmlns:p14="http://schemas.microsoft.com/office/powerpoint/2010/main" val="2826654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6"/>
            <a:ext cx="7932041" cy="2201869"/>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smtClean="0"/>
              <a:t> </a:t>
            </a:r>
            <a:r>
              <a:rPr lang="en-US" sz="2000" dirty="0" err="1" smtClean="0"/>
              <a:t>vào</a:t>
            </a:r>
            <a:r>
              <a:rPr lang="en-US" sz="2000" dirty="0" smtClean="0"/>
              <a:t> </a:t>
            </a:r>
            <a:r>
              <a:rPr lang="en-US" sz="2000" b="1" dirty="0" err="1" smtClean="0"/>
              <a:t>status.cs</a:t>
            </a:r>
            <a:r>
              <a:rPr lang="en-US" sz="2000" dirty="0" smtClean="0"/>
              <a:t>:</a:t>
            </a:r>
            <a:br>
              <a:rPr lang="en-US" sz="2000" dirty="0" smtClean="0"/>
            </a:br>
            <a:r>
              <a:rPr lang="en-US" sz="2000" dirty="0" smtClean="0"/>
              <a:t>        private </a:t>
            </a:r>
            <a:r>
              <a:rPr lang="en-US" sz="2000" dirty="0" err="1"/>
              <a:t>readonly</a:t>
            </a:r>
            <a:r>
              <a:rPr lang="en-US" sz="2000" dirty="0"/>
              <a:t> </a:t>
            </a:r>
            <a:r>
              <a:rPr lang="en-US" sz="2000" dirty="0" err="1"/>
              <a:t>IConfiguration</a:t>
            </a:r>
            <a:r>
              <a:rPr lang="en-US" sz="2000" dirty="0"/>
              <a:t> Configuration;</a:t>
            </a:r>
            <a:br>
              <a:rPr lang="en-US" sz="2000" dirty="0"/>
            </a:br>
            <a:r>
              <a:rPr lang="en-US" sz="2000" dirty="0" smtClean="0"/>
              <a:t>        public </a:t>
            </a:r>
            <a:r>
              <a:rPr lang="en-US" sz="2000" dirty="0"/>
              <a:t>Startup(</a:t>
            </a:r>
            <a:r>
              <a:rPr lang="en-US" sz="2000" dirty="0" err="1"/>
              <a:t>IConfiguration</a:t>
            </a:r>
            <a:r>
              <a:rPr lang="en-US" sz="2000" dirty="0"/>
              <a:t> configuration)</a:t>
            </a:r>
            <a:br>
              <a:rPr lang="en-US" sz="2000" dirty="0"/>
            </a:br>
            <a:r>
              <a:rPr lang="en-US" sz="2000" dirty="0"/>
              <a:t>     </a:t>
            </a:r>
            <a:r>
              <a:rPr lang="en-US" sz="2000" dirty="0" smtClean="0"/>
              <a:t>   {</a:t>
            </a:r>
            <a:r>
              <a:rPr lang="en-US" sz="2000" dirty="0"/>
              <a:t/>
            </a:r>
            <a:br>
              <a:rPr lang="en-US" sz="2000" dirty="0"/>
            </a:br>
            <a:r>
              <a:rPr lang="en-US" sz="2000" dirty="0"/>
              <a:t>            Configuration = configuration;</a:t>
            </a:r>
            <a:br>
              <a:rPr lang="en-US" sz="2000" dirty="0"/>
            </a:br>
            <a:r>
              <a:rPr lang="en-US" sz="2000" dirty="0"/>
              <a:t>        }</a:t>
            </a:r>
            <a:endParaRPr sz="2000" dirty="0"/>
          </a:p>
        </p:txBody>
      </p:sp>
    </p:spTree>
    <p:extLst>
      <p:ext uri="{BB962C8B-B14F-4D97-AF65-F5344CB8AC3E}">
        <p14:creationId xmlns:p14="http://schemas.microsoft.com/office/powerpoint/2010/main" val="3382348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smtClean="0"/>
              <a:t> </a:t>
            </a:r>
            <a:r>
              <a:rPr lang="en-US" sz="2000" dirty="0" err="1" smtClean="0"/>
              <a:t>student.cs</a:t>
            </a:r>
            <a:r>
              <a:rPr lang="en-US" sz="2000" dirty="0" smtClean="0"/>
              <a:t> </a:t>
            </a:r>
            <a:r>
              <a:rPr lang="en-US" sz="2000" dirty="0" err="1" smtClean="0"/>
              <a:t>và</a:t>
            </a:r>
            <a:r>
              <a:rPr lang="en-US" sz="2000" dirty="0" smtClean="0"/>
              <a:t> </a:t>
            </a:r>
            <a:r>
              <a:rPr lang="en-US" sz="2000" dirty="0" err="1" smtClean="0"/>
              <a:t>class.cs</a:t>
            </a:r>
            <a:r>
              <a:rPr lang="en-US" sz="2000" dirty="0" smtClean="0"/>
              <a:t/>
            </a:r>
            <a:br>
              <a:rPr lang="en-US" sz="2000" dirty="0" smtClean="0"/>
            </a:br>
            <a:r>
              <a:rPr lang="en-US" sz="2000" dirty="0" smtClean="0"/>
              <a:t>        </a:t>
            </a:r>
            <a:endParaRPr sz="2000" dirty="0"/>
          </a:p>
        </p:txBody>
      </p:sp>
      <p:pic>
        <p:nvPicPr>
          <p:cNvPr id="2" name="Picture 1"/>
          <p:cNvPicPr>
            <a:picLocks noChangeAspect="1"/>
          </p:cNvPicPr>
          <p:nvPr/>
        </p:nvPicPr>
        <p:blipFill>
          <a:blip r:embed="rId3"/>
          <a:stretch>
            <a:fillRect/>
          </a:stretch>
        </p:blipFill>
        <p:spPr>
          <a:xfrm>
            <a:off x="118882" y="922940"/>
            <a:ext cx="4667250" cy="2667000"/>
          </a:xfrm>
          <a:prstGeom prst="rect">
            <a:avLst/>
          </a:prstGeom>
        </p:spPr>
      </p:pic>
      <p:pic>
        <p:nvPicPr>
          <p:cNvPr id="4" name="Picture 3"/>
          <p:cNvPicPr>
            <a:picLocks noChangeAspect="1"/>
          </p:cNvPicPr>
          <p:nvPr/>
        </p:nvPicPr>
        <p:blipFill>
          <a:blip r:embed="rId4"/>
          <a:stretch>
            <a:fillRect/>
          </a:stretch>
        </p:blipFill>
        <p:spPr>
          <a:xfrm>
            <a:off x="5007842" y="922940"/>
            <a:ext cx="4019550" cy="2914650"/>
          </a:xfrm>
          <a:prstGeom prst="rect">
            <a:avLst/>
          </a:prstGeom>
        </p:spPr>
      </p:pic>
    </p:spTree>
    <p:extLst>
      <p:ext uri="{BB962C8B-B14F-4D97-AF65-F5344CB8AC3E}">
        <p14:creationId xmlns:p14="http://schemas.microsoft.com/office/powerpoint/2010/main" val="226035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2"/>
          <p:cNvSpPr/>
          <p:nvPr/>
        </p:nvSpPr>
        <p:spPr>
          <a:xfrm rot="-5400000">
            <a:off x="6143739" y="20397"/>
            <a:ext cx="1628700" cy="40641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rot="-5400000">
            <a:off x="6143739" y="1770474"/>
            <a:ext cx="1628700" cy="40641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rot="-5400000">
            <a:off x="6245289" y="129447"/>
            <a:ext cx="1425600" cy="3846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rot="-5400000">
            <a:off x="6245289" y="1879524"/>
            <a:ext cx="1425600" cy="3846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rot="-5400000">
            <a:off x="1359652" y="18147"/>
            <a:ext cx="1628700" cy="40641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rot="-5400000">
            <a:off x="1359651" y="1770474"/>
            <a:ext cx="1628700" cy="40641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rot="-5400000">
            <a:off x="1461176" y="1879524"/>
            <a:ext cx="1425600" cy="3846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rot="-5400000">
            <a:off x="1461177" y="127197"/>
            <a:ext cx="1425600" cy="3846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7773327" y="1634972"/>
            <a:ext cx="834900" cy="83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38" name="Google Shape;438;p42"/>
          <p:cNvSpPr/>
          <p:nvPr/>
        </p:nvSpPr>
        <p:spPr>
          <a:xfrm>
            <a:off x="528840" y="1632747"/>
            <a:ext cx="834900" cy="83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txBox="1">
            <a:spLocks noGrp="1"/>
          </p:cNvSpPr>
          <p:nvPr>
            <p:ph type="title"/>
          </p:nvPr>
        </p:nvSpPr>
        <p:spPr>
          <a:xfrm>
            <a:off x="1444315" y="1519184"/>
            <a:ext cx="2374800" cy="1064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Tổng quan về GraphQL</a:t>
            </a:r>
            <a:endParaRPr dirty="0"/>
          </a:p>
        </p:txBody>
      </p:sp>
      <p:sp>
        <p:nvSpPr>
          <p:cNvPr id="440" name="Google Shape;440;p42"/>
          <p:cNvSpPr txBox="1">
            <a:spLocks noGrp="1"/>
          </p:cNvSpPr>
          <p:nvPr>
            <p:ph type="title" idx="2"/>
          </p:nvPr>
        </p:nvSpPr>
        <p:spPr>
          <a:xfrm>
            <a:off x="559739" y="1753497"/>
            <a:ext cx="773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41" name="Google Shape;441;p42"/>
          <p:cNvSpPr/>
          <p:nvPr/>
        </p:nvSpPr>
        <p:spPr>
          <a:xfrm>
            <a:off x="528851" y="3385074"/>
            <a:ext cx="834900" cy="834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7804239" y="3415974"/>
            <a:ext cx="773100" cy="77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2"/>
          <p:cNvSpPr txBox="1">
            <a:spLocks noGrp="1"/>
          </p:cNvSpPr>
          <p:nvPr>
            <p:ph type="title" idx="3"/>
          </p:nvPr>
        </p:nvSpPr>
        <p:spPr>
          <a:xfrm>
            <a:off x="5035089" y="1521435"/>
            <a:ext cx="2585838" cy="106201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So sánh GraphQL và REST API</a:t>
            </a:r>
            <a:endParaRPr dirty="0"/>
          </a:p>
        </p:txBody>
      </p:sp>
      <p:sp>
        <p:nvSpPr>
          <p:cNvPr id="444" name="Google Shape;444;p42"/>
          <p:cNvSpPr txBox="1">
            <a:spLocks noGrp="1"/>
          </p:cNvSpPr>
          <p:nvPr>
            <p:ph type="title" idx="4"/>
          </p:nvPr>
        </p:nvSpPr>
        <p:spPr>
          <a:xfrm>
            <a:off x="7804227" y="1755722"/>
            <a:ext cx="773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6" name="Google Shape;446;p42"/>
          <p:cNvSpPr txBox="1">
            <a:spLocks noGrp="1"/>
          </p:cNvSpPr>
          <p:nvPr>
            <p:ph type="title" idx="6"/>
          </p:nvPr>
        </p:nvSpPr>
        <p:spPr>
          <a:xfrm>
            <a:off x="1444314" y="3276725"/>
            <a:ext cx="2652662" cy="10850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BackEnd Demo với .NET CORE </a:t>
            </a:r>
            <a:endParaRPr dirty="0"/>
          </a:p>
        </p:txBody>
      </p:sp>
      <p:sp>
        <p:nvSpPr>
          <p:cNvPr id="447" name="Google Shape;447;p42"/>
          <p:cNvSpPr txBox="1">
            <a:spLocks noGrp="1"/>
          </p:cNvSpPr>
          <p:nvPr>
            <p:ph type="title" idx="7"/>
          </p:nvPr>
        </p:nvSpPr>
        <p:spPr>
          <a:xfrm>
            <a:off x="559751" y="3505824"/>
            <a:ext cx="773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49" name="Google Shape;449;p42"/>
          <p:cNvSpPr txBox="1">
            <a:spLocks noGrp="1"/>
          </p:cNvSpPr>
          <p:nvPr>
            <p:ph type="title" idx="9"/>
          </p:nvPr>
        </p:nvSpPr>
        <p:spPr>
          <a:xfrm>
            <a:off x="5012452" y="3276726"/>
            <a:ext cx="2593013" cy="108506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FrontEnd Demo với REACTJS</a:t>
            </a:r>
            <a:endParaRPr dirty="0"/>
          </a:p>
        </p:txBody>
      </p:sp>
      <p:sp>
        <p:nvSpPr>
          <p:cNvPr id="450" name="Google Shape;450;p42"/>
          <p:cNvSpPr txBox="1">
            <a:spLocks noGrp="1"/>
          </p:cNvSpPr>
          <p:nvPr>
            <p:ph type="title" idx="13"/>
          </p:nvPr>
        </p:nvSpPr>
        <p:spPr>
          <a:xfrm>
            <a:off x="7804227" y="3505824"/>
            <a:ext cx="773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2" name="Google Shape;452;p42"/>
          <p:cNvSpPr txBox="1">
            <a:spLocks noGrp="1"/>
          </p:cNvSpPr>
          <p:nvPr>
            <p:ph type="title" idx="15"/>
          </p:nvPr>
        </p:nvSpPr>
        <p:spPr>
          <a:xfrm>
            <a:off x="1598575" y="540000"/>
            <a:ext cx="59469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grpSp>
        <p:nvGrpSpPr>
          <p:cNvPr id="453" name="Google Shape;453;p42"/>
          <p:cNvGrpSpPr/>
          <p:nvPr/>
        </p:nvGrpSpPr>
        <p:grpSpPr>
          <a:xfrm>
            <a:off x="8240512" y="541817"/>
            <a:ext cx="532272" cy="532291"/>
            <a:chOff x="6800850" y="3818100"/>
            <a:chExt cx="348300" cy="348313"/>
          </a:xfrm>
        </p:grpSpPr>
        <p:sp>
          <p:nvSpPr>
            <p:cNvPr id="454" name="Google Shape;454;p42"/>
            <p:cNvSpPr/>
            <p:nvPr/>
          </p:nvSpPr>
          <p:spPr>
            <a:xfrm>
              <a:off x="6800850" y="3818113"/>
              <a:ext cx="348300" cy="3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6800850" y="3818100"/>
              <a:ext cx="348300" cy="348300"/>
            </a:xfrm>
            <a:prstGeom prst="star4">
              <a:avLst>
                <a:gd name="adj" fmla="val 1066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42"/>
          <p:cNvSpPr/>
          <p:nvPr/>
        </p:nvSpPr>
        <p:spPr>
          <a:xfrm>
            <a:off x="680189" y="371896"/>
            <a:ext cx="532200" cy="532200"/>
          </a:xfrm>
          <a:prstGeom prst="star4">
            <a:avLst>
              <a:gd name="adj" fmla="val 1980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330575" y="1074107"/>
            <a:ext cx="270000" cy="2697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a:t> </a:t>
            </a:r>
            <a:r>
              <a:rPr lang="en-US" sz="2000" dirty="0" err="1" smtClean="0"/>
              <a:t>DatabaseContext.cs</a:t>
            </a:r>
            <a:r>
              <a:rPr lang="en-US" sz="2000" dirty="0" smtClean="0"/>
              <a:t/>
            </a:r>
            <a:br>
              <a:rPr lang="en-US" sz="2000" dirty="0" smtClean="0"/>
            </a:br>
            <a:r>
              <a:rPr lang="en-US" sz="2000" dirty="0" smtClean="0"/>
              <a:t>        </a:t>
            </a:r>
            <a:endParaRPr sz="2000" dirty="0"/>
          </a:p>
        </p:txBody>
      </p:sp>
      <p:pic>
        <p:nvPicPr>
          <p:cNvPr id="6" name="Picture 5"/>
          <p:cNvPicPr>
            <a:picLocks noChangeAspect="1"/>
          </p:cNvPicPr>
          <p:nvPr/>
        </p:nvPicPr>
        <p:blipFill>
          <a:blip r:embed="rId3"/>
          <a:stretch>
            <a:fillRect/>
          </a:stretch>
        </p:blipFill>
        <p:spPr>
          <a:xfrm>
            <a:off x="118882" y="998483"/>
            <a:ext cx="8806421" cy="3014990"/>
          </a:xfrm>
          <a:prstGeom prst="rect">
            <a:avLst/>
          </a:prstGeom>
        </p:spPr>
      </p:pic>
    </p:spTree>
    <p:extLst>
      <p:ext uri="{BB962C8B-B14F-4D97-AF65-F5344CB8AC3E}">
        <p14:creationId xmlns:p14="http://schemas.microsoft.com/office/powerpoint/2010/main" val="1782634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a:t> </a:t>
            </a:r>
            <a:r>
              <a:rPr lang="en-US" sz="2000" dirty="0" err="1"/>
              <a:t>ConnectionStrings</a:t>
            </a:r>
            <a:r>
              <a:rPr lang="en-US" sz="2000" dirty="0" smtClean="0"/>
              <a:t/>
            </a:r>
            <a:br>
              <a:rPr lang="en-US" sz="2000" dirty="0" smtClean="0"/>
            </a:br>
            <a:r>
              <a:rPr lang="en-US" sz="2000" dirty="0" smtClean="0"/>
              <a:t>        </a:t>
            </a:r>
            <a:endParaRPr sz="2000" dirty="0"/>
          </a:p>
        </p:txBody>
      </p:sp>
      <p:pic>
        <p:nvPicPr>
          <p:cNvPr id="2" name="Picture 1"/>
          <p:cNvPicPr>
            <a:picLocks noChangeAspect="1"/>
          </p:cNvPicPr>
          <p:nvPr/>
        </p:nvPicPr>
        <p:blipFill>
          <a:blip r:embed="rId3"/>
          <a:stretch>
            <a:fillRect/>
          </a:stretch>
        </p:blipFill>
        <p:spPr>
          <a:xfrm>
            <a:off x="118882" y="754142"/>
            <a:ext cx="8924245" cy="2932538"/>
          </a:xfrm>
          <a:prstGeom prst="rect">
            <a:avLst/>
          </a:prstGeom>
        </p:spPr>
      </p:pic>
    </p:spTree>
    <p:extLst>
      <p:ext uri="{BB962C8B-B14F-4D97-AF65-F5344CB8AC3E}">
        <p14:creationId xmlns:p14="http://schemas.microsoft.com/office/powerpoint/2010/main" val="16381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a:t> </a:t>
            </a:r>
            <a:r>
              <a:rPr lang="en-US" sz="2000" dirty="0" smtClean="0"/>
              <a:t>service</a:t>
            </a:r>
            <a:br>
              <a:rPr lang="en-US" sz="2000" dirty="0" smtClean="0"/>
            </a:br>
            <a:r>
              <a:rPr lang="en-US" sz="2000" dirty="0" smtClean="0"/>
              <a:t>        </a:t>
            </a:r>
            <a:endParaRPr sz="2000" dirty="0"/>
          </a:p>
        </p:txBody>
      </p:sp>
      <p:pic>
        <p:nvPicPr>
          <p:cNvPr id="3" name="Picture 2"/>
          <p:cNvPicPr>
            <a:picLocks noChangeAspect="1"/>
          </p:cNvPicPr>
          <p:nvPr/>
        </p:nvPicPr>
        <p:blipFill>
          <a:blip r:embed="rId3"/>
          <a:stretch>
            <a:fillRect/>
          </a:stretch>
        </p:blipFill>
        <p:spPr>
          <a:xfrm>
            <a:off x="118882" y="889372"/>
            <a:ext cx="9017010" cy="3083537"/>
          </a:xfrm>
          <a:prstGeom prst="rect">
            <a:avLst/>
          </a:prstGeom>
        </p:spPr>
      </p:pic>
    </p:spTree>
    <p:extLst>
      <p:ext uri="{BB962C8B-B14F-4D97-AF65-F5344CB8AC3E}">
        <p14:creationId xmlns:p14="http://schemas.microsoft.com/office/powerpoint/2010/main" val="3052306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a:t> </a:t>
            </a:r>
            <a:r>
              <a:rPr lang="en-US" sz="2000" dirty="0" smtClean="0"/>
              <a:t>service</a:t>
            </a:r>
            <a:br>
              <a:rPr lang="en-US" sz="2000" dirty="0" smtClean="0"/>
            </a:br>
            <a:r>
              <a:rPr lang="en-US" sz="2000" dirty="0" smtClean="0"/>
              <a:t>        </a:t>
            </a:r>
            <a:endParaRPr sz="2000" dirty="0"/>
          </a:p>
        </p:txBody>
      </p:sp>
      <p:pic>
        <p:nvPicPr>
          <p:cNvPr id="3" name="Picture 2"/>
          <p:cNvPicPr>
            <a:picLocks noChangeAspect="1"/>
          </p:cNvPicPr>
          <p:nvPr/>
        </p:nvPicPr>
        <p:blipFill>
          <a:blip r:embed="rId3"/>
          <a:stretch>
            <a:fillRect/>
          </a:stretch>
        </p:blipFill>
        <p:spPr>
          <a:xfrm>
            <a:off x="118882" y="889372"/>
            <a:ext cx="9017010" cy="3083537"/>
          </a:xfrm>
          <a:prstGeom prst="rect">
            <a:avLst/>
          </a:prstGeom>
        </p:spPr>
      </p:pic>
    </p:spTree>
    <p:extLst>
      <p:ext uri="{BB962C8B-B14F-4D97-AF65-F5344CB8AC3E}">
        <p14:creationId xmlns:p14="http://schemas.microsoft.com/office/powerpoint/2010/main" val="3279172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6"/>
            <a:ext cx="7932041" cy="1203387"/>
          </a:xfrm>
          <a:prstGeom prst="rect">
            <a:avLst/>
          </a:prstGeom>
        </p:spPr>
        <p:txBody>
          <a:bodyPr spcFirstLastPara="1" wrap="square" lIns="91425" tIns="91425" rIns="91425" bIns="91425" anchor="ctr" anchorCtr="0">
            <a:noAutofit/>
          </a:bodyPr>
          <a:lstStyle/>
          <a:p>
            <a:pPr algn="l"/>
            <a:r>
              <a:rPr lang="en-US" sz="2000" dirty="0" smtClean="0"/>
              <a:t>Add </a:t>
            </a:r>
            <a:r>
              <a:rPr lang="en-US" sz="2000" dirty="0"/>
              <a:t>migration: </a:t>
            </a:r>
            <a:r>
              <a:rPr lang="en-US" sz="2000" dirty="0" err="1"/>
              <a:t>dotnet</a:t>
            </a:r>
            <a:r>
              <a:rPr lang="en-US" sz="2000" dirty="0"/>
              <a:t> </a:t>
            </a:r>
            <a:r>
              <a:rPr lang="en-US" sz="2000" dirty="0" err="1"/>
              <a:t>ef</a:t>
            </a:r>
            <a:r>
              <a:rPr lang="en-US" sz="2000" dirty="0"/>
              <a:t> migrations add </a:t>
            </a:r>
            <a:r>
              <a:rPr lang="en-US" sz="2000" dirty="0" err="1" smtClean="0"/>
              <a:t>InitialCreate</a:t>
            </a:r>
            <a:r>
              <a:rPr lang="en-US" sz="2000" dirty="0"/>
              <a:t/>
            </a:r>
            <a:br>
              <a:rPr lang="en-US" sz="2000" dirty="0"/>
            </a:br>
            <a:r>
              <a:rPr lang="en-US" sz="2000" dirty="0"/>
              <a:t>Update database: </a:t>
            </a:r>
            <a:r>
              <a:rPr lang="en-US" sz="2000" dirty="0" err="1"/>
              <a:t>dotnet</a:t>
            </a:r>
            <a:r>
              <a:rPr lang="en-US" sz="2000" dirty="0"/>
              <a:t> </a:t>
            </a:r>
            <a:r>
              <a:rPr lang="en-US" sz="2000" dirty="0" err="1"/>
              <a:t>ef</a:t>
            </a:r>
            <a:r>
              <a:rPr lang="en-US" sz="2000" dirty="0"/>
              <a:t> database update</a:t>
            </a:r>
            <a:r>
              <a:rPr lang="en-US" sz="2000" dirty="0" smtClean="0"/>
              <a:t/>
            </a:r>
            <a:br>
              <a:rPr lang="en-US" sz="2000" dirty="0" smtClean="0"/>
            </a:br>
            <a:r>
              <a:rPr lang="en-US" sz="2000" dirty="0" smtClean="0"/>
              <a:t>       </a:t>
            </a:r>
            <a:endParaRPr sz="2000" dirty="0"/>
          </a:p>
        </p:txBody>
      </p:sp>
    </p:spTree>
    <p:extLst>
      <p:ext uri="{BB962C8B-B14F-4D97-AF65-F5344CB8AC3E}">
        <p14:creationId xmlns:p14="http://schemas.microsoft.com/office/powerpoint/2010/main" val="3168834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a:t> </a:t>
            </a:r>
            <a:r>
              <a:rPr lang="en-US" sz="2000" dirty="0" err="1" smtClean="0"/>
              <a:t>query.cs</a:t>
            </a:r>
            <a:r>
              <a:rPr lang="en-US" sz="2000" dirty="0" smtClean="0"/>
              <a:t/>
            </a:r>
            <a:br>
              <a:rPr lang="en-US" sz="2000" dirty="0" smtClean="0"/>
            </a:br>
            <a:r>
              <a:rPr lang="en-US" sz="2000" dirty="0" smtClean="0"/>
              <a:t>        </a:t>
            </a:r>
            <a:endParaRPr sz="2000" dirty="0"/>
          </a:p>
        </p:txBody>
      </p:sp>
      <p:pic>
        <p:nvPicPr>
          <p:cNvPr id="2" name="Picture 1"/>
          <p:cNvPicPr>
            <a:picLocks noChangeAspect="1"/>
          </p:cNvPicPr>
          <p:nvPr/>
        </p:nvPicPr>
        <p:blipFill>
          <a:blip r:embed="rId3"/>
          <a:stretch>
            <a:fillRect/>
          </a:stretch>
        </p:blipFill>
        <p:spPr>
          <a:xfrm>
            <a:off x="118882" y="828384"/>
            <a:ext cx="8999998" cy="3207588"/>
          </a:xfrm>
          <a:prstGeom prst="rect">
            <a:avLst/>
          </a:prstGeom>
        </p:spPr>
      </p:pic>
    </p:spTree>
    <p:extLst>
      <p:ext uri="{BB962C8B-B14F-4D97-AF65-F5344CB8AC3E}">
        <p14:creationId xmlns:p14="http://schemas.microsoft.com/office/powerpoint/2010/main" val="386684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err="1" smtClean="0"/>
              <a:t>Thêm</a:t>
            </a:r>
            <a:r>
              <a:rPr lang="en-US" sz="2000" dirty="0"/>
              <a:t> </a:t>
            </a:r>
            <a:r>
              <a:rPr lang="en-US" sz="2000" dirty="0" err="1" smtClean="0"/>
              <a:t>vào</a:t>
            </a:r>
            <a:r>
              <a:rPr lang="en-US" sz="2000" dirty="0" smtClean="0"/>
              <a:t> </a:t>
            </a:r>
            <a:r>
              <a:rPr lang="en-US" sz="2000" dirty="0" err="1" smtClean="0"/>
              <a:t>staup.cs</a:t>
            </a:r>
            <a:r>
              <a:rPr lang="en-US" sz="2000" dirty="0" smtClean="0"/>
              <a:t/>
            </a:r>
            <a:br>
              <a:rPr lang="en-US" sz="2000" dirty="0" smtClean="0"/>
            </a:br>
            <a:r>
              <a:rPr lang="en-US" sz="2000" dirty="0" smtClean="0"/>
              <a:t>        </a:t>
            </a:r>
            <a:endParaRPr sz="2000" dirty="0"/>
          </a:p>
        </p:txBody>
      </p:sp>
      <p:pic>
        <p:nvPicPr>
          <p:cNvPr id="3" name="Picture 2"/>
          <p:cNvPicPr>
            <a:picLocks noChangeAspect="1"/>
          </p:cNvPicPr>
          <p:nvPr/>
        </p:nvPicPr>
        <p:blipFill>
          <a:blip r:embed="rId3"/>
          <a:stretch>
            <a:fillRect/>
          </a:stretch>
        </p:blipFill>
        <p:spPr>
          <a:xfrm>
            <a:off x="193785" y="959775"/>
            <a:ext cx="2324100" cy="571500"/>
          </a:xfrm>
          <a:prstGeom prst="rect">
            <a:avLst/>
          </a:prstGeom>
        </p:spPr>
      </p:pic>
      <p:pic>
        <p:nvPicPr>
          <p:cNvPr id="4" name="Picture 3"/>
          <p:cNvPicPr>
            <a:picLocks noChangeAspect="1"/>
          </p:cNvPicPr>
          <p:nvPr/>
        </p:nvPicPr>
        <p:blipFill>
          <a:blip r:embed="rId4"/>
          <a:stretch>
            <a:fillRect/>
          </a:stretch>
        </p:blipFill>
        <p:spPr>
          <a:xfrm>
            <a:off x="193785" y="1666268"/>
            <a:ext cx="2486025" cy="819150"/>
          </a:xfrm>
          <a:prstGeom prst="rect">
            <a:avLst/>
          </a:prstGeom>
        </p:spPr>
      </p:pic>
      <p:pic>
        <p:nvPicPr>
          <p:cNvPr id="5" name="Picture 4"/>
          <p:cNvPicPr>
            <a:picLocks noChangeAspect="1"/>
          </p:cNvPicPr>
          <p:nvPr/>
        </p:nvPicPr>
        <p:blipFill>
          <a:blip r:embed="rId5"/>
          <a:stretch>
            <a:fillRect/>
          </a:stretch>
        </p:blipFill>
        <p:spPr>
          <a:xfrm>
            <a:off x="193785" y="2620411"/>
            <a:ext cx="3219450" cy="809625"/>
          </a:xfrm>
          <a:prstGeom prst="rect">
            <a:avLst/>
          </a:prstGeom>
        </p:spPr>
      </p:pic>
    </p:spTree>
    <p:extLst>
      <p:ext uri="{BB962C8B-B14F-4D97-AF65-F5344CB8AC3E}">
        <p14:creationId xmlns:p14="http://schemas.microsoft.com/office/powerpoint/2010/main" val="3847574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smtClean="0"/>
              <a:t>Update </a:t>
            </a:r>
            <a:r>
              <a:rPr lang="en-US" sz="2000" dirty="0" err="1" smtClean="0"/>
              <a:t>startup.cs</a:t>
            </a:r>
            <a:r>
              <a:rPr lang="en-US" sz="2000" dirty="0" smtClean="0"/>
              <a:t> </a:t>
            </a:r>
            <a:br>
              <a:rPr lang="en-US" sz="2000" dirty="0" smtClean="0"/>
            </a:br>
            <a:r>
              <a:rPr lang="en-US" sz="2000" dirty="0" smtClean="0"/>
              <a:t>        </a:t>
            </a:r>
            <a:endParaRPr sz="2000" dirty="0"/>
          </a:p>
        </p:txBody>
      </p:sp>
      <p:pic>
        <p:nvPicPr>
          <p:cNvPr id="2" name="Picture 1"/>
          <p:cNvPicPr>
            <a:picLocks noChangeAspect="1"/>
          </p:cNvPicPr>
          <p:nvPr/>
        </p:nvPicPr>
        <p:blipFill>
          <a:blip r:embed="rId3"/>
          <a:stretch>
            <a:fillRect/>
          </a:stretch>
        </p:blipFill>
        <p:spPr>
          <a:xfrm>
            <a:off x="193785" y="888289"/>
            <a:ext cx="5953125" cy="409575"/>
          </a:xfrm>
          <a:prstGeom prst="rect">
            <a:avLst/>
          </a:prstGeom>
        </p:spPr>
      </p:pic>
      <p:sp>
        <p:nvSpPr>
          <p:cNvPr id="8" name="Google Shape;478;p44"/>
          <p:cNvSpPr txBox="1">
            <a:spLocks/>
          </p:cNvSpPr>
          <p:nvPr/>
        </p:nvSpPr>
        <p:spPr>
          <a:xfrm>
            <a:off x="118882" y="1432011"/>
            <a:ext cx="7932041" cy="677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2pPr>
            <a:lvl3pPr marR="0" lvl="2"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3pPr>
            <a:lvl4pPr marR="0" lvl="3"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4pPr>
            <a:lvl5pPr marR="0" lvl="4"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5pPr>
            <a:lvl6pPr marR="0" lvl="5"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6pPr>
            <a:lvl7pPr marR="0" lvl="6"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7pPr>
            <a:lvl8pPr marR="0" lvl="7"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8pPr>
            <a:lvl9pPr marR="0" lvl="8"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9pPr>
          </a:lstStyle>
          <a:p>
            <a:pPr algn="l"/>
            <a:r>
              <a:rPr lang="en-US" sz="2000" dirty="0" smtClean="0"/>
              <a:t>Update </a:t>
            </a:r>
            <a:r>
              <a:rPr lang="en-US" sz="2000" dirty="0" err="1" smtClean="0"/>
              <a:t>query.cs</a:t>
            </a:r>
            <a:r>
              <a:rPr lang="en-US" sz="2000" dirty="0" smtClean="0"/>
              <a:t> </a:t>
            </a:r>
            <a:br>
              <a:rPr lang="en-US" sz="2000" dirty="0" smtClean="0"/>
            </a:br>
            <a:r>
              <a:rPr lang="en-US" sz="2000" dirty="0" smtClean="0"/>
              <a:t>        </a:t>
            </a:r>
            <a:endParaRPr lang="en-US" sz="2000" dirty="0"/>
          </a:p>
        </p:txBody>
      </p:sp>
      <p:pic>
        <p:nvPicPr>
          <p:cNvPr id="6" name="Picture 5"/>
          <p:cNvPicPr>
            <a:picLocks noChangeAspect="1"/>
          </p:cNvPicPr>
          <p:nvPr/>
        </p:nvPicPr>
        <p:blipFill>
          <a:blip r:embed="rId4"/>
          <a:stretch>
            <a:fillRect/>
          </a:stretch>
        </p:blipFill>
        <p:spPr>
          <a:xfrm>
            <a:off x="118882" y="1870841"/>
            <a:ext cx="8823785" cy="2770884"/>
          </a:xfrm>
          <a:prstGeom prst="rect">
            <a:avLst/>
          </a:prstGeom>
        </p:spPr>
      </p:pic>
    </p:spTree>
    <p:extLst>
      <p:ext uri="{BB962C8B-B14F-4D97-AF65-F5344CB8AC3E}">
        <p14:creationId xmlns:p14="http://schemas.microsoft.com/office/powerpoint/2010/main" val="3829596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smtClean="0"/>
              <a:t>Update </a:t>
            </a:r>
            <a:r>
              <a:rPr lang="en-US" sz="2000" dirty="0" err="1" smtClean="0"/>
              <a:t>startup.cs</a:t>
            </a:r>
            <a:r>
              <a:rPr lang="en-US" sz="2000" dirty="0" smtClean="0"/>
              <a:t> </a:t>
            </a:r>
            <a:br>
              <a:rPr lang="en-US" sz="2000" dirty="0" smtClean="0"/>
            </a:br>
            <a:r>
              <a:rPr lang="en-US" sz="2000" dirty="0" smtClean="0"/>
              <a:t>        </a:t>
            </a:r>
            <a:endParaRPr sz="2000" dirty="0"/>
          </a:p>
        </p:txBody>
      </p:sp>
      <p:sp>
        <p:nvSpPr>
          <p:cNvPr id="8" name="Google Shape;478;p44"/>
          <p:cNvSpPr txBox="1">
            <a:spLocks/>
          </p:cNvSpPr>
          <p:nvPr/>
        </p:nvSpPr>
        <p:spPr>
          <a:xfrm>
            <a:off x="118881" y="1694770"/>
            <a:ext cx="7932041" cy="677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2pPr>
            <a:lvl3pPr marR="0" lvl="2"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3pPr>
            <a:lvl4pPr marR="0" lvl="3"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4pPr>
            <a:lvl5pPr marR="0" lvl="4"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5pPr>
            <a:lvl6pPr marR="0" lvl="5"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6pPr>
            <a:lvl7pPr marR="0" lvl="6"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7pPr>
            <a:lvl8pPr marR="0" lvl="7"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8pPr>
            <a:lvl9pPr marR="0" lvl="8"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9pPr>
          </a:lstStyle>
          <a:p>
            <a:pPr algn="l"/>
            <a:r>
              <a:rPr lang="en-US" sz="2000" dirty="0" smtClean="0"/>
              <a:t>Update </a:t>
            </a:r>
            <a:r>
              <a:rPr lang="en-US" sz="2000" dirty="0" err="1" smtClean="0"/>
              <a:t>query.cs</a:t>
            </a:r>
            <a:r>
              <a:rPr lang="en-US" sz="2000" dirty="0" smtClean="0"/>
              <a:t> </a:t>
            </a:r>
            <a:br>
              <a:rPr lang="en-US" sz="2000" dirty="0" smtClean="0"/>
            </a:br>
            <a:r>
              <a:rPr lang="en-US" sz="2000" dirty="0" smtClean="0"/>
              <a:t>        </a:t>
            </a:r>
            <a:endParaRPr lang="en-US" sz="2000" dirty="0"/>
          </a:p>
        </p:txBody>
      </p:sp>
      <p:pic>
        <p:nvPicPr>
          <p:cNvPr id="3" name="Picture 2"/>
          <p:cNvPicPr>
            <a:picLocks noChangeAspect="1"/>
          </p:cNvPicPr>
          <p:nvPr/>
        </p:nvPicPr>
        <p:blipFill>
          <a:blip r:embed="rId3"/>
          <a:stretch>
            <a:fillRect/>
          </a:stretch>
        </p:blipFill>
        <p:spPr>
          <a:xfrm>
            <a:off x="205937" y="789895"/>
            <a:ext cx="2762250" cy="904875"/>
          </a:xfrm>
          <a:prstGeom prst="rect">
            <a:avLst/>
          </a:prstGeom>
        </p:spPr>
      </p:pic>
      <p:pic>
        <p:nvPicPr>
          <p:cNvPr id="4" name="Picture 3"/>
          <p:cNvPicPr>
            <a:picLocks noChangeAspect="1"/>
          </p:cNvPicPr>
          <p:nvPr/>
        </p:nvPicPr>
        <p:blipFill>
          <a:blip r:embed="rId4"/>
          <a:stretch>
            <a:fillRect/>
          </a:stretch>
        </p:blipFill>
        <p:spPr>
          <a:xfrm>
            <a:off x="205937" y="2208157"/>
            <a:ext cx="6153150" cy="1152525"/>
          </a:xfrm>
          <a:prstGeom prst="rect">
            <a:avLst/>
          </a:prstGeom>
        </p:spPr>
      </p:pic>
    </p:spTree>
    <p:extLst>
      <p:ext uri="{BB962C8B-B14F-4D97-AF65-F5344CB8AC3E}">
        <p14:creationId xmlns:p14="http://schemas.microsoft.com/office/powerpoint/2010/main" val="1781998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BackEnd</a:t>
            </a:r>
            <a:r>
              <a:rPr lang="en-US" sz="1600" dirty="0" smtClean="0">
                <a:solidFill>
                  <a:srgbClr val="0070C0"/>
                </a:solidFill>
              </a:rPr>
              <a:t> </a:t>
            </a:r>
            <a:r>
              <a:rPr lang="en-US" sz="1600" dirty="0">
                <a:solidFill>
                  <a:srgbClr val="0070C0"/>
                </a:solidFill>
              </a:rPr>
              <a:t>Demo </a:t>
            </a:r>
            <a:r>
              <a:rPr lang="en-US" sz="1600" dirty="0" err="1">
                <a:solidFill>
                  <a:srgbClr val="0070C0"/>
                </a:solidFill>
              </a:rPr>
              <a:t>với</a:t>
            </a:r>
            <a:r>
              <a:rPr lang="en-US" sz="1600" dirty="0">
                <a:solidFill>
                  <a:srgbClr val="0070C0"/>
                </a:solidFill>
              </a:rPr>
              <a:t> .NET CORE </a:t>
            </a:r>
          </a:p>
        </p:txBody>
      </p:sp>
      <p:sp>
        <p:nvSpPr>
          <p:cNvPr id="29" name="Google Shape;478;p44"/>
          <p:cNvSpPr txBox="1">
            <a:spLocks noGrp="1"/>
          </p:cNvSpPr>
          <p:nvPr>
            <p:ph type="title"/>
          </p:nvPr>
        </p:nvSpPr>
        <p:spPr>
          <a:xfrm>
            <a:off x="118882" y="415207"/>
            <a:ext cx="7932041" cy="677870"/>
          </a:xfrm>
          <a:prstGeom prst="rect">
            <a:avLst/>
          </a:prstGeom>
        </p:spPr>
        <p:txBody>
          <a:bodyPr spcFirstLastPara="1" wrap="square" lIns="91425" tIns="91425" rIns="91425" bIns="91425" anchor="ctr" anchorCtr="0">
            <a:noAutofit/>
          </a:bodyPr>
          <a:lstStyle/>
          <a:p>
            <a:pPr algn="l"/>
            <a:r>
              <a:rPr lang="en-US" sz="2000" dirty="0" smtClean="0"/>
              <a:t>Update </a:t>
            </a:r>
            <a:r>
              <a:rPr lang="en-US" sz="2000" dirty="0" err="1" smtClean="0"/>
              <a:t>startup.cs</a:t>
            </a:r>
            <a:r>
              <a:rPr lang="en-US" sz="2000" dirty="0" smtClean="0"/>
              <a:t> </a:t>
            </a:r>
            <a:br>
              <a:rPr lang="en-US" sz="2000" dirty="0" smtClean="0"/>
            </a:br>
            <a:r>
              <a:rPr lang="en-US" sz="2000" dirty="0" smtClean="0"/>
              <a:t>        </a:t>
            </a:r>
            <a:endParaRPr sz="2000" dirty="0"/>
          </a:p>
        </p:txBody>
      </p:sp>
      <p:sp>
        <p:nvSpPr>
          <p:cNvPr id="8" name="Google Shape;478;p44"/>
          <p:cNvSpPr txBox="1">
            <a:spLocks/>
          </p:cNvSpPr>
          <p:nvPr/>
        </p:nvSpPr>
        <p:spPr>
          <a:xfrm>
            <a:off x="118882" y="2251818"/>
            <a:ext cx="7932041" cy="677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2pPr>
            <a:lvl3pPr marR="0" lvl="2"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3pPr>
            <a:lvl4pPr marR="0" lvl="3"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4pPr>
            <a:lvl5pPr marR="0" lvl="4"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5pPr>
            <a:lvl6pPr marR="0" lvl="5"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6pPr>
            <a:lvl7pPr marR="0" lvl="6"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7pPr>
            <a:lvl8pPr marR="0" lvl="7"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8pPr>
            <a:lvl9pPr marR="0" lvl="8" algn="ctr" rtl="0">
              <a:lnSpc>
                <a:spcPct val="100000"/>
              </a:lnSpc>
              <a:spcBef>
                <a:spcPts val="0"/>
              </a:spcBef>
              <a:spcAft>
                <a:spcPts val="0"/>
              </a:spcAft>
              <a:buClr>
                <a:schemeClr val="dk1"/>
              </a:buClr>
              <a:buSzPts val="3500"/>
              <a:buFont typeface="Fahkwang"/>
              <a:buNone/>
              <a:defRPr sz="3500" b="0" i="0" u="none" strike="noStrike" cap="none">
                <a:solidFill>
                  <a:schemeClr val="dk1"/>
                </a:solidFill>
                <a:latin typeface="Fahkwang"/>
                <a:ea typeface="Fahkwang"/>
                <a:cs typeface="Fahkwang"/>
                <a:sym typeface="Fahkwang"/>
              </a:defRPr>
            </a:lvl9pPr>
          </a:lstStyle>
          <a:p>
            <a:pPr algn="l"/>
            <a:r>
              <a:rPr lang="en-US" sz="2000" dirty="0" smtClean="0"/>
              <a:t>Update </a:t>
            </a:r>
            <a:r>
              <a:rPr lang="en-US" sz="2000" dirty="0" err="1" smtClean="0"/>
              <a:t>query.cs</a:t>
            </a:r>
            <a:r>
              <a:rPr lang="en-US" sz="2000" dirty="0" smtClean="0"/>
              <a:t> </a:t>
            </a:r>
            <a:br>
              <a:rPr lang="en-US" sz="2000" dirty="0" smtClean="0"/>
            </a:br>
            <a:r>
              <a:rPr lang="en-US" sz="2000" dirty="0" smtClean="0"/>
              <a:t>        </a:t>
            </a:r>
            <a:endParaRPr lang="en-US" sz="2000" dirty="0"/>
          </a:p>
        </p:txBody>
      </p:sp>
      <p:pic>
        <p:nvPicPr>
          <p:cNvPr id="4" name="Picture 3"/>
          <p:cNvPicPr>
            <a:picLocks noChangeAspect="1"/>
          </p:cNvPicPr>
          <p:nvPr/>
        </p:nvPicPr>
        <p:blipFill>
          <a:blip r:embed="rId3"/>
          <a:stretch>
            <a:fillRect/>
          </a:stretch>
        </p:blipFill>
        <p:spPr>
          <a:xfrm>
            <a:off x="205938" y="2765205"/>
            <a:ext cx="6153150" cy="1152525"/>
          </a:xfrm>
          <a:prstGeom prst="rect">
            <a:avLst/>
          </a:prstGeom>
        </p:spPr>
      </p:pic>
      <p:pic>
        <p:nvPicPr>
          <p:cNvPr id="2" name="Picture 1"/>
          <p:cNvPicPr>
            <a:picLocks noChangeAspect="1"/>
          </p:cNvPicPr>
          <p:nvPr/>
        </p:nvPicPr>
        <p:blipFill>
          <a:blip r:embed="rId4"/>
          <a:stretch>
            <a:fillRect/>
          </a:stretch>
        </p:blipFill>
        <p:spPr>
          <a:xfrm>
            <a:off x="205938" y="866282"/>
            <a:ext cx="5476875" cy="1266825"/>
          </a:xfrm>
          <a:prstGeom prst="rect">
            <a:avLst/>
          </a:prstGeom>
        </p:spPr>
      </p:pic>
    </p:spTree>
    <p:extLst>
      <p:ext uri="{BB962C8B-B14F-4D97-AF65-F5344CB8AC3E}">
        <p14:creationId xmlns:p14="http://schemas.microsoft.com/office/powerpoint/2010/main" val="173910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3"/>
          <p:cNvSpPr txBox="1">
            <a:spLocks noGrp="1"/>
          </p:cNvSpPr>
          <p:nvPr>
            <p:ph type="title"/>
          </p:nvPr>
        </p:nvSpPr>
        <p:spPr>
          <a:xfrm>
            <a:off x="1519650" y="1860224"/>
            <a:ext cx="6104700" cy="1572300"/>
          </a:xfrm>
          <a:prstGeom prst="rect">
            <a:avLst/>
          </a:prstGeom>
        </p:spPr>
        <p:txBody>
          <a:bodyPr spcFirstLastPara="1" wrap="square" lIns="91425" tIns="91425" rIns="91425" bIns="91425" anchor="ctr" anchorCtr="0">
            <a:noAutofit/>
          </a:bodyPr>
          <a:lstStyle/>
          <a:p>
            <a:pPr lvl="0"/>
            <a:r>
              <a:rPr lang="en-US" dirty="0" err="1" smtClean="0">
                <a:solidFill>
                  <a:schemeClr val="accent2"/>
                </a:solidFill>
              </a:rPr>
              <a:t>Tổng</a:t>
            </a:r>
            <a:r>
              <a:rPr lang="en-US" dirty="0" smtClean="0">
                <a:solidFill>
                  <a:schemeClr val="accent2"/>
                </a:solidFill>
              </a:rPr>
              <a:t> </a:t>
            </a:r>
            <a:r>
              <a:rPr lang="en-US" dirty="0" err="1">
                <a:solidFill>
                  <a:schemeClr val="accent2"/>
                </a:solidFill>
              </a:rPr>
              <a:t>quan</a:t>
            </a:r>
            <a:r>
              <a:rPr lang="en-US" dirty="0">
                <a:solidFill>
                  <a:schemeClr val="accent2"/>
                </a:solidFill>
              </a:rPr>
              <a:t> </a:t>
            </a:r>
            <a:r>
              <a:rPr lang="en-US" dirty="0" err="1">
                <a:solidFill>
                  <a:schemeClr val="accent2"/>
                </a:solidFill>
              </a:rPr>
              <a:t>về</a:t>
            </a:r>
            <a:r>
              <a:rPr lang="en-US" dirty="0">
                <a:solidFill>
                  <a:schemeClr val="accent2"/>
                </a:solidFill>
              </a:rPr>
              <a:t> </a:t>
            </a:r>
            <a:r>
              <a:rPr lang="en-US" dirty="0" err="1">
                <a:solidFill>
                  <a:schemeClr val="accent2"/>
                </a:solidFill>
              </a:rPr>
              <a:t>GraphQL</a:t>
            </a:r>
            <a:endParaRPr dirty="0">
              <a:solidFill>
                <a:schemeClr val="accent2"/>
              </a:solidFill>
            </a:endParaRPr>
          </a:p>
        </p:txBody>
      </p:sp>
      <p:sp>
        <p:nvSpPr>
          <p:cNvPr id="463" name="Google Shape;463;p43"/>
          <p:cNvSpPr/>
          <p:nvPr/>
        </p:nvSpPr>
        <p:spPr>
          <a:xfrm>
            <a:off x="3988925" y="692925"/>
            <a:ext cx="1167300" cy="116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43"/>
          <p:cNvGrpSpPr/>
          <p:nvPr/>
        </p:nvGrpSpPr>
        <p:grpSpPr>
          <a:xfrm>
            <a:off x="7378395" y="2464574"/>
            <a:ext cx="363590" cy="363603"/>
            <a:chOff x="6800850" y="3818100"/>
            <a:chExt cx="348300" cy="348313"/>
          </a:xfrm>
        </p:grpSpPr>
        <p:sp>
          <p:nvSpPr>
            <p:cNvPr id="465" name="Google Shape;465;p43"/>
            <p:cNvSpPr/>
            <p:nvPr/>
          </p:nvSpPr>
          <p:spPr>
            <a:xfrm>
              <a:off x="6800850" y="3818113"/>
              <a:ext cx="348300" cy="34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6800850" y="3818100"/>
              <a:ext cx="348300" cy="348300"/>
            </a:xfrm>
            <a:prstGeom prst="star4">
              <a:avLst>
                <a:gd name="adj" fmla="val 1066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43"/>
          <p:cNvSpPr/>
          <p:nvPr/>
        </p:nvSpPr>
        <p:spPr>
          <a:xfrm rot="5400000">
            <a:off x="1802206" y="1582733"/>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324300" y="1010279"/>
            <a:ext cx="532200" cy="532200"/>
          </a:xfrm>
          <a:prstGeom prst="star4">
            <a:avLst>
              <a:gd name="adj" fmla="val 1980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txBox="1">
            <a:spLocks noGrp="1"/>
          </p:cNvSpPr>
          <p:nvPr>
            <p:ph type="title" idx="2"/>
          </p:nvPr>
        </p:nvSpPr>
        <p:spPr>
          <a:xfrm>
            <a:off x="3989650" y="855525"/>
            <a:ext cx="116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2" name="Google Shape;472;p43"/>
          <p:cNvSpPr/>
          <p:nvPr/>
        </p:nvSpPr>
        <p:spPr>
          <a:xfrm>
            <a:off x="720000" y="42398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8135400" y="5399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73"/>
          <p:cNvSpPr txBox="1">
            <a:spLocks noGrp="1"/>
          </p:cNvSpPr>
          <p:nvPr>
            <p:ph type="ctrTitle"/>
          </p:nvPr>
        </p:nvSpPr>
        <p:spPr>
          <a:xfrm>
            <a:off x="2429950" y="540000"/>
            <a:ext cx="4284000" cy="8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214" name="Google Shape;1214;p73"/>
          <p:cNvSpPr txBox="1">
            <a:spLocks noGrp="1"/>
          </p:cNvSpPr>
          <p:nvPr>
            <p:ph type="subTitle" idx="1"/>
          </p:nvPr>
        </p:nvSpPr>
        <p:spPr>
          <a:xfrm>
            <a:off x="2005275" y="1352100"/>
            <a:ext cx="5133600" cy="5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Do you have any questions?</a:t>
            </a:r>
            <a:endParaRPr/>
          </a:p>
        </p:txBody>
      </p:sp>
      <p:sp>
        <p:nvSpPr>
          <p:cNvPr id="1215" name="Google Shape;1215;p73"/>
          <p:cNvSpPr/>
          <p:nvPr/>
        </p:nvSpPr>
        <p:spPr>
          <a:xfrm>
            <a:off x="4210600" y="2907600"/>
            <a:ext cx="722700" cy="722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3"/>
          <p:cNvSpPr/>
          <p:nvPr/>
        </p:nvSpPr>
        <p:spPr>
          <a:xfrm>
            <a:off x="3268125" y="2907600"/>
            <a:ext cx="722700" cy="722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3"/>
          <p:cNvSpPr/>
          <p:nvPr/>
        </p:nvSpPr>
        <p:spPr>
          <a:xfrm>
            <a:off x="5153075" y="2907600"/>
            <a:ext cx="722700" cy="722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 name="Google Shape;1218;p73"/>
          <p:cNvGrpSpPr/>
          <p:nvPr/>
        </p:nvGrpSpPr>
        <p:grpSpPr>
          <a:xfrm>
            <a:off x="5369735" y="3124260"/>
            <a:ext cx="289383" cy="289383"/>
            <a:chOff x="1379798" y="1723250"/>
            <a:chExt cx="397887" cy="397887"/>
          </a:xfrm>
        </p:grpSpPr>
        <p:sp>
          <p:nvSpPr>
            <p:cNvPr id="1219" name="Google Shape;1219;p7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73"/>
          <p:cNvGrpSpPr/>
          <p:nvPr/>
        </p:nvGrpSpPr>
        <p:grpSpPr>
          <a:xfrm>
            <a:off x="3484783" y="3124260"/>
            <a:ext cx="289398" cy="289383"/>
            <a:chOff x="266768" y="1721375"/>
            <a:chExt cx="397907" cy="397887"/>
          </a:xfrm>
        </p:grpSpPr>
        <p:sp>
          <p:nvSpPr>
            <p:cNvPr id="1224" name="Google Shape;1224;p7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73"/>
          <p:cNvGrpSpPr/>
          <p:nvPr/>
        </p:nvGrpSpPr>
        <p:grpSpPr>
          <a:xfrm>
            <a:off x="4427259" y="3124260"/>
            <a:ext cx="289368" cy="289383"/>
            <a:chOff x="864491" y="1723250"/>
            <a:chExt cx="397866" cy="397887"/>
          </a:xfrm>
        </p:grpSpPr>
        <p:sp>
          <p:nvSpPr>
            <p:cNvPr id="1227" name="Google Shape;1227;p7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3"/>
          <p:cNvSpPr/>
          <p:nvPr/>
        </p:nvSpPr>
        <p:spPr>
          <a:xfrm>
            <a:off x="7880849" y="752901"/>
            <a:ext cx="363600" cy="363600"/>
          </a:xfrm>
          <a:prstGeom prst="star4">
            <a:avLst>
              <a:gd name="adj" fmla="val 198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3"/>
          <p:cNvSpPr/>
          <p:nvPr/>
        </p:nvSpPr>
        <p:spPr>
          <a:xfrm flipH="1">
            <a:off x="1611737" y="2846748"/>
            <a:ext cx="277500" cy="277500"/>
          </a:xfrm>
          <a:prstGeom prst="star4">
            <a:avLst>
              <a:gd name="adj" fmla="val 1980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3"/>
          <p:cNvSpPr/>
          <p:nvPr/>
        </p:nvSpPr>
        <p:spPr>
          <a:xfrm flipH="1">
            <a:off x="1169140" y="3010950"/>
            <a:ext cx="208800" cy="2088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3"/>
          <p:cNvSpPr/>
          <p:nvPr/>
        </p:nvSpPr>
        <p:spPr>
          <a:xfrm>
            <a:off x="7412700" y="308713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3"/>
          <p:cNvSpPr/>
          <p:nvPr/>
        </p:nvSpPr>
        <p:spPr>
          <a:xfrm>
            <a:off x="6981471" y="2846747"/>
            <a:ext cx="277500" cy="277500"/>
          </a:xfrm>
          <a:prstGeom prst="star4">
            <a:avLst>
              <a:gd name="adj" fmla="val 198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3"/>
          <p:cNvSpPr/>
          <p:nvPr/>
        </p:nvSpPr>
        <p:spPr>
          <a:xfrm>
            <a:off x="7304973" y="2580050"/>
            <a:ext cx="208800" cy="208800"/>
          </a:xfrm>
          <a:prstGeom prst="star4">
            <a:avLst>
              <a:gd name="adj" fmla="val 1980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3"/>
          <p:cNvSpPr/>
          <p:nvPr/>
        </p:nvSpPr>
        <p:spPr>
          <a:xfrm>
            <a:off x="936950" y="1451688"/>
            <a:ext cx="288600" cy="363600"/>
          </a:xfrm>
          <a:prstGeom prst="star6">
            <a:avLst>
              <a:gd name="adj" fmla="val 0"/>
              <a:gd name="h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Tổng</a:t>
            </a:r>
            <a:r>
              <a:rPr lang="en-US" sz="1600" dirty="0" smtClean="0">
                <a:solidFill>
                  <a:srgbClr val="0070C0"/>
                </a:solidFill>
              </a:rPr>
              <a:t> </a:t>
            </a:r>
            <a:r>
              <a:rPr lang="en-US" sz="1600" dirty="0" err="1" smtClean="0">
                <a:solidFill>
                  <a:srgbClr val="0070C0"/>
                </a:solidFill>
              </a:rPr>
              <a:t>quan</a:t>
            </a:r>
            <a:r>
              <a:rPr lang="en-US" sz="1600" dirty="0" smtClean="0">
                <a:solidFill>
                  <a:srgbClr val="0070C0"/>
                </a:solidFill>
              </a:rPr>
              <a:t> </a:t>
            </a:r>
            <a:r>
              <a:rPr lang="en-US" sz="1600" dirty="0" err="1" smtClean="0">
                <a:solidFill>
                  <a:srgbClr val="0070C0"/>
                </a:solidFill>
              </a:rPr>
              <a:t>về</a:t>
            </a:r>
            <a:r>
              <a:rPr lang="en-US" sz="1600" dirty="0" smtClean="0">
                <a:solidFill>
                  <a:srgbClr val="0070C0"/>
                </a:solidFill>
              </a:rPr>
              <a:t> </a:t>
            </a:r>
            <a:r>
              <a:rPr lang="en-US" sz="1600" dirty="0" err="1" smtClean="0">
                <a:solidFill>
                  <a:srgbClr val="0070C0"/>
                </a:solidFill>
              </a:rPr>
              <a:t>GraphQL</a:t>
            </a:r>
            <a:endParaRPr lang="en-US" sz="1600" dirty="0">
              <a:solidFill>
                <a:srgbClr val="0070C0"/>
              </a:solidFill>
            </a:endParaRPr>
          </a:p>
        </p:txBody>
      </p:sp>
      <p:sp>
        <p:nvSpPr>
          <p:cNvPr id="29" name="Google Shape;478;p44"/>
          <p:cNvSpPr txBox="1">
            <a:spLocks noGrp="1"/>
          </p:cNvSpPr>
          <p:nvPr>
            <p:ph type="title"/>
          </p:nvPr>
        </p:nvSpPr>
        <p:spPr>
          <a:xfrm>
            <a:off x="192456" y="793577"/>
            <a:ext cx="8951544" cy="3431582"/>
          </a:xfrm>
          <a:prstGeom prst="rect">
            <a:avLst/>
          </a:prstGeom>
        </p:spPr>
        <p:txBody>
          <a:bodyPr spcFirstLastPara="1" wrap="square" lIns="91425" tIns="91425" rIns="91425" bIns="91425" anchor="ctr" anchorCtr="0">
            <a:noAutofit/>
          </a:bodyPr>
          <a:lstStyle/>
          <a:p>
            <a:r>
              <a:rPr lang="en-US" sz="2500" b="1" dirty="0"/>
              <a:t>A query language for your </a:t>
            </a:r>
            <a:r>
              <a:rPr lang="en-US" sz="2500" b="1" dirty="0" smtClean="0"/>
              <a:t>API</a:t>
            </a:r>
            <a:br>
              <a:rPr lang="en-US" sz="2500" b="1" dirty="0" smtClean="0"/>
            </a:br>
            <a:r>
              <a:rPr lang="en-US" sz="2000" dirty="0"/>
              <a:t/>
            </a:r>
            <a:br>
              <a:rPr lang="en-US" sz="2000" dirty="0"/>
            </a:br>
            <a:r>
              <a:rPr lang="en-US" sz="2000" dirty="0" err="1" smtClean="0"/>
              <a:t>GraphQL</a:t>
            </a:r>
            <a:r>
              <a:rPr lang="en-US" sz="2000" dirty="0" smtClean="0"/>
              <a:t> </a:t>
            </a:r>
            <a:r>
              <a:rPr lang="en-US" sz="2000" dirty="0"/>
              <a:t>is a query language for APIs and a runtime for fulfilling those queries with your existing data. </a:t>
            </a:r>
            <a:r>
              <a:rPr lang="en-US" sz="2000" dirty="0" err="1"/>
              <a:t>GraphQL</a:t>
            </a:r>
            <a:r>
              <a:rPr lang="en-US" sz="2000" dirty="0"/>
              <a:t> provides a complete and understandable description of the data in your API, gives clients the power to ask for exactly what they need and nothing more, makes it easier to evolve APIs over time, and enables powerful developer tools.</a:t>
            </a:r>
            <a:br>
              <a:rPr lang="en-US" sz="2000" dirty="0"/>
            </a:br>
            <a:r>
              <a:rPr lang="vi-VN" sz="2000" dirty="0" smtClean="0"/>
              <a:t/>
            </a:r>
            <a:br>
              <a:rPr lang="vi-VN" sz="2000" dirty="0" smtClean="0"/>
            </a:br>
            <a:r>
              <a:rPr lang="en-US" sz="2000" dirty="0" smtClean="0"/>
              <a:t/>
            </a:r>
            <a:br>
              <a:rPr lang="en-US" sz="2000" dirty="0" smtClean="0"/>
            </a:br>
            <a:endParaRPr sz="2000" dirty="0"/>
          </a:p>
        </p:txBody>
      </p:sp>
    </p:spTree>
    <p:extLst>
      <p:ext uri="{BB962C8B-B14F-4D97-AF65-F5344CB8AC3E}">
        <p14:creationId xmlns:p14="http://schemas.microsoft.com/office/powerpoint/2010/main" val="484006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Tổng</a:t>
            </a:r>
            <a:r>
              <a:rPr lang="en-US" sz="1600" dirty="0" smtClean="0">
                <a:solidFill>
                  <a:srgbClr val="0070C0"/>
                </a:solidFill>
              </a:rPr>
              <a:t> </a:t>
            </a:r>
            <a:r>
              <a:rPr lang="en-US" sz="1600" dirty="0" err="1" smtClean="0">
                <a:solidFill>
                  <a:srgbClr val="0070C0"/>
                </a:solidFill>
              </a:rPr>
              <a:t>quan</a:t>
            </a:r>
            <a:r>
              <a:rPr lang="en-US" sz="1600" dirty="0" smtClean="0">
                <a:solidFill>
                  <a:srgbClr val="0070C0"/>
                </a:solidFill>
              </a:rPr>
              <a:t> </a:t>
            </a:r>
            <a:r>
              <a:rPr lang="en-US" sz="1600" dirty="0" err="1" smtClean="0">
                <a:solidFill>
                  <a:srgbClr val="0070C0"/>
                </a:solidFill>
              </a:rPr>
              <a:t>về</a:t>
            </a:r>
            <a:r>
              <a:rPr lang="en-US" sz="1600" dirty="0" smtClean="0">
                <a:solidFill>
                  <a:srgbClr val="0070C0"/>
                </a:solidFill>
              </a:rPr>
              <a:t> </a:t>
            </a:r>
            <a:r>
              <a:rPr lang="en-US" sz="1600" dirty="0" err="1" smtClean="0">
                <a:solidFill>
                  <a:srgbClr val="0070C0"/>
                </a:solidFill>
              </a:rPr>
              <a:t>GraphQL</a:t>
            </a:r>
            <a:endParaRPr lang="en-US" sz="1600" dirty="0">
              <a:solidFill>
                <a:srgbClr val="0070C0"/>
              </a:solidFill>
            </a:endParaRPr>
          </a:p>
        </p:txBody>
      </p:sp>
      <p:sp>
        <p:nvSpPr>
          <p:cNvPr id="29" name="Google Shape;478;p44"/>
          <p:cNvSpPr txBox="1">
            <a:spLocks noGrp="1"/>
          </p:cNvSpPr>
          <p:nvPr>
            <p:ph type="title"/>
          </p:nvPr>
        </p:nvSpPr>
        <p:spPr>
          <a:xfrm>
            <a:off x="4288220" y="793577"/>
            <a:ext cx="4855779" cy="3431582"/>
          </a:xfrm>
          <a:prstGeom prst="rect">
            <a:avLst/>
          </a:prstGeom>
        </p:spPr>
        <p:txBody>
          <a:bodyPr spcFirstLastPara="1" wrap="square" lIns="91425" tIns="91425" rIns="91425" bIns="91425" anchor="ctr" anchorCtr="0">
            <a:noAutofit/>
          </a:bodyPr>
          <a:lstStyle/>
          <a:p>
            <a:pPr algn="l"/>
            <a:r>
              <a:rPr lang="en-US" sz="2000" b="1" dirty="0" err="1" smtClean="0"/>
              <a:t>Tại</a:t>
            </a:r>
            <a:r>
              <a:rPr lang="en-US" sz="2000" b="1" dirty="0" smtClean="0"/>
              <a:t> </a:t>
            </a:r>
            <a:r>
              <a:rPr lang="en-US" sz="2000" b="1" dirty="0" err="1"/>
              <a:t>sao</a:t>
            </a:r>
            <a:r>
              <a:rPr lang="en-US" sz="2000" b="1" dirty="0"/>
              <a:t> </a:t>
            </a:r>
            <a:r>
              <a:rPr lang="en-US" sz="2000" b="1" dirty="0" err="1"/>
              <a:t>lại</a:t>
            </a:r>
            <a:r>
              <a:rPr lang="en-US" sz="2000" b="1" dirty="0"/>
              <a:t> </a:t>
            </a:r>
            <a:r>
              <a:rPr lang="en-US" sz="2000" b="1" dirty="0" err="1"/>
              <a:t>đặt</a:t>
            </a:r>
            <a:r>
              <a:rPr lang="en-US" sz="2000" b="1" dirty="0"/>
              <a:t> </a:t>
            </a:r>
            <a:r>
              <a:rPr lang="en-US" sz="2000" b="1" dirty="0" err="1"/>
              <a:t>tên</a:t>
            </a:r>
            <a:r>
              <a:rPr lang="en-US" sz="2000" b="1" dirty="0"/>
              <a:t> </a:t>
            </a:r>
            <a:r>
              <a:rPr lang="en-US" sz="2000" b="1" dirty="0" err="1"/>
              <a:t>là</a:t>
            </a:r>
            <a:r>
              <a:rPr lang="en-US" sz="2000" b="1" dirty="0"/>
              <a:t> </a:t>
            </a:r>
            <a:r>
              <a:rPr lang="en-US" sz="2000" b="1" dirty="0" err="1"/>
              <a:t>GraphQL</a:t>
            </a:r>
            <a:r>
              <a:rPr lang="en-US" sz="2000" b="1" dirty="0"/>
              <a:t> </a:t>
            </a:r>
            <a:r>
              <a:rPr lang="en-US" sz="2000" b="1" dirty="0" smtClean="0"/>
              <a:t>?</a:t>
            </a:r>
            <a:br>
              <a:rPr lang="en-US" sz="2000" b="1" dirty="0" smtClean="0"/>
            </a:br>
            <a:r>
              <a:rPr lang="en-US" sz="2000" b="1" dirty="0"/>
              <a:t/>
            </a:r>
            <a:br>
              <a:rPr lang="en-US" sz="2000" b="1" dirty="0"/>
            </a:br>
            <a:r>
              <a:rPr lang="vi-VN" sz="2000" dirty="0" smtClean="0"/>
              <a:t>Khi các bạn định nghĩa mô tả dữ liệu ở trên server thì các mô tả đó có liên </a:t>
            </a:r>
            <a:r>
              <a:rPr lang="vi-VN" sz="2000" dirty="0"/>
              <a:t>quan với nhau (ví dụ như khóa ngoại trong các CSDL như My Sql,..) tạo nên một sơ đồ các query có liên quan với nhau. Tóm lại nếu bạn vẽ ra các mối quan hệ đó bạn sẽ thấy nó trong giống sơ đồ.</a:t>
            </a:r>
            <a:r>
              <a:rPr lang="en-US" sz="2000" dirty="0" smtClean="0"/>
              <a:t/>
            </a:r>
            <a:br>
              <a:rPr lang="en-US" sz="2000" dirty="0" smtClean="0"/>
            </a:br>
            <a:r>
              <a:rPr lang="vi-VN" sz="2000" dirty="0" smtClean="0"/>
              <a:t/>
            </a:r>
            <a:br>
              <a:rPr lang="vi-VN" sz="2000" dirty="0" smtClean="0"/>
            </a:br>
            <a:r>
              <a:rPr lang="en-US" sz="2000" dirty="0" smtClean="0"/>
              <a:t/>
            </a:r>
            <a:br>
              <a:rPr lang="en-US" sz="2000" dirty="0" smtClean="0"/>
            </a:br>
            <a:endParaRPr sz="2000" dirty="0"/>
          </a:p>
        </p:txBody>
      </p:sp>
      <p:pic>
        <p:nvPicPr>
          <p:cNvPr id="2050" name="Picture 2" descr="https://codelearn.io/Media/Default/Users/vanquang312/graphql/Untitled%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03" y="793577"/>
            <a:ext cx="4165030" cy="191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046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Tổng</a:t>
            </a:r>
            <a:r>
              <a:rPr lang="en-US" sz="1600" dirty="0" smtClean="0">
                <a:solidFill>
                  <a:srgbClr val="0070C0"/>
                </a:solidFill>
              </a:rPr>
              <a:t> </a:t>
            </a:r>
            <a:r>
              <a:rPr lang="en-US" sz="1600" dirty="0" err="1" smtClean="0">
                <a:solidFill>
                  <a:srgbClr val="0070C0"/>
                </a:solidFill>
              </a:rPr>
              <a:t>quan</a:t>
            </a:r>
            <a:r>
              <a:rPr lang="en-US" sz="1600" dirty="0" smtClean="0">
                <a:solidFill>
                  <a:srgbClr val="0070C0"/>
                </a:solidFill>
              </a:rPr>
              <a:t> </a:t>
            </a:r>
            <a:r>
              <a:rPr lang="en-US" sz="1600" dirty="0" err="1" smtClean="0">
                <a:solidFill>
                  <a:srgbClr val="0070C0"/>
                </a:solidFill>
              </a:rPr>
              <a:t>về</a:t>
            </a:r>
            <a:r>
              <a:rPr lang="en-US" sz="1600" dirty="0" smtClean="0">
                <a:solidFill>
                  <a:srgbClr val="0070C0"/>
                </a:solidFill>
              </a:rPr>
              <a:t> </a:t>
            </a:r>
            <a:r>
              <a:rPr lang="en-US" sz="1600" dirty="0" err="1" smtClean="0">
                <a:solidFill>
                  <a:srgbClr val="0070C0"/>
                </a:solidFill>
              </a:rPr>
              <a:t>GraphQL</a:t>
            </a:r>
            <a:endParaRPr lang="en-US" sz="1600" dirty="0">
              <a:solidFill>
                <a:srgbClr val="0070C0"/>
              </a:solidFill>
            </a:endParaRPr>
          </a:p>
        </p:txBody>
      </p:sp>
      <p:pic>
        <p:nvPicPr>
          <p:cNvPr id="2" name="Picture 1"/>
          <p:cNvPicPr>
            <a:picLocks noChangeAspect="1"/>
          </p:cNvPicPr>
          <p:nvPr/>
        </p:nvPicPr>
        <p:blipFill>
          <a:blip r:embed="rId3"/>
          <a:stretch>
            <a:fillRect/>
          </a:stretch>
        </p:blipFill>
        <p:spPr>
          <a:xfrm>
            <a:off x="104120" y="329645"/>
            <a:ext cx="2929432" cy="2182328"/>
          </a:xfrm>
          <a:prstGeom prst="rect">
            <a:avLst/>
          </a:prstGeom>
        </p:spPr>
      </p:pic>
      <p:pic>
        <p:nvPicPr>
          <p:cNvPr id="5" name="Picture 4"/>
          <p:cNvPicPr>
            <a:picLocks noChangeAspect="1"/>
          </p:cNvPicPr>
          <p:nvPr/>
        </p:nvPicPr>
        <p:blipFill>
          <a:blip r:embed="rId4"/>
          <a:stretch>
            <a:fillRect/>
          </a:stretch>
        </p:blipFill>
        <p:spPr>
          <a:xfrm>
            <a:off x="104120" y="2511972"/>
            <a:ext cx="2929432" cy="2213349"/>
          </a:xfrm>
          <a:prstGeom prst="rect">
            <a:avLst/>
          </a:prstGeom>
        </p:spPr>
      </p:pic>
      <p:sp>
        <p:nvSpPr>
          <p:cNvPr id="8" name="Google Shape;478;p44"/>
          <p:cNvSpPr txBox="1">
            <a:spLocks noGrp="1"/>
          </p:cNvSpPr>
          <p:nvPr>
            <p:ph type="title"/>
          </p:nvPr>
        </p:nvSpPr>
        <p:spPr>
          <a:xfrm>
            <a:off x="4214648" y="609600"/>
            <a:ext cx="4929351" cy="4277709"/>
          </a:xfrm>
          <a:prstGeom prst="rect">
            <a:avLst/>
          </a:prstGeom>
        </p:spPr>
        <p:txBody>
          <a:bodyPr spcFirstLastPara="1" wrap="square" lIns="91425" tIns="91425" rIns="91425" bIns="91425" anchor="ctr" anchorCtr="0">
            <a:noAutofit/>
          </a:bodyPr>
          <a:lstStyle/>
          <a:p>
            <a:pPr algn="l"/>
            <a:r>
              <a:rPr lang="en-US" sz="2000" b="1" dirty="0"/>
              <a:t>Ask for what you need,</a:t>
            </a:r>
            <a:br>
              <a:rPr lang="en-US" sz="2000" b="1" dirty="0"/>
            </a:br>
            <a:r>
              <a:rPr lang="en-US" sz="2000" b="1" dirty="0"/>
              <a:t>get exactly </a:t>
            </a:r>
            <a:r>
              <a:rPr lang="en-US" sz="2000" b="1" dirty="0" smtClean="0"/>
              <a:t>that</a:t>
            </a:r>
            <a:br>
              <a:rPr lang="en-US" sz="2000" b="1" dirty="0" smtClean="0"/>
            </a:br>
            <a:r>
              <a:rPr lang="en-US" sz="2000" dirty="0"/>
              <a:t/>
            </a:r>
            <a:br>
              <a:rPr lang="en-US" sz="2000" dirty="0"/>
            </a:br>
            <a:r>
              <a:rPr lang="en-US" sz="2000" dirty="0"/>
              <a:t>Send a </a:t>
            </a:r>
            <a:r>
              <a:rPr lang="en-US" sz="2000" dirty="0" err="1"/>
              <a:t>GraphQL</a:t>
            </a:r>
            <a:r>
              <a:rPr lang="en-US" sz="2000" dirty="0"/>
              <a:t> query to your API and get exactly what you need, nothing more and nothing less. </a:t>
            </a:r>
            <a:r>
              <a:rPr lang="en-US" sz="2000" dirty="0" err="1"/>
              <a:t>GraphQL</a:t>
            </a:r>
            <a:r>
              <a:rPr lang="en-US" sz="2000" dirty="0"/>
              <a:t> queries always return predictable results. Apps using </a:t>
            </a:r>
            <a:r>
              <a:rPr lang="en-US" sz="2000" dirty="0" err="1"/>
              <a:t>GraphQL</a:t>
            </a:r>
            <a:r>
              <a:rPr lang="en-US" sz="2000" dirty="0"/>
              <a:t> are fast and stable because they control the data they get, not the server.</a:t>
            </a:r>
            <a:br>
              <a:rPr lang="en-US" sz="2000" dirty="0"/>
            </a:br>
            <a:r>
              <a:rPr lang="en-US" sz="2000" dirty="0"/>
              <a:t/>
            </a:r>
            <a:br>
              <a:rPr lang="en-US" sz="2000" dirty="0"/>
            </a:br>
            <a:r>
              <a:rPr lang="vi-VN" sz="2000" dirty="0" smtClean="0"/>
              <a:t/>
            </a:r>
            <a:br>
              <a:rPr lang="vi-VN" sz="2000" dirty="0" smtClean="0"/>
            </a:br>
            <a:r>
              <a:rPr lang="en-US" sz="2000" dirty="0" smtClean="0"/>
              <a:t/>
            </a:r>
            <a:br>
              <a:rPr lang="en-US" sz="2000" dirty="0" smtClean="0"/>
            </a:br>
            <a:endParaRPr sz="2000" dirty="0"/>
          </a:p>
        </p:txBody>
      </p:sp>
    </p:spTree>
    <p:extLst>
      <p:ext uri="{BB962C8B-B14F-4D97-AF65-F5344CB8AC3E}">
        <p14:creationId xmlns:p14="http://schemas.microsoft.com/office/powerpoint/2010/main" val="3783180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Tổng</a:t>
            </a:r>
            <a:r>
              <a:rPr lang="en-US" sz="1600" dirty="0" smtClean="0">
                <a:solidFill>
                  <a:srgbClr val="0070C0"/>
                </a:solidFill>
              </a:rPr>
              <a:t> </a:t>
            </a:r>
            <a:r>
              <a:rPr lang="en-US" sz="1600" dirty="0" err="1" smtClean="0">
                <a:solidFill>
                  <a:srgbClr val="0070C0"/>
                </a:solidFill>
              </a:rPr>
              <a:t>quan</a:t>
            </a:r>
            <a:r>
              <a:rPr lang="en-US" sz="1600" dirty="0" smtClean="0">
                <a:solidFill>
                  <a:srgbClr val="0070C0"/>
                </a:solidFill>
              </a:rPr>
              <a:t> </a:t>
            </a:r>
            <a:r>
              <a:rPr lang="en-US" sz="1600" dirty="0" err="1" smtClean="0">
                <a:solidFill>
                  <a:srgbClr val="0070C0"/>
                </a:solidFill>
              </a:rPr>
              <a:t>về</a:t>
            </a:r>
            <a:r>
              <a:rPr lang="en-US" sz="1600" dirty="0" smtClean="0">
                <a:solidFill>
                  <a:srgbClr val="0070C0"/>
                </a:solidFill>
              </a:rPr>
              <a:t> </a:t>
            </a:r>
            <a:r>
              <a:rPr lang="en-US" sz="1600" dirty="0" err="1" smtClean="0">
                <a:solidFill>
                  <a:srgbClr val="0070C0"/>
                </a:solidFill>
              </a:rPr>
              <a:t>GraphQL</a:t>
            </a:r>
            <a:endParaRPr lang="en-US" sz="1600" dirty="0">
              <a:solidFill>
                <a:srgbClr val="0070C0"/>
              </a:solidFill>
            </a:endParaRPr>
          </a:p>
        </p:txBody>
      </p:sp>
      <p:sp>
        <p:nvSpPr>
          <p:cNvPr id="8" name="Google Shape;478;p44"/>
          <p:cNvSpPr txBox="1">
            <a:spLocks noGrp="1"/>
          </p:cNvSpPr>
          <p:nvPr>
            <p:ph type="title"/>
          </p:nvPr>
        </p:nvSpPr>
        <p:spPr>
          <a:xfrm>
            <a:off x="4214648" y="609600"/>
            <a:ext cx="4929351" cy="4277709"/>
          </a:xfrm>
          <a:prstGeom prst="rect">
            <a:avLst/>
          </a:prstGeom>
        </p:spPr>
        <p:txBody>
          <a:bodyPr spcFirstLastPara="1" wrap="square" lIns="91425" tIns="91425" rIns="91425" bIns="91425" anchor="ctr" anchorCtr="0">
            <a:noAutofit/>
          </a:bodyPr>
          <a:lstStyle/>
          <a:p>
            <a:pPr algn="l"/>
            <a:r>
              <a:rPr lang="en-US" sz="2000" b="1" dirty="0" smtClean="0"/>
              <a:t>Get </a:t>
            </a:r>
            <a:r>
              <a:rPr lang="en-US" sz="2000" b="1" dirty="0"/>
              <a:t>many resources</a:t>
            </a:r>
            <a:br>
              <a:rPr lang="en-US" sz="2000" b="1" dirty="0"/>
            </a:br>
            <a:r>
              <a:rPr lang="en-US" sz="2000" b="1" dirty="0"/>
              <a:t>in a single request</a:t>
            </a:r>
            <a:br>
              <a:rPr lang="en-US" sz="2000" b="1" dirty="0"/>
            </a:br>
            <a:r>
              <a:rPr lang="en-US" sz="2000" dirty="0"/>
              <a:t/>
            </a:r>
            <a:br>
              <a:rPr lang="en-US" sz="2000" dirty="0"/>
            </a:br>
            <a:r>
              <a:rPr lang="en-US" sz="2000" dirty="0" err="1"/>
              <a:t>GraphQL</a:t>
            </a:r>
            <a:r>
              <a:rPr lang="en-US" sz="2000" dirty="0"/>
              <a:t> queries access not just the properties of one resource but also smoothly follow references between them. While typical REST APIs require loading from multiple URLs, </a:t>
            </a:r>
            <a:r>
              <a:rPr lang="en-US" sz="2000" dirty="0" err="1"/>
              <a:t>GraphQL</a:t>
            </a:r>
            <a:r>
              <a:rPr lang="en-US" sz="2000" dirty="0"/>
              <a:t> APIs get all the data your app needs in a single request. Apps using </a:t>
            </a:r>
            <a:r>
              <a:rPr lang="en-US" sz="2000" dirty="0" err="1"/>
              <a:t>GraphQL</a:t>
            </a:r>
            <a:r>
              <a:rPr lang="en-US" sz="2000" dirty="0"/>
              <a:t> can be quick even on slow mobile network connections.</a:t>
            </a:r>
            <a:r>
              <a:rPr lang="en-US" sz="2000" dirty="0" smtClean="0"/>
              <a:t/>
            </a:r>
            <a:br>
              <a:rPr lang="en-US" sz="2000" dirty="0" smtClean="0"/>
            </a:br>
            <a:r>
              <a:rPr lang="vi-VN" sz="2000" dirty="0" smtClean="0"/>
              <a:t/>
            </a:r>
            <a:br>
              <a:rPr lang="vi-VN" sz="2000" dirty="0" smtClean="0"/>
            </a:br>
            <a:r>
              <a:rPr lang="en-US" sz="2000" dirty="0" smtClean="0"/>
              <a:t/>
            </a:r>
            <a:br>
              <a:rPr lang="en-US" sz="2000" dirty="0" smtClean="0"/>
            </a:br>
            <a:endParaRPr sz="2000" dirty="0"/>
          </a:p>
        </p:txBody>
      </p:sp>
      <p:pic>
        <p:nvPicPr>
          <p:cNvPr id="3" name="Picture 2"/>
          <p:cNvPicPr>
            <a:picLocks noChangeAspect="1"/>
          </p:cNvPicPr>
          <p:nvPr/>
        </p:nvPicPr>
        <p:blipFill>
          <a:blip r:embed="rId3"/>
          <a:stretch>
            <a:fillRect/>
          </a:stretch>
        </p:blipFill>
        <p:spPr>
          <a:xfrm>
            <a:off x="131747" y="609600"/>
            <a:ext cx="4024726" cy="3402151"/>
          </a:xfrm>
          <a:prstGeom prst="rect">
            <a:avLst/>
          </a:prstGeom>
        </p:spPr>
      </p:pic>
    </p:spTree>
    <p:extLst>
      <p:ext uri="{BB962C8B-B14F-4D97-AF65-F5344CB8AC3E}">
        <p14:creationId xmlns:p14="http://schemas.microsoft.com/office/powerpoint/2010/main" val="3712321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Tổng</a:t>
            </a:r>
            <a:r>
              <a:rPr lang="en-US" sz="1600" dirty="0" smtClean="0">
                <a:solidFill>
                  <a:srgbClr val="0070C0"/>
                </a:solidFill>
              </a:rPr>
              <a:t> </a:t>
            </a:r>
            <a:r>
              <a:rPr lang="en-US" sz="1600" dirty="0" err="1" smtClean="0">
                <a:solidFill>
                  <a:srgbClr val="0070C0"/>
                </a:solidFill>
              </a:rPr>
              <a:t>quan</a:t>
            </a:r>
            <a:r>
              <a:rPr lang="en-US" sz="1600" dirty="0" smtClean="0">
                <a:solidFill>
                  <a:srgbClr val="0070C0"/>
                </a:solidFill>
              </a:rPr>
              <a:t> </a:t>
            </a:r>
            <a:r>
              <a:rPr lang="en-US" sz="1600" dirty="0" err="1" smtClean="0">
                <a:solidFill>
                  <a:srgbClr val="0070C0"/>
                </a:solidFill>
              </a:rPr>
              <a:t>về</a:t>
            </a:r>
            <a:r>
              <a:rPr lang="en-US" sz="1600" dirty="0" smtClean="0">
                <a:solidFill>
                  <a:srgbClr val="0070C0"/>
                </a:solidFill>
              </a:rPr>
              <a:t> </a:t>
            </a:r>
            <a:r>
              <a:rPr lang="en-US" sz="1600" dirty="0" err="1" smtClean="0">
                <a:solidFill>
                  <a:srgbClr val="0070C0"/>
                </a:solidFill>
              </a:rPr>
              <a:t>GraphQL</a:t>
            </a:r>
            <a:endParaRPr lang="en-US" sz="1600" dirty="0">
              <a:solidFill>
                <a:srgbClr val="0070C0"/>
              </a:solidFill>
            </a:endParaRPr>
          </a:p>
        </p:txBody>
      </p:sp>
      <p:sp>
        <p:nvSpPr>
          <p:cNvPr id="8" name="Google Shape;478;p44"/>
          <p:cNvSpPr txBox="1">
            <a:spLocks noGrp="1"/>
          </p:cNvSpPr>
          <p:nvPr>
            <p:ph type="title"/>
          </p:nvPr>
        </p:nvSpPr>
        <p:spPr>
          <a:xfrm>
            <a:off x="4214648" y="609600"/>
            <a:ext cx="4929351" cy="4277709"/>
          </a:xfrm>
          <a:prstGeom prst="rect">
            <a:avLst/>
          </a:prstGeom>
        </p:spPr>
        <p:txBody>
          <a:bodyPr spcFirstLastPara="1" wrap="square" lIns="91425" tIns="91425" rIns="91425" bIns="91425" anchor="ctr" anchorCtr="0">
            <a:noAutofit/>
          </a:bodyPr>
          <a:lstStyle/>
          <a:p>
            <a:pPr algn="l"/>
            <a:r>
              <a:rPr lang="en-US" sz="2000" b="1" dirty="0" smtClean="0"/>
              <a:t>Describe </a:t>
            </a:r>
            <a:r>
              <a:rPr lang="en-US" sz="2000" b="1" dirty="0"/>
              <a:t>what’s possible</a:t>
            </a:r>
            <a:br>
              <a:rPr lang="en-US" sz="2000" b="1" dirty="0"/>
            </a:br>
            <a:r>
              <a:rPr lang="en-US" sz="2000" b="1" dirty="0"/>
              <a:t>with a type system</a:t>
            </a:r>
            <a:br>
              <a:rPr lang="en-US" sz="2000" b="1" dirty="0"/>
            </a:br>
            <a:r>
              <a:rPr lang="en-US" sz="2000" dirty="0" smtClean="0"/>
              <a:t/>
            </a:r>
            <a:br>
              <a:rPr lang="en-US" sz="2000" dirty="0" smtClean="0"/>
            </a:br>
            <a:r>
              <a:rPr lang="en-US" sz="2000" dirty="0" err="1" smtClean="0"/>
              <a:t>GraphQL</a:t>
            </a:r>
            <a:r>
              <a:rPr lang="en-US" sz="2000" dirty="0" smtClean="0"/>
              <a:t> </a:t>
            </a:r>
            <a:r>
              <a:rPr lang="en-US" sz="2000" dirty="0"/>
              <a:t>APIs are organized in terms of types and fields, not endpoints. Access the full capabilities of your data from a single endpoint. </a:t>
            </a:r>
            <a:r>
              <a:rPr lang="en-US" sz="2000" dirty="0" err="1"/>
              <a:t>GraphQL</a:t>
            </a:r>
            <a:r>
              <a:rPr lang="en-US" sz="2000" dirty="0"/>
              <a:t> uses types to ensure Apps only ask for what’s possible and provide clear and helpful errors. Apps can use types to avoid writing manual parsing code.</a:t>
            </a:r>
            <a:r>
              <a:rPr lang="en-US" sz="2000" dirty="0" smtClean="0"/>
              <a:t/>
            </a:r>
            <a:br>
              <a:rPr lang="en-US" sz="2000" dirty="0" smtClean="0"/>
            </a:br>
            <a:r>
              <a:rPr lang="en-US" sz="2000" dirty="0" smtClean="0"/>
              <a:t/>
            </a:r>
            <a:br>
              <a:rPr lang="en-US" sz="2000" dirty="0" smtClean="0"/>
            </a:br>
            <a:r>
              <a:rPr lang="vi-VN" sz="2000" dirty="0" smtClean="0"/>
              <a:t/>
            </a:r>
            <a:br>
              <a:rPr lang="vi-VN" sz="2000" dirty="0" smtClean="0"/>
            </a:br>
            <a:r>
              <a:rPr lang="en-US" sz="2000" dirty="0" smtClean="0"/>
              <a:t/>
            </a:r>
            <a:br>
              <a:rPr lang="en-US" sz="2000" dirty="0" smtClean="0"/>
            </a:br>
            <a:endParaRPr sz="2000" dirty="0"/>
          </a:p>
        </p:txBody>
      </p:sp>
      <p:pic>
        <p:nvPicPr>
          <p:cNvPr id="3" name="Picture 2"/>
          <p:cNvPicPr>
            <a:picLocks noChangeAspect="1"/>
          </p:cNvPicPr>
          <p:nvPr/>
        </p:nvPicPr>
        <p:blipFill>
          <a:blip r:embed="rId3"/>
          <a:stretch>
            <a:fillRect/>
          </a:stretch>
        </p:blipFill>
        <p:spPr>
          <a:xfrm>
            <a:off x="113315" y="491030"/>
            <a:ext cx="4117640" cy="3439839"/>
          </a:xfrm>
          <a:prstGeom prst="rect">
            <a:avLst/>
          </a:prstGeom>
        </p:spPr>
      </p:pic>
    </p:spTree>
    <p:extLst>
      <p:ext uri="{BB962C8B-B14F-4D97-AF65-F5344CB8AC3E}">
        <p14:creationId xmlns:p14="http://schemas.microsoft.com/office/powerpoint/2010/main" val="296924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5" name="Google Shape;478;p44"/>
          <p:cNvSpPr txBox="1">
            <a:spLocks/>
          </p:cNvSpPr>
          <p:nvPr/>
        </p:nvSpPr>
        <p:spPr>
          <a:xfrm>
            <a:off x="0" y="-12125"/>
            <a:ext cx="4288221" cy="274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ahkwang"/>
              <a:buNone/>
              <a:defRPr sz="4800" b="0"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l"/>
            <a:r>
              <a:rPr lang="en-US" sz="1600" dirty="0" err="1" smtClean="0">
                <a:solidFill>
                  <a:srgbClr val="0070C0"/>
                </a:solidFill>
              </a:rPr>
              <a:t>Tổng</a:t>
            </a:r>
            <a:r>
              <a:rPr lang="en-US" sz="1600" dirty="0" smtClean="0">
                <a:solidFill>
                  <a:srgbClr val="0070C0"/>
                </a:solidFill>
              </a:rPr>
              <a:t> </a:t>
            </a:r>
            <a:r>
              <a:rPr lang="en-US" sz="1600" dirty="0" err="1" smtClean="0">
                <a:solidFill>
                  <a:srgbClr val="0070C0"/>
                </a:solidFill>
              </a:rPr>
              <a:t>quan</a:t>
            </a:r>
            <a:r>
              <a:rPr lang="en-US" sz="1600" dirty="0" smtClean="0">
                <a:solidFill>
                  <a:srgbClr val="0070C0"/>
                </a:solidFill>
              </a:rPr>
              <a:t> </a:t>
            </a:r>
            <a:r>
              <a:rPr lang="en-US" sz="1600" dirty="0" err="1" smtClean="0">
                <a:solidFill>
                  <a:srgbClr val="0070C0"/>
                </a:solidFill>
              </a:rPr>
              <a:t>về</a:t>
            </a:r>
            <a:r>
              <a:rPr lang="en-US" sz="1600" dirty="0" smtClean="0">
                <a:solidFill>
                  <a:srgbClr val="0070C0"/>
                </a:solidFill>
              </a:rPr>
              <a:t> </a:t>
            </a:r>
            <a:r>
              <a:rPr lang="en-US" sz="1600" dirty="0" err="1" smtClean="0">
                <a:solidFill>
                  <a:srgbClr val="0070C0"/>
                </a:solidFill>
              </a:rPr>
              <a:t>GraphQL</a:t>
            </a:r>
            <a:endParaRPr lang="en-US" sz="1600" dirty="0">
              <a:solidFill>
                <a:srgbClr val="0070C0"/>
              </a:solidFill>
            </a:endParaRPr>
          </a:p>
        </p:txBody>
      </p:sp>
      <p:sp>
        <p:nvSpPr>
          <p:cNvPr id="8" name="Google Shape;478;p44"/>
          <p:cNvSpPr txBox="1">
            <a:spLocks noGrp="1"/>
          </p:cNvSpPr>
          <p:nvPr>
            <p:ph type="title"/>
          </p:nvPr>
        </p:nvSpPr>
        <p:spPr>
          <a:xfrm>
            <a:off x="462456" y="2529248"/>
            <a:ext cx="8681544" cy="2358061"/>
          </a:xfrm>
          <a:prstGeom prst="rect">
            <a:avLst/>
          </a:prstGeom>
        </p:spPr>
        <p:txBody>
          <a:bodyPr spcFirstLastPara="1" wrap="square" lIns="91425" tIns="91425" rIns="91425" bIns="91425" anchor="ctr" anchorCtr="0">
            <a:noAutofit/>
          </a:bodyPr>
          <a:lstStyle/>
          <a:p>
            <a:pPr algn="l"/>
            <a:r>
              <a:rPr lang="en-US" sz="1600" b="1" dirty="0" smtClean="0"/>
              <a:t>Query</a:t>
            </a:r>
            <a:r>
              <a:rPr lang="en-US" sz="1600" dirty="0" smtClean="0"/>
              <a:t>: </a:t>
            </a:r>
            <a:r>
              <a:rPr lang="en-US" sz="1600" dirty="0" err="1" smtClean="0"/>
              <a:t>Các</a:t>
            </a:r>
            <a:r>
              <a:rPr lang="en-US" sz="1600" dirty="0" smtClean="0"/>
              <a:t> </a:t>
            </a:r>
            <a:r>
              <a:rPr lang="en-US" sz="1600" dirty="0" err="1" smtClean="0"/>
              <a:t>câu</a:t>
            </a:r>
            <a:r>
              <a:rPr lang="en-US" sz="1600" dirty="0" smtClean="0"/>
              <a:t> </a:t>
            </a:r>
            <a:r>
              <a:rPr lang="en-US" sz="1600" dirty="0" err="1" smtClean="0"/>
              <a:t>lệnh</a:t>
            </a:r>
            <a:r>
              <a:rPr lang="en-US" sz="1600" dirty="0" smtClean="0"/>
              <a:t> </a:t>
            </a:r>
            <a:r>
              <a:rPr lang="en-US" sz="1600" dirty="0" err="1" smtClean="0"/>
              <a:t>lấy</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tương</a:t>
            </a:r>
            <a:r>
              <a:rPr lang="en-US" sz="1600" dirty="0" smtClean="0"/>
              <a:t> </a:t>
            </a:r>
            <a:r>
              <a:rPr lang="en-US" sz="1600" dirty="0" err="1" smtClean="0"/>
              <a:t>tự</a:t>
            </a:r>
            <a:r>
              <a:rPr lang="en-US" sz="1600" dirty="0" smtClean="0"/>
              <a:t> GET method </a:t>
            </a:r>
            <a:r>
              <a:rPr lang="en-US" sz="1600" dirty="0" err="1" smtClean="0"/>
              <a:t>trong</a:t>
            </a:r>
            <a:r>
              <a:rPr lang="en-US" sz="1600" dirty="0" smtClean="0"/>
              <a:t> REST API)</a:t>
            </a:r>
            <a:br>
              <a:rPr lang="en-US" sz="1600" dirty="0" smtClean="0"/>
            </a:br>
            <a:r>
              <a:rPr lang="en-US" sz="1600" dirty="0" smtClean="0"/>
              <a:t/>
            </a:r>
            <a:br>
              <a:rPr lang="en-US" sz="1600" dirty="0" smtClean="0"/>
            </a:br>
            <a:r>
              <a:rPr lang="en-US" sz="1600" b="1" dirty="0" smtClean="0"/>
              <a:t>Mutation</a:t>
            </a:r>
            <a:r>
              <a:rPr lang="en-US" sz="1600" dirty="0" smtClean="0"/>
              <a:t>: </a:t>
            </a:r>
            <a:r>
              <a:rPr lang="en-US" sz="1600" dirty="0" err="1" smtClean="0"/>
              <a:t>Các</a:t>
            </a:r>
            <a:r>
              <a:rPr lang="en-US" sz="1600" dirty="0" smtClean="0"/>
              <a:t> </a:t>
            </a:r>
            <a:r>
              <a:rPr lang="en-US" sz="1600" dirty="0" err="1" smtClean="0"/>
              <a:t>câu</a:t>
            </a:r>
            <a:r>
              <a:rPr lang="en-US" sz="1600" dirty="0" smtClean="0"/>
              <a:t> </a:t>
            </a:r>
            <a:r>
              <a:rPr lang="en-US" sz="1600" dirty="0" err="1" smtClean="0"/>
              <a:t>lệnh</a:t>
            </a:r>
            <a:r>
              <a:rPr lang="en-US" sz="1600" dirty="0"/>
              <a:t> </a:t>
            </a:r>
            <a:r>
              <a:rPr lang="en-US" sz="1600" dirty="0" err="1" smtClean="0"/>
              <a:t>làm</a:t>
            </a:r>
            <a:r>
              <a:rPr lang="en-US" sz="1600" dirty="0" smtClean="0"/>
              <a:t> </a:t>
            </a:r>
            <a:r>
              <a:rPr lang="en-US" sz="1600" dirty="0" err="1" smtClean="0"/>
              <a:t>thay</a:t>
            </a:r>
            <a:r>
              <a:rPr lang="en-US" sz="1600" dirty="0" smtClean="0"/>
              <a:t> </a:t>
            </a:r>
            <a:r>
              <a:rPr lang="en-US" sz="1600" dirty="0" err="1" smtClean="0"/>
              <a:t>đổi</a:t>
            </a:r>
            <a:r>
              <a:rPr lang="en-US" sz="1600" dirty="0" smtClean="0"/>
              <a:t> </a:t>
            </a:r>
            <a:r>
              <a:rPr lang="en-US" sz="1600" dirty="0" err="1" smtClean="0"/>
              <a:t>dữ</a:t>
            </a:r>
            <a:r>
              <a:rPr lang="en-US" sz="1600" dirty="0" smtClean="0"/>
              <a:t> </a:t>
            </a:r>
            <a:r>
              <a:rPr lang="en-US" sz="1600" dirty="0" err="1" smtClean="0"/>
              <a:t>liệu</a:t>
            </a:r>
            <a:r>
              <a:rPr lang="en-US" sz="1600" dirty="0" smtClean="0"/>
              <a:t> (POST/PUT/DELETE </a:t>
            </a:r>
            <a:r>
              <a:rPr lang="en-US" sz="1600" dirty="0" err="1" smtClean="0"/>
              <a:t>trong</a:t>
            </a:r>
            <a:r>
              <a:rPr lang="en-US" sz="1600" dirty="0" smtClean="0"/>
              <a:t> </a:t>
            </a:r>
            <a:r>
              <a:rPr lang="en-US" sz="1600" dirty="0"/>
              <a:t>REST API</a:t>
            </a:r>
            <a:r>
              <a:rPr lang="en-US" sz="1600" dirty="0" smtClean="0"/>
              <a:t> )</a:t>
            </a:r>
            <a:br>
              <a:rPr lang="en-US" sz="1600" dirty="0" smtClean="0"/>
            </a:br>
            <a:r>
              <a:rPr lang="en-US" sz="1600" dirty="0" smtClean="0"/>
              <a:t> </a:t>
            </a:r>
            <a:br>
              <a:rPr lang="en-US" sz="1600" dirty="0" smtClean="0"/>
            </a:br>
            <a:r>
              <a:rPr lang="en-US" sz="1600" b="1" dirty="0" smtClean="0"/>
              <a:t>Subscription</a:t>
            </a:r>
            <a:r>
              <a:rPr lang="en-US" sz="1600" dirty="0" smtClean="0"/>
              <a:t>: </a:t>
            </a:r>
            <a:r>
              <a:rPr lang="en-US" sz="1600" dirty="0" err="1" smtClean="0"/>
              <a:t>Câu</a:t>
            </a:r>
            <a:r>
              <a:rPr lang="en-US" sz="1600" dirty="0" smtClean="0"/>
              <a:t> </a:t>
            </a:r>
            <a:r>
              <a:rPr lang="en-US" sz="1600" dirty="0" err="1" smtClean="0"/>
              <a:t>lệnh</a:t>
            </a:r>
            <a:r>
              <a:rPr lang="en-US" sz="1600" dirty="0" smtClean="0"/>
              <a:t> </a:t>
            </a:r>
            <a:r>
              <a:rPr lang="en-US" sz="1600" dirty="0" err="1" smtClean="0"/>
              <a:t>dùng</a:t>
            </a:r>
            <a:r>
              <a:rPr lang="en-US" sz="1600" dirty="0" smtClean="0"/>
              <a:t> </a:t>
            </a:r>
            <a:r>
              <a:rPr lang="en-US" sz="1600" dirty="0" err="1" smtClean="0"/>
              <a:t>để</a:t>
            </a:r>
            <a:r>
              <a:rPr lang="en-US" sz="1600" dirty="0" smtClean="0"/>
              <a:t> </a:t>
            </a:r>
            <a:r>
              <a:rPr lang="en-US" sz="1600" dirty="0" err="1" smtClean="0"/>
              <a:t>lắng</a:t>
            </a:r>
            <a:r>
              <a:rPr lang="en-US" sz="1600" dirty="0" smtClean="0"/>
              <a:t> </a:t>
            </a:r>
            <a:r>
              <a:rPr lang="en-US" sz="1600" dirty="0" err="1" smtClean="0"/>
              <a:t>nghe</a:t>
            </a:r>
            <a:r>
              <a:rPr lang="en-US" sz="1600" dirty="0" smtClean="0"/>
              <a:t> </a:t>
            </a:r>
            <a:r>
              <a:rPr lang="en-US" sz="1600" dirty="0" err="1" smtClean="0"/>
              <a:t>sự</a:t>
            </a:r>
            <a:r>
              <a:rPr lang="en-US" sz="1600" dirty="0" smtClean="0"/>
              <a:t> </a:t>
            </a:r>
            <a:r>
              <a:rPr lang="en-US" sz="1600" dirty="0" err="1" smtClean="0"/>
              <a:t>kiện</a:t>
            </a:r>
            <a:r>
              <a:rPr lang="en-US" sz="1600" dirty="0" smtClean="0"/>
              <a:t> </a:t>
            </a:r>
            <a:r>
              <a:rPr lang="en-US" sz="1600" dirty="0" err="1" smtClean="0"/>
              <a:t>trên</a:t>
            </a:r>
            <a:r>
              <a:rPr lang="en-US" sz="1600" dirty="0" smtClean="0"/>
              <a:t> server, </a:t>
            </a:r>
            <a:r>
              <a:rPr lang="en-US" sz="1600" dirty="0" err="1" smtClean="0"/>
              <a:t>khi</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trên</a:t>
            </a:r>
            <a:r>
              <a:rPr lang="en-US" sz="1600" dirty="0" smtClean="0"/>
              <a:t> server </a:t>
            </a:r>
            <a:r>
              <a:rPr lang="en-US" sz="1600" dirty="0" err="1" smtClean="0"/>
              <a:t>thay</a:t>
            </a:r>
            <a:r>
              <a:rPr lang="en-US" sz="1600" dirty="0" smtClean="0"/>
              <a:t> </a:t>
            </a:r>
            <a:r>
              <a:rPr lang="en-US" sz="1600" dirty="0" err="1" smtClean="0"/>
              <a:t>đổi</a:t>
            </a:r>
            <a:r>
              <a:rPr lang="en-US" sz="1600" dirty="0" smtClean="0"/>
              <a:t> </a:t>
            </a:r>
            <a:r>
              <a:rPr lang="en-US" sz="1600" dirty="0" err="1" smtClean="0"/>
              <a:t>nó</a:t>
            </a:r>
            <a:r>
              <a:rPr lang="en-US" sz="1600" dirty="0" smtClean="0"/>
              <a:t> </a:t>
            </a:r>
            <a:r>
              <a:rPr lang="en-US" sz="1600" dirty="0" err="1" smtClean="0"/>
              <a:t>cũng</a:t>
            </a:r>
            <a:r>
              <a:rPr lang="en-US" sz="1600" dirty="0" smtClean="0"/>
              <a:t> </a:t>
            </a:r>
            <a:r>
              <a:rPr lang="en-US" sz="1600" dirty="0" err="1" smtClean="0"/>
              <a:t>thay</a:t>
            </a:r>
            <a:r>
              <a:rPr lang="en-US" sz="1600" dirty="0" smtClean="0"/>
              <a:t> </a:t>
            </a:r>
            <a:r>
              <a:rPr lang="en-US" sz="1600" dirty="0" err="1" smtClean="0"/>
              <a:t>đổi</a:t>
            </a:r>
            <a:r>
              <a:rPr lang="en-US" sz="1600" dirty="0" smtClean="0"/>
              <a:t> </a:t>
            </a:r>
            <a:r>
              <a:rPr lang="en-US" sz="1600" dirty="0" err="1" smtClean="0"/>
              <a:t>theo</a:t>
            </a:r>
            <a:r>
              <a:rPr lang="en-US" sz="1600" dirty="0" smtClean="0"/>
              <a:t> </a:t>
            </a:r>
            <a:r>
              <a:rPr lang="en-US" sz="1600" dirty="0" err="1" smtClean="0"/>
              <a:t>nhằm</a:t>
            </a:r>
            <a:r>
              <a:rPr lang="en-US" sz="1600" dirty="0" smtClean="0"/>
              <a:t> </a:t>
            </a:r>
            <a:r>
              <a:rPr lang="en-US" sz="1600" dirty="0" err="1" smtClean="0"/>
              <a:t>cung</a:t>
            </a:r>
            <a:r>
              <a:rPr lang="en-US" sz="1600" dirty="0" smtClean="0"/>
              <a:t> </a:t>
            </a:r>
            <a:r>
              <a:rPr lang="en-US" sz="1600" dirty="0" err="1" smtClean="0"/>
              <a:t>cấp</a:t>
            </a:r>
            <a:r>
              <a:rPr lang="en-US" sz="1600" dirty="0" smtClean="0"/>
              <a:t> </a:t>
            </a:r>
            <a:r>
              <a:rPr lang="en-US" sz="1600" dirty="0" err="1" smtClean="0"/>
              <a:t>dự</a:t>
            </a:r>
            <a:r>
              <a:rPr lang="en-US" sz="1600" dirty="0" smtClean="0"/>
              <a:t> </a:t>
            </a:r>
            <a:r>
              <a:rPr lang="en-US" sz="1600" dirty="0" err="1" smtClean="0"/>
              <a:t>liệu</a:t>
            </a:r>
            <a:r>
              <a:rPr lang="en-US" sz="1600" dirty="0" smtClean="0"/>
              <a:t> </a:t>
            </a:r>
            <a:r>
              <a:rPr lang="en-US" sz="1600" dirty="0" err="1" smtClean="0"/>
              <a:t>cho</a:t>
            </a:r>
            <a:r>
              <a:rPr lang="en-US" sz="1600" dirty="0" smtClean="0"/>
              <a:t> client </a:t>
            </a:r>
            <a:r>
              <a:rPr lang="en-US" sz="1600" dirty="0" err="1" smtClean="0"/>
              <a:t>một</a:t>
            </a:r>
            <a:r>
              <a:rPr lang="en-US" sz="1600" dirty="0" smtClean="0"/>
              <a:t> </a:t>
            </a:r>
            <a:r>
              <a:rPr lang="en-US" sz="1600" dirty="0" err="1" smtClean="0"/>
              <a:t>cách</a:t>
            </a:r>
            <a:r>
              <a:rPr lang="en-US" sz="1600" dirty="0" smtClean="0"/>
              <a:t> </a:t>
            </a:r>
            <a:r>
              <a:rPr lang="en-US" sz="1600" dirty="0" err="1" smtClean="0"/>
              <a:t>realtime</a:t>
            </a:r>
            <a:r>
              <a:rPr lang="en-US" sz="1600" dirty="0" smtClean="0"/>
              <a:t> </a:t>
            </a:r>
            <a:r>
              <a:rPr lang="en-US" sz="1600" dirty="0" err="1" smtClean="0"/>
              <a:t>nhất</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Đây</a:t>
            </a:r>
            <a:r>
              <a:rPr lang="en-US" sz="1600" dirty="0" smtClean="0"/>
              <a:t> </a:t>
            </a:r>
            <a:r>
              <a:rPr lang="en-US" sz="1600" dirty="0" err="1" smtClean="0"/>
              <a:t>là</a:t>
            </a:r>
            <a:r>
              <a:rPr lang="en-US" sz="1600" dirty="0" smtClean="0"/>
              <a:t> </a:t>
            </a:r>
            <a:r>
              <a:rPr lang="en-US" sz="1600" dirty="0" err="1" smtClean="0"/>
              <a:t>tính</a:t>
            </a:r>
            <a:r>
              <a:rPr lang="en-US" sz="1600" dirty="0" smtClean="0"/>
              <a:t> </a:t>
            </a:r>
            <a:r>
              <a:rPr lang="en-US" sz="1600" dirty="0" err="1" smtClean="0"/>
              <a:t>năng</a:t>
            </a:r>
            <a:r>
              <a:rPr lang="en-US" sz="1600" dirty="0" smtClean="0"/>
              <a:t> </a:t>
            </a:r>
            <a:r>
              <a:rPr lang="en-US" sz="1600" dirty="0" err="1" smtClean="0"/>
              <a:t>mà</a:t>
            </a:r>
            <a:r>
              <a:rPr lang="en-US" sz="1600" dirty="0" smtClean="0"/>
              <a:t> REST API </a:t>
            </a:r>
            <a:r>
              <a:rPr lang="en-US" sz="1600" dirty="0" err="1" smtClean="0"/>
              <a:t>không</a:t>
            </a:r>
            <a:r>
              <a:rPr lang="en-US" sz="1600" dirty="0" smtClean="0"/>
              <a:t> </a:t>
            </a:r>
            <a:r>
              <a:rPr lang="en-US" sz="1600" dirty="0" err="1" smtClean="0"/>
              <a:t>có</a:t>
            </a:r>
            <a:endParaRPr sz="1600" dirty="0"/>
          </a:p>
        </p:txBody>
      </p:sp>
      <p:pic>
        <p:nvPicPr>
          <p:cNvPr id="1026" name="Picture 2" descr="What is GraphQL? Learn it in 5 minutes. - Pragmatic Re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39" y="262759"/>
            <a:ext cx="5034455" cy="226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698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Lessons Learned by Slidesgo">
  <a:themeElements>
    <a:clrScheme name="Simple Light">
      <a:dk1>
        <a:srgbClr val="000000"/>
      </a:dk1>
      <a:lt1>
        <a:srgbClr val="FFFFFF"/>
      </a:lt1>
      <a:dk2>
        <a:srgbClr val="CAAAE9"/>
      </a:dk2>
      <a:lt2>
        <a:srgbClr val="EEF38E"/>
      </a:lt2>
      <a:accent1>
        <a:srgbClr val="FFAE80"/>
      </a:accent1>
      <a:accent2>
        <a:srgbClr val="FA7791"/>
      </a:accent2>
      <a:accent3>
        <a:srgbClr val="AAE9D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1018</Words>
  <Application>Microsoft Office PowerPoint</Application>
  <PresentationFormat>On-screen Show (16:9)</PresentationFormat>
  <Paragraphs>83</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Roboto Mono</vt:lpstr>
      <vt:lpstr>Fahkwang Medium</vt:lpstr>
      <vt:lpstr>Roboto Mono Light</vt:lpstr>
      <vt:lpstr>Bebas Neue</vt:lpstr>
      <vt:lpstr>Anaheim</vt:lpstr>
      <vt:lpstr>Fahkwang ExtraLight</vt:lpstr>
      <vt:lpstr>Fahkwang</vt:lpstr>
      <vt:lpstr>Fahkwang Light</vt:lpstr>
      <vt:lpstr>Project Management: Lessons Learned by Slidesgo</vt:lpstr>
      <vt:lpstr>Seminar topic: GraphQL  </vt:lpstr>
      <vt:lpstr>Tổng quan về GraphQL</vt:lpstr>
      <vt:lpstr>Tổng quan về GraphQL</vt:lpstr>
      <vt:lpstr>A query language for your API  GraphQL is a query language for APIs and a runtime for fulfilling those queries with your existing data. GraphQL provides a complete and understandable description of the data in your API, gives clients the power to ask for exactly what they need and nothing more, makes it easier to evolve APIs over time, and enables powerful developer tools.   </vt:lpstr>
      <vt:lpstr>Tại sao lại đặt tên là GraphQL ?  Khi các bạn định nghĩa mô tả dữ liệu ở trên server thì các mô tả đó có liên quan với nhau (ví dụ như khóa ngoại trong các CSDL như My Sql,..) tạo nên một sơ đồ các query có liên quan với nhau. Tóm lại nếu bạn vẽ ra các mối quan hệ đó bạn sẽ thấy nó trong giống sơ đồ.   </vt:lpstr>
      <vt:lpstr>Ask for what you need, get exactly that  Send a GraphQL query to your API and get exactly what you need, nothing more and nothing less. GraphQL queries always return predictable results. Apps using GraphQL are fast and stable because they control the data they get, not the server.    </vt:lpstr>
      <vt:lpstr>Get many resources in a single request  GraphQL queries access not just the properties of one resource but also smoothly follow references between them. While typical REST APIs require loading from multiple URLs, GraphQL APIs get all the data your app needs in a single request. Apps using GraphQL can be quick even on slow mobile network connections.   </vt:lpstr>
      <vt:lpstr>Describe what’s possible with a type system  GraphQL APIs are organized in terms of types and fields, not endpoints. Access the full capabilities of your data from a single endpoint. GraphQL uses types to ensure Apps only ask for what’s possible and provide clear and helpful errors. Apps can use types to avoid writing manual parsing code.    </vt:lpstr>
      <vt:lpstr>Query: Các câu lệnh lấy dữ liệu (tương tự GET method trong REST API)  Mutation: Các câu lệnh làm thay đổi dữ liệu (POST/PUT/DELETE trong REST API )   Subscription: Câu lệnh dùng để lắng nghe sự kiện trên server, khi dữ liệu trên server thay đổi nó cũng thay đổi theo nhằm cung cấp dự liệu cho client một cách realtime nhất có thể. Đây là tính năng mà REST API không có</vt:lpstr>
      <vt:lpstr>So sánh GraphQL và REST API</vt:lpstr>
      <vt:lpstr>PowerPoint Presentation</vt:lpstr>
      <vt:lpstr>Kết luận  Không có công nghệ tốt nhất chỉ có công nghệ phù hợp nhất. GraphQL ra đời sau đã giải quyết được một vài vấn đề của REST API, tuy nhiên không phải lúc nào nó cũng là giải pháp tốt nhất.  Đối với những ứng dụng xử lý dữ liệu tương đối nhất quán, mình nghĩ nên sử dụng REST API. Còn đối với những ứng dụng mà cần xử lý với dữ liệu thay đổi nhanh chóng, yêu cầu thường xuyên thay đổi thì hãy trải nghiệm với GraphQL.  </vt:lpstr>
      <vt:lpstr>BackEnd Demo với .NET CORE </vt:lpstr>
      <vt:lpstr>Tạo project </vt:lpstr>
      <vt:lpstr>Tạo project </vt:lpstr>
      <vt:lpstr>Tạo project </vt:lpstr>
      <vt:lpstr>Add Packages HotChocolate.AspNetCore version 13.0.0 HotChocolate.Data.EntityFramework version 13.0.0 Microsoft.EntityFrameworkCore.Design version 5.0.14 Microsoft.EntityFrameworkCore.SqlServer version 5.0.14 Microsoft.EntityFrameworkCore version 5.0.14 GraphQL.Server.Ui.Voyager version 5.2.0 </vt:lpstr>
      <vt:lpstr>Thêm vào status.cs:         private readonly IConfiguration Configuration;         public Startup(IConfiguration configuration)         {             Configuration = configuration;         }</vt:lpstr>
      <vt:lpstr>Thêm student.cs và class.cs         </vt:lpstr>
      <vt:lpstr>Thêm DatabaseContext.cs         </vt:lpstr>
      <vt:lpstr>Thêm ConnectionStrings         </vt:lpstr>
      <vt:lpstr>Thêm service         </vt:lpstr>
      <vt:lpstr>Thêm service         </vt:lpstr>
      <vt:lpstr>Add migration: dotnet ef migrations add InitialCreate Update database: dotnet ef database update        </vt:lpstr>
      <vt:lpstr>Thêm query.cs         </vt:lpstr>
      <vt:lpstr>Thêm vào staup.cs         </vt:lpstr>
      <vt:lpstr>Update startup.cs          </vt:lpstr>
      <vt:lpstr>Update startup.cs          </vt:lpstr>
      <vt:lpstr>Update startup.cs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LESSONS LEARNED</dc:title>
  <cp:lastModifiedBy>ADMIN</cp:lastModifiedBy>
  <cp:revision>33</cp:revision>
  <dcterms:modified xsi:type="dcterms:W3CDTF">2022-02-27T18:01:27Z</dcterms:modified>
</cp:coreProperties>
</file>