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28"/>
  </p:notesMasterIdLst>
  <p:sldIdLst>
    <p:sldId id="256" r:id="rId2"/>
    <p:sldId id="258" r:id="rId3"/>
    <p:sldId id="264" r:id="rId4"/>
    <p:sldId id="257" r:id="rId5"/>
    <p:sldId id="349" r:id="rId6"/>
    <p:sldId id="350" r:id="rId7"/>
    <p:sldId id="368" r:id="rId8"/>
    <p:sldId id="369" r:id="rId9"/>
    <p:sldId id="370" r:id="rId10"/>
    <p:sldId id="371" r:id="rId11"/>
    <p:sldId id="354" r:id="rId12"/>
    <p:sldId id="351" r:id="rId13"/>
    <p:sldId id="353" r:id="rId14"/>
    <p:sldId id="366" r:id="rId15"/>
    <p:sldId id="367" r:id="rId16"/>
    <p:sldId id="355" r:id="rId17"/>
    <p:sldId id="356" r:id="rId18"/>
    <p:sldId id="357" r:id="rId19"/>
    <p:sldId id="358" r:id="rId20"/>
    <p:sldId id="359" r:id="rId21"/>
    <p:sldId id="361" r:id="rId22"/>
    <p:sldId id="362" r:id="rId23"/>
    <p:sldId id="363" r:id="rId24"/>
    <p:sldId id="364" r:id="rId25"/>
    <p:sldId id="365" r:id="rId26"/>
    <p:sldId id="325"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Hammersmith One"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9993A8-07D0-4223-9949-B73208B636BB}">
  <a:tblStyle styleId="{069993A8-07D0-4223-9949-B73208B636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6947412-E355-47FD-B883-0B5066671EB9}"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A0264F7D-184D-4717-B8B5-3AB5745ACCF9}"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C0E9A85F-417C-45D3-85F9-C7768DE08992}"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C3026F3A-699E-4B80-95AD-6B24A96F12D3}"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8CF346E5-431B-4A5A-9941-8C0BAC847165}"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80292" autoAdjust="0"/>
  </p:normalViewPr>
  <p:slideViewPr>
    <p:cSldViewPr snapToGrid="0">
      <p:cViewPr varScale="1">
        <p:scale>
          <a:sx n="78" d="100"/>
          <a:sy n="78" d="100"/>
        </p:scale>
        <p:origin x="120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Database" TargetMode="External"/><Relationship Id="rId7" Type="http://schemas.openxmlformats.org/officeDocument/2006/relationships/hyperlink" Target="https://en.wikipedia.org/wiki/Key%E2%80%93value_store"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Relational_database" TargetMode="External"/><Relationship Id="rId5" Type="http://schemas.openxmlformats.org/officeDocument/2006/relationships/hyperlink" Target="https://en.wikipedia.org/wiki/Wide-column_store#cite_note-db-engines-1" TargetMode="External"/><Relationship Id="rId4" Type="http://schemas.openxmlformats.org/officeDocument/2006/relationships/hyperlink" Target="https://en.wikipedia.org/wiki/NoSQL"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Database" TargetMode="External"/><Relationship Id="rId7" Type="http://schemas.openxmlformats.org/officeDocument/2006/relationships/hyperlink" Target="https://en.wikipedia.org/wiki/Key%E2%80%93value_stor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Relational_database" TargetMode="External"/><Relationship Id="rId5" Type="http://schemas.openxmlformats.org/officeDocument/2006/relationships/hyperlink" Target="https://en.wikipedia.org/wiki/Wide-column_store#cite_note-db-engines-1" TargetMode="External"/><Relationship Id="rId4" Type="http://schemas.openxmlformats.org/officeDocument/2006/relationships/hyperlink" Target="https://en.wikipedia.org/wiki/NoSQ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1100" dirty="0" smtClean="0"/>
              <a:t>Partition Key:</a:t>
            </a:r>
            <a:r>
              <a:rPr lang="en-US" sz="1100" baseline="0" dirty="0" smtClean="0"/>
              <a:t> </a:t>
            </a:r>
            <a:r>
              <a:rPr lang="en-US" sz="1100" b="0" i="0" u="none" strike="noStrike" cap="none" dirty="0" err="1" smtClean="0">
                <a:solidFill>
                  <a:srgbClr val="000000"/>
                </a:solidFill>
                <a:effectLst/>
                <a:latin typeface="Arial"/>
                <a:ea typeface="Arial"/>
                <a:cs typeface="Arial"/>
                <a:sym typeface="Arial"/>
              </a:rPr>
              <a:t>chịu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trách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nhiệm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phân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phối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dữ</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liệu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trên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các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nút</a:t>
            </a:r>
            <a:r>
              <a:rPr lang="en-US" sz="1100" b="0" i="0" u="none" strike="noStrike" cap="none" dirty="0" smtClean="0">
                <a:solidFill>
                  <a:srgbClr val="000000"/>
                </a:solidFill>
                <a:effectLst/>
                <a:latin typeface="Arial"/>
                <a:ea typeface="Arial"/>
                <a:cs typeface="Arial"/>
                <a:sym typeface="Arial"/>
              </a:rPr>
              <a:t> </a:t>
            </a:r>
          </a:p>
          <a:p>
            <a:pPr marL="0" indent="0">
              <a:buNone/>
            </a:pPr>
            <a:r>
              <a:rPr lang="en-US" sz="1100" dirty="0" smtClean="0"/>
              <a:t>Clustering</a:t>
            </a:r>
            <a:r>
              <a:rPr lang="en-US" sz="1100" b="0" i="0" u="none" strike="noStrike" cap="none" dirty="0" smtClean="0">
                <a:solidFill>
                  <a:srgbClr val="000000"/>
                </a:solidFill>
                <a:effectLst/>
                <a:latin typeface="Arial"/>
                <a:ea typeface="Arial"/>
                <a:cs typeface="Arial"/>
                <a:sym typeface="Arial"/>
              </a:rPr>
              <a:t> </a:t>
            </a:r>
            <a:r>
              <a:rPr lang="en-US" sz="1100" dirty="0" smtClean="0"/>
              <a:t>Key: </a:t>
            </a:r>
            <a:r>
              <a:rPr lang="en-US" sz="1100" b="0" i="0" u="none" strike="noStrike" cap="none" dirty="0" err="1" smtClean="0">
                <a:solidFill>
                  <a:srgbClr val="000000"/>
                </a:solidFill>
                <a:effectLst/>
                <a:latin typeface="Arial"/>
                <a:ea typeface="Arial"/>
                <a:cs typeface="Arial"/>
                <a:sym typeface="Arial"/>
              </a:rPr>
              <a:t>chịu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trách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nhiệm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sắp</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xếp</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dữ</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liệu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trong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phân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vùng</a:t>
            </a:r>
            <a:r>
              <a:rPr lang="en-US" sz="1100" b="0" i="0" u="none" strike="noStrike" cap="none" dirty="0" smtClean="0">
                <a:solidFill>
                  <a:srgbClr val="000000"/>
                </a:solidFill>
                <a:effectLst/>
                <a:latin typeface="Arial"/>
                <a:ea typeface="Arial"/>
                <a:cs typeface="Arial"/>
                <a:sym typeface="Arial"/>
              </a:rPr>
              <a:t>.</a:t>
            </a:r>
            <a:endParaRPr lang="en-US" sz="1100" dirty="0"/>
          </a:p>
        </p:txBody>
      </p:sp>
    </p:spTree>
    <p:extLst>
      <p:ext uri="{BB962C8B-B14F-4D97-AF65-F5344CB8AC3E}">
        <p14:creationId xmlns:p14="http://schemas.microsoft.com/office/powerpoint/2010/main" val="1771727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679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8810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9886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8335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727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17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22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1390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97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3453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8696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369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9399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8766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3880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4"/>
        <p:cNvGrpSpPr/>
        <p:nvPr/>
      </p:nvGrpSpPr>
      <p:grpSpPr>
        <a:xfrm>
          <a:off x="0" y="0"/>
          <a:ext cx="0" cy="0"/>
          <a:chOff x="0" y="0"/>
          <a:chExt cx="0" cy="0"/>
        </a:xfrm>
      </p:grpSpPr>
      <p:sp>
        <p:nvSpPr>
          <p:cNvPr id="2555" name="Google Shape;2555;gc6a01074ef_0_21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6" name="Google Shape;2556;gc6a01074ef_0_21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0478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1" i="0" u="none" strike="noStrike" cap="none" dirty="0" smtClean="0">
                <a:solidFill>
                  <a:srgbClr val="000000"/>
                </a:solidFill>
                <a:effectLst/>
                <a:latin typeface="Arial"/>
                <a:ea typeface="Arial"/>
                <a:cs typeface="Arial"/>
                <a:sym typeface="Arial"/>
              </a:rPr>
              <a:t>ACID là</a:t>
            </a:r>
            <a:r>
              <a:rPr lang="vi-VN" sz="1100" b="0" i="0" u="none" strike="noStrike" cap="none" dirty="0" smtClean="0">
                <a:solidFill>
                  <a:srgbClr val="000000"/>
                </a:solidFill>
                <a:effectLst/>
                <a:latin typeface="Arial"/>
                <a:ea typeface="Arial"/>
                <a:cs typeface="Arial"/>
                <a:sym typeface="Arial"/>
              </a:rPr>
              <a:t> từ viết tắt các chữ cái đầu của bốn từ tiếng Anh </a:t>
            </a:r>
            <a:r>
              <a:rPr lang="vi-VN" sz="1100" b="1" i="0" u="none" strike="noStrike" cap="none" dirty="0" smtClean="0">
                <a:solidFill>
                  <a:srgbClr val="000000"/>
                </a:solidFill>
                <a:effectLst/>
                <a:latin typeface="Arial"/>
                <a:ea typeface="Arial"/>
                <a:cs typeface="Arial"/>
                <a:sym typeface="Arial"/>
              </a:rPr>
              <a:t>atomicity</a:t>
            </a:r>
            <a:r>
              <a:rPr lang="vi-VN" sz="1100" b="0" i="0" u="none" strike="noStrike" cap="none" dirty="0" smtClean="0">
                <a:solidFill>
                  <a:srgbClr val="000000"/>
                </a:solidFill>
                <a:effectLst/>
                <a:latin typeface="Arial"/>
                <a:ea typeface="Arial"/>
                <a:cs typeface="Arial"/>
                <a:sym typeface="Arial"/>
              </a:rPr>
              <a:t>, consistency, isolation, và durability. Chúng được coi </a:t>
            </a:r>
            <a:r>
              <a:rPr lang="vi-VN" sz="1100" b="1" i="0" u="none" strike="noStrike" cap="none" dirty="0" smtClean="0">
                <a:solidFill>
                  <a:srgbClr val="000000"/>
                </a:solidFill>
                <a:effectLst/>
                <a:latin typeface="Arial"/>
                <a:ea typeface="Arial"/>
                <a:cs typeface="Arial"/>
                <a:sym typeface="Arial"/>
              </a:rPr>
              <a:t>là</a:t>
            </a:r>
            <a:r>
              <a:rPr lang="vi-VN" sz="1100" b="0" i="0" u="none" strike="noStrike" cap="none" dirty="0" smtClean="0">
                <a:solidFill>
                  <a:srgbClr val="000000"/>
                </a:solidFill>
                <a:effectLst/>
                <a:latin typeface="Arial"/>
                <a:ea typeface="Arial"/>
                <a:cs typeface="Arial"/>
                <a:sym typeface="Arial"/>
              </a:rPr>
              <a:t> bốn thuộc tính quan trọng của một hệ quản trị cơ sở dữ liệu khi xử lý bất kỳ giao dịch nào. Nếu thiếu một trong những thuộc tính này thì tính toàn vẹn của cơ sở dữ liệu khó có thể được đảm bảo</a:t>
            </a:r>
            <a:endParaRPr lang="vi-VN" sz="1100" b="1"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1" i="0" u="none" strike="noStrike" cap="none" dirty="0" smtClean="0">
                <a:solidFill>
                  <a:srgbClr val="000000"/>
                </a:solidFill>
                <a:effectLst/>
                <a:latin typeface="Arial"/>
                <a:ea typeface="Arial"/>
                <a:cs typeface="Arial"/>
                <a:sym typeface="Arial"/>
              </a:rPr>
              <a:t>Eventual Consistency</a:t>
            </a:r>
            <a:r>
              <a:rPr lang="vi-VN" sz="1100" b="0" i="0" u="none" strike="noStrike" cap="none" dirty="0" smtClean="0">
                <a:solidFill>
                  <a:srgbClr val="000000"/>
                </a:solidFill>
                <a:effectLst/>
                <a:latin typeface="Arial"/>
                <a:ea typeface="Arial"/>
                <a:cs typeface="Arial"/>
                <a:sym typeface="Arial"/>
              </a:rPr>
              <a:t> (tính nhất quán cuối cùng, là một dạng của tính nhất quán yếu - Weak Consistency): Sau khi một cập nhật được diễn ra, các lần đọc sau đó không đảm bảo sẽ luôn trả về giá trị mới được cập nhật (có thể có lần đọc vẫn trả về dữ liệu cũ). Tuy nhiên sau một khoảng thời gian (đồng bộ giữa các CSDL) thì cuối cùng các lần đọc đều trả về giá trị mới nhất.</a:t>
            </a:r>
            <a:endParaRPr lang="vi-VN" dirty="0" smtClean="0"/>
          </a:p>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C</a:t>
            </a:r>
            <a:r>
              <a:rPr lang="vi-VN" sz="1100" b="0" i="0" u="none" strike="noStrike" cap="none" dirty="0" smtClean="0">
                <a:solidFill>
                  <a:srgbClr val="000000"/>
                </a:solidFill>
                <a:effectLst/>
                <a:latin typeface="Arial"/>
                <a:ea typeface="Arial"/>
                <a:cs typeface="Arial"/>
                <a:sym typeface="Arial"/>
              </a:rPr>
              <a:t>ửa </a:t>
            </a:r>
            <a:r>
              <a:rPr lang="vi-VN" sz="1100" b="1" i="0" u="none" strike="noStrike" cap="none" dirty="0" smtClean="0">
                <a:solidFill>
                  <a:srgbClr val="000000"/>
                </a:solidFill>
                <a:effectLst/>
                <a:latin typeface="Arial"/>
                <a:ea typeface="Arial"/>
                <a:cs typeface="Arial"/>
                <a:sym typeface="Arial"/>
              </a:rPr>
              <a:t>hàng cột</a:t>
            </a:r>
            <a:r>
              <a:rPr lang="vi-VN" sz="1100" b="0" i="0" u="none" strike="noStrike" cap="none" dirty="0" smtClean="0">
                <a:solidFill>
                  <a:srgbClr val="000000"/>
                </a:solidFill>
                <a:effectLst/>
                <a:latin typeface="Arial"/>
                <a:ea typeface="Arial"/>
                <a:cs typeface="Arial"/>
                <a:sym typeface="Arial"/>
              </a:rPr>
              <a:t> rộng (hoặc </a:t>
            </a:r>
            <a:r>
              <a:rPr lang="vi-VN" sz="1100" b="1" i="0" u="none" strike="noStrike" cap="none" dirty="0" smtClean="0">
                <a:solidFill>
                  <a:srgbClr val="000000"/>
                </a:solidFill>
                <a:effectLst/>
                <a:latin typeface="Arial"/>
                <a:ea typeface="Arial"/>
                <a:cs typeface="Arial"/>
                <a:sym typeface="Arial"/>
              </a:rPr>
              <a:t>kho lưu trữ bản ghi</a:t>
            </a:r>
            <a:r>
              <a:rPr lang="vi-VN" sz="1100" b="0" i="0" u="none" strike="noStrike" cap="none" dirty="0" smtClean="0">
                <a:solidFill>
                  <a:srgbClr val="000000"/>
                </a:solidFill>
                <a:effectLst/>
                <a:latin typeface="Arial"/>
                <a:ea typeface="Arial"/>
                <a:cs typeface="Arial"/>
                <a:sym typeface="Arial"/>
              </a:rPr>
              <a:t> có thể mở rộng ) là một loại cơ </a:t>
            </a:r>
            <a:r>
              <a:rPr lang="vi-VN" sz="1100" b="0" i="0" u="none" strike="noStrike" cap="none" dirty="0" smtClean="0">
                <a:solidFill>
                  <a:srgbClr val="000000"/>
                </a:solidFill>
                <a:effectLst/>
                <a:latin typeface="Arial"/>
                <a:ea typeface="Arial"/>
                <a:cs typeface="Arial"/>
                <a:sym typeface="Arial"/>
                <a:hlinkClick r:id="rId3" tooltip="Cơ sở dữ liệu"/>
              </a:rPr>
              <a:t>sở dữ liệu </a:t>
            </a:r>
            <a:r>
              <a:rPr lang="vi-VN" sz="1100" b="0" i="0" u="none" strike="noStrike" cap="none" dirty="0" smtClean="0">
                <a:solidFill>
                  <a:srgbClr val="000000"/>
                </a:solidFill>
                <a:effectLst/>
                <a:latin typeface="Arial"/>
                <a:ea typeface="Arial"/>
                <a:cs typeface="Arial"/>
                <a:sym typeface="Arial"/>
                <a:hlinkClick r:id="rId4" tooltip="NoSQL"/>
              </a:rPr>
              <a:t>NoSQL</a:t>
            </a:r>
            <a:r>
              <a:rPr lang="vi-VN" sz="1100" b="0" i="0" u="none" strike="noStrike" cap="none" dirty="0" smtClean="0">
                <a:solidFill>
                  <a:srgbClr val="000000"/>
                </a:solidFill>
                <a:effectLst/>
                <a:latin typeface="Arial"/>
                <a:ea typeface="Arial"/>
                <a:cs typeface="Arial"/>
                <a:sym typeface="Arial"/>
              </a:rPr>
              <a:t> . </a:t>
            </a:r>
            <a:r>
              <a:rPr lang="vi-VN" sz="1100" b="0" i="0" u="none" strike="noStrike" cap="none" baseline="30000" dirty="0" smtClean="0">
                <a:solidFill>
                  <a:srgbClr val="000000"/>
                </a:solidFill>
                <a:effectLst/>
                <a:latin typeface="Arial"/>
                <a:ea typeface="Arial"/>
                <a:cs typeface="Arial"/>
                <a:sym typeface="Arial"/>
                <a:hlinkClick r:id="rId5"/>
              </a:rPr>
              <a:t>[1]</a:t>
            </a:r>
            <a:r>
              <a:rPr lang="vi-VN" sz="1100" b="0" i="0" u="none" strike="noStrike" cap="none" dirty="0" smtClean="0">
                <a:solidFill>
                  <a:srgbClr val="000000"/>
                </a:solidFill>
                <a:effectLst/>
                <a:latin typeface="Arial"/>
                <a:ea typeface="Arial"/>
                <a:cs typeface="Arial"/>
                <a:sym typeface="Arial"/>
              </a:rPr>
              <a:t> Nó sử dụng bảng, hàng và cột, nhưng không giống như </a:t>
            </a:r>
            <a:r>
              <a:rPr lang="vi-VN" sz="1100" b="0" i="0" u="none" strike="noStrike" cap="none" dirty="0" smtClean="0">
                <a:solidFill>
                  <a:srgbClr val="000000"/>
                </a:solidFill>
                <a:effectLst/>
                <a:latin typeface="Arial"/>
                <a:ea typeface="Arial"/>
                <a:cs typeface="Arial"/>
                <a:sym typeface="Arial"/>
                <a:hlinkClick r:id="rId6" tooltip="Cơ sở dữ liệu quan hệ"/>
              </a:rPr>
              <a:t>cơ sở dữ liệu quan hệ</a:t>
            </a:r>
            <a:r>
              <a:rPr lang="vi-VN" sz="1100" b="0" i="0" u="none" strike="noStrike" cap="none" dirty="0" smtClean="0">
                <a:solidFill>
                  <a:srgbClr val="000000"/>
                </a:solidFill>
                <a:effectLst/>
                <a:latin typeface="Arial"/>
                <a:ea typeface="Arial"/>
                <a:cs typeface="Arial"/>
                <a:sym typeface="Arial"/>
              </a:rPr>
              <a:t> , tên và định dạng của các cột có thể khác nhau giữa các hàng trong cùng một bảng. Cửa hàng cột rộng có thể được hiểu là </a:t>
            </a:r>
            <a:r>
              <a:rPr lang="vi-VN" sz="1100" b="0" i="0" u="none" strike="noStrike" cap="none" dirty="0" smtClean="0">
                <a:solidFill>
                  <a:srgbClr val="000000"/>
                </a:solidFill>
                <a:effectLst/>
                <a:latin typeface="Arial"/>
                <a:ea typeface="Arial"/>
                <a:cs typeface="Arial"/>
                <a:sym typeface="Arial"/>
                <a:hlinkClick r:id="rId7" tooltip="Kho khóa-giá trị"/>
              </a:rPr>
              <a:t>kho giá trị-khóa</a:t>
            </a:r>
            <a:r>
              <a:rPr lang="vi-VN" sz="1100" b="0" i="0" u="none" strike="noStrike" cap="none" dirty="0" smtClean="0">
                <a:solidFill>
                  <a:srgbClr val="000000"/>
                </a:solidFill>
                <a:effectLst/>
                <a:latin typeface="Arial"/>
                <a:ea typeface="Arial"/>
                <a:cs typeface="Arial"/>
                <a:sym typeface="Arial"/>
              </a:rPr>
              <a:t> hai chiều </a:t>
            </a:r>
            <a:endParaRPr dirty="0"/>
          </a:p>
        </p:txBody>
      </p:sp>
    </p:spTree>
    <p:extLst>
      <p:ext uri="{BB962C8B-B14F-4D97-AF65-F5344CB8AC3E}">
        <p14:creationId xmlns:p14="http://schemas.microsoft.com/office/powerpoint/2010/main" val="831203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Cửa </a:t>
            </a:r>
            <a:r>
              <a:rPr lang="vi-VN" sz="1100" b="1" i="0" u="none" strike="noStrike" cap="none" dirty="0" smtClean="0">
                <a:solidFill>
                  <a:srgbClr val="000000"/>
                </a:solidFill>
                <a:effectLst/>
                <a:latin typeface="Arial"/>
                <a:ea typeface="Arial"/>
                <a:cs typeface="Arial"/>
                <a:sym typeface="Arial"/>
              </a:rPr>
              <a:t>hàng cột</a:t>
            </a:r>
            <a:r>
              <a:rPr lang="vi-VN" sz="1100" b="0" i="0" u="none" strike="noStrike" cap="none" dirty="0" smtClean="0">
                <a:solidFill>
                  <a:srgbClr val="000000"/>
                </a:solidFill>
                <a:effectLst/>
                <a:latin typeface="Arial"/>
                <a:ea typeface="Arial"/>
                <a:cs typeface="Arial"/>
                <a:sym typeface="Arial"/>
              </a:rPr>
              <a:t> rộng (hoặc </a:t>
            </a:r>
            <a:r>
              <a:rPr lang="vi-VN" sz="1100" b="1" i="0" u="none" strike="noStrike" cap="none" dirty="0" smtClean="0">
                <a:solidFill>
                  <a:srgbClr val="000000"/>
                </a:solidFill>
                <a:effectLst/>
                <a:latin typeface="Arial"/>
                <a:ea typeface="Arial"/>
                <a:cs typeface="Arial"/>
                <a:sym typeface="Arial"/>
              </a:rPr>
              <a:t>kho lưu trữ bản ghi</a:t>
            </a:r>
            <a:r>
              <a:rPr lang="vi-VN" sz="1100" b="0" i="0" u="none" strike="noStrike" cap="none" dirty="0" smtClean="0">
                <a:solidFill>
                  <a:srgbClr val="000000"/>
                </a:solidFill>
                <a:effectLst/>
                <a:latin typeface="Arial"/>
                <a:ea typeface="Arial"/>
                <a:cs typeface="Arial"/>
                <a:sym typeface="Arial"/>
              </a:rPr>
              <a:t> có thể mở rộng ) là một loại cơ </a:t>
            </a:r>
            <a:r>
              <a:rPr lang="vi-VN" sz="1100" b="0" i="0" u="none" strike="noStrike" cap="none" dirty="0" smtClean="0">
                <a:solidFill>
                  <a:srgbClr val="000000"/>
                </a:solidFill>
                <a:effectLst/>
                <a:latin typeface="Arial"/>
                <a:ea typeface="Arial"/>
                <a:cs typeface="Arial"/>
                <a:sym typeface="Arial"/>
                <a:hlinkClick r:id="rId3" tooltip="Cơ sở dữ liệu"/>
              </a:rPr>
              <a:t>sở dữ liệu </a:t>
            </a:r>
            <a:r>
              <a:rPr lang="vi-VN" sz="1100" b="0" i="0" u="none" strike="noStrike" cap="none" dirty="0" smtClean="0">
                <a:solidFill>
                  <a:srgbClr val="000000"/>
                </a:solidFill>
                <a:effectLst/>
                <a:latin typeface="Arial"/>
                <a:ea typeface="Arial"/>
                <a:cs typeface="Arial"/>
                <a:sym typeface="Arial"/>
                <a:hlinkClick r:id="rId4" tooltip="NoSQL"/>
              </a:rPr>
              <a:t>NoSQL</a:t>
            </a:r>
            <a:r>
              <a:rPr lang="vi-VN" sz="1100" b="0" i="0" u="none" strike="noStrike" cap="none" dirty="0" smtClean="0">
                <a:solidFill>
                  <a:srgbClr val="000000"/>
                </a:solidFill>
                <a:effectLst/>
                <a:latin typeface="Arial"/>
                <a:ea typeface="Arial"/>
                <a:cs typeface="Arial"/>
                <a:sym typeface="Arial"/>
              </a:rPr>
              <a:t> . </a:t>
            </a:r>
            <a:r>
              <a:rPr lang="vi-VN" sz="1100" b="0" i="0" u="none" strike="noStrike" cap="none" baseline="30000" dirty="0" smtClean="0">
                <a:solidFill>
                  <a:srgbClr val="000000"/>
                </a:solidFill>
                <a:effectLst/>
                <a:latin typeface="Arial"/>
                <a:ea typeface="Arial"/>
                <a:cs typeface="Arial"/>
                <a:sym typeface="Arial"/>
                <a:hlinkClick r:id="rId5"/>
              </a:rPr>
              <a:t>[1]</a:t>
            </a:r>
            <a:r>
              <a:rPr lang="vi-VN" sz="1100" b="0" i="0" u="none" strike="noStrike" cap="none" dirty="0" smtClean="0">
                <a:solidFill>
                  <a:srgbClr val="000000"/>
                </a:solidFill>
                <a:effectLst/>
                <a:latin typeface="Arial"/>
                <a:ea typeface="Arial"/>
                <a:cs typeface="Arial"/>
                <a:sym typeface="Arial"/>
              </a:rPr>
              <a:t> Nó sử dụng bảng, hàng và cột, nhưng không giống như </a:t>
            </a:r>
            <a:r>
              <a:rPr lang="vi-VN" sz="1100" b="0" i="0" u="none" strike="noStrike" cap="none" dirty="0" smtClean="0">
                <a:solidFill>
                  <a:srgbClr val="000000"/>
                </a:solidFill>
                <a:effectLst/>
                <a:latin typeface="Arial"/>
                <a:ea typeface="Arial"/>
                <a:cs typeface="Arial"/>
                <a:sym typeface="Arial"/>
                <a:hlinkClick r:id="rId6" tooltip="Cơ sở dữ liệu quan hệ"/>
              </a:rPr>
              <a:t>cơ sở dữ liệu quan hệ</a:t>
            </a:r>
            <a:r>
              <a:rPr lang="vi-VN" sz="1100" b="0" i="0" u="none" strike="noStrike" cap="none" dirty="0" smtClean="0">
                <a:solidFill>
                  <a:srgbClr val="000000"/>
                </a:solidFill>
                <a:effectLst/>
                <a:latin typeface="Arial"/>
                <a:ea typeface="Arial"/>
                <a:cs typeface="Arial"/>
                <a:sym typeface="Arial"/>
              </a:rPr>
              <a:t> , tên và định dạng của các cột có thể khác nhau giữa các hàng trong cùng một bảng. Cửa hàng cột rộng có thể được hiểu là </a:t>
            </a:r>
            <a:r>
              <a:rPr lang="vi-VN" sz="1100" b="0" i="0" u="none" strike="noStrike" cap="none" dirty="0" smtClean="0">
                <a:solidFill>
                  <a:srgbClr val="000000"/>
                </a:solidFill>
                <a:effectLst/>
                <a:latin typeface="Arial"/>
                <a:ea typeface="Arial"/>
                <a:cs typeface="Arial"/>
                <a:sym typeface="Arial"/>
                <a:hlinkClick r:id="rId7" tooltip="Kho khóa-giá trị"/>
              </a:rPr>
              <a:t>kho giá trị-khóa</a:t>
            </a:r>
            <a:r>
              <a:rPr lang="vi-VN" sz="1100" b="0" i="0" u="none" strike="noStrike" cap="none" dirty="0" smtClean="0">
                <a:solidFill>
                  <a:srgbClr val="000000"/>
                </a:solidFill>
                <a:effectLst/>
                <a:latin typeface="Arial"/>
                <a:ea typeface="Arial"/>
                <a:cs typeface="Arial"/>
                <a:sym typeface="Arial"/>
              </a:rPr>
              <a:t> hai chiều . </a:t>
            </a:r>
            <a:r>
              <a:rPr lang="vi-VN" sz="1100" b="0" i="0" u="none" strike="noStrike" cap="none" baseline="30000" dirty="0" smtClean="0">
                <a:solidFill>
                  <a:srgbClr val="000000"/>
                </a:solidFill>
                <a:effectLst/>
                <a:latin typeface="Arial"/>
                <a:ea typeface="Arial"/>
                <a:cs typeface="Arial"/>
                <a:sym typeface="Arial"/>
                <a:hlinkClick r:id="rId5"/>
              </a:rPr>
              <a:t>[1]</a:t>
            </a:r>
            <a:endParaRPr dirty="0"/>
          </a:p>
        </p:txBody>
      </p:sp>
    </p:spTree>
    <p:extLst>
      <p:ext uri="{BB962C8B-B14F-4D97-AF65-F5344CB8AC3E}">
        <p14:creationId xmlns:p14="http://schemas.microsoft.com/office/powerpoint/2010/main" val="1340072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7047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Cassandra</a:t>
            </a:r>
            <a:r>
              <a:rPr lang="en-US" baseline="0" dirty="0" smtClean="0"/>
              <a:t> </a:t>
            </a:r>
            <a:r>
              <a:rPr lang="en-US" baseline="0" dirty="0" err="1" smtClean="0"/>
              <a:t>chỉ</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biết</a:t>
            </a:r>
            <a:r>
              <a:rPr lang="en-US" baseline="0" dirty="0" smtClean="0"/>
              <a:t> </a:t>
            </a:r>
            <a:r>
              <a:rPr lang="en-US" baseline="0" dirty="0" err="1" smtClean="0"/>
              <a:t>trước</a:t>
            </a:r>
            <a:r>
              <a:rPr lang="en-US" baseline="0" dirty="0" smtClean="0"/>
              <a:t> </a:t>
            </a:r>
            <a:r>
              <a:rPr lang="en-US" baseline="0" dirty="0" err="1" smtClean="0"/>
              <a:t>mình</a:t>
            </a:r>
            <a:r>
              <a:rPr lang="en-US" baseline="0" dirty="0" smtClean="0"/>
              <a:t> </a:t>
            </a:r>
            <a:r>
              <a:rPr lang="en-US" baseline="0" dirty="0" err="1" smtClean="0"/>
              <a:t>cần</a:t>
            </a:r>
            <a:r>
              <a:rPr lang="en-US" baseline="0" dirty="0" smtClean="0"/>
              <a:t> </a:t>
            </a:r>
            <a:r>
              <a:rPr lang="en-US" baseline="0" dirty="0" err="1" smtClean="0"/>
              <a:t>những</a:t>
            </a:r>
            <a:r>
              <a:rPr lang="en-US" baseline="0" dirty="0" smtClean="0"/>
              <a:t> </a:t>
            </a:r>
            <a:r>
              <a:rPr lang="en-US" baseline="0" dirty="0" err="1" smtClean="0"/>
              <a:t>gì</a:t>
            </a:r>
            <a:r>
              <a:rPr lang="en-US" baseline="0" dirty="0" smtClean="0"/>
              <a:t> </a:t>
            </a:r>
            <a:r>
              <a:rPr lang="en-US" baseline="0" dirty="0" err="1" smtClean="0"/>
              <a:t>trước</a:t>
            </a:r>
            <a:r>
              <a:rPr lang="en-US" baseline="0" dirty="0" smtClean="0"/>
              <a:t> </a:t>
            </a:r>
            <a:r>
              <a:rPr lang="en-US" baseline="0" dirty="0" err="1" smtClean="0"/>
              <a:t>khi</a:t>
            </a:r>
            <a:r>
              <a:rPr lang="en-US" baseline="0" dirty="0" smtClean="0"/>
              <a:t> </a:t>
            </a:r>
            <a:r>
              <a:rPr lang="en-US" baseline="0" dirty="0" err="1" smtClean="0"/>
              <a:t>tạo</a:t>
            </a:r>
            <a:r>
              <a:rPr lang="en-US" baseline="0" dirty="0" smtClean="0"/>
              <a:t> </a:t>
            </a:r>
            <a:r>
              <a:rPr lang="en-US" baseline="0" dirty="0" err="1" smtClean="0"/>
              <a:t>bảng</a:t>
            </a:r>
            <a:r>
              <a:rPr lang="en-US" baseline="0" dirty="0" smtClean="0"/>
              <a:t> </a:t>
            </a:r>
            <a:r>
              <a:rPr lang="en-US" baseline="0" dirty="0" err="1" smtClean="0"/>
              <a:t>vd</a:t>
            </a:r>
            <a:r>
              <a:rPr lang="en-US" baseline="0" dirty="0" smtClean="0"/>
              <a:t>: </a:t>
            </a:r>
            <a:r>
              <a:rPr lang="en-US" baseline="0" dirty="0" err="1" smtClean="0"/>
              <a:t>lịch</a:t>
            </a:r>
            <a:r>
              <a:rPr lang="en-US" baseline="0" dirty="0" smtClean="0"/>
              <a:t> </a:t>
            </a:r>
            <a:r>
              <a:rPr lang="en-US" baseline="0" dirty="0" err="1" smtClean="0"/>
              <a:t>sử</a:t>
            </a:r>
            <a:r>
              <a:rPr lang="en-US" baseline="0" dirty="0" smtClean="0"/>
              <a:t> </a:t>
            </a:r>
            <a:r>
              <a:rPr lang="en-US" baseline="0" dirty="0" err="1" smtClean="0"/>
              <a:t>xem</a:t>
            </a:r>
            <a:r>
              <a:rPr lang="en-US" baseline="0" dirty="0" smtClean="0"/>
              <a:t> </a:t>
            </a:r>
            <a:r>
              <a:rPr lang="en-US" baseline="0" dirty="0" err="1" smtClean="0"/>
              <a:t>phim</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a:t>
            </a:r>
            <a:endParaRPr dirty="0"/>
          </a:p>
        </p:txBody>
      </p:sp>
    </p:spTree>
    <p:extLst>
      <p:ext uri="{BB962C8B-B14F-4D97-AF65-F5344CB8AC3E}">
        <p14:creationId xmlns:p14="http://schemas.microsoft.com/office/powerpoint/2010/main" val="1232238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rId3"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rId3"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1">
    <p:spTree>
      <p:nvGrpSpPr>
        <p:cNvPr id="1" name="Shape 1145"/>
        <p:cNvGrpSpPr/>
        <p:nvPr/>
      </p:nvGrpSpPr>
      <p:grpSpPr>
        <a:xfrm>
          <a:off x="0" y="0"/>
          <a:ext cx="0" cy="0"/>
          <a:chOff x="0" y="0"/>
          <a:chExt cx="0" cy="0"/>
        </a:xfrm>
      </p:grpSpPr>
      <p:sp>
        <p:nvSpPr>
          <p:cNvPr id="1146" name="Google Shape;1146;p47"/>
          <p:cNvSpPr/>
          <p:nvPr/>
        </p:nvSpPr>
        <p:spPr>
          <a:xfrm rot="5716307" flipH="1">
            <a:off x="3128709" y="-17350"/>
            <a:ext cx="3009510" cy="591159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rot="-1408952">
            <a:off x="7059833" y="-1532053"/>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rot="10800000">
            <a:off x="797253" y="2885987"/>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47"/>
          <p:cNvGrpSpPr/>
          <p:nvPr/>
        </p:nvGrpSpPr>
        <p:grpSpPr>
          <a:xfrm rot="10800000">
            <a:off x="162225" y="2264370"/>
            <a:ext cx="1696762" cy="1688828"/>
            <a:chOff x="2414491" y="671177"/>
            <a:chExt cx="1830972" cy="1822411"/>
          </a:xfrm>
        </p:grpSpPr>
        <p:sp>
          <p:nvSpPr>
            <p:cNvPr id="1150" name="Google Shape;1150;p4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4" name="Google Shape;1184;p47"/>
          <p:cNvSpPr/>
          <p:nvPr/>
        </p:nvSpPr>
        <p:spPr>
          <a:xfrm rot="8100000">
            <a:off x="371399" y="-115041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7"/>
          <p:cNvSpPr txBox="1">
            <a:spLocks noGrp="1"/>
          </p:cNvSpPr>
          <p:nvPr>
            <p:ph type="title"/>
          </p:nvPr>
        </p:nvSpPr>
        <p:spPr>
          <a:xfrm>
            <a:off x="2572050" y="539888"/>
            <a:ext cx="3999900" cy="106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6" name="Google Shape;1186;p47"/>
          <p:cNvSpPr txBox="1">
            <a:spLocks noGrp="1"/>
          </p:cNvSpPr>
          <p:nvPr>
            <p:ph type="subTitle" idx="1"/>
          </p:nvPr>
        </p:nvSpPr>
        <p:spPr>
          <a:xfrm>
            <a:off x="2572050" y="1652263"/>
            <a:ext cx="39999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
        <p:nvSpPr>
          <p:cNvPr id="1187" name="Google Shape;1187;p47"/>
          <p:cNvSpPr txBox="1"/>
          <p:nvPr/>
        </p:nvSpPr>
        <p:spPr>
          <a:xfrm>
            <a:off x="2720550" y="3431613"/>
            <a:ext cx="3702900" cy="792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lang="en" sz="1200" b="1">
                <a:solidFill>
                  <a:schemeClr val="accent2"/>
                </a:solidFill>
                <a:uFill>
                  <a:noFill/>
                </a:uFill>
                <a:latin typeface="Manjari"/>
                <a:ea typeface="Manjari"/>
                <a:cs typeface="Manjari"/>
                <a:sym typeface="Manjari"/>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accent2"/>
                </a:solidFill>
                <a:latin typeface="Manjari"/>
                <a:ea typeface="Manjari"/>
                <a:cs typeface="Manjari"/>
                <a:sym typeface="Manjari"/>
              </a:rPr>
              <a:t>, including icons by </a:t>
            </a:r>
            <a:r>
              <a:rPr lang="en" sz="1200" b="1">
                <a:solidFill>
                  <a:schemeClr val="accent2"/>
                </a:solidFill>
                <a:uFill>
                  <a:noFill/>
                </a:uFill>
                <a:latin typeface="Manjari"/>
                <a:ea typeface="Manjari"/>
                <a:cs typeface="Manjari"/>
                <a:sym typeface="Manjar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accent2"/>
                </a:solidFill>
                <a:latin typeface="Manjari"/>
                <a:ea typeface="Manjari"/>
                <a:cs typeface="Manjari"/>
                <a:sym typeface="Manjari"/>
              </a:rPr>
              <a:t>, infographics &amp; images by </a:t>
            </a:r>
            <a:r>
              <a:rPr lang="en" sz="1200" b="1">
                <a:solidFill>
                  <a:schemeClr val="accent2"/>
                </a:solidFill>
                <a:uFill>
                  <a:noFill/>
                </a:uFill>
                <a:latin typeface="Manjari"/>
                <a:ea typeface="Manjari"/>
                <a:cs typeface="Manjari"/>
                <a:sym typeface="Manjari"/>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9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slide" Target="slide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283094" y="1290750"/>
            <a:ext cx="6577800" cy="1326326"/>
          </a:xfrm>
          <a:prstGeom prst="rect">
            <a:avLst/>
          </a:prstGeom>
        </p:spPr>
        <p:txBody>
          <a:bodyPr spcFirstLastPara="1" wrap="square" lIns="91425" tIns="91425" rIns="91425" bIns="91425" anchor="b" anchorCtr="0">
            <a:noAutofit/>
          </a:bodyPr>
          <a:lstStyle/>
          <a:p>
            <a:pPr lvl="0"/>
            <a:r>
              <a:rPr lang="en-US" dirty="0">
                <a:solidFill>
                  <a:schemeClr val="accent2"/>
                </a:solidFill>
              </a:rPr>
              <a:t>Apache Cassandra</a:t>
            </a:r>
            <a:endParaRPr dirty="0">
              <a:solidFill>
                <a:schemeClr val="accent2"/>
              </a:solidFill>
            </a:endParaRPr>
          </a:p>
        </p:txBody>
      </p:sp>
      <p:sp>
        <p:nvSpPr>
          <p:cNvPr id="1321" name="Google Shape;1321;p54"/>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err="1" smtClean="0"/>
              <a:t>Phát</a:t>
            </a:r>
            <a:r>
              <a:rPr lang="en-US" dirty="0" smtClean="0"/>
              <a:t> </a:t>
            </a:r>
            <a:r>
              <a:rPr lang="en-US" dirty="0" err="1"/>
              <a:t>triển</a:t>
            </a:r>
            <a:r>
              <a:rPr lang="en-US" dirty="0"/>
              <a:t> </a:t>
            </a:r>
            <a:r>
              <a:rPr lang="en-US" dirty="0" err="1"/>
              <a:t>phần</a:t>
            </a:r>
            <a:r>
              <a:rPr lang="en-US" dirty="0"/>
              <a:t> </a:t>
            </a:r>
            <a:r>
              <a:rPr lang="en-US" dirty="0" err="1"/>
              <a:t>mềm</a:t>
            </a:r>
            <a:r>
              <a:rPr lang="en-US" dirty="0"/>
              <a:t> </a:t>
            </a:r>
            <a:r>
              <a:rPr lang="en-US" dirty="0" err="1"/>
              <a:t>mã</a:t>
            </a:r>
            <a:r>
              <a:rPr lang="en-US" dirty="0"/>
              <a:t> </a:t>
            </a:r>
            <a:r>
              <a:rPr lang="en-US" dirty="0" err="1"/>
              <a:t>nguồn</a:t>
            </a:r>
            <a:r>
              <a:rPr lang="en-US" dirty="0"/>
              <a:t> </a:t>
            </a:r>
            <a:r>
              <a:rPr lang="en-US" dirty="0" err="1"/>
              <a:t>mở</a:t>
            </a:r>
            <a:endParaRPr lang="en-US" dirty="0"/>
          </a:p>
          <a:p>
            <a:pPr marL="0" lvl="0" indent="0" algn="ctr" rtl="0">
              <a:spcBef>
                <a:spcPts val="0"/>
              </a:spcBef>
              <a:spcAft>
                <a:spcPts val="0"/>
              </a:spcAft>
              <a:buClr>
                <a:schemeClr val="dk1"/>
              </a:buClr>
              <a:buSzPts val="1100"/>
              <a:buFont typeface="Arial"/>
              <a:buNone/>
            </a:pPr>
            <a:endParaRPr dirty="0"/>
          </a:p>
        </p:txBody>
      </p:sp>
      <p:sp>
        <p:nvSpPr>
          <p:cNvPr id="4" name="Google Shape;1321;p54"/>
          <p:cNvSpPr txBox="1">
            <a:spLocks/>
          </p:cNvSpPr>
          <p:nvPr/>
        </p:nvSpPr>
        <p:spPr>
          <a:xfrm>
            <a:off x="5633545" y="4172173"/>
            <a:ext cx="3510455" cy="10935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2"/>
              </a:buClr>
              <a:buSzPts val="2800"/>
              <a:buFont typeface="Manjari"/>
              <a:buNone/>
              <a:defRPr sz="1500" b="0" i="0" u="none" strike="noStrike" cap="none">
                <a:solidFill>
                  <a:schemeClr val="accent2"/>
                </a:solidFill>
                <a:latin typeface="Manjari"/>
                <a:ea typeface="Manjari"/>
                <a:cs typeface="Manjari"/>
                <a:sym typeface="Manjari"/>
              </a:defRPr>
            </a:lvl1pPr>
            <a:lvl2pPr marL="914400" marR="0" lvl="1"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2pPr>
            <a:lvl3pPr marL="1371600" marR="0" lvl="2"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3pPr>
            <a:lvl4pPr marL="1828800" marR="0" lvl="3"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4pPr>
            <a:lvl5pPr marL="2286000" marR="0" lvl="4"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5pPr>
            <a:lvl6pPr marL="2743200" marR="0" lvl="5"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6pPr>
            <a:lvl7pPr marL="3200400" marR="0" lvl="6"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7pPr>
            <a:lvl8pPr marL="3657600" marR="0" lvl="7"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8pPr>
            <a:lvl9pPr marL="4114800" marR="0" lvl="8"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9pPr>
          </a:lstStyle>
          <a:p>
            <a:pPr marL="0" indent="0">
              <a:buClr>
                <a:schemeClr val="dk1"/>
              </a:buClr>
              <a:buSzPts val="1100"/>
            </a:pPr>
            <a:r>
              <a:rPr lang="en-US" dirty="0" err="1" smtClean="0">
                <a:solidFill>
                  <a:schemeClr val="accent2">
                    <a:lumMod val="50000"/>
                  </a:schemeClr>
                </a:solidFill>
              </a:rPr>
              <a:t>Thực</a:t>
            </a:r>
            <a:r>
              <a:rPr lang="en-US" dirty="0" smtClean="0">
                <a:solidFill>
                  <a:schemeClr val="accent2">
                    <a:lumMod val="50000"/>
                  </a:schemeClr>
                </a:solidFill>
              </a:rPr>
              <a:t> </a:t>
            </a:r>
            <a:r>
              <a:rPr lang="en-US" dirty="0" err="1" smtClean="0">
                <a:solidFill>
                  <a:schemeClr val="accent2">
                    <a:lumMod val="50000"/>
                  </a:schemeClr>
                </a:solidFill>
              </a:rPr>
              <a:t>hiện</a:t>
            </a:r>
            <a:r>
              <a:rPr lang="en-US" dirty="0" smtClean="0">
                <a:solidFill>
                  <a:schemeClr val="accent2">
                    <a:lumMod val="50000"/>
                  </a:schemeClr>
                </a:solidFill>
              </a:rPr>
              <a:t>:</a:t>
            </a:r>
            <a:br>
              <a:rPr lang="en-US" dirty="0" smtClean="0">
                <a:solidFill>
                  <a:schemeClr val="accent2">
                    <a:lumMod val="50000"/>
                  </a:schemeClr>
                </a:solidFill>
              </a:rPr>
            </a:br>
            <a:r>
              <a:rPr lang="en-US" dirty="0" err="1" smtClean="0">
                <a:solidFill>
                  <a:schemeClr val="accent2">
                    <a:lumMod val="50000"/>
                  </a:schemeClr>
                </a:solidFill>
              </a:rPr>
              <a:t>Nguyễn</a:t>
            </a:r>
            <a:r>
              <a:rPr lang="en-US" dirty="0" smtClean="0">
                <a:solidFill>
                  <a:schemeClr val="accent2">
                    <a:lumMod val="50000"/>
                  </a:schemeClr>
                </a:solidFill>
              </a:rPr>
              <a:t> </a:t>
            </a:r>
            <a:r>
              <a:rPr lang="en-US" dirty="0" err="1" smtClean="0">
                <a:solidFill>
                  <a:schemeClr val="accent2">
                    <a:lumMod val="50000"/>
                  </a:schemeClr>
                </a:solidFill>
              </a:rPr>
              <a:t>Văn</a:t>
            </a:r>
            <a:r>
              <a:rPr lang="en-US" dirty="0" smtClean="0">
                <a:solidFill>
                  <a:schemeClr val="accent2">
                    <a:lumMod val="50000"/>
                  </a:schemeClr>
                </a:solidFill>
              </a:rPr>
              <a:t> Minh – 17520757</a:t>
            </a:r>
            <a:br>
              <a:rPr lang="en-US" dirty="0" smtClean="0">
                <a:solidFill>
                  <a:schemeClr val="accent2">
                    <a:lumMod val="50000"/>
                  </a:schemeClr>
                </a:solidFill>
              </a:rPr>
            </a:br>
            <a:r>
              <a:rPr lang="en-US" dirty="0" err="1">
                <a:solidFill>
                  <a:schemeClr val="accent2">
                    <a:lumMod val="50000"/>
                  </a:schemeClr>
                </a:solidFill>
              </a:rPr>
              <a:t>Hồ</a:t>
            </a:r>
            <a:r>
              <a:rPr lang="en-US" dirty="0">
                <a:solidFill>
                  <a:schemeClr val="accent2">
                    <a:lumMod val="50000"/>
                  </a:schemeClr>
                </a:solidFill>
              </a:rPr>
              <a:t> Minh </a:t>
            </a:r>
            <a:r>
              <a:rPr lang="en-US" dirty="0" err="1" smtClean="0">
                <a:solidFill>
                  <a:schemeClr val="accent2">
                    <a:lumMod val="50000"/>
                  </a:schemeClr>
                </a:solidFill>
              </a:rPr>
              <a:t>Tuệ</a:t>
            </a:r>
            <a:r>
              <a:rPr lang="en-US" dirty="0" smtClean="0">
                <a:solidFill>
                  <a:schemeClr val="accent2">
                    <a:lumMod val="50000"/>
                  </a:schemeClr>
                </a:solidFill>
              </a:rPr>
              <a:t> </a:t>
            </a:r>
            <a:r>
              <a:rPr lang="en-US" dirty="0">
                <a:solidFill>
                  <a:schemeClr val="accent2">
                    <a:lumMod val="50000"/>
                  </a:schemeClr>
                </a:solidFill>
              </a:rPr>
              <a:t>- </a:t>
            </a:r>
            <a:r>
              <a:rPr lang="en-US" dirty="0" smtClean="0">
                <a:solidFill>
                  <a:schemeClr val="accent2">
                    <a:lumMod val="50000"/>
                  </a:schemeClr>
                </a:solidFill>
              </a:rPr>
              <a:t>20520850</a:t>
            </a:r>
          </a:p>
          <a:p>
            <a:pPr marL="0" indent="0">
              <a:buClr>
                <a:schemeClr val="dk1"/>
              </a:buClr>
              <a:buSzPts val="1100"/>
            </a:pPr>
            <a:r>
              <a:rPr lang="en-US" dirty="0" err="1">
                <a:solidFill>
                  <a:schemeClr val="accent2">
                    <a:lumMod val="50000"/>
                  </a:schemeClr>
                </a:solidFill>
              </a:rPr>
              <a:t>Nguyễn</a:t>
            </a:r>
            <a:r>
              <a:rPr lang="en-US" dirty="0">
                <a:solidFill>
                  <a:schemeClr val="accent2">
                    <a:lumMod val="50000"/>
                  </a:schemeClr>
                </a:solidFill>
              </a:rPr>
              <a:t> </a:t>
            </a:r>
            <a:r>
              <a:rPr lang="en-US" dirty="0" err="1">
                <a:solidFill>
                  <a:schemeClr val="accent2">
                    <a:lumMod val="50000"/>
                  </a:schemeClr>
                </a:solidFill>
              </a:rPr>
              <a:t>Tấn</a:t>
            </a:r>
            <a:r>
              <a:rPr lang="en-US" dirty="0">
                <a:solidFill>
                  <a:schemeClr val="accent2">
                    <a:lumMod val="50000"/>
                  </a:schemeClr>
                </a:solidFill>
              </a:rPr>
              <a:t> </a:t>
            </a:r>
            <a:r>
              <a:rPr lang="en-US" dirty="0" err="1" smtClean="0">
                <a:solidFill>
                  <a:schemeClr val="accent2">
                    <a:lumMod val="50000"/>
                  </a:schemeClr>
                </a:solidFill>
              </a:rPr>
              <a:t>Thuận</a:t>
            </a:r>
            <a:r>
              <a:rPr lang="en-US" dirty="0" smtClean="0">
                <a:solidFill>
                  <a:schemeClr val="accent2">
                    <a:lumMod val="50000"/>
                  </a:schemeClr>
                </a:solidFill>
              </a:rPr>
              <a:t> - </a:t>
            </a:r>
            <a:r>
              <a:rPr lang="en-US" dirty="0">
                <a:solidFill>
                  <a:schemeClr val="accent2">
                    <a:lumMod val="50000"/>
                  </a:schemeClr>
                </a:solidFill>
              </a:rPr>
              <a:t>20521995</a:t>
            </a:r>
            <a:endParaRPr lang="en-US" dirty="0" smtClean="0">
              <a:solidFill>
                <a:schemeClr val="accent2">
                  <a:lumMod val="50000"/>
                </a:schemeClr>
              </a:solidFill>
            </a:endParaRPr>
          </a:p>
          <a:p>
            <a:pPr marL="0" indent="0">
              <a:buClr>
                <a:schemeClr val="dk1"/>
              </a:buClr>
              <a:buSzPts val="1100"/>
              <a:buFont typeface="Arial"/>
              <a:buNone/>
            </a:pPr>
            <a:endParaRPr lang="en-US"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dirty="0" smtClean="0"/>
              <a:t>01) Cassandra O</a:t>
            </a:r>
            <a:r>
              <a:rPr lang="en-US" sz="1300" b="0" dirty="0" smtClean="0"/>
              <a:t>v</a:t>
            </a:r>
            <a:r>
              <a:rPr lang="en" sz="1300" b="0" dirty="0" smtClean="0"/>
              <a:t>erview</a:t>
            </a:r>
            <a:endParaRPr sz="1300" b="0" dirty="0"/>
          </a:p>
        </p:txBody>
      </p:sp>
      <p:graphicFrame>
        <p:nvGraphicFramePr>
          <p:cNvPr id="3" name="Table 2"/>
          <p:cNvGraphicFramePr>
            <a:graphicFrameLocks noGrp="1"/>
          </p:cNvGraphicFramePr>
          <p:nvPr>
            <p:extLst>
              <p:ext uri="{D42A27DB-BD31-4B8C-83A1-F6EECF244321}">
                <p14:modId xmlns:p14="http://schemas.microsoft.com/office/powerpoint/2010/main" val="530080927"/>
              </p:ext>
            </p:extLst>
          </p:nvPr>
        </p:nvGraphicFramePr>
        <p:xfrm>
          <a:off x="175225" y="346842"/>
          <a:ext cx="8449790" cy="2754702"/>
        </p:xfrm>
        <a:graphic>
          <a:graphicData uri="http://schemas.openxmlformats.org/drawingml/2006/table">
            <a:tbl>
              <a:tblPr>
                <a:tableStyleId>{069993A8-07D0-4223-9949-B73208B636BB}</a:tableStyleId>
              </a:tblPr>
              <a:tblGrid>
                <a:gridCol w="1665932">
                  <a:extLst>
                    <a:ext uri="{9D8B030D-6E8A-4147-A177-3AD203B41FA5}">
                      <a16:colId xmlns:a16="http://schemas.microsoft.com/office/drawing/2014/main" val="2151675578"/>
                    </a:ext>
                  </a:extLst>
                </a:gridCol>
                <a:gridCol w="606866">
                  <a:extLst>
                    <a:ext uri="{9D8B030D-6E8A-4147-A177-3AD203B41FA5}">
                      <a16:colId xmlns:a16="http://schemas.microsoft.com/office/drawing/2014/main" val="3513274119"/>
                    </a:ext>
                  </a:extLst>
                </a:gridCol>
                <a:gridCol w="2565614">
                  <a:extLst>
                    <a:ext uri="{9D8B030D-6E8A-4147-A177-3AD203B41FA5}">
                      <a16:colId xmlns:a16="http://schemas.microsoft.com/office/drawing/2014/main" val="241871353"/>
                    </a:ext>
                  </a:extLst>
                </a:gridCol>
                <a:gridCol w="1589564">
                  <a:extLst>
                    <a:ext uri="{9D8B030D-6E8A-4147-A177-3AD203B41FA5}">
                      <a16:colId xmlns:a16="http://schemas.microsoft.com/office/drawing/2014/main" val="3835581139"/>
                    </a:ext>
                  </a:extLst>
                </a:gridCol>
                <a:gridCol w="2021814">
                  <a:extLst>
                    <a:ext uri="{9D8B030D-6E8A-4147-A177-3AD203B41FA5}">
                      <a16:colId xmlns:a16="http://schemas.microsoft.com/office/drawing/2014/main" val="4068585537"/>
                    </a:ext>
                  </a:extLst>
                </a:gridCol>
              </a:tblGrid>
              <a:tr h="223151">
                <a:tc gridSpan="5">
                  <a:txBody>
                    <a:bodyPr/>
                    <a:lstStyle/>
                    <a:p>
                      <a:pPr algn="ctr" fontAlgn="b"/>
                      <a:r>
                        <a:rPr lang="en-US" sz="1400" u="none" strike="noStrike" dirty="0">
                          <a:effectLst/>
                        </a:rPr>
                        <a:t>Employee By Car</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01395527"/>
                  </a:ext>
                </a:extLst>
              </a:tr>
              <a:tr h="436765">
                <a:tc>
                  <a:txBody>
                    <a:bodyPr/>
                    <a:lstStyle/>
                    <a:p>
                      <a:pPr algn="l" fontAlgn="b"/>
                      <a:r>
                        <a:rPr lang="en-US" sz="1400" u="none" strike="noStrike" dirty="0" smtClean="0">
                          <a:effectLst/>
                        </a:rPr>
                        <a:t>{Make: Toyota}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{id:1}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t>
                      </a:r>
                      <a:r>
                        <a:rPr lang="en-US" sz="1400" u="none" strike="noStrike" dirty="0" err="1">
                          <a:effectLst/>
                        </a:rPr>
                        <a:t>firstname</a:t>
                      </a:r>
                      <a:r>
                        <a:rPr lang="en-US" sz="1400" u="none" strike="noStrike" dirty="0">
                          <a:effectLst/>
                        </a:rPr>
                        <a:t>: Nguyen Van}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{surname:Dat}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{salary:1000$}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9666209"/>
                  </a:ext>
                </a:extLst>
              </a:tr>
              <a:tr h="349131">
                <a:tc>
                  <a:txBody>
                    <a:bodyPr/>
                    <a:lstStyle/>
                    <a:p>
                      <a:pPr algn="l" fontAlgn="b"/>
                      <a:r>
                        <a:rPr lang="en-US" sz="1400" u="none" strike="noStrike" dirty="0" smtClean="0">
                          <a:effectLst/>
                        </a:rPr>
                        <a:t>{Make: Hyundai}</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{id:2}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t>
                      </a:r>
                      <a:r>
                        <a:rPr lang="en-US" sz="1400" u="none" strike="noStrike" dirty="0" err="1">
                          <a:effectLst/>
                        </a:rPr>
                        <a:t>firstname</a:t>
                      </a:r>
                      <a:r>
                        <a:rPr lang="en-US" sz="1400" u="none" strike="noStrike" dirty="0">
                          <a:effectLst/>
                        </a:rPr>
                        <a:t>: Tran </a:t>
                      </a:r>
                      <a:r>
                        <a:rPr lang="en-US" sz="1400" u="none" strike="noStrike" dirty="0" err="1">
                          <a:effectLst/>
                        </a:rPr>
                        <a:t>Thanh</a:t>
                      </a: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t>
                      </a:r>
                      <a:r>
                        <a:rPr lang="en-US" sz="1400" u="none" strike="noStrike" dirty="0" err="1">
                          <a:effectLst/>
                        </a:rPr>
                        <a:t>surname:Thao</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{salary:1000$}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6938719"/>
                  </a:ext>
                </a:extLst>
              </a:tr>
              <a:tr h="349131">
                <a:tc>
                  <a:txBody>
                    <a:bodyPr/>
                    <a:lstStyle/>
                    <a:p>
                      <a:pPr algn="l" fontAlgn="b"/>
                      <a:r>
                        <a:rPr lang="en-US" sz="1400" u="none" strike="noStrike" dirty="0" smtClean="0">
                          <a:effectLst/>
                        </a:rPr>
                        <a:t>{Make: Toyota}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{id:3}</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t>
                      </a:r>
                      <a:r>
                        <a:rPr lang="en-US" sz="1400" u="none" strike="noStrike" dirty="0" err="1">
                          <a:effectLst/>
                        </a:rPr>
                        <a:t>firstname</a:t>
                      </a:r>
                      <a:r>
                        <a:rPr lang="en-US" sz="1400" u="none" strike="noStrike" dirty="0">
                          <a:effectLst/>
                        </a:rPr>
                        <a:t>: Ly </a:t>
                      </a:r>
                      <a:r>
                        <a:rPr lang="en-US" sz="1400" u="none" strike="noStrike" dirty="0" err="1">
                          <a:effectLst/>
                        </a:rPr>
                        <a:t>Thanh</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{surname:Nam}</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{salary:1000$}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1182716"/>
                  </a:ext>
                </a:extLst>
              </a:tr>
              <a:tr h="349131">
                <a:tc>
                  <a:txBody>
                    <a:bodyPr/>
                    <a:lstStyle/>
                    <a:p>
                      <a:pPr algn="l" fontAlgn="b"/>
                      <a:r>
                        <a:rPr lang="en-US" sz="1400" u="none" strike="noStrike" dirty="0" smtClean="0">
                          <a:effectLst/>
                        </a:rPr>
                        <a:t>{Make: KIA}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{id:4}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t>
                      </a:r>
                      <a:r>
                        <a:rPr lang="en-US" sz="1400" u="none" strike="noStrike" dirty="0" err="1">
                          <a:effectLst/>
                        </a:rPr>
                        <a:t>firstname</a:t>
                      </a:r>
                      <a:r>
                        <a:rPr lang="en-US" sz="1400" u="none" strike="noStrike" dirty="0">
                          <a:effectLst/>
                        </a:rPr>
                        <a:t>: Nguyen Trinh}</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{surname:Dat}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{salary:1000$}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1824512"/>
                  </a:ext>
                </a:extLst>
              </a:tr>
              <a:tr h="349131">
                <a:tc>
                  <a:txBody>
                    <a:bodyPr/>
                    <a:lstStyle/>
                    <a:p>
                      <a:pPr algn="l" fontAlgn="b"/>
                      <a:r>
                        <a:rPr lang="en-US" sz="1400" u="none" strike="noStrike" dirty="0" smtClean="0">
                          <a:effectLst/>
                        </a:rPr>
                        <a:t>{Make: </a:t>
                      </a:r>
                      <a:r>
                        <a:rPr lang="en-US" sz="1400" u="none" strike="noStrike" dirty="0" err="1" smtClean="0">
                          <a:effectLst/>
                        </a:rPr>
                        <a:t>Vinfast</a:t>
                      </a:r>
                      <a:r>
                        <a:rPr lang="en-US" sz="1400" u="none" strike="noStrike" dirty="0" smtClean="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{id:5}</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t>
                      </a:r>
                      <a:r>
                        <a:rPr lang="en-US" sz="1400" u="none" strike="noStrike" dirty="0" err="1">
                          <a:effectLst/>
                        </a:rPr>
                        <a:t>firstname</a:t>
                      </a:r>
                      <a:r>
                        <a:rPr lang="en-US" sz="1400" u="none" strike="noStrike" dirty="0">
                          <a:effectLst/>
                        </a:rPr>
                        <a:t>: Tran </a:t>
                      </a:r>
                      <a:r>
                        <a:rPr lang="en-US" sz="1400" u="none" strike="noStrike" dirty="0" err="1">
                          <a:effectLst/>
                        </a:rPr>
                        <a:t>Thanh</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{surname:Tam}</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{salary:1000$}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5624222"/>
                  </a:ext>
                </a:extLst>
              </a:tr>
              <a:tr h="349131">
                <a:tc>
                  <a:txBody>
                    <a:bodyPr/>
                    <a:lstStyle/>
                    <a:p>
                      <a:pPr algn="l" fontAlgn="b"/>
                      <a:r>
                        <a:rPr lang="en-US" sz="1400" u="none" strike="noStrike" dirty="0" smtClean="0">
                          <a:effectLst/>
                        </a:rPr>
                        <a:t>{Make: BMW}</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{id:6}</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t>
                      </a:r>
                      <a:r>
                        <a:rPr lang="en-US" sz="1400" u="none" strike="noStrike" dirty="0" err="1">
                          <a:effectLst/>
                        </a:rPr>
                        <a:t>firstname</a:t>
                      </a:r>
                      <a:r>
                        <a:rPr lang="en-US" sz="1400" u="none" strike="noStrike" dirty="0">
                          <a:effectLst/>
                        </a:rPr>
                        <a:t>: Nguyen Van}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{surname:Minh}</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{salary:1000$}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5840976"/>
                  </a:ext>
                </a:extLst>
              </a:tr>
              <a:tr h="349131">
                <a:tc>
                  <a:txBody>
                    <a:bodyPr/>
                    <a:lstStyle/>
                    <a:p>
                      <a:pPr algn="l" fontAlgn="b"/>
                      <a:r>
                        <a:rPr lang="en-US" sz="1400" u="none" strike="noStrike" dirty="0" smtClean="0">
                          <a:effectLst/>
                        </a:rPr>
                        <a:t>{Make: Hyundai}</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{id:7}</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t>
                      </a:r>
                      <a:r>
                        <a:rPr lang="en-US" sz="1400" u="none" strike="noStrike" dirty="0" err="1">
                          <a:effectLst/>
                        </a:rPr>
                        <a:t>firstname</a:t>
                      </a:r>
                      <a:r>
                        <a:rPr lang="en-US" sz="1400" u="none" strike="noStrike" dirty="0">
                          <a:effectLst/>
                        </a:rPr>
                        <a:t>: Ngo </a:t>
                      </a:r>
                      <a:r>
                        <a:rPr lang="en-US" sz="1400" u="none" strike="noStrike" dirty="0" err="1">
                          <a:effectLst/>
                        </a:rPr>
                        <a:t>Bao</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{surname:Ngoc}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{salary:1000$}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1048376"/>
                  </a:ext>
                </a:extLst>
              </a:tr>
            </a:tbl>
          </a:graphicData>
        </a:graphic>
      </p:graphicFrame>
      <p:sp>
        <p:nvSpPr>
          <p:cNvPr id="5" name="Google Shape;1326;p55"/>
          <p:cNvSpPr txBox="1">
            <a:spLocks/>
          </p:cNvSpPr>
          <p:nvPr/>
        </p:nvSpPr>
        <p:spPr>
          <a:xfrm>
            <a:off x="88728" y="3385757"/>
            <a:ext cx="6275757" cy="96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0" indent="0">
              <a:buNone/>
            </a:pPr>
            <a:r>
              <a:rPr lang="en-US" sz="1600" dirty="0" smtClean="0"/>
              <a:t>PRIMARY KEY(</a:t>
            </a:r>
            <a:r>
              <a:rPr lang="en-US" sz="1600" dirty="0"/>
              <a:t>Make</a:t>
            </a:r>
            <a:r>
              <a:rPr lang="en-US" sz="1600" dirty="0" smtClean="0"/>
              <a:t>, id) </a:t>
            </a:r>
            <a:endParaRPr lang="en-US" sz="1600" dirty="0"/>
          </a:p>
        </p:txBody>
      </p:sp>
      <p:cxnSp>
        <p:nvCxnSpPr>
          <p:cNvPr id="6" name="Straight Arrow Connector 5"/>
          <p:cNvCxnSpPr/>
          <p:nvPr/>
        </p:nvCxnSpPr>
        <p:spPr>
          <a:xfrm>
            <a:off x="580768" y="3101544"/>
            <a:ext cx="1235675" cy="4046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a:xfrm>
            <a:off x="2100649" y="3101544"/>
            <a:ext cx="207834" cy="4046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H="1" flipV="1">
            <a:off x="1816443" y="3744097"/>
            <a:ext cx="135926" cy="4572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flipH="1" flipV="1">
            <a:off x="2397211" y="3744097"/>
            <a:ext cx="469558" cy="4572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Google Shape;1326;p55"/>
          <p:cNvSpPr txBox="1">
            <a:spLocks/>
          </p:cNvSpPr>
          <p:nvPr/>
        </p:nvSpPr>
        <p:spPr>
          <a:xfrm>
            <a:off x="926757" y="4180442"/>
            <a:ext cx="1705233" cy="495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0" indent="0">
              <a:buNone/>
            </a:pPr>
            <a:r>
              <a:rPr lang="en-US" sz="1600" dirty="0" smtClean="0"/>
              <a:t>Partition Key</a:t>
            </a:r>
          </a:p>
          <a:p>
            <a:pPr marL="0" indent="0">
              <a:buNone/>
            </a:pPr>
            <a:r>
              <a:rPr lang="en-US" sz="1600" dirty="0" err="1" smtClean="0"/>
              <a:t>Khóa</a:t>
            </a:r>
            <a:r>
              <a:rPr lang="en-US" sz="1600" dirty="0" smtClean="0"/>
              <a:t> </a:t>
            </a:r>
            <a:r>
              <a:rPr lang="en-US" sz="1600" dirty="0" err="1" smtClean="0"/>
              <a:t>phân</a:t>
            </a:r>
            <a:r>
              <a:rPr lang="en-US" sz="1600" dirty="0" smtClean="0"/>
              <a:t> </a:t>
            </a:r>
            <a:r>
              <a:rPr lang="en-US" sz="1600" dirty="0" err="1" smtClean="0"/>
              <a:t>vùng</a:t>
            </a:r>
            <a:endParaRPr lang="en-US" sz="1600" dirty="0"/>
          </a:p>
        </p:txBody>
      </p:sp>
      <p:sp>
        <p:nvSpPr>
          <p:cNvPr id="22" name="Google Shape;1326;p55"/>
          <p:cNvSpPr txBox="1">
            <a:spLocks/>
          </p:cNvSpPr>
          <p:nvPr/>
        </p:nvSpPr>
        <p:spPr>
          <a:xfrm>
            <a:off x="2569768" y="4193574"/>
            <a:ext cx="1680955" cy="495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0" indent="0">
              <a:buNone/>
            </a:pPr>
            <a:r>
              <a:rPr lang="en-US" sz="1600" dirty="0" smtClean="0"/>
              <a:t>Clustering Key </a:t>
            </a:r>
          </a:p>
          <a:p>
            <a:pPr marL="0" indent="0">
              <a:buNone/>
            </a:pPr>
            <a:r>
              <a:rPr lang="en-US" sz="1600" dirty="0" err="1" smtClean="0"/>
              <a:t>Khóa</a:t>
            </a:r>
            <a:r>
              <a:rPr lang="en-US" sz="1600" dirty="0" smtClean="0"/>
              <a:t> </a:t>
            </a:r>
            <a:r>
              <a:rPr lang="en-US" sz="1600" dirty="0" err="1" smtClean="0"/>
              <a:t>phân</a:t>
            </a:r>
            <a:r>
              <a:rPr lang="en-US" sz="1600" dirty="0" smtClean="0"/>
              <a:t> </a:t>
            </a:r>
            <a:r>
              <a:rPr lang="en-US" sz="1600" dirty="0" err="1" smtClean="0"/>
              <a:t>cụm</a:t>
            </a:r>
            <a:endParaRPr lang="en-US" sz="1600" dirty="0"/>
          </a:p>
        </p:txBody>
      </p:sp>
      <p:sp>
        <p:nvSpPr>
          <p:cNvPr id="37" name="Google Shape;1326;p55"/>
          <p:cNvSpPr txBox="1">
            <a:spLocks/>
          </p:cNvSpPr>
          <p:nvPr/>
        </p:nvSpPr>
        <p:spPr>
          <a:xfrm>
            <a:off x="4423281" y="3237472"/>
            <a:ext cx="4560081" cy="17917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0" lvl="0" indent="0" eaLnBrk="0" fontAlgn="base" hangingPunct="0">
              <a:spcBef>
                <a:spcPct val="0"/>
              </a:spcBef>
              <a:spcAft>
                <a:spcPct val="0"/>
              </a:spcAft>
              <a:buClrTx/>
              <a:buSzTx/>
              <a:buNone/>
            </a:pPr>
            <a:r>
              <a:rPr lang="en-US" altLang="en-US" dirty="0"/>
              <a:t>PRIMARY KEY (a): </a:t>
            </a:r>
            <a:r>
              <a:rPr lang="en-US" altLang="en-US" dirty="0" err="1"/>
              <a:t>Khóa</a:t>
            </a:r>
            <a:r>
              <a:rPr lang="en-US" altLang="en-US" dirty="0"/>
              <a:t> </a:t>
            </a:r>
            <a:r>
              <a:rPr lang="en-US" altLang="en-US" dirty="0" err="1"/>
              <a:t>phân</a:t>
            </a:r>
            <a:r>
              <a:rPr lang="en-US" altLang="en-US" dirty="0"/>
              <a:t> </a:t>
            </a:r>
            <a:r>
              <a:rPr lang="en-US" altLang="en-US" dirty="0" err="1"/>
              <a:t>vùng</a:t>
            </a:r>
            <a:r>
              <a:rPr lang="en-US" altLang="en-US" dirty="0"/>
              <a:t> </a:t>
            </a:r>
            <a:r>
              <a:rPr lang="en-US" altLang="en-US" dirty="0" err="1"/>
              <a:t>là</a:t>
            </a:r>
            <a:r>
              <a:rPr lang="en-US" altLang="en-US" dirty="0"/>
              <a:t> a.</a:t>
            </a:r>
          </a:p>
          <a:p>
            <a:pPr marL="0" lvl="0" indent="0" eaLnBrk="0" fontAlgn="base" hangingPunct="0">
              <a:spcBef>
                <a:spcPct val="0"/>
              </a:spcBef>
              <a:spcAft>
                <a:spcPct val="0"/>
              </a:spcAft>
              <a:buClrTx/>
              <a:buSzTx/>
              <a:buNone/>
            </a:pPr>
            <a:r>
              <a:rPr lang="en-US" altLang="en-US" dirty="0"/>
              <a:t>PRIMARY KEY (a, b): </a:t>
            </a:r>
            <a:r>
              <a:rPr lang="en-US" altLang="en-US" dirty="0" err="1"/>
              <a:t>Khóa</a:t>
            </a:r>
            <a:r>
              <a:rPr lang="en-US" altLang="en-US" dirty="0"/>
              <a:t> </a:t>
            </a:r>
            <a:r>
              <a:rPr lang="en-US" altLang="en-US" dirty="0" err="1"/>
              <a:t>phân</a:t>
            </a:r>
            <a:r>
              <a:rPr lang="en-US" altLang="en-US" dirty="0"/>
              <a:t> </a:t>
            </a:r>
            <a:r>
              <a:rPr lang="en-US" altLang="en-US" dirty="0" err="1"/>
              <a:t>vùng</a:t>
            </a:r>
            <a:r>
              <a:rPr lang="en-US" altLang="en-US" dirty="0"/>
              <a:t> </a:t>
            </a:r>
            <a:r>
              <a:rPr lang="en-US" altLang="en-US" dirty="0" err="1"/>
              <a:t>là</a:t>
            </a:r>
            <a:r>
              <a:rPr lang="en-US" altLang="en-US" dirty="0"/>
              <a:t> a, </a:t>
            </a:r>
            <a:r>
              <a:rPr lang="en-US" altLang="en-US" dirty="0" err="1"/>
              <a:t>khóa</a:t>
            </a:r>
            <a:r>
              <a:rPr lang="en-US" altLang="en-US" dirty="0"/>
              <a:t> </a:t>
            </a:r>
            <a:r>
              <a:rPr lang="en-US" altLang="en-US" dirty="0" err="1"/>
              <a:t>phân</a:t>
            </a:r>
            <a:r>
              <a:rPr lang="en-US" altLang="en-US" dirty="0"/>
              <a:t> </a:t>
            </a:r>
            <a:r>
              <a:rPr lang="en-US" altLang="en-US" dirty="0" err="1"/>
              <a:t>cụm</a:t>
            </a:r>
            <a:r>
              <a:rPr lang="en-US" altLang="en-US" dirty="0"/>
              <a:t> </a:t>
            </a:r>
            <a:r>
              <a:rPr lang="en-US" altLang="en-US" dirty="0" err="1"/>
              <a:t>là</a:t>
            </a:r>
            <a:r>
              <a:rPr lang="en-US" altLang="en-US" dirty="0"/>
              <a:t> b.</a:t>
            </a:r>
          </a:p>
          <a:p>
            <a:pPr marL="0" lvl="0" indent="0" eaLnBrk="0" fontAlgn="base" hangingPunct="0">
              <a:spcBef>
                <a:spcPct val="0"/>
              </a:spcBef>
              <a:spcAft>
                <a:spcPct val="0"/>
              </a:spcAft>
              <a:buClrTx/>
              <a:buSzTx/>
              <a:buNone/>
            </a:pPr>
            <a:r>
              <a:rPr lang="en-US" altLang="en-US" dirty="0"/>
              <a:t>PRIMARY KEY ((a, b)): </a:t>
            </a:r>
            <a:r>
              <a:rPr lang="en-US" altLang="en-US" dirty="0" err="1"/>
              <a:t>Phím</a:t>
            </a:r>
            <a:r>
              <a:rPr lang="en-US" altLang="en-US" dirty="0"/>
              <a:t> </a:t>
            </a:r>
            <a:r>
              <a:rPr lang="en-US" altLang="en-US" dirty="0" err="1"/>
              <a:t>phân</a:t>
            </a:r>
            <a:r>
              <a:rPr lang="en-US" altLang="en-US" dirty="0"/>
              <a:t> </a:t>
            </a:r>
            <a:r>
              <a:rPr lang="en-US" altLang="en-US" dirty="0" err="1"/>
              <a:t>vùng</a:t>
            </a:r>
            <a:r>
              <a:rPr lang="en-US" altLang="en-US" dirty="0"/>
              <a:t> </a:t>
            </a:r>
            <a:r>
              <a:rPr lang="en-US" altLang="en-US" dirty="0" err="1"/>
              <a:t>tổng</a:t>
            </a:r>
            <a:r>
              <a:rPr lang="en-US" altLang="en-US" dirty="0"/>
              <a:t> </a:t>
            </a:r>
            <a:r>
              <a:rPr lang="en-US" altLang="en-US" dirty="0" err="1"/>
              <a:t>hợp</a:t>
            </a:r>
            <a:r>
              <a:rPr lang="en-US" altLang="en-US" dirty="0"/>
              <a:t> </a:t>
            </a:r>
            <a:r>
              <a:rPr lang="en-US" altLang="en-US" dirty="0" err="1"/>
              <a:t>là</a:t>
            </a:r>
            <a:r>
              <a:rPr lang="en-US" altLang="en-US" dirty="0"/>
              <a:t> (a, b).</a:t>
            </a:r>
          </a:p>
          <a:p>
            <a:pPr marL="0" lvl="0" indent="0" eaLnBrk="0" fontAlgn="base" hangingPunct="0">
              <a:spcBef>
                <a:spcPct val="0"/>
              </a:spcBef>
              <a:spcAft>
                <a:spcPct val="0"/>
              </a:spcAft>
              <a:buClrTx/>
              <a:buSzTx/>
              <a:buNone/>
            </a:pPr>
            <a:r>
              <a:rPr lang="en-US" altLang="en-US" dirty="0"/>
              <a:t>PRIMARY KEY (a, b, c): </a:t>
            </a:r>
            <a:r>
              <a:rPr lang="en-US" altLang="en-US" dirty="0" err="1"/>
              <a:t>Khóa</a:t>
            </a:r>
            <a:r>
              <a:rPr lang="en-US" altLang="en-US" dirty="0"/>
              <a:t> </a:t>
            </a:r>
            <a:r>
              <a:rPr lang="en-US" altLang="en-US" dirty="0" err="1"/>
              <a:t>phân</a:t>
            </a:r>
            <a:r>
              <a:rPr lang="en-US" altLang="en-US" dirty="0"/>
              <a:t> </a:t>
            </a:r>
            <a:r>
              <a:rPr lang="en-US" altLang="en-US" dirty="0" err="1"/>
              <a:t>vùng</a:t>
            </a:r>
            <a:r>
              <a:rPr lang="en-US" altLang="en-US" dirty="0"/>
              <a:t> </a:t>
            </a:r>
            <a:r>
              <a:rPr lang="en-US" altLang="en-US" dirty="0" err="1"/>
              <a:t>là</a:t>
            </a:r>
            <a:r>
              <a:rPr lang="en-US" altLang="en-US" dirty="0"/>
              <a:t> a, </a:t>
            </a:r>
            <a:r>
              <a:rPr lang="en-US" altLang="en-US" dirty="0" err="1"/>
              <a:t>khóa</a:t>
            </a:r>
            <a:r>
              <a:rPr lang="en-US" altLang="en-US" dirty="0"/>
              <a:t> </a:t>
            </a:r>
            <a:r>
              <a:rPr lang="en-US" altLang="en-US" dirty="0" err="1"/>
              <a:t>phân</a:t>
            </a:r>
            <a:r>
              <a:rPr lang="en-US" altLang="en-US" dirty="0"/>
              <a:t> </a:t>
            </a:r>
            <a:r>
              <a:rPr lang="en-US" altLang="en-US" dirty="0" err="1"/>
              <a:t>cụm</a:t>
            </a:r>
            <a:r>
              <a:rPr lang="en-US" altLang="en-US" dirty="0"/>
              <a:t> </a:t>
            </a:r>
            <a:r>
              <a:rPr lang="en-US" altLang="en-US" dirty="0" err="1"/>
              <a:t>tổng</a:t>
            </a:r>
            <a:r>
              <a:rPr lang="en-US" altLang="en-US" dirty="0"/>
              <a:t> </a:t>
            </a:r>
            <a:r>
              <a:rPr lang="en-US" altLang="en-US" dirty="0" err="1"/>
              <a:t>hợp</a:t>
            </a:r>
            <a:r>
              <a:rPr lang="en-US" altLang="en-US" dirty="0"/>
              <a:t> </a:t>
            </a:r>
            <a:r>
              <a:rPr lang="en-US" altLang="en-US" dirty="0" err="1"/>
              <a:t>là</a:t>
            </a:r>
            <a:r>
              <a:rPr lang="en-US" altLang="en-US" dirty="0"/>
              <a:t> (b, c).</a:t>
            </a:r>
          </a:p>
          <a:p>
            <a:pPr marL="0" lvl="0" indent="0" eaLnBrk="0" fontAlgn="base" hangingPunct="0">
              <a:spcBef>
                <a:spcPct val="0"/>
              </a:spcBef>
              <a:spcAft>
                <a:spcPct val="0"/>
              </a:spcAft>
              <a:buClrTx/>
              <a:buSzTx/>
              <a:buNone/>
            </a:pPr>
            <a:r>
              <a:rPr lang="en-US" altLang="en-US" dirty="0"/>
              <a:t>PRIMARY KEY ((a, b), c): </a:t>
            </a:r>
            <a:r>
              <a:rPr lang="en-US" altLang="en-US" dirty="0" err="1"/>
              <a:t>Khóa</a:t>
            </a:r>
            <a:r>
              <a:rPr lang="en-US" altLang="en-US" dirty="0"/>
              <a:t> </a:t>
            </a:r>
            <a:r>
              <a:rPr lang="en-US" altLang="en-US" dirty="0" err="1"/>
              <a:t>phân</a:t>
            </a:r>
            <a:r>
              <a:rPr lang="en-US" altLang="en-US" dirty="0"/>
              <a:t> </a:t>
            </a:r>
            <a:r>
              <a:rPr lang="en-US" altLang="en-US" dirty="0" err="1"/>
              <a:t>vùng</a:t>
            </a:r>
            <a:r>
              <a:rPr lang="en-US" altLang="en-US" dirty="0"/>
              <a:t> </a:t>
            </a:r>
            <a:r>
              <a:rPr lang="en-US" altLang="en-US" dirty="0" err="1"/>
              <a:t>tổng</a:t>
            </a:r>
            <a:r>
              <a:rPr lang="en-US" altLang="en-US" dirty="0"/>
              <a:t> </a:t>
            </a:r>
            <a:r>
              <a:rPr lang="en-US" altLang="en-US" dirty="0" err="1"/>
              <a:t>hợp</a:t>
            </a:r>
            <a:r>
              <a:rPr lang="en-US" altLang="en-US" dirty="0"/>
              <a:t> </a:t>
            </a:r>
            <a:r>
              <a:rPr lang="en-US" altLang="en-US" dirty="0" err="1"/>
              <a:t>là</a:t>
            </a:r>
            <a:r>
              <a:rPr lang="en-US" altLang="en-US" dirty="0"/>
              <a:t> (a, b), </a:t>
            </a:r>
            <a:r>
              <a:rPr lang="en-US" altLang="en-US" dirty="0" err="1"/>
              <a:t>khóa</a:t>
            </a:r>
            <a:r>
              <a:rPr lang="en-US" altLang="en-US" dirty="0"/>
              <a:t> </a:t>
            </a:r>
            <a:r>
              <a:rPr lang="en-US" altLang="en-US" dirty="0" err="1"/>
              <a:t>phân</a:t>
            </a:r>
            <a:r>
              <a:rPr lang="en-US" altLang="en-US" dirty="0"/>
              <a:t> </a:t>
            </a:r>
            <a:r>
              <a:rPr lang="en-US" altLang="en-US" dirty="0" err="1"/>
              <a:t>cụm</a:t>
            </a:r>
            <a:r>
              <a:rPr lang="en-US" altLang="en-US" dirty="0"/>
              <a:t> </a:t>
            </a:r>
            <a:r>
              <a:rPr lang="en-US" altLang="en-US" dirty="0" err="1"/>
              <a:t>là</a:t>
            </a:r>
            <a:r>
              <a:rPr lang="en-US" altLang="en-US" dirty="0"/>
              <a:t> c.</a:t>
            </a:r>
          </a:p>
          <a:p>
            <a:pPr marL="0" lvl="0" indent="0" eaLnBrk="0" fontAlgn="base" hangingPunct="0">
              <a:spcBef>
                <a:spcPct val="0"/>
              </a:spcBef>
              <a:spcAft>
                <a:spcPct val="0"/>
              </a:spcAft>
              <a:buClrTx/>
              <a:buSzTx/>
              <a:buNone/>
            </a:pPr>
            <a:r>
              <a:rPr lang="en-US" altLang="en-US" dirty="0"/>
              <a:t>PRIMARY KEY ((a, b), c, d): </a:t>
            </a:r>
            <a:r>
              <a:rPr lang="en-US" altLang="en-US" dirty="0" err="1"/>
              <a:t>Khóa</a:t>
            </a:r>
            <a:r>
              <a:rPr lang="en-US" altLang="en-US" dirty="0"/>
              <a:t> </a:t>
            </a:r>
            <a:r>
              <a:rPr lang="en-US" altLang="en-US" dirty="0" err="1"/>
              <a:t>phân</a:t>
            </a:r>
            <a:r>
              <a:rPr lang="en-US" altLang="en-US" dirty="0"/>
              <a:t> </a:t>
            </a:r>
            <a:r>
              <a:rPr lang="en-US" altLang="en-US" dirty="0" err="1"/>
              <a:t>vùng</a:t>
            </a:r>
            <a:r>
              <a:rPr lang="en-US" altLang="en-US" dirty="0"/>
              <a:t> </a:t>
            </a:r>
            <a:r>
              <a:rPr lang="en-US" altLang="en-US" dirty="0" err="1"/>
              <a:t>tổng</a:t>
            </a:r>
            <a:r>
              <a:rPr lang="en-US" altLang="en-US" dirty="0"/>
              <a:t> </a:t>
            </a:r>
            <a:r>
              <a:rPr lang="en-US" altLang="en-US" dirty="0" err="1"/>
              <a:t>hợp</a:t>
            </a:r>
            <a:r>
              <a:rPr lang="en-US" altLang="en-US" dirty="0"/>
              <a:t> </a:t>
            </a:r>
            <a:r>
              <a:rPr lang="en-US" altLang="en-US" dirty="0" err="1"/>
              <a:t>là</a:t>
            </a:r>
            <a:r>
              <a:rPr lang="en-US" altLang="en-US" dirty="0"/>
              <a:t> (a, b), </a:t>
            </a:r>
            <a:r>
              <a:rPr lang="en-US" altLang="en-US" dirty="0" err="1"/>
              <a:t>khóa</a:t>
            </a:r>
            <a:r>
              <a:rPr lang="en-US" altLang="en-US" dirty="0"/>
              <a:t> </a:t>
            </a:r>
            <a:r>
              <a:rPr lang="en-US" altLang="en-US" dirty="0" err="1"/>
              <a:t>phân</a:t>
            </a:r>
            <a:r>
              <a:rPr lang="en-US" altLang="en-US" dirty="0"/>
              <a:t> </a:t>
            </a:r>
            <a:r>
              <a:rPr lang="en-US" altLang="en-US" dirty="0" err="1"/>
              <a:t>cụm</a:t>
            </a:r>
            <a:r>
              <a:rPr lang="en-US" altLang="en-US" dirty="0"/>
              <a:t> </a:t>
            </a:r>
            <a:r>
              <a:rPr lang="en-US" altLang="en-US" dirty="0" err="1"/>
              <a:t>tổng</a:t>
            </a:r>
            <a:r>
              <a:rPr lang="en-US" altLang="en-US" dirty="0"/>
              <a:t> </a:t>
            </a:r>
            <a:r>
              <a:rPr lang="en-US" altLang="en-US" dirty="0" err="1"/>
              <a:t>hợp</a:t>
            </a:r>
            <a:r>
              <a:rPr lang="en-US" altLang="en-US" dirty="0"/>
              <a:t> </a:t>
            </a:r>
            <a:r>
              <a:rPr lang="en-US" altLang="en-US" dirty="0" err="1"/>
              <a:t>là</a:t>
            </a:r>
            <a:r>
              <a:rPr lang="en-US" altLang="en-US" dirty="0"/>
              <a:t> (c, d</a:t>
            </a:r>
            <a:endParaRPr lang="en-US" dirty="0"/>
          </a:p>
        </p:txBody>
      </p:sp>
    </p:spTree>
    <p:extLst>
      <p:ext uri="{BB962C8B-B14F-4D97-AF65-F5344CB8AC3E}">
        <p14:creationId xmlns:p14="http://schemas.microsoft.com/office/powerpoint/2010/main" val="1657907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0" y="346840"/>
            <a:ext cx="9029839" cy="4796659"/>
          </a:xfrm>
          <a:prstGeom prst="rect">
            <a:avLst/>
          </a:prstGeom>
        </p:spPr>
        <p:txBody>
          <a:bodyPr spcFirstLastPara="1" wrap="square" lIns="91425" tIns="91425" rIns="91425" bIns="91425" anchor="t" anchorCtr="0">
            <a:noAutofit/>
          </a:bodyPr>
          <a:lstStyle/>
          <a:p>
            <a:pPr marL="0" lvl="0" indent="0">
              <a:buNone/>
            </a:pPr>
            <a:r>
              <a:rPr lang="en-US" sz="1600" b="1" dirty="0" smtClean="0"/>
              <a:t>Node </a:t>
            </a:r>
            <a:r>
              <a:rPr lang="en-US" sz="1600" dirty="0" smtClean="0"/>
              <a:t>− Cassandra </a:t>
            </a:r>
            <a:r>
              <a:rPr lang="en-US" sz="1600" dirty="0" err="1" smtClean="0"/>
              <a:t>lưu</a:t>
            </a:r>
            <a:r>
              <a:rPr lang="en-US" sz="1600" dirty="0" smtClean="0"/>
              <a:t> </a:t>
            </a:r>
            <a:r>
              <a:rPr lang="en-US" sz="1600" dirty="0" err="1" smtClean="0"/>
              <a:t>trữ</a:t>
            </a:r>
            <a:r>
              <a:rPr lang="en-US" sz="1600" dirty="0" smtClean="0"/>
              <a:t> </a:t>
            </a:r>
            <a:r>
              <a:rPr lang="en-US" sz="1600" dirty="0" err="1" smtClean="0"/>
              <a:t>dữ</a:t>
            </a:r>
            <a:r>
              <a:rPr lang="en-US" sz="1600" dirty="0" smtClean="0"/>
              <a:t> </a:t>
            </a:r>
            <a:r>
              <a:rPr lang="en-US" sz="1600" dirty="0" err="1" smtClean="0"/>
              <a:t>liệu</a:t>
            </a:r>
            <a:r>
              <a:rPr lang="en-US" sz="1600" dirty="0" smtClean="0"/>
              <a:t> </a:t>
            </a:r>
            <a:r>
              <a:rPr lang="en-US" sz="1600" dirty="0" err="1" smtClean="0"/>
              <a:t>trên</a:t>
            </a:r>
            <a:r>
              <a:rPr lang="en-US" sz="1600" dirty="0" smtClean="0"/>
              <a:t> </a:t>
            </a:r>
            <a:r>
              <a:rPr lang="en-US" sz="1600" dirty="0" err="1" smtClean="0"/>
              <a:t>các</a:t>
            </a:r>
            <a:r>
              <a:rPr lang="en-US" sz="1600" dirty="0" smtClean="0"/>
              <a:t> Node. </a:t>
            </a:r>
            <a:r>
              <a:rPr lang="en-US" sz="1600" dirty="0" err="1" smtClean="0"/>
              <a:t>Các</a:t>
            </a:r>
            <a:r>
              <a:rPr lang="en-US" sz="1600" dirty="0" smtClean="0"/>
              <a:t> Node </a:t>
            </a:r>
            <a:r>
              <a:rPr lang="en-US" sz="1600" dirty="0" err="1" smtClean="0"/>
              <a:t>có</a:t>
            </a:r>
            <a:r>
              <a:rPr lang="en-US" sz="1600" dirty="0" smtClean="0"/>
              <a:t> </a:t>
            </a:r>
            <a:r>
              <a:rPr lang="en-US" sz="1600" dirty="0" err="1" smtClean="0"/>
              <a:t>vai</a:t>
            </a:r>
            <a:r>
              <a:rPr lang="en-US" sz="1600" dirty="0" smtClean="0"/>
              <a:t> </a:t>
            </a:r>
            <a:r>
              <a:rPr lang="en-US" sz="1600" dirty="0" err="1" smtClean="0"/>
              <a:t>trò</a:t>
            </a:r>
            <a:r>
              <a:rPr lang="en-US" sz="1600" dirty="0" smtClean="0"/>
              <a:t> </a:t>
            </a:r>
            <a:r>
              <a:rPr lang="en-US" sz="1600" dirty="0" err="1" smtClean="0"/>
              <a:t>tương</a:t>
            </a:r>
            <a:r>
              <a:rPr lang="en-US" sz="1600" dirty="0" smtClean="0"/>
              <a:t> </a:t>
            </a:r>
            <a:r>
              <a:rPr lang="en-US" sz="1600" dirty="0" err="1" smtClean="0"/>
              <a:t>đương</a:t>
            </a:r>
            <a:r>
              <a:rPr lang="en-US" sz="1600" dirty="0" smtClean="0"/>
              <a:t> </a:t>
            </a:r>
            <a:r>
              <a:rPr lang="en-US" sz="1600" dirty="0" err="1" smtClean="0"/>
              <a:t>nhau</a:t>
            </a:r>
            <a:r>
              <a:rPr lang="en-US" sz="1600" dirty="0" smtClean="0"/>
              <a:t> </a:t>
            </a:r>
            <a:r>
              <a:rPr lang="en-US" sz="1600" dirty="0" err="1" smtClean="0"/>
              <a:t>tùy</a:t>
            </a:r>
            <a:r>
              <a:rPr lang="en-US" sz="1600" dirty="0" smtClean="0"/>
              <a:t> </a:t>
            </a:r>
            <a:r>
              <a:rPr lang="en-US" sz="1600" dirty="0" err="1" smtClean="0"/>
              <a:t>theo</a:t>
            </a:r>
            <a:r>
              <a:rPr lang="en-US" sz="1600" dirty="0" smtClean="0"/>
              <a:t> </a:t>
            </a:r>
            <a:r>
              <a:rPr lang="en-US" sz="1600" dirty="0" err="1" smtClean="0"/>
              <a:t>mục</a:t>
            </a:r>
            <a:r>
              <a:rPr lang="en-US" sz="1600" dirty="0" smtClean="0"/>
              <a:t> </a:t>
            </a:r>
            <a:r>
              <a:rPr lang="en-US" sz="1600" dirty="0" err="1" smtClean="0"/>
              <a:t>đích</a:t>
            </a:r>
            <a:r>
              <a:rPr lang="en-US" sz="1600" dirty="0" smtClean="0"/>
              <a:t> </a:t>
            </a:r>
            <a:r>
              <a:rPr lang="en-US" sz="1600" dirty="0" err="1" smtClean="0"/>
              <a:t>của</a:t>
            </a:r>
            <a:r>
              <a:rPr lang="en-US" sz="1600" dirty="0" smtClean="0"/>
              <a:t> </a:t>
            </a:r>
            <a:r>
              <a:rPr lang="en-US" sz="1600" dirty="0" err="1" smtClean="0"/>
              <a:t>nhà</a:t>
            </a:r>
            <a:r>
              <a:rPr lang="en-US" sz="1600" dirty="0" smtClean="0"/>
              <a:t> </a:t>
            </a:r>
            <a:r>
              <a:rPr lang="en-US" sz="1600" dirty="0" err="1" smtClean="0"/>
              <a:t>phát</a:t>
            </a:r>
            <a:r>
              <a:rPr lang="en-US" sz="1600" dirty="0" smtClean="0"/>
              <a:t> </a:t>
            </a:r>
            <a:r>
              <a:rPr lang="en-US" sz="1600" dirty="0" err="1" smtClean="0"/>
              <a:t>triển</a:t>
            </a:r>
            <a:r>
              <a:rPr lang="en-US" sz="1600" dirty="0" smtClean="0"/>
              <a:t> </a:t>
            </a:r>
            <a:r>
              <a:rPr lang="en-US" sz="1600" dirty="0" err="1" smtClean="0"/>
              <a:t>mà</a:t>
            </a:r>
            <a:r>
              <a:rPr lang="en-US" sz="1600" dirty="0" smtClean="0"/>
              <a:t> </a:t>
            </a:r>
            <a:r>
              <a:rPr lang="en-US" sz="1600" dirty="0" err="1" smtClean="0"/>
              <a:t>dữ</a:t>
            </a:r>
            <a:r>
              <a:rPr lang="en-US" sz="1600" dirty="0" smtClean="0"/>
              <a:t> </a:t>
            </a:r>
            <a:r>
              <a:rPr lang="en-US" sz="1600" dirty="0" err="1" smtClean="0"/>
              <a:t>liệu</a:t>
            </a:r>
            <a:r>
              <a:rPr lang="en-US" sz="1600" dirty="0" smtClean="0"/>
              <a:t> </a:t>
            </a:r>
            <a:r>
              <a:rPr lang="en-US" sz="1600" dirty="0" err="1" smtClean="0"/>
              <a:t>được</a:t>
            </a:r>
            <a:r>
              <a:rPr lang="en-US" sz="1600" dirty="0" smtClean="0"/>
              <a:t> </a:t>
            </a:r>
            <a:r>
              <a:rPr lang="en-US" sz="1600" dirty="0" err="1" smtClean="0"/>
              <a:t>phân</a:t>
            </a:r>
            <a:r>
              <a:rPr lang="en-US" sz="1600" dirty="0" smtClean="0"/>
              <a:t> </a:t>
            </a:r>
            <a:r>
              <a:rPr lang="en-US" sz="1600" dirty="0" err="1" smtClean="0"/>
              <a:t>phối</a:t>
            </a:r>
            <a:r>
              <a:rPr lang="en-US" sz="1600" dirty="0" smtClean="0"/>
              <a:t> </a:t>
            </a:r>
            <a:r>
              <a:rPr lang="en-US" sz="1600" dirty="0" err="1" smtClean="0"/>
              <a:t>hoặc</a:t>
            </a:r>
            <a:r>
              <a:rPr lang="en-US" sz="1600" dirty="0" smtClean="0"/>
              <a:t> </a:t>
            </a:r>
            <a:r>
              <a:rPr lang="en-US" sz="1600" dirty="0" err="1" smtClean="0"/>
              <a:t>sao</a:t>
            </a:r>
            <a:r>
              <a:rPr lang="en-US" sz="1600" dirty="0" smtClean="0"/>
              <a:t> </a:t>
            </a:r>
            <a:r>
              <a:rPr lang="en-US" sz="1600" dirty="0" err="1" smtClean="0"/>
              <a:t>chép</a:t>
            </a:r>
            <a:r>
              <a:rPr lang="en-US" sz="1600" dirty="0" smtClean="0"/>
              <a:t> </a:t>
            </a:r>
            <a:r>
              <a:rPr lang="en-US" sz="1600" dirty="0" err="1" smtClean="0"/>
              <a:t>trên</a:t>
            </a:r>
            <a:r>
              <a:rPr lang="en-US" sz="1600" dirty="0" smtClean="0"/>
              <a:t> </a:t>
            </a:r>
            <a:r>
              <a:rPr lang="en-US" sz="1600" dirty="0" err="1" smtClean="0"/>
              <a:t>các</a:t>
            </a:r>
            <a:r>
              <a:rPr lang="en-US" sz="1600" dirty="0" smtClean="0"/>
              <a:t> Node</a:t>
            </a:r>
            <a:endParaRPr lang="en-US" sz="1600" dirty="0"/>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dirty="0" smtClean="0"/>
              <a:t>01) Cassandra O</a:t>
            </a:r>
            <a:r>
              <a:rPr lang="en-US" sz="1300" b="0" dirty="0" smtClean="0"/>
              <a:t>v</a:t>
            </a:r>
            <a:r>
              <a:rPr lang="en" sz="1300" b="0" dirty="0" smtClean="0"/>
              <a:t>erview</a:t>
            </a:r>
            <a:endParaRPr sz="1300" b="0" dirty="0"/>
          </a:p>
        </p:txBody>
      </p:sp>
      <p:pic>
        <p:nvPicPr>
          <p:cNvPr id="1026" name="Picture 2" descr="Sao chép dữ liệ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480" y="1859251"/>
            <a:ext cx="2918855" cy="3061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357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0" y="346840"/>
            <a:ext cx="9029839" cy="4796659"/>
          </a:xfrm>
          <a:prstGeom prst="rect">
            <a:avLst/>
          </a:prstGeom>
        </p:spPr>
        <p:txBody>
          <a:bodyPr spcFirstLastPara="1" wrap="square" lIns="91425" tIns="91425" rIns="91425" bIns="91425" anchor="t" anchorCtr="0">
            <a:noAutofit/>
          </a:bodyPr>
          <a:lstStyle/>
          <a:p>
            <a:pPr marL="0" lvl="0" indent="0">
              <a:buNone/>
            </a:pPr>
            <a:r>
              <a:rPr lang="en-US" sz="2000" b="1" dirty="0"/>
              <a:t>Features of </a:t>
            </a:r>
            <a:r>
              <a:rPr lang="en-US" sz="2000" b="1" dirty="0" smtClean="0"/>
              <a:t>Cassandra</a:t>
            </a:r>
          </a:p>
          <a:p>
            <a:pPr marL="0" lvl="0" indent="0">
              <a:buNone/>
            </a:pPr>
            <a:endParaRPr lang="en-US" sz="2000" b="1" dirty="0"/>
          </a:p>
          <a:p>
            <a:pPr marL="0" lvl="0" indent="0">
              <a:buNone/>
            </a:pPr>
            <a:r>
              <a:rPr lang="en-US" sz="1600" b="1" dirty="0" smtClean="0">
                <a:solidFill>
                  <a:schemeClr val="accent2">
                    <a:lumMod val="50000"/>
                  </a:schemeClr>
                </a:solidFill>
              </a:rPr>
              <a:t>Elastic </a:t>
            </a:r>
            <a:r>
              <a:rPr lang="en-US" sz="1600" b="1" dirty="0">
                <a:solidFill>
                  <a:schemeClr val="accent2">
                    <a:lumMod val="50000"/>
                  </a:schemeClr>
                </a:solidFill>
              </a:rPr>
              <a:t>scalability </a:t>
            </a:r>
            <a:r>
              <a:rPr lang="en-US" sz="1600" dirty="0"/>
              <a:t>− Cassandra is highly </a:t>
            </a:r>
            <a:r>
              <a:rPr lang="en-US" sz="1600" dirty="0" smtClean="0"/>
              <a:t>scalable</a:t>
            </a:r>
            <a:endParaRPr lang="en-US" sz="1600" dirty="0"/>
          </a:p>
          <a:p>
            <a:pPr marL="0" lvl="0" indent="0">
              <a:buNone/>
            </a:pPr>
            <a:r>
              <a:rPr lang="en-US" sz="1600" b="1" dirty="0" smtClean="0"/>
              <a:t>Always on architecture </a:t>
            </a:r>
            <a:r>
              <a:rPr lang="en-US" sz="1600" dirty="0" smtClean="0"/>
              <a:t>− Cassandra has no single point of failure</a:t>
            </a:r>
          </a:p>
          <a:p>
            <a:pPr marL="0" lvl="0" indent="0">
              <a:buNone/>
            </a:pPr>
            <a:r>
              <a:rPr lang="en-US" sz="1600" b="1" dirty="0" smtClean="0"/>
              <a:t>Fast linear-scale performance </a:t>
            </a:r>
            <a:r>
              <a:rPr lang="en-US" sz="1600" dirty="0" smtClean="0"/>
              <a:t>− Increases your throughput as you increase the number of nodes in the cluster</a:t>
            </a:r>
          </a:p>
          <a:p>
            <a:pPr marL="0" lvl="0" indent="0">
              <a:buNone/>
            </a:pPr>
            <a:r>
              <a:rPr lang="en-US" sz="1600" b="1" dirty="0" smtClean="0"/>
              <a:t>Flexible </a:t>
            </a:r>
            <a:r>
              <a:rPr lang="en-US" sz="1600" b="1" dirty="0"/>
              <a:t>data storage </a:t>
            </a:r>
            <a:r>
              <a:rPr lang="en-US" sz="1600" dirty="0"/>
              <a:t>− Cassandra accommodates all possible data formats including: structured, semi-structured, and </a:t>
            </a:r>
            <a:r>
              <a:rPr lang="en-US" sz="1600" dirty="0" smtClean="0"/>
              <a:t>unstructured</a:t>
            </a:r>
          </a:p>
          <a:p>
            <a:pPr marL="0" lvl="0" indent="0">
              <a:buNone/>
            </a:pPr>
            <a:r>
              <a:rPr lang="en-US" sz="1600" b="1" dirty="0" smtClean="0"/>
              <a:t>Easy </a:t>
            </a:r>
            <a:r>
              <a:rPr lang="en-US" sz="1600" b="1" dirty="0"/>
              <a:t>data distribution </a:t>
            </a:r>
            <a:r>
              <a:rPr lang="en-US" sz="1600" dirty="0"/>
              <a:t>− Cassandra provides the flexibility to distribute data where you need by replicating data across multiple data </a:t>
            </a:r>
            <a:r>
              <a:rPr lang="en-US" sz="1600" dirty="0" smtClean="0"/>
              <a:t>centers</a:t>
            </a:r>
            <a:endParaRPr lang="en-US" sz="1600" dirty="0"/>
          </a:p>
          <a:p>
            <a:pPr marL="0" lvl="0" indent="0">
              <a:buNone/>
            </a:pPr>
            <a:r>
              <a:rPr lang="en-US" sz="1600" b="1" dirty="0"/>
              <a:t>Transaction support </a:t>
            </a:r>
            <a:r>
              <a:rPr lang="en-US" sz="1600" dirty="0"/>
              <a:t>− Cassandra supports properties like Atomicity, Consistency, Isolation, and Durability (ACID</a:t>
            </a:r>
            <a:r>
              <a:rPr lang="en-US" sz="1600" dirty="0" smtClean="0"/>
              <a:t>)</a:t>
            </a:r>
            <a:endParaRPr lang="en-US" sz="1600" dirty="0"/>
          </a:p>
          <a:p>
            <a:pPr marL="0" lvl="0" indent="0">
              <a:buNone/>
            </a:pPr>
            <a:r>
              <a:rPr lang="en-US" sz="1600" b="1" dirty="0">
                <a:solidFill>
                  <a:schemeClr val="accent2">
                    <a:lumMod val="50000"/>
                  </a:schemeClr>
                </a:solidFill>
              </a:rPr>
              <a:t>Fast writes </a:t>
            </a:r>
            <a:r>
              <a:rPr lang="en-US" sz="1600" dirty="0"/>
              <a:t>− Cassandra was designed to run on cheap commodity hardware. It performs blazingly fast writes and can store hundreds of terabytes of data, without sacrificing the read </a:t>
            </a:r>
            <a:r>
              <a:rPr lang="en-US" sz="1600" dirty="0" smtClean="0"/>
              <a:t>efficiency</a:t>
            </a:r>
            <a:endParaRPr lang="en-US" sz="1600" dirty="0"/>
          </a:p>
          <a:p>
            <a:pPr marL="0" lvl="0" indent="0">
              <a:buNone/>
            </a:pPr>
            <a:endParaRPr lang="en-US" sz="1600" dirty="0"/>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dirty="0" smtClean="0"/>
              <a:t>01) Cassandra O</a:t>
            </a:r>
            <a:r>
              <a:rPr lang="en-US" sz="1300" b="0" dirty="0" smtClean="0"/>
              <a:t>v</a:t>
            </a:r>
            <a:r>
              <a:rPr lang="en" sz="1300" b="0" dirty="0" smtClean="0"/>
              <a:t>erview</a:t>
            </a:r>
            <a:endParaRPr sz="1300" b="0" dirty="0"/>
          </a:p>
        </p:txBody>
      </p:sp>
    </p:spTree>
    <p:extLst>
      <p:ext uri="{BB962C8B-B14F-4D97-AF65-F5344CB8AC3E}">
        <p14:creationId xmlns:p14="http://schemas.microsoft.com/office/powerpoint/2010/main" val="1468921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dirty="0" smtClean="0"/>
              <a:t>01) Cassandra O</a:t>
            </a:r>
            <a:r>
              <a:rPr lang="en-US" sz="1300" b="0" dirty="0" smtClean="0"/>
              <a:t>v</a:t>
            </a:r>
            <a:r>
              <a:rPr lang="en" sz="1300" b="0" dirty="0" smtClean="0"/>
              <a:t>erview</a:t>
            </a:r>
            <a:endParaRPr sz="1300" b="0" dirty="0"/>
          </a:p>
        </p:txBody>
      </p:sp>
      <p:sp>
        <p:nvSpPr>
          <p:cNvPr id="7" name="Google Shape;1326;p55"/>
          <p:cNvSpPr txBox="1">
            <a:spLocks/>
          </p:cNvSpPr>
          <p:nvPr/>
        </p:nvSpPr>
        <p:spPr>
          <a:xfrm>
            <a:off x="114160" y="346842"/>
            <a:ext cx="9029839" cy="47966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0" indent="0">
              <a:buNone/>
            </a:pPr>
            <a:r>
              <a:rPr lang="en-US" sz="2000" b="1" dirty="0"/>
              <a:t>Cassandra - Data </a:t>
            </a:r>
            <a:r>
              <a:rPr lang="en-US" sz="2000" b="1" dirty="0" smtClean="0"/>
              <a:t>Model</a:t>
            </a:r>
          </a:p>
          <a:p>
            <a:pPr marL="0" indent="0">
              <a:buNone/>
            </a:pPr>
            <a:endParaRPr lang="en-US" sz="2000" b="1" dirty="0" smtClean="0"/>
          </a:p>
          <a:p>
            <a:pPr marL="0" indent="0">
              <a:buNone/>
            </a:pPr>
            <a:r>
              <a:rPr lang="en-US" sz="1600" b="1" dirty="0" smtClean="0">
                <a:solidFill>
                  <a:schemeClr val="accent2">
                    <a:lumMod val="50000"/>
                  </a:schemeClr>
                </a:solidFill>
              </a:rPr>
              <a:t>Cluster: </a:t>
            </a:r>
            <a:r>
              <a:rPr lang="en-US" sz="1600" dirty="0" err="1" smtClean="0"/>
              <a:t>Vùn</a:t>
            </a:r>
            <a:r>
              <a:rPr lang="en-US" sz="1600" dirty="0" err="1"/>
              <a:t>g</a:t>
            </a:r>
            <a:r>
              <a:rPr lang="vi-VN" sz="1600" dirty="0" smtClean="0"/>
              <a:t> </a:t>
            </a:r>
            <a:r>
              <a:rPr lang="en-US" sz="1600" dirty="0" err="1" smtClean="0"/>
              <a:t>chứa</a:t>
            </a:r>
            <a:r>
              <a:rPr lang="en-US" sz="1600" dirty="0" smtClean="0"/>
              <a:t> </a:t>
            </a:r>
            <a:r>
              <a:rPr lang="en-US" sz="1600" dirty="0" err="1" smtClean="0"/>
              <a:t>ngoài</a:t>
            </a:r>
            <a:r>
              <a:rPr lang="en-US" sz="1600" dirty="0" smtClean="0"/>
              <a:t> </a:t>
            </a:r>
            <a:r>
              <a:rPr lang="en-US" sz="1600" dirty="0" err="1" smtClean="0"/>
              <a:t>của</a:t>
            </a:r>
            <a:r>
              <a:rPr lang="vi-VN" sz="1600" dirty="0" smtClean="0"/>
              <a:t> </a:t>
            </a:r>
            <a:r>
              <a:rPr lang="vi-VN" sz="1600" dirty="0"/>
              <a:t>một số máy hoạt động cùng </a:t>
            </a:r>
            <a:r>
              <a:rPr lang="vi-VN" sz="1600" dirty="0" smtClean="0"/>
              <a:t>nha</a:t>
            </a:r>
            <a:r>
              <a:rPr lang="en-US" sz="1600" dirty="0" smtClean="0"/>
              <a:t>u </a:t>
            </a:r>
            <a:r>
              <a:rPr lang="en-US" sz="1600" dirty="0" err="1" smtClean="0"/>
              <a:t>được</a:t>
            </a:r>
            <a:r>
              <a:rPr lang="en-US" sz="1600" dirty="0" smtClean="0"/>
              <a:t> </a:t>
            </a:r>
            <a:r>
              <a:rPr lang="en-US" sz="1600" dirty="0" err="1" smtClean="0"/>
              <a:t>gọi</a:t>
            </a:r>
            <a:r>
              <a:rPr lang="en-US" sz="1600" dirty="0" smtClean="0"/>
              <a:t> </a:t>
            </a:r>
            <a:r>
              <a:rPr lang="en-US" sz="1600" dirty="0" err="1" smtClean="0"/>
              <a:t>là</a:t>
            </a:r>
            <a:r>
              <a:rPr lang="en-US" sz="1600" dirty="0" smtClean="0"/>
              <a:t> Cluster</a:t>
            </a:r>
            <a:r>
              <a:rPr lang="vi-VN" sz="1600" dirty="0" smtClean="0"/>
              <a:t>. </a:t>
            </a:r>
            <a:r>
              <a:rPr lang="vi-VN" sz="1600" dirty="0"/>
              <a:t>Cassandra sắp xếp các </a:t>
            </a:r>
            <a:r>
              <a:rPr lang="en-US" sz="1600" dirty="0" smtClean="0"/>
              <a:t>Note</a:t>
            </a:r>
            <a:r>
              <a:rPr lang="vi-VN" sz="1600" dirty="0" smtClean="0"/>
              <a:t> </a:t>
            </a:r>
            <a:r>
              <a:rPr lang="vi-VN" sz="1600" dirty="0"/>
              <a:t>trong một Cluster, ở định dạng vòng và gán dữ liệu cho chúng.</a:t>
            </a:r>
          </a:p>
          <a:p>
            <a:pPr marL="0" indent="0">
              <a:buNone/>
            </a:pPr>
            <a:endParaRPr lang="en-US" sz="1600" dirty="0" smtClean="0"/>
          </a:p>
          <a:p>
            <a:pPr marL="0" indent="0">
              <a:buNone/>
            </a:pPr>
            <a:r>
              <a:rPr lang="en-US" sz="1600" b="1" dirty="0" err="1">
                <a:solidFill>
                  <a:schemeClr val="accent2">
                    <a:lumMod val="50000"/>
                  </a:schemeClr>
                </a:solidFill>
              </a:rPr>
              <a:t>Keyspace</a:t>
            </a:r>
            <a:r>
              <a:rPr lang="en-US" sz="1600" b="1" dirty="0">
                <a:solidFill>
                  <a:schemeClr val="accent2">
                    <a:lumMod val="50000"/>
                  </a:schemeClr>
                </a:solidFill>
              </a:rPr>
              <a:t> </a:t>
            </a:r>
            <a:r>
              <a:rPr lang="en-US" sz="1600" dirty="0" smtClean="0"/>
              <a:t>: </a:t>
            </a:r>
            <a:r>
              <a:rPr lang="en-US" sz="1600" dirty="0" err="1" smtClean="0"/>
              <a:t>Tương</a:t>
            </a:r>
            <a:r>
              <a:rPr lang="en-US" sz="1600" dirty="0" smtClean="0"/>
              <a:t> </a:t>
            </a:r>
            <a:r>
              <a:rPr lang="en-US" sz="1600" dirty="0" err="1" smtClean="0"/>
              <a:t>tự</a:t>
            </a:r>
            <a:r>
              <a:rPr lang="en-US" sz="1600" dirty="0" smtClean="0"/>
              <a:t> database </a:t>
            </a:r>
            <a:r>
              <a:rPr lang="en-US" sz="1600" dirty="0" err="1" smtClean="0"/>
              <a:t>trong</a:t>
            </a:r>
            <a:r>
              <a:rPr lang="en-US" sz="1600" dirty="0" smtClean="0"/>
              <a:t> MS SQL</a:t>
            </a:r>
          </a:p>
          <a:p>
            <a:pPr marL="0" indent="0">
              <a:buNone/>
            </a:pPr>
            <a:endParaRPr lang="en-US" sz="1600" dirty="0" smtClean="0"/>
          </a:p>
          <a:p>
            <a:pPr marL="0" indent="0">
              <a:buNone/>
            </a:pPr>
            <a:r>
              <a:rPr lang="en-US" sz="1600" b="1" dirty="0"/>
              <a:t>Column </a:t>
            </a:r>
            <a:r>
              <a:rPr lang="en-US" sz="1600" b="1" dirty="0" smtClean="0"/>
              <a:t>Family</a:t>
            </a:r>
          </a:p>
          <a:p>
            <a:pPr marL="0" indent="0">
              <a:buNone/>
            </a:pPr>
            <a:endParaRPr lang="en-US" sz="1600" b="1" dirty="0"/>
          </a:p>
          <a:p>
            <a:pPr marL="0" indent="0">
              <a:buNone/>
            </a:pPr>
            <a:r>
              <a:rPr lang="en-US" sz="1600" b="1" dirty="0" smtClean="0"/>
              <a:t>Column</a:t>
            </a:r>
          </a:p>
          <a:p>
            <a:pPr marL="0" indent="0">
              <a:buNone/>
            </a:pPr>
            <a:endParaRPr lang="en-US" sz="1600" b="1" dirty="0"/>
          </a:p>
          <a:p>
            <a:pPr marL="0" indent="0">
              <a:buNone/>
            </a:pPr>
            <a:r>
              <a:rPr lang="en-US" sz="1600" b="1" dirty="0" err="1"/>
              <a:t>SuperColumn</a:t>
            </a:r>
            <a:endParaRPr lang="en-US" sz="1600" b="1" dirty="0"/>
          </a:p>
          <a:p>
            <a:pPr marL="0" indent="0">
              <a:buNone/>
            </a:pPr>
            <a:endParaRPr lang="en-US" sz="1600" dirty="0" smtClean="0"/>
          </a:p>
          <a:p>
            <a:pPr marL="0" indent="0">
              <a:buNone/>
            </a:pPr>
            <a:endParaRPr lang="vi-VN" sz="1600" dirty="0" smtClean="0"/>
          </a:p>
          <a:p>
            <a:pPr marL="0" indent="0">
              <a:buFont typeface="Manjari"/>
              <a:buNone/>
            </a:pPr>
            <a:endParaRPr lang="en-US" sz="1600" dirty="0"/>
          </a:p>
        </p:txBody>
      </p:sp>
    </p:spTree>
    <p:extLst>
      <p:ext uri="{BB962C8B-B14F-4D97-AF65-F5344CB8AC3E}">
        <p14:creationId xmlns:p14="http://schemas.microsoft.com/office/powerpoint/2010/main" val="3640540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8" name="Google Shape;1388;p62"/>
          <p:cNvSpPr txBox="1">
            <a:spLocks noGrp="1"/>
          </p:cNvSpPr>
          <p:nvPr>
            <p:ph type="title"/>
          </p:nvPr>
        </p:nvSpPr>
        <p:spPr>
          <a:xfrm>
            <a:off x="593125" y="1960425"/>
            <a:ext cx="7142206" cy="1213800"/>
          </a:xfrm>
          <a:prstGeom prst="rect">
            <a:avLst/>
          </a:prstGeom>
        </p:spPr>
        <p:txBody>
          <a:bodyPr spcFirstLastPara="1" wrap="square" lIns="91425" tIns="91425" rIns="91425" bIns="91425" anchor="ctr" anchorCtr="0">
            <a:noAutofit/>
          </a:bodyPr>
          <a:lstStyle/>
          <a:p>
            <a:pPr lvl="0"/>
            <a:r>
              <a:rPr lang="en-US" dirty="0" smtClean="0"/>
              <a:t>Install </a:t>
            </a:r>
            <a:r>
              <a:rPr lang="en-US" dirty="0"/>
              <a:t>Cassandra On Windows</a:t>
            </a:r>
          </a:p>
        </p:txBody>
      </p:sp>
      <p:sp>
        <p:nvSpPr>
          <p:cNvPr id="1389" name="Google Shape;1389;p62"/>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02</a:t>
            </a:r>
            <a:endParaRPr dirty="0"/>
          </a:p>
        </p:txBody>
      </p:sp>
      <p:sp>
        <p:nvSpPr>
          <p:cNvPr id="1390" name="Google Shape;1390;p6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905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lvl="0" algn="l"/>
            <a:r>
              <a:rPr lang="en" sz="1300" b="0" dirty="0" smtClean="0"/>
              <a:t>02) </a:t>
            </a:r>
            <a:r>
              <a:rPr lang="en-US" sz="1300" b="0" dirty="0" smtClean="0"/>
              <a:t>Installing </a:t>
            </a:r>
            <a:r>
              <a:rPr lang="en-US" sz="1300" b="0" dirty="0"/>
              <a:t>Cassandra On Windows</a:t>
            </a:r>
            <a:endParaRPr sz="1300" b="0" dirty="0"/>
          </a:p>
        </p:txBody>
      </p:sp>
      <p:sp>
        <p:nvSpPr>
          <p:cNvPr id="7" name="Google Shape;1326;p55"/>
          <p:cNvSpPr txBox="1">
            <a:spLocks/>
          </p:cNvSpPr>
          <p:nvPr/>
        </p:nvSpPr>
        <p:spPr>
          <a:xfrm>
            <a:off x="114160" y="346842"/>
            <a:ext cx="9029839" cy="47966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0" indent="0">
              <a:buNone/>
            </a:pPr>
            <a:r>
              <a:rPr lang="en-US" sz="2000" b="1" dirty="0"/>
              <a:t>Install </a:t>
            </a:r>
            <a:r>
              <a:rPr lang="en-US" sz="2000" b="1" dirty="0" smtClean="0"/>
              <a:t>Cassandra on Windows</a:t>
            </a:r>
          </a:p>
          <a:p>
            <a:pPr marL="0" indent="0">
              <a:buNone/>
            </a:pPr>
            <a:r>
              <a:rPr lang="en-US" sz="1600" dirty="0">
                <a:solidFill>
                  <a:schemeClr val="accent2">
                    <a:lumMod val="50000"/>
                  </a:schemeClr>
                </a:solidFill>
              </a:rPr>
              <a:t>https://phoenixnap.com/kb/install-cassandra-on-windows</a:t>
            </a:r>
            <a:endParaRPr lang="en-US" sz="1600" dirty="0"/>
          </a:p>
        </p:txBody>
      </p:sp>
    </p:spTree>
    <p:extLst>
      <p:ext uri="{BB962C8B-B14F-4D97-AF65-F5344CB8AC3E}">
        <p14:creationId xmlns:p14="http://schemas.microsoft.com/office/powerpoint/2010/main" val="2820574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8" name="Google Shape;1388;p62"/>
          <p:cNvSpPr txBox="1">
            <a:spLocks noGrp="1"/>
          </p:cNvSpPr>
          <p:nvPr>
            <p:ph type="title"/>
          </p:nvPr>
        </p:nvSpPr>
        <p:spPr>
          <a:xfrm>
            <a:off x="902043" y="1960425"/>
            <a:ext cx="6222657" cy="1213800"/>
          </a:xfrm>
          <a:prstGeom prst="rect">
            <a:avLst/>
          </a:prstGeom>
        </p:spPr>
        <p:txBody>
          <a:bodyPr spcFirstLastPara="1" wrap="square" lIns="91425" tIns="91425" rIns="91425" bIns="91425" anchor="ctr" anchorCtr="0">
            <a:noAutofit/>
          </a:bodyPr>
          <a:lstStyle/>
          <a:p>
            <a:pPr lvl="0"/>
            <a:r>
              <a:rPr lang="en-US" dirty="0"/>
              <a:t> </a:t>
            </a:r>
            <a:r>
              <a:rPr lang="en-US" dirty="0" err="1" smtClean="0"/>
              <a:t>Keyspace</a:t>
            </a:r>
            <a:r>
              <a:rPr lang="en-US" dirty="0" smtClean="0"/>
              <a:t> </a:t>
            </a:r>
            <a:r>
              <a:rPr lang="en-US" dirty="0"/>
              <a:t>Operations</a:t>
            </a:r>
          </a:p>
        </p:txBody>
      </p:sp>
      <p:sp>
        <p:nvSpPr>
          <p:cNvPr id="1389" name="Google Shape;1389;p62"/>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03</a:t>
            </a:r>
            <a:endParaRPr dirty="0"/>
          </a:p>
        </p:txBody>
      </p:sp>
      <p:sp>
        <p:nvSpPr>
          <p:cNvPr id="1390" name="Google Shape;1390;p6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187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0" y="346840"/>
            <a:ext cx="9029839" cy="4796659"/>
          </a:xfrm>
          <a:prstGeom prst="rect">
            <a:avLst/>
          </a:prstGeom>
        </p:spPr>
        <p:txBody>
          <a:bodyPr spcFirstLastPara="1" wrap="square" lIns="91425" tIns="91425" rIns="91425" bIns="91425" anchor="t" anchorCtr="0">
            <a:noAutofit/>
          </a:bodyPr>
          <a:lstStyle/>
          <a:p>
            <a:pPr marL="0" lvl="0" indent="0">
              <a:buNone/>
            </a:pPr>
            <a:r>
              <a:rPr lang="en-US" sz="2000" b="1" dirty="0" smtClean="0"/>
              <a:t>Create </a:t>
            </a:r>
            <a:r>
              <a:rPr lang="en-US" sz="2000" b="1" dirty="0" err="1" smtClean="0"/>
              <a:t>Keyspace</a:t>
            </a:r>
            <a:r>
              <a:rPr lang="en-US" sz="2000" b="1" dirty="0" smtClean="0"/>
              <a:t> syntax: </a:t>
            </a:r>
          </a:p>
          <a:p>
            <a:pPr marL="0" lvl="0" indent="0">
              <a:buNone/>
            </a:pPr>
            <a:endParaRPr lang="en-US" sz="2000" b="1" dirty="0"/>
          </a:p>
          <a:p>
            <a:pPr marL="0" lvl="0" indent="0">
              <a:buNone/>
            </a:pPr>
            <a:r>
              <a:rPr lang="en-US" sz="1600" dirty="0" smtClean="0"/>
              <a:t>CREATE KEYSPACE </a:t>
            </a:r>
            <a:r>
              <a:rPr lang="en-US" sz="1600" dirty="0"/>
              <a:t>“</a:t>
            </a:r>
            <a:r>
              <a:rPr lang="en-US" sz="1600" dirty="0" err="1"/>
              <a:t>KeySpace</a:t>
            </a:r>
            <a:r>
              <a:rPr lang="en-US" sz="1600" dirty="0"/>
              <a:t> Name”</a:t>
            </a:r>
          </a:p>
          <a:p>
            <a:pPr marL="0" lvl="0" indent="0">
              <a:buNone/>
            </a:pPr>
            <a:r>
              <a:rPr lang="en-US" sz="1600" dirty="0"/>
              <a:t>WITH replication = {'class': ‘Strategy name’, '</a:t>
            </a:r>
            <a:r>
              <a:rPr lang="en-US" sz="1600" dirty="0" err="1"/>
              <a:t>replication_factor</a:t>
            </a:r>
            <a:r>
              <a:rPr lang="en-US" sz="1600" dirty="0"/>
              <a:t>' : ‘</a:t>
            </a:r>
            <a:r>
              <a:rPr lang="en-US" sz="1600" dirty="0" err="1"/>
              <a:t>No.Of</a:t>
            </a:r>
            <a:r>
              <a:rPr lang="en-US" sz="1600" dirty="0"/>
              <a:t>   replicas</a:t>
            </a:r>
            <a:r>
              <a:rPr lang="en-US" sz="1600" dirty="0" smtClean="0"/>
              <a:t>’};</a:t>
            </a:r>
          </a:p>
          <a:p>
            <a:pPr marL="0" lvl="0" indent="0">
              <a:buNone/>
            </a:pPr>
            <a:endParaRPr lang="en-US" sz="1600" dirty="0"/>
          </a:p>
          <a:p>
            <a:pPr marL="0" lvl="0" indent="0">
              <a:buNone/>
            </a:pPr>
            <a:endParaRPr lang="en-US" sz="1600" dirty="0" smtClean="0"/>
          </a:p>
          <a:p>
            <a:pPr marL="0" lvl="0" indent="0">
              <a:buNone/>
            </a:pPr>
            <a:endParaRPr lang="en-US" sz="1600" dirty="0"/>
          </a:p>
          <a:p>
            <a:pPr marL="0" lvl="0" indent="0">
              <a:buNone/>
            </a:pPr>
            <a:endParaRPr lang="en-US" sz="1600" dirty="0" smtClean="0"/>
          </a:p>
          <a:p>
            <a:pPr marL="0" lvl="0" indent="0">
              <a:buNone/>
            </a:pPr>
            <a:endParaRPr lang="en-US" sz="1600" dirty="0"/>
          </a:p>
          <a:p>
            <a:pPr marL="0" lvl="0" indent="0">
              <a:buNone/>
            </a:pPr>
            <a:endParaRPr lang="en-US" sz="1600" dirty="0" smtClean="0"/>
          </a:p>
          <a:p>
            <a:pPr marL="0" lvl="0" indent="0">
              <a:buNone/>
            </a:pPr>
            <a:endParaRPr lang="en-US" sz="1600" dirty="0"/>
          </a:p>
          <a:p>
            <a:pPr marL="0" lvl="0" indent="0">
              <a:buNone/>
            </a:pPr>
            <a:endParaRPr lang="en-US" sz="1600" dirty="0" smtClean="0"/>
          </a:p>
          <a:p>
            <a:pPr marL="0" lvl="0" indent="0">
              <a:buNone/>
            </a:pPr>
            <a:r>
              <a:rPr lang="en-US" sz="1600" dirty="0" smtClean="0"/>
              <a:t>EX: CREATE </a:t>
            </a:r>
            <a:r>
              <a:rPr lang="en-US" sz="1600" dirty="0"/>
              <a:t>KEYSPACE </a:t>
            </a:r>
            <a:r>
              <a:rPr lang="en-US" sz="1600" dirty="0" err="1" smtClean="0"/>
              <a:t>tutorialspoint</a:t>
            </a:r>
            <a:endParaRPr lang="en-US" sz="1600" dirty="0"/>
          </a:p>
          <a:p>
            <a:pPr marL="0" lvl="0" indent="0">
              <a:buNone/>
            </a:pPr>
            <a:r>
              <a:rPr lang="en-US" sz="1600" dirty="0"/>
              <a:t>WITH replication = {'class</a:t>
            </a:r>
            <a:r>
              <a:rPr lang="en-US" sz="1600" dirty="0" smtClean="0"/>
              <a:t>':'</a:t>
            </a:r>
            <a:r>
              <a:rPr lang="en-US" sz="1600" dirty="0" err="1" smtClean="0"/>
              <a:t>SimpleStrategy</a:t>
            </a:r>
            <a:r>
              <a:rPr lang="en-US" sz="1600" dirty="0"/>
              <a:t>', '</a:t>
            </a:r>
            <a:r>
              <a:rPr lang="en-US" sz="1600" dirty="0" err="1"/>
              <a:t>replication_factor</a:t>
            </a:r>
            <a:r>
              <a:rPr lang="en-US" sz="1600" dirty="0"/>
              <a:t>' : </a:t>
            </a:r>
            <a:r>
              <a:rPr lang="en-US" sz="1600" dirty="0" smtClean="0"/>
              <a:t>1};</a:t>
            </a:r>
            <a:endParaRPr lang="en-US" sz="1600" dirty="0"/>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lvl="0" algn="l"/>
            <a:r>
              <a:rPr lang="en" sz="1300" b="0" dirty="0" smtClean="0"/>
              <a:t>03) </a:t>
            </a:r>
            <a:r>
              <a:rPr lang="en-US" sz="1300" b="0" dirty="0" err="1"/>
              <a:t>Keyspace</a:t>
            </a:r>
            <a:r>
              <a:rPr lang="en-US" sz="1300" b="0" dirty="0"/>
              <a:t> Operations</a:t>
            </a:r>
            <a:endParaRPr sz="1300" b="0" dirty="0"/>
          </a:p>
        </p:txBody>
      </p:sp>
      <p:graphicFrame>
        <p:nvGraphicFramePr>
          <p:cNvPr id="6" name="Table 5"/>
          <p:cNvGraphicFramePr>
            <a:graphicFrameLocks noGrp="1"/>
          </p:cNvGraphicFramePr>
          <p:nvPr>
            <p:extLst>
              <p:ext uri="{D42A27DB-BD31-4B8C-83A1-F6EECF244321}">
                <p14:modId xmlns:p14="http://schemas.microsoft.com/office/powerpoint/2010/main" val="2030394340"/>
              </p:ext>
            </p:extLst>
          </p:nvPr>
        </p:nvGraphicFramePr>
        <p:xfrm>
          <a:off x="243099" y="1693610"/>
          <a:ext cx="7887647" cy="1676400"/>
        </p:xfrm>
        <a:graphic>
          <a:graphicData uri="http://schemas.openxmlformats.org/drawingml/2006/table">
            <a:tbl>
              <a:tblPr/>
              <a:tblGrid>
                <a:gridCol w="2947772">
                  <a:extLst>
                    <a:ext uri="{9D8B030D-6E8A-4147-A177-3AD203B41FA5}">
                      <a16:colId xmlns:a16="http://schemas.microsoft.com/office/drawing/2014/main" val="2775115104"/>
                    </a:ext>
                  </a:extLst>
                </a:gridCol>
                <a:gridCol w="4939875">
                  <a:extLst>
                    <a:ext uri="{9D8B030D-6E8A-4147-A177-3AD203B41FA5}">
                      <a16:colId xmlns:a16="http://schemas.microsoft.com/office/drawing/2014/main" val="1666548530"/>
                    </a:ext>
                  </a:extLst>
                </a:gridCol>
              </a:tblGrid>
              <a:tr h="0">
                <a:tc>
                  <a:txBody>
                    <a:bodyPr/>
                    <a:lstStyle/>
                    <a:p>
                      <a:pPr algn="ctr" fontAlgn="t"/>
                      <a:r>
                        <a:rPr lang="en-US" b="1" dirty="0">
                          <a:solidFill>
                            <a:schemeClr val="accent2">
                              <a:lumMod val="50000"/>
                            </a:schemeClr>
                          </a:solidFill>
                          <a:effectLst/>
                        </a:rPr>
                        <a:t>Strategy 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b="1" dirty="0">
                          <a:solidFill>
                            <a:schemeClr val="accent2">
                              <a:lumMod val="50000"/>
                            </a:schemeClr>
                          </a:solidFill>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74005075"/>
                  </a:ext>
                </a:extLst>
              </a:tr>
              <a:tr h="0">
                <a:tc>
                  <a:txBody>
                    <a:bodyPr/>
                    <a:lstStyle/>
                    <a:p>
                      <a:pPr fontAlgn="t"/>
                      <a:r>
                        <a:rPr lang="en-US" b="1" dirty="0">
                          <a:solidFill>
                            <a:schemeClr val="accent2">
                              <a:lumMod val="50000"/>
                            </a:schemeClr>
                          </a:solidFill>
                          <a:effectLst/>
                        </a:rPr>
                        <a:t>Simple </a:t>
                      </a:r>
                      <a:r>
                        <a:rPr lang="en-US" b="1" dirty="0" smtClean="0">
                          <a:solidFill>
                            <a:schemeClr val="accent2">
                              <a:lumMod val="50000"/>
                            </a:schemeClr>
                          </a:solidFill>
                          <a:effectLst/>
                        </a:rPr>
                        <a:t>Strategy</a:t>
                      </a:r>
                      <a:endParaRPr lang="en-US" dirty="0">
                        <a:solidFill>
                          <a:schemeClr val="accent2">
                            <a:lumMod val="50000"/>
                          </a:schemeClr>
                        </a:solidFill>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solidFill>
                            <a:schemeClr val="accent2">
                              <a:lumMod val="50000"/>
                            </a:schemeClr>
                          </a:solidFill>
                          <a:effectLst/>
                        </a:rPr>
                        <a:t>Specifies a simple replication factor for the cluster.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73593380"/>
                  </a:ext>
                </a:extLst>
              </a:tr>
              <a:tr h="0">
                <a:tc>
                  <a:txBody>
                    <a:bodyPr/>
                    <a:lstStyle/>
                    <a:p>
                      <a:pPr fontAlgn="t"/>
                      <a:r>
                        <a:rPr lang="en-US" b="1" dirty="0">
                          <a:solidFill>
                            <a:schemeClr val="accent2">
                              <a:lumMod val="50000"/>
                            </a:schemeClr>
                          </a:solidFill>
                          <a:effectLst/>
                        </a:rPr>
                        <a:t>Network Topology Strategy</a:t>
                      </a:r>
                      <a:endParaRPr lang="en-US" dirty="0">
                        <a:solidFill>
                          <a:schemeClr val="accent2">
                            <a:lumMod val="50000"/>
                          </a:schemeClr>
                        </a:solidFill>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solidFill>
                            <a:schemeClr val="accent2">
                              <a:lumMod val="50000"/>
                            </a:schemeClr>
                          </a:solidFill>
                          <a:effectLst/>
                        </a:rPr>
                        <a:t>Using this option, you can set the replication factor for each data-center independently.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9778854"/>
                  </a:ext>
                </a:extLst>
              </a:tr>
              <a:tr h="0">
                <a:tc>
                  <a:txBody>
                    <a:bodyPr/>
                    <a:lstStyle/>
                    <a:p>
                      <a:pPr fontAlgn="t"/>
                      <a:r>
                        <a:rPr lang="en-US" b="1" dirty="0">
                          <a:solidFill>
                            <a:schemeClr val="accent2">
                              <a:lumMod val="50000"/>
                            </a:schemeClr>
                          </a:solidFill>
                          <a:effectLst/>
                        </a:rPr>
                        <a:t>Old Network Topology Strategy</a:t>
                      </a:r>
                      <a:endParaRPr lang="en-US" dirty="0">
                        <a:solidFill>
                          <a:schemeClr val="accent2">
                            <a:lumMod val="50000"/>
                          </a:schemeClr>
                        </a:solidFill>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solidFill>
                            <a:schemeClr val="accent2">
                              <a:lumMod val="50000"/>
                            </a:schemeClr>
                          </a:solidFill>
                          <a:effectLst/>
                        </a:rPr>
                        <a:t>This is a legacy replication strategy.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08225571"/>
                  </a:ext>
                </a:extLst>
              </a:tr>
            </a:tbl>
          </a:graphicData>
        </a:graphic>
      </p:graphicFrame>
    </p:spTree>
    <p:extLst>
      <p:ext uri="{BB962C8B-B14F-4D97-AF65-F5344CB8AC3E}">
        <p14:creationId xmlns:p14="http://schemas.microsoft.com/office/powerpoint/2010/main" val="2622492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0" y="346840"/>
            <a:ext cx="9029839" cy="4796659"/>
          </a:xfrm>
          <a:prstGeom prst="rect">
            <a:avLst/>
          </a:prstGeom>
        </p:spPr>
        <p:txBody>
          <a:bodyPr spcFirstLastPara="1" wrap="square" lIns="91425" tIns="91425" rIns="91425" bIns="91425" anchor="t" anchorCtr="0">
            <a:noAutofit/>
          </a:bodyPr>
          <a:lstStyle/>
          <a:p>
            <a:pPr marL="0" lvl="0" indent="0">
              <a:buNone/>
            </a:pPr>
            <a:r>
              <a:rPr lang="en-US" sz="2000" b="1" dirty="0" smtClean="0"/>
              <a:t>Alter </a:t>
            </a:r>
            <a:r>
              <a:rPr lang="en-US" sz="2000" b="1" dirty="0" err="1" smtClean="0"/>
              <a:t>Keyspace</a:t>
            </a:r>
            <a:r>
              <a:rPr lang="en-US" sz="2000" b="1" dirty="0" smtClean="0"/>
              <a:t> syntax: </a:t>
            </a:r>
          </a:p>
          <a:p>
            <a:pPr marL="0" lvl="0" indent="0">
              <a:buNone/>
            </a:pPr>
            <a:endParaRPr lang="en-US" sz="2000" b="1" dirty="0"/>
          </a:p>
          <a:p>
            <a:pPr marL="0" lvl="0" indent="0">
              <a:buNone/>
            </a:pPr>
            <a:r>
              <a:rPr lang="en-US" sz="1600" dirty="0"/>
              <a:t>ALTER KEYSPACE “</a:t>
            </a:r>
            <a:r>
              <a:rPr lang="en-US" sz="1600" dirty="0" err="1"/>
              <a:t>KeySpace</a:t>
            </a:r>
            <a:r>
              <a:rPr lang="en-US" sz="1600" dirty="0"/>
              <a:t> Name”</a:t>
            </a:r>
          </a:p>
          <a:p>
            <a:pPr marL="0" lvl="0" indent="0">
              <a:buNone/>
            </a:pPr>
            <a:r>
              <a:rPr lang="en-US" sz="1600" dirty="0"/>
              <a:t>WITH replication = {'class': ‘Strategy name’, '</a:t>
            </a:r>
            <a:r>
              <a:rPr lang="en-US" sz="1600" dirty="0" err="1"/>
              <a:t>replication_factor</a:t>
            </a:r>
            <a:r>
              <a:rPr lang="en-US" sz="1600" dirty="0"/>
              <a:t>' : ‘</a:t>
            </a:r>
            <a:r>
              <a:rPr lang="en-US" sz="1600" dirty="0" err="1"/>
              <a:t>No.Of</a:t>
            </a:r>
            <a:r>
              <a:rPr lang="en-US" sz="1600" dirty="0"/>
              <a:t>  replicas</a:t>
            </a:r>
            <a:r>
              <a:rPr lang="en-US" sz="1600" dirty="0" smtClean="0"/>
              <a:t>’};</a:t>
            </a:r>
          </a:p>
          <a:p>
            <a:pPr marL="0" lvl="0" indent="0">
              <a:buNone/>
            </a:pPr>
            <a:endParaRPr lang="en-US" sz="1600" dirty="0" smtClean="0"/>
          </a:p>
          <a:p>
            <a:pPr marL="0" indent="0">
              <a:buNone/>
            </a:pPr>
            <a:r>
              <a:rPr lang="en-US" sz="1600" b="1" dirty="0" smtClean="0"/>
              <a:t>Drop </a:t>
            </a:r>
            <a:r>
              <a:rPr lang="en-US" sz="1600" b="1" dirty="0" err="1"/>
              <a:t>Keyspace</a:t>
            </a:r>
            <a:r>
              <a:rPr lang="en-US" sz="1600" b="1" dirty="0"/>
              <a:t> syntax: </a:t>
            </a:r>
          </a:p>
          <a:p>
            <a:pPr marL="0" lvl="0" indent="0">
              <a:buNone/>
            </a:pPr>
            <a:endParaRPr lang="en-US" sz="1600" dirty="0" smtClean="0"/>
          </a:p>
          <a:p>
            <a:pPr marL="0" lvl="0" indent="0">
              <a:buNone/>
            </a:pPr>
            <a:r>
              <a:rPr lang="en-US" sz="1600" dirty="0"/>
              <a:t>DROP KEYSPACE “</a:t>
            </a:r>
            <a:r>
              <a:rPr lang="en-US" sz="1600" dirty="0" err="1"/>
              <a:t>KeySpace</a:t>
            </a:r>
            <a:r>
              <a:rPr lang="en-US" sz="1600" dirty="0"/>
              <a:t> name</a:t>
            </a:r>
            <a:r>
              <a:rPr lang="en-US" sz="1600" dirty="0" smtClean="0"/>
              <a:t>”;</a:t>
            </a:r>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lvl="0" algn="l"/>
            <a:r>
              <a:rPr lang="en" sz="1300" b="0" dirty="0" smtClean="0"/>
              <a:t>03) </a:t>
            </a:r>
            <a:r>
              <a:rPr lang="en-US" sz="1300" b="0" dirty="0" err="1"/>
              <a:t>Keyspace</a:t>
            </a:r>
            <a:r>
              <a:rPr lang="en-US" sz="1300" b="0" dirty="0"/>
              <a:t> Operations</a:t>
            </a:r>
            <a:endParaRPr sz="1300" b="0" dirty="0"/>
          </a:p>
        </p:txBody>
      </p:sp>
    </p:spTree>
    <p:extLst>
      <p:ext uri="{BB962C8B-B14F-4D97-AF65-F5344CB8AC3E}">
        <p14:creationId xmlns:p14="http://schemas.microsoft.com/office/powerpoint/2010/main" val="14479059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8" name="Google Shape;1388;p62"/>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lvl="0"/>
            <a:r>
              <a:rPr lang="en-US" dirty="0"/>
              <a:t> CQL Types</a:t>
            </a:r>
          </a:p>
        </p:txBody>
      </p:sp>
      <p:sp>
        <p:nvSpPr>
          <p:cNvPr id="1389" name="Google Shape;1389;p62"/>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04</a:t>
            </a:r>
            <a:endParaRPr dirty="0"/>
          </a:p>
        </p:txBody>
      </p:sp>
      <p:sp>
        <p:nvSpPr>
          <p:cNvPr id="1390" name="Google Shape;1390;p6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156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4" name="Google Shape;1334;p5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contents</a:t>
            </a:r>
            <a:endParaRPr/>
          </a:p>
        </p:txBody>
      </p:sp>
      <p:sp>
        <p:nvSpPr>
          <p:cNvPr id="1335" name="Google Shape;1335;p56">
            <a:hlinkClick r:id="rId3" action="ppaction://hlinksldjump"/>
          </p:cNvPr>
          <p:cNvSpPr txBox="1">
            <a:spLocks noGrp="1"/>
          </p:cNvSpPr>
          <p:nvPr>
            <p:ph type="subTitle" idx="3"/>
          </p:nvPr>
        </p:nvSpPr>
        <p:spPr>
          <a:xfrm>
            <a:off x="1391100"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smtClean="0"/>
              <a:t>Cassandra Overview</a:t>
            </a:r>
            <a:endParaRPr dirty="0"/>
          </a:p>
        </p:txBody>
      </p:sp>
      <p:sp>
        <p:nvSpPr>
          <p:cNvPr id="1336" name="Google Shape;1336;p56">
            <a:hlinkClick r:id="" action="ppaction://noaction"/>
          </p:cNvPr>
          <p:cNvSpPr txBox="1">
            <a:spLocks noGrp="1"/>
          </p:cNvSpPr>
          <p:nvPr>
            <p:ph type="subTitle" idx="4"/>
          </p:nvPr>
        </p:nvSpPr>
        <p:spPr>
          <a:xfrm>
            <a:off x="3905700" y="1434475"/>
            <a:ext cx="1923600" cy="454500"/>
          </a:xfrm>
          <a:prstGeom prst="rect">
            <a:avLst/>
          </a:prstGeom>
        </p:spPr>
        <p:txBody>
          <a:bodyPr spcFirstLastPara="1" wrap="square" lIns="91425" tIns="91425" rIns="91425" bIns="91425" anchor="t" anchorCtr="0">
            <a:noAutofit/>
          </a:bodyPr>
          <a:lstStyle/>
          <a:p>
            <a:pPr marL="0" indent="0">
              <a:spcAft>
                <a:spcPts val="1200"/>
              </a:spcAft>
            </a:pPr>
            <a:r>
              <a:rPr lang="en-US" dirty="0" err="1"/>
              <a:t>Keyspace</a:t>
            </a:r>
            <a:r>
              <a:rPr lang="en-US" dirty="0"/>
              <a:t> </a:t>
            </a:r>
            <a:r>
              <a:rPr lang="en-US" dirty="0" smtClean="0"/>
              <a:t>Operations</a:t>
            </a:r>
            <a:endParaRPr lang="en-US" dirty="0"/>
          </a:p>
        </p:txBody>
      </p:sp>
      <p:sp>
        <p:nvSpPr>
          <p:cNvPr id="1337" name="Google Shape;1337;p56">
            <a:hlinkClick r:id="rId4" action="ppaction://hlinksldjump"/>
          </p:cNvPr>
          <p:cNvSpPr txBox="1">
            <a:spLocks noGrp="1"/>
          </p:cNvSpPr>
          <p:nvPr>
            <p:ph type="subTitle" idx="5"/>
          </p:nvPr>
        </p:nvSpPr>
        <p:spPr>
          <a:xfrm>
            <a:off x="1391100" y="2992287"/>
            <a:ext cx="1923600" cy="454500"/>
          </a:xfrm>
          <a:prstGeom prst="rect">
            <a:avLst/>
          </a:prstGeom>
        </p:spPr>
        <p:txBody>
          <a:bodyPr spcFirstLastPara="1" wrap="square" lIns="91425" tIns="91425" rIns="91425" bIns="91425" anchor="t" anchorCtr="0">
            <a:noAutofit/>
          </a:bodyPr>
          <a:lstStyle/>
          <a:p>
            <a:pPr marL="0" indent="0">
              <a:spcAft>
                <a:spcPts val="1200"/>
              </a:spcAft>
            </a:pPr>
            <a:r>
              <a:rPr lang="en-US" dirty="0"/>
              <a:t>Install Cassandra On Windows</a:t>
            </a:r>
          </a:p>
          <a:p>
            <a:pPr marL="0" lvl="0" indent="0">
              <a:spcAft>
                <a:spcPts val="1200"/>
              </a:spcAft>
            </a:pPr>
            <a:endParaRPr dirty="0"/>
          </a:p>
        </p:txBody>
      </p:sp>
      <p:sp>
        <p:nvSpPr>
          <p:cNvPr id="1338" name="Google Shape;1338;p56">
            <a:hlinkClick r:id="" action="ppaction://noaction"/>
          </p:cNvPr>
          <p:cNvSpPr txBox="1">
            <a:spLocks noGrp="1"/>
          </p:cNvSpPr>
          <p:nvPr>
            <p:ph type="subTitle" idx="6"/>
          </p:nvPr>
        </p:nvSpPr>
        <p:spPr>
          <a:xfrm>
            <a:off x="3905700" y="2992287"/>
            <a:ext cx="1923600" cy="454500"/>
          </a:xfrm>
          <a:prstGeom prst="rect">
            <a:avLst/>
          </a:prstGeom>
        </p:spPr>
        <p:txBody>
          <a:bodyPr spcFirstLastPara="1" wrap="square" lIns="91425" tIns="91425" rIns="91425" bIns="91425" anchor="t" anchorCtr="0">
            <a:noAutofit/>
          </a:bodyPr>
          <a:lstStyle/>
          <a:p>
            <a:pPr marL="0" indent="0">
              <a:spcAft>
                <a:spcPts val="1200"/>
              </a:spcAft>
            </a:pPr>
            <a:r>
              <a:rPr lang="en-US" dirty="0"/>
              <a:t>CQL Types</a:t>
            </a:r>
          </a:p>
          <a:p>
            <a:pPr marL="0" indent="0">
              <a:spcAft>
                <a:spcPts val="1200"/>
              </a:spcAft>
            </a:pPr>
            <a:r>
              <a:rPr lang="en-US" dirty="0"/>
              <a:t> </a:t>
            </a:r>
          </a:p>
          <a:p>
            <a:pPr marL="0" lvl="0" indent="0" algn="l" rtl="0">
              <a:spcBef>
                <a:spcPts val="0"/>
              </a:spcBef>
              <a:spcAft>
                <a:spcPts val="1200"/>
              </a:spcAft>
              <a:buNone/>
            </a:pPr>
            <a:endParaRPr dirty="0"/>
          </a:p>
        </p:txBody>
      </p:sp>
      <p:sp>
        <p:nvSpPr>
          <p:cNvPr id="1341" name="Google Shape;1341;p56">
            <a:hlinkClick r:id="rId3" action="ppaction://hlinksldjump"/>
          </p:cNvPr>
          <p:cNvSpPr txBox="1">
            <a:spLocks noGrp="1"/>
          </p:cNvSpPr>
          <p:nvPr>
            <p:ph type="title" idx="9"/>
          </p:nvPr>
        </p:nvSpPr>
        <p:spPr>
          <a:xfrm>
            <a:off x="79217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01</a:t>
            </a:r>
            <a:endParaRPr/>
          </a:p>
        </p:txBody>
      </p:sp>
      <p:sp>
        <p:nvSpPr>
          <p:cNvPr id="1342" name="Google Shape;1342;p56">
            <a:hlinkClick r:id="" action="ppaction://noaction"/>
          </p:cNvPr>
          <p:cNvSpPr txBox="1">
            <a:spLocks noGrp="1"/>
          </p:cNvSpPr>
          <p:nvPr>
            <p:ph type="title" idx="13"/>
          </p:nvPr>
        </p:nvSpPr>
        <p:spPr>
          <a:xfrm>
            <a:off x="3314700"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03</a:t>
            </a:r>
            <a:endParaRPr dirty="0"/>
          </a:p>
        </p:txBody>
      </p:sp>
      <p:sp>
        <p:nvSpPr>
          <p:cNvPr id="1343" name="Google Shape;1343;p56">
            <a:hlinkClick r:id="rId4" action="ppaction://hlinksldjump"/>
          </p:cNvPr>
          <p:cNvSpPr txBox="1">
            <a:spLocks noGrp="1"/>
          </p:cNvSpPr>
          <p:nvPr>
            <p:ph type="title" idx="14"/>
          </p:nvPr>
        </p:nvSpPr>
        <p:spPr>
          <a:xfrm>
            <a:off x="79217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02</a:t>
            </a:r>
            <a:endParaRPr/>
          </a:p>
        </p:txBody>
      </p:sp>
      <p:sp>
        <p:nvSpPr>
          <p:cNvPr id="1344" name="Google Shape;1344;p56">
            <a:hlinkClick r:id="" action="ppaction://noaction"/>
          </p:cNvPr>
          <p:cNvSpPr txBox="1">
            <a:spLocks noGrp="1"/>
          </p:cNvSpPr>
          <p:nvPr>
            <p:ph type="title" idx="15"/>
          </p:nvPr>
        </p:nvSpPr>
        <p:spPr>
          <a:xfrm>
            <a:off x="3314700"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04</a:t>
            </a:r>
            <a:endParaRPr dirty="0"/>
          </a:p>
        </p:txBody>
      </p:sp>
      <p:sp>
        <p:nvSpPr>
          <p:cNvPr id="1346" name="Google Shape;1346;p56">
            <a:hlinkClick r:id="" action="ppaction://noaction"/>
          </p:cNvPr>
          <p:cNvSpPr txBox="1">
            <a:spLocks noGrp="1"/>
          </p:cNvSpPr>
          <p:nvPr>
            <p:ph type="subTitle" idx="17"/>
          </p:nvPr>
        </p:nvSpPr>
        <p:spPr>
          <a:xfrm>
            <a:off x="6428225" y="1434475"/>
            <a:ext cx="1923600" cy="454500"/>
          </a:xfrm>
          <a:prstGeom prst="rect">
            <a:avLst/>
          </a:prstGeom>
        </p:spPr>
        <p:txBody>
          <a:bodyPr spcFirstLastPara="1" wrap="square" lIns="91425" tIns="91425" rIns="91425" bIns="91425" anchor="t" anchorCtr="0">
            <a:noAutofit/>
          </a:bodyPr>
          <a:lstStyle/>
          <a:p>
            <a:pPr marL="0" indent="0">
              <a:spcAft>
                <a:spcPts val="1200"/>
              </a:spcAft>
            </a:pPr>
            <a:r>
              <a:rPr lang="en-US" dirty="0"/>
              <a:t>Table </a:t>
            </a:r>
            <a:r>
              <a:rPr lang="en-US" dirty="0" smtClean="0"/>
              <a:t>Operations</a:t>
            </a:r>
            <a:endParaRPr lang="en-US" dirty="0"/>
          </a:p>
        </p:txBody>
      </p:sp>
      <p:sp>
        <p:nvSpPr>
          <p:cNvPr id="1349" name="Google Shape;1349;p56">
            <a:hlinkClick r:id="" action="ppaction://noaction"/>
          </p:cNvPr>
          <p:cNvSpPr txBox="1">
            <a:spLocks noGrp="1"/>
          </p:cNvSpPr>
          <p:nvPr>
            <p:ph type="title" idx="20"/>
          </p:nvPr>
        </p:nvSpPr>
        <p:spPr>
          <a:xfrm>
            <a:off x="583722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05</a:t>
            </a:r>
            <a:endParaRPr dirty="0"/>
          </a:p>
        </p:txBody>
      </p:sp>
      <p:sp>
        <p:nvSpPr>
          <p:cNvPr id="13" name="Google Shape;1338;p56">
            <a:hlinkClick r:id="" action="ppaction://noaction"/>
          </p:cNvPr>
          <p:cNvSpPr txBox="1">
            <a:spLocks noGrp="1"/>
          </p:cNvSpPr>
          <p:nvPr>
            <p:ph type="subTitle" idx="6"/>
          </p:nvPr>
        </p:nvSpPr>
        <p:spPr>
          <a:xfrm>
            <a:off x="6428225" y="2992287"/>
            <a:ext cx="1923600" cy="454500"/>
          </a:xfrm>
          <a:prstGeom prst="rect">
            <a:avLst/>
          </a:prstGeom>
        </p:spPr>
        <p:txBody>
          <a:bodyPr spcFirstLastPara="1" wrap="square" lIns="91425" tIns="91425" rIns="91425" bIns="91425" anchor="t" anchorCtr="0">
            <a:noAutofit/>
          </a:bodyPr>
          <a:lstStyle/>
          <a:p>
            <a:pPr marL="0" indent="0">
              <a:spcAft>
                <a:spcPts val="1200"/>
              </a:spcAft>
            </a:pPr>
            <a:r>
              <a:rPr lang="en-US" dirty="0"/>
              <a:t>CURD Operations</a:t>
            </a:r>
          </a:p>
          <a:p>
            <a:pPr marL="0" lvl="0" indent="0" algn="l" rtl="0">
              <a:spcBef>
                <a:spcPts val="0"/>
              </a:spcBef>
              <a:spcAft>
                <a:spcPts val="1200"/>
              </a:spcAft>
              <a:buNone/>
            </a:pPr>
            <a:endParaRPr dirty="0"/>
          </a:p>
        </p:txBody>
      </p:sp>
      <p:sp>
        <p:nvSpPr>
          <p:cNvPr id="14" name="Google Shape;1344;p56">
            <a:hlinkClick r:id="" action="ppaction://noaction"/>
          </p:cNvPr>
          <p:cNvSpPr txBox="1">
            <a:spLocks noGrp="1"/>
          </p:cNvSpPr>
          <p:nvPr>
            <p:ph type="title" idx="15"/>
          </p:nvPr>
        </p:nvSpPr>
        <p:spPr>
          <a:xfrm>
            <a:off x="583722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smtClean="0"/>
              <a:t>06</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lvl="0" algn="l"/>
            <a:r>
              <a:rPr lang="en" sz="1300" b="0" dirty="0" smtClean="0"/>
              <a:t>04) </a:t>
            </a:r>
            <a:r>
              <a:rPr lang="en-US" sz="1300" b="0" dirty="0"/>
              <a:t>CQL Types</a:t>
            </a:r>
            <a:endParaRPr sz="1300" b="0" dirty="0"/>
          </a:p>
        </p:txBody>
      </p:sp>
      <p:graphicFrame>
        <p:nvGraphicFramePr>
          <p:cNvPr id="2" name="Table 1"/>
          <p:cNvGraphicFramePr>
            <a:graphicFrameLocks noGrp="1"/>
          </p:cNvGraphicFramePr>
          <p:nvPr>
            <p:extLst>
              <p:ext uri="{D42A27DB-BD31-4B8C-83A1-F6EECF244321}">
                <p14:modId xmlns:p14="http://schemas.microsoft.com/office/powerpoint/2010/main" val="2286113462"/>
              </p:ext>
            </p:extLst>
          </p:nvPr>
        </p:nvGraphicFramePr>
        <p:xfrm>
          <a:off x="120876" y="285911"/>
          <a:ext cx="9023124" cy="4857588"/>
        </p:xfrm>
        <a:graphic>
          <a:graphicData uri="http://schemas.openxmlformats.org/drawingml/2006/table">
            <a:tbl>
              <a:tblPr/>
              <a:tblGrid>
                <a:gridCol w="3007708">
                  <a:extLst>
                    <a:ext uri="{9D8B030D-6E8A-4147-A177-3AD203B41FA5}">
                      <a16:colId xmlns:a16="http://schemas.microsoft.com/office/drawing/2014/main" val="819757084"/>
                    </a:ext>
                  </a:extLst>
                </a:gridCol>
                <a:gridCol w="3007708">
                  <a:extLst>
                    <a:ext uri="{9D8B030D-6E8A-4147-A177-3AD203B41FA5}">
                      <a16:colId xmlns:a16="http://schemas.microsoft.com/office/drawing/2014/main" val="3257329338"/>
                    </a:ext>
                  </a:extLst>
                </a:gridCol>
                <a:gridCol w="3007708">
                  <a:extLst>
                    <a:ext uri="{9D8B030D-6E8A-4147-A177-3AD203B41FA5}">
                      <a16:colId xmlns:a16="http://schemas.microsoft.com/office/drawing/2014/main" val="1181079556"/>
                    </a:ext>
                  </a:extLst>
                </a:gridCol>
              </a:tblGrid>
              <a:tr h="269866">
                <a:tc>
                  <a:txBody>
                    <a:bodyPr/>
                    <a:lstStyle/>
                    <a:p>
                      <a:pPr algn="ctr" fontAlgn="t"/>
                      <a:r>
                        <a:rPr lang="en-US" sz="1200" b="1" dirty="0">
                          <a:solidFill>
                            <a:schemeClr val="accent2">
                              <a:lumMod val="50000"/>
                            </a:schemeClr>
                          </a:solidFill>
                          <a:effectLst/>
                        </a:rPr>
                        <a:t>Data Type</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b="1" dirty="0">
                          <a:solidFill>
                            <a:schemeClr val="accent2">
                              <a:lumMod val="50000"/>
                            </a:schemeClr>
                          </a:solidFill>
                          <a:effectLst/>
                        </a:rPr>
                        <a:t>Constants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b="1" dirty="0">
                          <a:solidFill>
                            <a:schemeClr val="accent2">
                              <a:lumMod val="50000"/>
                            </a:schemeClr>
                          </a:solidFill>
                          <a:effectLst/>
                        </a:rPr>
                        <a:t>Description</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676918207"/>
                  </a:ext>
                </a:extLst>
              </a:tr>
              <a:tr h="269866">
                <a:tc>
                  <a:txBody>
                    <a:bodyPr/>
                    <a:lstStyle/>
                    <a:p>
                      <a:pPr fontAlgn="t"/>
                      <a:r>
                        <a:rPr lang="en-US" sz="1200" dirty="0" err="1">
                          <a:solidFill>
                            <a:schemeClr val="accent2">
                              <a:lumMod val="50000"/>
                            </a:schemeClr>
                          </a:solidFill>
                          <a:effectLst/>
                        </a:rPr>
                        <a:t>ascii</a:t>
                      </a:r>
                      <a:endParaRPr lang="en-US" sz="1200" dirty="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solidFill>
                            <a:schemeClr val="accent2">
                              <a:lumMod val="50000"/>
                            </a:schemeClr>
                          </a:solidFill>
                          <a:effectLst/>
                        </a:rPr>
                        <a:t>strings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Represents ASCII character string</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73142392"/>
                  </a:ext>
                </a:extLst>
              </a:tr>
              <a:tr h="269866">
                <a:tc>
                  <a:txBody>
                    <a:bodyPr/>
                    <a:lstStyle/>
                    <a:p>
                      <a:pPr fontAlgn="t"/>
                      <a:r>
                        <a:rPr lang="en-US" sz="1200" dirty="0" err="1">
                          <a:solidFill>
                            <a:schemeClr val="accent2">
                              <a:lumMod val="50000"/>
                            </a:schemeClr>
                          </a:solidFill>
                          <a:effectLst/>
                        </a:rPr>
                        <a:t>bigint</a:t>
                      </a:r>
                      <a:endParaRPr lang="en-US" sz="1200" dirty="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err="1">
                          <a:solidFill>
                            <a:schemeClr val="accent2">
                              <a:lumMod val="50000"/>
                            </a:schemeClr>
                          </a:solidFill>
                          <a:effectLst/>
                        </a:rPr>
                        <a:t>bigint</a:t>
                      </a:r>
                      <a:endParaRPr lang="en-US" sz="1200" dirty="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Represents 64-bit signed long</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82862280"/>
                  </a:ext>
                </a:extLst>
              </a:tr>
              <a:tr h="269866">
                <a:tc>
                  <a:txBody>
                    <a:bodyPr/>
                    <a:lstStyle/>
                    <a:p>
                      <a:pPr fontAlgn="t"/>
                      <a:r>
                        <a:rPr lang="en-US" sz="1200" b="1" dirty="0">
                          <a:solidFill>
                            <a:schemeClr val="accent2">
                              <a:lumMod val="50000"/>
                            </a:schemeClr>
                          </a:solidFill>
                          <a:effectLst/>
                        </a:rPr>
                        <a:t>blob</a:t>
                      </a:r>
                      <a:endParaRPr lang="en-US" sz="1200" dirty="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solidFill>
                            <a:schemeClr val="accent2">
                              <a:lumMod val="50000"/>
                            </a:schemeClr>
                          </a:solidFill>
                          <a:effectLst/>
                        </a:rPr>
                        <a:t>blobs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Represents arbitrary bytes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09611117"/>
                  </a:ext>
                </a:extLst>
              </a:tr>
              <a:tr h="269866">
                <a:tc>
                  <a:txBody>
                    <a:bodyPr/>
                    <a:lstStyle/>
                    <a:p>
                      <a:pPr fontAlgn="t"/>
                      <a:r>
                        <a:rPr lang="en-US" sz="1200">
                          <a:solidFill>
                            <a:schemeClr val="accent2">
                              <a:lumMod val="50000"/>
                            </a:schemeClr>
                          </a:solidFill>
                          <a:effectLst/>
                        </a:rPr>
                        <a:t>Boolean</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err="1">
                          <a:solidFill>
                            <a:schemeClr val="accent2">
                              <a:lumMod val="50000"/>
                            </a:schemeClr>
                          </a:solidFill>
                          <a:effectLst/>
                        </a:rPr>
                        <a:t>booleans</a:t>
                      </a:r>
                      <a:endParaRPr lang="en-US" sz="1200" dirty="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Represents true or false</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49949895"/>
                  </a:ext>
                </a:extLst>
              </a:tr>
              <a:tr h="269866">
                <a:tc>
                  <a:txBody>
                    <a:bodyPr/>
                    <a:lstStyle/>
                    <a:p>
                      <a:pPr fontAlgn="t"/>
                      <a:r>
                        <a:rPr lang="en-US" sz="1200" b="1">
                          <a:solidFill>
                            <a:schemeClr val="accent2">
                              <a:lumMod val="50000"/>
                            </a:schemeClr>
                          </a:solidFill>
                          <a:effectLst/>
                        </a:rPr>
                        <a:t>counter</a:t>
                      </a:r>
                      <a:endParaRPr lang="en-US" sz="120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integers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Represents counter column</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10805085"/>
                  </a:ext>
                </a:extLst>
              </a:tr>
              <a:tr h="269866">
                <a:tc>
                  <a:txBody>
                    <a:bodyPr/>
                    <a:lstStyle/>
                    <a:p>
                      <a:pPr fontAlgn="t"/>
                      <a:r>
                        <a:rPr lang="en-US" sz="1200" dirty="0">
                          <a:solidFill>
                            <a:schemeClr val="accent2">
                              <a:lumMod val="50000"/>
                            </a:schemeClr>
                          </a:solidFill>
                          <a:effectLst/>
                        </a:rPr>
                        <a:t>decimal</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integers, floats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Represents variable-precision decimal</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30980680"/>
                  </a:ext>
                </a:extLst>
              </a:tr>
              <a:tr h="269866">
                <a:tc>
                  <a:txBody>
                    <a:bodyPr/>
                    <a:lstStyle/>
                    <a:p>
                      <a:pPr fontAlgn="t"/>
                      <a:r>
                        <a:rPr lang="en-US" sz="1200">
                          <a:solidFill>
                            <a:schemeClr val="accent2">
                              <a:lumMod val="50000"/>
                            </a:schemeClr>
                          </a:solidFill>
                          <a:effectLst/>
                        </a:rPr>
                        <a:t>double</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integers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Represents 64-bit IEEE-754 floating point</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58214421"/>
                  </a:ext>
                </a:extLst>
              </a:tr>
              <a:tr h="269866">
                <a:tc>
                  <a:txBody>
                    <a:bodyPr/>
                    <a:lstStyle/>
                    <a:p>
                      <a:pPr fontAlgn="t"/>
                      <a:r>
                        <a:rPr lang="en-US" sz="1200">
                          <a:solidFill>
                            <a:schemeClr val="accent2">
                              <a:lumMod val="50000"/>
                            </a:schemeClr>
                          </a:solidFill>
                          <a:effectLst/>
                        </a:rPr>
                        <a:t>float</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integers, floats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solidFill>
                            <a:schemeClr val="accent2">
                              <a:lumMod val="50000"/>
                            </a:schemeClr>
                          </a:solidFill>
                          <a:effectLst/>
                        </a:rPr>
                        <a:t>Represents 32-bit IEEE-754 floating point</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04928310"/>
                  </a:ext>
                </a:extLst>
              </a:tr>
              <a:tr h="269866">
                <a:tc>
                  <a:txBody>
                    <a:bodyPr/>
                    <a:lstStyle/>
                    <a:p>
                      <a:pPr fontAlgn="t"/>
                      <a:r>
                        <a:rPr lang="en-US" sz="1200">
                          <a:solidFill>
                            <a:schemeClr val="accent2">
                              <a:lumMod val="50000"/>
                            </a:schemeClr>
                          </a:solidFill>
                          <a:effectLst/>
                        </a:rPr>
                        <a:t>inet</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strings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Represents an IP address, IPv4 or IPv6</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73576741"/>
                  </a:ext>
                </a:extLst>
              </a:tr>
              <a:tr h="269866">
                <a:tc>
                  <a:txBody>
                    <a:bodyPr/>
                    <a:lstStyle/>
                    <a:p>
                      <a:pPr fontAlgn="t"/>
                      <a:r>
                        <a:rPr lang="en-US" sz="1200">
                          <a:solidFill>
                            <a:schemeClr val="accent2">
                              <a:lumMod val="50000"/>
                            </a:schemeClr>
                          </a:solidFill>
                          <a:effectLst/>
                        </a:rPr>
                        <a:t>int</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integers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solidFill>
                            <a:schemeClr val="accent2">
                              <a:lumMod val="50000"/>
                            </a:schemeClr>
                          </a:solidFill>
                          <a:effectLst/>
                        </a:rPr>
                        <a:t>Represents 32-bit signed int</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37386748"/>
                  </a:ext>
                </a:extLst>
              </a:tr>
              <a:tr h="269866">
                <a:tc>
                  <a:txBody>
                    <a:bodyPr/>
                    <a:lstStyle/>
                    <a:p>
                      <a:pPr fontAlgn="t"/>
                      <a:r>
                        <a:rPr lang="en-US" sz="1200">
                          <a:solidFill>
                            <a:schemeClr val="accent2">
                              <a:lumMod val="50000"/>
                            </a:schemeClr>
                          </a:solidFill>
                          <a:effectLst/>
                        </a:rPr>
                        <a:t>text</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strings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solidFill>
                            <a:schemeClr val="accent2">
                              <a:lumMod val="50000"/>
                            </a:schemeClr>
                          </a:solidFill>
                          <a:effectLst/>
                        </a:rPr>
                        <a:t>Represents UTF8 encoded string</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26491396"/>
                  </a:ext>
                </a:extLst>
              </a:tr>
              <a:tr h="269866">
                <a:tc>
                  <a:txBody>
                    <a:bodyPr/>
                    <a:lstStyle/>
                    <a:p>
                      <a:pPr fontAlgn="t"/>
                      <a:r>
                        <a:rPr lang="en-US" sz="1200" b="1">
                          <a:solidFill>
                            <a:schemeClr val="accent2">
                              <a:lumMod val="50000"/>
                            </a:schemeClr>
                          </a:solidFill>
                          <a:effectLst/>
                        </a:rPr>
                        <a:t>timestamp</a:t>
                      </a:r>
                      <a:endParaRPr lang="en-US" sz="120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integers, strings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Represents a timestamp</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7990134"/>
                  </a:ext>
                </a:extLst>
              </a:tr>
              <a:tr h="269866">
                <a:tc>
                  <a:txBody>
                    <a:bodyPr/>
                    <a:lstStyle/>
                    <a:p>
                      <a:pPr fontAlgn="t"/>
                      <a:r>
                        <a:rPr lang="en-US" sz="1200" b="1">
                          <a:solidFill>
                            <a:schemeClr val="accent2">
                              <a:lumMod val="50000"/>
                            </a:schemeClr>
                          </a:solidFill>
                          <a:effectLst/>
                        </a:rPr>
                        <a:t>timeuuid</a:t>
                      </a:r>
                      <a:endParaRPr lang="en-US" sz="120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err="1">
                          <a:solidFill>
                            <a:schemeClr val="accent2">
                              <a:lumMod val="50000"/>
                            </a:schemeClr>
                          </a:solidFill>
                          <a:effectLst/>
                        </a:rPr>
                        <a:t>uuids</a:t>
                      </a:r>
                      <a:endParaRPr lang="en-US" sz="1200" dirty="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solidFill>
                            <a:schemeClr val="accent2">
                              <a:lumMod val="50000"/>
                            </a:schemeClr>
                          </a:solidFill>
                          <a:effectLst/>
                        </a:rPr>
                        <a:t>Represents type 1 UUID</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7779006"/>
                  </a:ext>
                </a:extLst>
              </a:tr>
              <a:tr h="269866">
                <a:tc>
                  <a:txBody>
                    <a:bodyPr/>
                    <a:lstStyle/>
                    <a:p>
                      <a:pPr fontAlgn="t"/>
                      <a:r>
                        <a:rPr lang="en-US" sz="1200" b="1">
                          <a:solidFill>
                            <a:schemeClr val="accent2">
                              <a:lumMod val="50000"/>
                            </a:schemeClr>
                          </a:solidFill>
                          <a:effectLst/>
                        </a:rPr>
                        <a:t>uuid</a:t>
                      </a:r>
                      <a:endParaRPr lang="en-US" sz="120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err="1">
                          <a:solidFill>
                            <a:schemeClr val="accent2">
                              <a:lumMod val="50000"/>
                            </a:schemeClr>
                          </a:solidFill>
                          <a:effectLst/>
                        </a:rPr>
                        <a:t>uuids</a:t>
                      </a:r>
                      <a:endParaRPr lang="en-US" sz="1200" dirty="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solidFill>
                            <a:schemeClr val="accent2">
                              <a:lumMod val="50000"/>
                            </a:schemeClr>
                          </a:solidFill>
                          <a:effectLst/>
                        </a:rPr>
                        <a:t>Represents type 1 or type 4</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33557618"/>
                  </a:ext>
                </a:extLst>
              </a:tr>
              <a:tr h="269866">
                <a:tc>
                  <a:txBody>
                    <a:bodyPr/>
                    <a:lstStyle/>
                    <a:p>
                      <a:pPr fontAlgn="t"/>
                      <a:endParaRPr lang="en-US" sz="120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200" dirty="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solidFill>
                            <a:schemeClr val="accent2">
                              <a:lumMod val="50000"/>
                            </a:schemeClr>
                          </a:solidFill>
                          <a:effectLst/>
                        </a:rPr>
                        <a:t>UUID</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76523895"/>
                  </a:ext>
                </a:extLst>
              </a:tr>
              <a:tr h="269866">
                <a:tc>
                  <a:txBody>
                    <a:bodyPr/>
                    <a:lstStyle/>
                    <a:p>
                      <a:pPr fontAlgn="t"/>
                      <a:r>
                        <a:rPr lang="en-US" sz="1200">
                          <a:solidFill>
                            <a:schemeClr val="accent2">
                              <a:lumMod val="50000"/>
                            </a:schemeClr>
                          </a:solidFill>
                          <a:effectLst/>
                        </a:rPr>
                        <a:t>varchar</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strings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solidFill>
                            <a:schemeClr val="accent2">
                              <a:lumMod val="50000"/>
                            </a:schemeClr>
                          </a:solidFill>
                          <a:effectLst/>
                        </a:rPr>
                        <a:t>Represents uTF8 encoded string</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90824714"/>
                  </a:ext>
                </a:extLst>
              </a:tr>
              <a:tr h="269866">
                <a:tc>
                  <a:txBody>
                    <a:bodyPr/>
                    <a:lstStyle/>
                    <a:p>
                      <a:pPr fontAlgn="t"/>
                      <a:r>
                        <a:rPr lang="en-US" sz="1200" dirty="0" err="1">
                          <a:solidFill>
                            <a:schemeClr val="accent2">
                              <a:lumMod val="50000"/>
                            </a:schemeClr>
                          </a:solidFill>
                          <a:effectLst/>
                        </a:rPr>
                        <a:t>varint</a:t>
                      </a:r>
                      <a:endParaRPr lang="en-US" sz="1200" dirty="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integers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Represents arbitrary-precision integer</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02756881"/>
                  </a:ext>
                </a:extLst>
              </a:tr>
            </a:tbl>
          </a:graphicData>
        </a:graphic>
      </p:graphicFrame>
    </p:spTree>
    <p:extLst>
      <p:ext uri="{BB962C8B-B14F-4D97-AF65-F5344CB8AC3E}">
        <p14:creationId xmlns:p14="http://schemas.microsoft.com/office/powerpoint/2010/main" val="553994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0" y="346840"/>
            <a:ext cx="9029839" cy="4796659"/>
          </a:xfrm>
          <a:prstGeom prst="rect">
            <a:avLst/>
          </a:prstGeom>
        </p:spPr>
        <p:txBody>
          <a:bodyPr spcFirstLastPara="1" wrap="square" lIns="91425" tIns="91425" rIns="91425" bIns="91425" anchor="t" anchorCtr="0">
            <a:noAutofit/>
          </a:bodyPr>
          <a:lstStyle/>
          <a:p>
            <a:pPr marL="0" lvl="0" indent="0">
              <a:buNone/>
            </a:pPr>
            <a:r>
              <a:rPr lang="en-US" sz="2000" b="1" dirty="0" smtClean="0"/>
              <a:t>Collection type:</a:t>
            </a:r>
          </a:p>
          <a:p>
            <a:pPr marL="0" lvl="0" indent="0">
              <a:buNone/>
            </a:pPr>
            <a:endParaRPr lang="en-US" sz="2000" b="1" dirty="0"/>
          </a:p>
          <a:p>
            <a:pPr marL="0" lvl="0" indent="0">
              <a:buNone/>
            </a:pPr>
            <a:endParaRPr lang="en-US" sz="2000" b="1" dirty="0" smtClean="0"/>
          </a:p>
          <a:p>
            <a:pPr marL="0" lvl="0" indent="0">
              <a:buNone/>
            </a:pPr>
            <a:endParaRPr lang="en-US" sz="2000" b="1" dirty="0"/>
          </a:p>
          <a:p>
            <a:pPr marL="0" lvl="0" indent="0">
              <a:buNone/>
            </a:pPr>
            <a:endParaRPr lang="en-US" sz="2000" b="1" dirty="0" smtClean="0"/>
          </a:p>
          <a:p>
            <a:pPr marL="0" lvl="0" indent="0">
              <a:buNone/>
            </a:pPr>
            <a:endParaRPr lang="en-US" sz="2000" b="1" dirty="0"/>
          </a:p>
          <a:p>
            <a:pPr marL="0" lvl="0" indent="0">
              <a:buNone/>
            </a:pPr>
            <a:endParaRPr lang="en-US" sz="2000" b="1" dirty="0" smtClean="0"/>
          </a:p>
          <a:p>
            <a:pPr marL="0" indent="0">
              <a:buNone/>
            </a:pPr>
            <a:r>
              <a:rPr lang="en-US" sz="2000" b="1" dirty="0"/>
              <a:t>User-defined </a:t>
            </a:r>
            <a:r>
              <a:rPr lang="en-US" sz="2000" b="1" dirty="0" smtClean="0"/>
              <a:t>datatypes:</a:t>
            </a:r>
          </a:p>
          <a:p>
            <a:pPr marL="457200" lvl="1" indent="0">
              <a:buNone/>
            </a:pPr>
            <a:r>
              <a:rPr lang="en-US" sz="1600" b="1" dirty="0"/>
              <a:t>CREATE TYPE </a:t>
            </a:r>
            <a:r>
              <a:rPr lang="en-US" sz="1600" dirty="0"/>
              <a:t>− Creates a user-defined datatype.</a:t>
            </a:r>
          </a:p>
          <a:p>
            <a:pPr marL="457200" lvl="1" indent="0">
              <a:buNone/>
            </a:pPr>
            <a:r>
              <a:rPr lang="en-US" sz="1600" b="1" dirty="0" smtClean="0"/>
              <a:t>ALTER </a:t>
            </a:r>
            <a:r>
              <a:rPr lang="en-US" sz="1600" b="1" dirty="0"/>
              <a:t>TYPE </a:t>
            </a:r>
            <a:r>
              <a:rPr lang="en-US" sz="1600" dirty="0"/>
              <a:t>− Modifies a user-defined datatype.</a:t>
            </a:r>
          </a:p>
          <a:p>
            <a:pPr marL="457200" lvl="1" indent="0">
              <a:buNone/>
            </a:pPr>
            <a:r>
              <a:rPr lang="en-US" sz="1600" b="1" dirty="0" smtClean="0"/>
              <a:t>DROP </a:t>
            </a:r>
            <a:r>
              <a:rPr lang="en-US" sz="1600" b="1" dirty="0"/>
              <a:t>TYPE </a:t>
            </a:r>
            <a:r>
              <a:rPr lang="en-US" sz="1600" dirty="0"/>
              <a:t>− Drops a user-defined datatype.</a:t>
            </a:r>
          </a:p>
          <a:p>
            <a:pPr marL="457200" lvl="1" indent="0">
              <a:buNone/>
            </a:pPr>
            <a:r>
              <a:rPr lang="en-US" sz="1600" b="1" dirty="0" smtClean="0"/>
              <a:t>DESCRIBE </a:t>
            </a:r>
            <a:r>
              <a:rPr lang="en-US" sz="1600" b="1" dirty="0"/>
              <a:t>TYPE </a:t>
            </a:r>
            <a:r>
              <a:rPr lang="en-US" sz="1600" dirty="0"/>
              <a:t>− Describes a user-defined datatype.</a:t>
            </a:r>
          </a:p>
          <a:p>
            <a:pPr marL="457200" lvl="1" indent="0">
              <a:buNone/>
            </a:pPr>
            <a:r>
              <a:rPr lang="en-US" sz="1600" b="1" dirty="0" smtClean="0"/>
              <a:t>DESCRIBE </a:t>
            </a:r>
            <a:r>
              <a:rPr lang="en-US" sz="1600" b="1" dirty="0"/>
              <a:t>TYPES </a:t>
            </a:r>
            <a:r>
              <a:rPr lang="en-US" sz="1600" dirty="0"/>
              <a:t>− Describes user-defined datatypes.</a:t>
            </a:r>
            <a:endParaRPr lang="en-US" sz="1600" dirty="0" smtClean="0"/>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lvl="0" algn="l"/>
            <a:r>
              <a:rPr lang="en" sz="1300" b="0" dirty="0" smtClean="0"/>
              <a:t>04) </a:t>
            </a:r>
            <a:r>
              <a:rPr lang="en-US" sz="1300" b="0" dirty="0" err="1"/>
              <a:t>Keyspace</a:t>
            </a:r>
            <a:r>
              <a:rPr lang="en-US" sz="1300" b="0" dirty="0"/>
              <a:t> Operations</a:t>
            </a:r>
            <a:endParaRPr sz="1300" b="0" dirty="0"/>
          </a:p>
        </p:txBody>
      </p:sp>
      <p:graphicFrame>
        <p:nvGraphicFramePr>
          <p:cNvPr id="2" name="Table 1"/>
          <p:cNvGraphicFramePr>
            <a:graphicFrameLocks noGrp="1"/>
          </p:cNvGraphicFramePr>
          <p:nvPr>
            <p:extLst>
              <p:ext uri="{D42A27DB-BD31-4B8C-83A1-F6EECF244321}">
                <p14:modId xmlns:p14="http://schemas.microsoft.com/office/powerpoint/2010/main" val="860506690"/>
              </p:ext>
            </p:extLst>
          </p:nvPr>
        </p:nvGraphicFramePr>
        <p:xfrm>
          <a:off x="114154" y="783504"/>
          <a:ext cx="9029844" cy="1463040"/>
        </p:xfrm>
        <a:graphic>
          <a:graphicData uri="http://schemas.openxmlformats.org/drawingml/2006/table">
            <a:tbl>
              <a:tblPr/>
              <a:tblGrid>
                <a:gridCol w="4514922">
                  <a:extLst>
                    <a:ext uri="{9D8B030D-6E8A-4147-A177-3AD203B41FA5}">
                      <a16:colId xmlns:a16="http://schemas.microsoft.com/office/drawing/2014/main" val="580492212"/>
                    </a:ext>
                  </a:extLst>
                </a:gridCol>
                <a:gridCol w="4514922">
                  <a:extLst>
                    <a:ext uri="{9D8B030D-6E8A-4147-A177-3AD203B41FA5}">
                      <a16:colId xmlns:a16="http://schemas.microsoft.com/office/drawing/2014/main" val="719261546"/>
                    </a:ext>
                  </a:extLst>
                </a:gridCol>
              </a:tblGrid>
              <a:tr h="203281">
                <a:tc>
                  <a:txBody>
                    <a:bodyPr/>
                    <a:lstStyle/>
                    <a:p>
                      <a:pPr algn="ctr" fontAlgn="t"/>
                      <a:r>
                        <a:rPr lang="en-US" b="1" dirty="0">
                          <a:solidFill>
                            <a:schemeClr val="accent2">
                              <a:lumMod val="50000"/>
                            </a:schemeClr>
                          </a:solidFill>
                          <a:effectLst/>
                        </a:rPr>
                        <a:t>Collection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b="1" dirty="0">
                          <a:solidFill>
                            <a:schemeClr val="accent2">
                              <a:lumMod val="50000"/>
                            </a:schemeClr>
                          </a:solidFill>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310016160"/>
                  </a:ext>
                </a:extLst>
              </a:tr>
              <a:tr h="321861">
                <a:tc>
                  <a:txBody>
                    <a:bodyPr/>
                    <a:lstStyle/>
                    <a:p>
                      <a:pPr fontAlgn="t"/>
                      <a:r>
                        <a:rPr lang="en-US">
                          <a:solidFill>
                            <a:schemeClr val="accent2">
                              <a:lumMod val="50000"/>
                            </a:schemeClr>
                          </a:solidFill>
                          <a:effectLst/>
                        </a:rPr>
                        <a:t>list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solidFill>
                            <a:schemeClr val="accent2">
                              <a:lumMod val="50000"/>
                            </a:schemeClr>
                          </a:solidFill>
                          <a:effectLst/>
                        </a:rPr>
                        <a:t>A list is a collection of one or more ordered elements.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08181356"/>
                  </a:ext>
                </a:extLst>
              </a:tr>
              <a:tr h="321861">
                <a:tc>
                  <a:txBody>
                    <a:bodyPr/>
                    <a:lstStyle/>
                    <a:p>
                      <a:pPr fontAlgn="t"/>
                      <a:r>
                        <a:rPr lang="en-US" dirty="0">
                          <a:solidFill>
                            <a:schemeClr val="accent2">
                              <a:lumMod val="50000"/>
                            </a:schemeClr>
                          </a:solidFill>
                          <a:effectLst/>
                        </a:rPr>
                        <a:t>map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solidFill>
                            <a:schemeClr val="accent2">
                              <a:lumMod val="50000"/>
                            </a:schemeClr>
                          </a:solidFill>
                          <a:effectLst/>
                        </a:rPr>
                        <a:t>A map is a collection of key-value pairs.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55106996"/>
                  </a:ext>
                </a:extLst>
              </a:tr>
              <a:tr h="321861">
                <a:tc>
                  <a:txBody>
                    <a:bodyPr/>
                    <a:lstStyle/>
                    <a:p>
                      <a:pPr fontAlgn="t"/>
                      <a:r>
                        <a:rPr lang="en-US">
                          <a:solidFill>
                            <a:schemeClr val="accent2">
                              <a:lumMod val="50000"/>
                            </a:schemeClr>
                          </a:solidFill>
                          <a:effectLst/>
                        </a:rPr>
                        <a:t>set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solidFill>
                            <a:schemeClr val="accent2">
                              <a:lumMod val="50000"/>
                            </a:schemeClr>
                          </a:solidFill>
                          <a:effectLst/>
                        </a:rPr>
                        <a:t>A set is a collection of one or more elements.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07267586"/>
                  </a:ext>
                </a:extLst>
              </a:tr>
            </a:tbl>
          </a:graphicData>
        </a:graphic>
      </p:graphicFrame>
    </p:spTree>
    <p:extLst>
      <p:ext uri="{BB962C8B-B14F-4D97-AF65-F5344CB8AC3E}">
        <p14:creationId xmlns:p14="http://schemas.microsoft.com/office/powerpoint/2010/main" val="3260683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8" name="Google Shape;1388;p62"/>
          <p:cNvSpPr txBox="1">
            <a:spLocks noGrp="1"/>
          </p:cNvSpPr>
          <p:nvPr>
            <p:ph type="title"/>
          </p:nvPr>
        </p:nvSpPr>
        <p:spPr>
          <a:xfrm>
            <a:off x="1272746" y="1960425"/>
            <a:ext cx="6635578" cy="1213800"/>
          </a:xfrm>
          <a:prstGeom prst="rect">
            <a:avLst/>
          </a:prstGeom>
        </p:spPr>
        <p:txBody>
          <a:bodyPr spcFirstLastPara="1" wrap="square" lIns="91425" tIns="91425" rIns="91425" bIns="91425" anchor="ctr" anchorCtr="0">
            <a:noAutofit/>
          </a:bodyPr>
          <a:lstStyle/>
          <a:p>
            <a:pPr lvl="0"/>
            <a:r>
              <a:rPr lang="en-US" dirty="0" smtClean="0"/>
              <a:t>Table </a:t>
            </a:r>
            <a:r>
              <a:rPr lang="en-US" dirty="0"/>
              <a:t>Operations</a:t>
            </a:r>
          </a:p>
        </p:txBody>
      </p:sp>
      <p:sp>
        <p:nvSpPr>
          <p:cNvPr id="1389" name="Google Shape;1389;p62"/>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05</a:t>
            </a:r>
            <a:endParaRPr dirty="0"/>
          </a:p>
        </p:txBody>
      </p:sp>
      <p:sp>
        <p:nvSpPr>
          <p:cNvPr id="1390" name="Google Shape;1390;p6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3730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0" y="346840"/>
            <a:ext cx="4050067" cy="4796659"/>
          </a:xfrm>
          <a:prstGeom prst="rect">
            <a:avLst/>
          </a:prstGeom>
        </p:spPr>
        <p:txBody>
          <a:bodyPr spcFirstLastPara="1" wrap="square" lIns="91425" tIns="91425" rIns="91425" bIns="91425" anchor="t" anchorCtr="0">
            <a:noAutofit/>
          </a:bodyPr>
          <a:lstStyle/>
          <a:p>
            <a:pPr marL="0" lvl="0" indent="0">
              <a:buNone/>
            </a:pPr>
            <a:r>
              <a:rPr lang="en-US" sz="2000" b="1" dirty="0" smtClean="0"/>
              <a:t>Create Table:</a:t>
            </a:r>
          </a:p>
          <a:p>
            <a:pPr marL="0" lvl="0" indent="0">
              <a:buNone/>
            </a:pPr>
            <a:r>
              <a:rPr lang="en-US" sz="1600" dirty="0"/>
              <a:t>CREATE TABLE </a:t>
            </a:r>
            <a:r>
              <a:rPr lang="en-US" sz="1600" dirty="0" err="1"/>
              <a:t>emp</a:t>
            </a:r>
            <a:r>
              <a:rPr lang="en-US" sz="1600" dirty="0"/>
              <a:t>(</a:t>
            </a:r>
          </a:p>
          <a:p>
            <a:pPr marL="0" lvl="0" indent="0">
              <a:buNone/>
            </a:pPr>
            <a:r>
              <a:rPr lang="en-US" sz="1600" dirty="0"/>
              <a:t>   </a:t>
            </a:r>
            <a:r>
              <a:rPr lang="en-US" sz="1600" dirty="0" err="1"/>
              <a:t>emp_id</a:t>
            </a:r>
            <a:r>
              <a:rPr lang="en-US" sz="1600" dirty="0"/>
              <a:t> </a:t>
            </a:r>
            <a:r>
              <a:rPr lang="en-US" sz="1600" dirty="0" err="1"/>
              <a:t>int</a:t>
            </a:r>
            <a:r>
              <a:rPr lang="en-US" sz="1600" dirty="0"/>
              <a:t> PRIMARY KEY,</a:t>
            </a:r>
          </a:p>
          <a:p>
            <a:pPr marL="0" lvl="0" indent="0">
              <a:buNone/>
            </a:pPr>
            <a:r>
              <a:rPr lang="en-US" sz="1600" dirty="0"/>
              <a:t>   </a:t>
            </a:r>
            <a:r>
              <a:rPr lang="en-US" sz="1600" dirty="0" err="1"/>
              <a:t>emp_name</a:t>
            </a:r>
            <a:r>
              <a:rPr lang="en-US" sz="1600" dirty="0"/>
              <a:t> text,</a:t>
            </a:r>
          </a:p>
          <a:p>
            <a:pPr marL="0" lvl="0" indent="0">
              <a:buNone/>
            </a:pPr>
            <a:r>
              <a:rPr lang="en-US" sz="1600" dirty="0"/>
              <a:t>   </a:t>
            </a:r>
            <a:r>
              <a:rPr lang="en-US" sz="1600" dirty="0" err="1"/>
              <a:t>emp_city</a:t>
            </a:r>
            <a:r>
              <a:rPr lang="en-US" sz="1600" dirty="0"/>
              <a:t> text,</a:t>
            </a:r>
          </a:p>
          <a:p>
            <a:pPr marL="0" lvl="0" indent="0">
              <a:buNone/>
            </a:pPr>
            <a:r>
              <a:rPr lang="en-US" sz="1600" dirty="0"/>
              <a:t>   </a:t>
            </a:r>
            <a:r>
              <a:rPr lang="en-US" sz="1600" dirty="0" err="1"/>
              <a:t>emp_sal</a:t>
            </a:r>
            <a:r>
              <a:rPr lang="en-US" sz="1600" dirty="0"/>
              <a:t> </a:t>
            </a:r>
            <a:r>
              <a:rPr lang="en-US" sz="1600" dirty="0" err="1"/>
              <a:t>varint</a:t>
            </a:r>
            <a:r>
              <a:rPr lang="en-US" sz="1600" dirty="0"/>
              <a:t>,</a:t>
            </a:r>
          </a:p>
          <a:p>
            <a:pPr marL="0" lvl="0" indent="0">
              <a:buNone/>
            </a:pPr>
            <a:r>
              <a:rPr lang="en-US" sz="1600" dirty="0"/>
              <a:t>   </a:t>
            </a:r>
            <a:r>
              <a:rPr lang="en-US" sz="1600" dirty="0" err="1"/>
              <a:t>emp_phone</a:t>
            </a:r>
            <a:r>
              <a:rPr lang="en-US" sz="1600" dirty="0"/>
              <a:t> </a:t>
            </a:r>
            <a:r>
              <a:rPr lang="en-US" sz="1600" dirty="0" err="1"/>
              <a:t>varint</a:t>
            </a:r>
            <a:endParaRPr lang="en-US" sz="1600" dirty="0"/>
          </a:p>
          <a:p>
            <a:pPr marL="0" lvl="0" indent="0">
              <a:buNone/>
            </a:pPr>
            <a:r>
              <a:rPr lang="en-US" sz="1600" dirty="0"/>
              <a:t>   </a:t>
            </a:r>
            <a:r>
              <a:rPr lang="en-US" sz="1600" dirty="0" smtClean="0"/>
              <a:t>);</a:t>
            </a:r>
          </a:p>
          <a:p>
            <a:pPr marL="0" lvl="0" indent="0">
              <a:buNone/>
            </a:pPr>
            <a:endParaRPr lang="en-US" sz="1600" dirty="0" smtClean="0"/>
          </a:p>
          <a:p>
            <a:pPr marL="0" lvl="0" indent="0">
              <a:buNone/>
            </a:pPr>
            <a:r>
              <a:rPr lang="en-US" sz="2000" b="1" dirty="0" smtClean="0"/>
              <a:t>Add column:</a:t>
            </a:r>
          </a:p>
          <a:p>
            <a:pPr marL="0" lvl="0" indent="0">
              <a:buNone/>
            </a:pPr>
            <a:r>
              <a:rPr lang="en-US" sz="1600" dirty="0"/>
              <a:t>ALTER TABLE </a:t>
            </a:r>
            <a:r>
              <a:rPr lang="en-US" sz="1600" dirty="0" err="1"/>
              <a:t>table</a:t>
            </a:r>
            <a:r>
              <a:rPr lang="en-US" sz="1600" dirty="0"/>
              <a:t> name</a:t>
            </a:r>
          </a:p>
          <a:p>
            <a:pPr marL="0" lvl="0" indent="0">
              <a:buNone/>
            </a:pPr>
            <a:r>
              <a:rPr lang="en-US" sz="1600" dirty="0"/>
              <a:t>ADD  new column datatype</a:t>
            </a:r>
            <a:r>
              <a:rPr lang="en-US" sz="1600" dirty="0" smtClean="0"/>
              <a:t>;</a:t>
            </a:r>
          </a:p>
          <a:p>
            <a:pPr marL="0" lvl="0" indent="0">
              <a:buNone/>
            </a:pPr>
            <a:endParaRPr lang="en-US" sz="1600" dirty="0"/>
          </a:p>
          <a:p>
            <a:pPr marL="0" lvl="0" indent="0">
              <a:buNone/>
            </a:pPr>
            <a:r>
              <a:rPr lang="en-US" sz="2000" b="1" dirty="0" smtClean="0"/>
              <a:t>Drop column:</a:t>
            </a:r>
          </a:p>
          <a:p>
            <a:pPr marL="0" lvl="0" indent="0">
              <a:buNone/>
            </a:pPr>
            <a:r>
              <a:rPr lang="en-US" sz="1600" dirty="0"/>
              <a:t>ALTER TABLE </a:t>
            </a:r>
            <a:r>
              <a:rPr lang="en-US" sz="1600" dirty="0" err="1"/>
              <a:t>emp</a:t>
            </a:r>
            <a:r>
              <a:rPr lang="en-US" sz="1600" dirty="0"/>
              <a:t> DROP </a:t>
            </a:r>
            <a:r>
              <a:rPr lang="en-US" sz="1600" dirty="0" err="1"/>
              <a:t>emp_email</a:t>
            </a:r>
            <a:r>
              <a:rPr lang="en-US" sz="1600" dirty="0"/>
              <a:t>;</a:t>
            </a:r>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lvl="0" algn="l"/>
            <a:r>
              <a:rPr lang="en" sz="1300" b="0" dirty="0" smtClean="0"/>
              <a:t>05) </a:t>
            </a:r>
            <a:r>
              <a:rPr lang="en-US" sz="1300" b="0" dirty="0" smtClean="0"/>
              <a:t>Table </a:t>
            </a:r>
            <a:r>
              <a:rPr lang="en-US" sz="1300" b="0" dirty="0"/>
              <a:t>Operations</a:t>
            </a:r>
            <a:endParaRPr sz="1300" b="0" dirty="0"/>
          </a:p>
        </p:txBody>
      </p:sp>
      <p:sp>
        <p:nvSpPr>
          <p:cNvPr id="9" name="Google Shape;1326;p55"/>
          <p:cNvSpPr txBox="1">
            <a:spLocks/>
          </p:cNvSpPr>
          <p:nvPr/>
        </p:nvSpPr>
        <p:spPr>
          <a:xfrm>
            <a:off x="4492571" y="346839"/>
            <a:ext cx="4651429" cy="47966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0" indent="0">
              <a:buFont typeface="Manjari"/>
              <a:buNone/>
            </a:pPr>
            <a:r>
              <a:rPr lang="en-US" sz="2000" b="1" dirty="0" smtClean="0"/>
              <a:t>Drop Table:</a:t>
            </a:r>
          </a:p>
          <a:p>
            <a:pPr marL="0" indent="0">
              <a:buNone/>
            </a:pPr>
            <a:r>
              <a:rPr lang="en-US" sz="1600" dirty="0"/>
              <a:t>DROP TABLE </a:t>
            </a:r>
            <a:r>
              <a:rPr lang="en-US" sz="1600" dirty="0" err="1"/>
              <a:t>emp</a:t>
            </a:r>
            <a:r>
              <a:rPr lang="en-US" sz="1600" dirty="0" smtClean="0"/>
              <a:t>;</a:t>
            </a:r>
          </a:p>
          <a:p>
            <a:pPr marL="0" indent="0">
              <a:buNone/>
            </a:pPr>
            <a:endParaRPr lang="en-US" sz="1600" dirty="0" smtClean="0"/>
          </a:p>
          <a:p>
            <a:pPr marL="0" indent="0">
              <a:buFont typeface="Manjari"/>
              <a:buNone/>
            </a:pPr>
            <a:r>
              <a:rPr lang="en-US" sz="2000" b="1" dirty="0" err="1" smtClean="0"/>
              <a:t>Xóa</a:t>
            </a:r>
            <a:r>
              <a:rPr lang="en-US" sz="2000" b="1" dirty="0" smtClean="0"/>
              <a:t> </a:t>
            </a:r>
            <a:r>
              <a:rPr lang="en-US" sz="2000" b="1" dirty="0" err="1" smtClean="0"/>
              <a:t>dữ</a:t>
            </a:r>
            <a:r>
              <a:rPr lang="en-US" sz="2000" b="1" dirty="0" smtClean="0"/>
              <a:t> </a:t>
            </a:r>
            <a:r>
              <a:rPr lang="en-US" sz="2000" b="1" dirty="0" err="1" smtClean="0"/>
              <a:t>liệu</a:t>
            </a:r>
            <a:r>
              <a:rPr lang="en-US" sz="2000" b="1" dirty="0" smtClean="0"/>
              <a:t> </a:t>
            </a:r>
            <a:r>
              <a:rPr lang="en-US" sz="2000" b="1" dirty="0" err="1" smtClean="0"/>
              <a:t>bảng</a:t>
            </a:r>
            <a:r>
              <a:rPr lang="en-US" sz="2000" b="1" dirty="0" smtClean="0"/>
              <a:t>:</a:t>
            </a:r>
          </a:p>
          <a:p>
            <a:pPr marL="0" indent="0">
              <a:buNone/>
            </a:pPr>
            <a:r>
              <a:rPr lang="en-US" sz="1600" dirty="0"/>
              <a:t>TRUNCATE &lt;</a:t>
            </a:r>
            <a:r>
              <a:rPr lang="en-US" sz="1600" dirty="0" err="1"/>
              <a:t>tablename</a:t>
            </a:r>
            <a:r>
              <a:rPr lang="en-US" sz="1600" dirty="0" smtClean="0"/>
              <a:t>&gt;</a:t>
            </a:r>
          </a:p>
          <a:p>
            <a:pPr marL="0" indent="0">
              <a:buNone/>
            </a:pPr>
            <a:endParaRPr lang="en-US" sz="1600" dirty="0" smtClean="0"/>
          </a:p>
          <a:p>
            <a:pPr marL="0" indent="0">
              <a:buFont typeface="Manjari"/>
              <a:buNone/>
            </a:pPr>
            <a:r>
              <a:rPr lang="en-US" sz="2000" b="1" dirty="0" err="1" smtClean="0"/>
              <a:t>Thực</a:t>
            </a:r>
            <a:r>
              <a:rPr lang="en-US" sz="2000" b="1" dirty="0" smtClean="0"/>
              <a:t> </a:t>
            </a:r>
            <a:r>
              <a:rPr lang="en-US" sz="2000" b="1" dirty="0" err="1" smtClean="0"/>
              <a:t>hiện</a:t>
            </a:r>
            <a:r>
              <a:rPr lang="en-US" sz="2000" b="1" dirty="0" smtClean="0"/>
              <a:t> </a:t>
            </a:r>
            <a:r>
              <a:rPr lang="en-US" sz="2000" b="1" dirty="0" err="1" smtClean="0"/>
              <a:t>nhiều</a:t>
            </a:r>
            <a:r>
              <a:rPr lang="en-US" sz="2000" b="1" dirty="0" smtClean="0"/>
              <a:t> </a:t>
            </a:r>
            <a:r>
              <a:rPr lang="en-US" sz="2000" b="1" dirty="0" err="1" smtClean="0"/>
              <a:t>câu</a:t>
            </a:r>
            <a:r>
              <a:rPr lang="en-US" sz="2000" b="1" dirty="0" smtClean="0"/>
              <a:t> </a:t>
            </a:r>
            <a:r>
              <a:rPr lang="en-US" sz="2000" b="1" dirty="0" err="1" smtClean="0"/>
              <a:t>lệnh</a:t>
            </a:r>
            <a:r>
              <a:rPr lang="en-US" sz="2000" b="1" dirty="0" smtClean="0"/>
              <a:t>:</a:t>
            </a:r>
          </a:p>
          <a:p>
            <a:pPr marL="0" indent="0">
              <a:buNone/>
            </a:pPr>
            <a:r>
              <a:rPr lang="en-US" sz="1600" dirty="0"/>
              <a:t>BEGIN BATCH</a:t>
            </a:r>
          </a:p>
          <a:p>
            <a:pPr marL="0" indent="0">
              <a:buNone/>
            </a:pPr>
            <a:r>
              <a:rPr lang="en-US" sz="1600" dirty="0"/>
              <a:t>... INSERT INTO </a:t>
            </a:r>
            <a:r>
              <a:rPr lang="en-US" sz="1600" dirty="0" err="1"/>
              <a:t>emp</a:t>
            </a:r>
            <a:r>
              <a:rPr lang="en-US" sz="1600" dirty="0"/>
              <a:t> (</a:t>
            </a:r>
            <a:r>
              <a:rPr lang="en-US" sz="1600" dirty="0" err="1"/>
              <a:t>emp_id</a:t>
            </a:r>
            <a:r>
              <a:rPr lang="en-US" sz="1600" dirty="0"/>
              <a:t>, </a:t>
            </a:r>
            <a:r>
              <a:rPr lang="en-US" sz="1600" dirty="0" err="1"/>
              <a:t>emp_city</a:t>
            </a:r>
            <a:r>
              <a:rPr lang="en-US" sz="1600" dirty="0"/>
              <a:t>, </a:t>
            </a:r>
            <a:r>
              <a:rPr lang="en-US" sz="1600" dirty="0" err="1"/>
              <a:t>emp_name</a:t>
            </a:r>
            <a:r>
              <a:rPr lang="en-US" sz="1600" dirty="0"/>
              <a:t>, </a:t>
            </a:r>
            <a:r>
              <a:rPr lang="en-US" sz="1600" dirty="0" err="1"/>
              <a:t>emp_phone</a:t>
            </a:r>
            <a:r>
              <a:rPr lang="en-US" sz="1600" dirty="0"/>
              <a:t>, </a:t>
            </a:r>
            <a:r>
              <a:rPr lang="en-US" sz="1600" dirty="0" err="1"/>
              <a:t>emp_sal</a:t>
            </a:r>
            <a:r>
              <a:rPr lang="en-US" sz="1600" dirty="0"/>
              <a:t>) values(  4,'Pune','rajeev',9848022331, 30000);</a:t>
            </a:r>
          </a:p>
          <a:p>
            <a:pPr marL="0" indent="0">
              <a:buNone/>
            </a:pPr>
            <a:r>
              <a:rPr lang="en-US" sz="1600" dirty="0"/>
              <a:t>... UPDATE </a:t>
            </a:r>
            <a:r>
              <a:rPr lang="en-US" sz="1600" dirty="0" err="1"/>
              <a:t>emp</a:t>
            </a:r>
            <a:r>
              <a:rPr lang="en-US" sz="1600" dirty="0"/>
              <a:t> SET </a:t>
            </a:r>
            <a:r>
              <a:rPr lang="en-US" sz="1600" dirty="0" err="1"/>
              <a:t>emp_sal</a:t>
            </a:r>
            <a:r>
              <a:rPr lang="en-US" sz="1600" dirty="0"/>
              <a:t> = 50000 WHERE </a:t>
            </a:r>
            <a:r>
              <a:rPr lang="en-US" sz="1600" dirty="0" err="1"/>
              <a:t>emp_id</a:t>
            </a:r>
            <a:r>
              <a:rPr lang="en-US" sz="1600" dirty="0"/>
              <a:t> =3;</a:t>
            </a:r>
          </a:p>
          <a:p>
            <a:pPr marL="0" indent="0">
              <a:buNone/>
            </a:pPr>
            <a:r>
              <a:rPr lang="en-US" sz="1600" dirty="0"/>
              <a:t>... DELETE </a:t>
            </a:r>
            <a:r>
              <a:rPr lang="en-US" sz="1600" dirty="0" err="1"/>
              <a:t>emp_city</a:t>
            </a:r>
            <a:r>
              <a:rPr lang="en-US" sz="1600" dirty="0"/>
              <a:t> FROM </a:t>
            </a:r>
            <a:r>
              <a:rPr lang="en-US" sz="1600" dirty="0" err="1"/>
              <a:t>emp</a:t>
            </a:r>
            <a:r>
              <a:rPr lang="en-US" sz="1600" dirty="0"/>
              <a:t> WHERE </a:t>
            </a:r>
            <a:r>
              <a:rPr lang="en-US" sz="1600" dirty="0" err="1"/>
              <a:t>emp_id</a:t>
            </a:r>
            <a:r>
              <a:rPr lang="en-US" sz="1600" dirty="0"/>
              <a:t> = 2;</a:t>
            </a:r>
          </a:p>
          <a:p>
            <a:pPr marL="0" indent="0">
              <a:buNone/>
            </a:pPr>
            <a:r>
              <a:rPr lang="en-US" sz="1600" dirty="0"/>
              <a:t>... APPLY BATCH;</a:t>
            </a:r>
          </a:p>
        </p:txBody>
      </p:sp>
    </p:spTree>
    <p:extLst>
      <p:ext uri="{BB962C8B-B14F-4D97-AF65-F5344CB8AC3E}">
        <p14:creationId xmlns:p14="http://schemas.microsoft.com/office/powerpoint/2010/main" val="1742808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8" name="Google Shape;1388;p62"/>
          <p:cNvSpPr txBox="1">
            <a:spLocks noGrp="1"/>
          </p:cNvSpPr>
          <p:nvPr>
            <p:ph type="title"/>
          </p:nvPr>
        </p:nvSpPr>
        <p:spPr>
          <a:xfrm>
            <a:off x="1272746" y="1960425"/>
            <a:ext cx="6635578" cy="1213800"/>
          </a:xfrm>
          <a:prstGeom prst="rect">
            <a:avLst/>
          </a:prstGeom>
        </p:spPr>
        <p:txBody>
          <a:bodyPr spcFirstLastPara="1" wrap="square" lIns="91425" tIns="91425" rIns="91425" bIns="91425" anchor="ctr" anchorCtr="0">
            <a:noAutofit/>
          </a:bodyPr>
          <a:lstStyle/>
          <a:p>
            <a:pPr lvl="0"/>
            <a:r>
              <a:rPr lang="en-US" dirty="0" smtClean="0"/>
              <a:t>CURD </a:t>
            </a:r>
            <a:r>
              <a:rPr lang="en-US" dirty="0"/>
              <a:t>Operations</a:t>
            </a:r>
            <a:br>
              <a:rPr lang="en-US" dirty="0"/>
            </a:br>
            <a:endParaRPr lang="en-US" dirty="0"/>
          </a:p>
        </p:txBody>
      </p:sp>
      <p:sp>
        <p:nvSpPr>
          <p:cNvPr id="1389" name="Google Shape;1389;p62"/>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06</a:t>
            </a:r>
            <a:endParaRPr dirty="0"/>
          </a:p>
        </p:txBody>
      </p:sp>
      <p:sp>
        <p:nvSpPr>
          <p:cNvPr id="1390" name="Google Shape;1390;p6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241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0" y="346840"/>
            <a:ext cx="9029840" cy="4796659"/>
          </a:xfrm>
          <a:prstGeom prst="rect">
            <a:avLst/>
          </a:prstGeom>
        </p:spPr>
        <p:txBody>
          <a:bodyPr spcFirstLastPara="1" wrap="square" lIns="91425" tIns="91425" rIns="91425" bIns="91425" anchor="t" anchorCtr="0">
            <a:noAutofit/>
          </a:bodyPr>
          <a:lstStyle/>
          <a:p>
            <a:pPr marL="0" lvl="0" indent="0">
              <a:buNone/>
            </a:pPr>
            <a:r>
              <a:rPr lang="en-US" sz="2000" b="1" dirty="0" smtClean="0"/>
              <a:t>Insert :</a:t>
            </a:r>
          </a:p>
          <a:p>
            <a:pPr marL="0" lvl="0" indent="0">
              <a:buNone/>
            </a:pPr>
            <a:r>
              <a:rPr lang="en-US" sz="1600" dirty="0"/>
              <a:t>INSERT INTO </a:t>
            </a:r>
            <a:r>
              <a:rPr lang="en-US" sz="1600" dirty="0" err="1"/>
              <a:t>emp</a:t>
            </a:r>
            <a:r>
              <a:rPr lang="en-US" sz="1600" dirty="0"/>
              <a:t> (</a:t>
            </a:r>
            <a:r>
              <a:rPr lang="en-US" sz="1600" dirty="0" err="1"/>
              <a:t>emp_id</a:t>
            </a:r>
            <a:r>
              <a:rPr lang="en-US" sz="1600" dirty="0"/>
              <a:t>, </a:t>
            </a:r>
            <a:r>
              <a:rPr lang="en-US" sz="1600" dirty="0" err="1"/>
              <a:t>emp_name</a:t>
            </a:r>
            <a:r>
              <a:rPr lang="en-US" sz="1600" dirty="0"/>
              <a:t>, </a:t>
            </a:r>
            <a:r>
              <a:rPr lang="en-US" sz="1600" dirty="0" err="1"/>
              <a:t>emp_city</a:t>
            </a:r>
            <a:r>
              <a:rPr lang="en-US" sz="1600" dirty="0"/>
              <a:t>,</a:t>
            </a:r>
          </a:p>
          <a:p>
            <a:pPr marL="0" lvl="0" indent="0">
              <a:buNone/>
            </a:pPr>
            <a:r>
              <a:rPr lang="en-US" sz="1600" dirty="0"/>
              <a:t>   </a:t>
            </a:r>
            <a:r>
              <a:rPr lang="en-US" sz="1600" dirty="0" err="1"/>
              <a:t>emp_phone</a:t>
            </a:r>
            <a:r>
              <a:rPr lang="en-US" sz="1600" dirty="0"/>
              <a:t>, </a:t>
            </a:r>
            <a:r>
              <a:rPr lang="en-US" sz="1600" dirty="0" err="1"/>
              <a:t>emp_sal</a:t>
            </a:r>
            <a:r>
              <a:rPr lang="en-US" sz="1600" dirty="0"/>
              <a:t>) VALUES(1,'ram', 'Hyderabad', 9848022338, 50000</a:t>
            </a:r>
            <a:r>
              <a:rPr lang="en-US" sz="1600" dirty="0" smtClean="0"/>
              <a:t>);</a:t>
            </a:r>
          </a:p>
          <a:p>
            <a:pPr marL="0" lvl="0" indent="0">
              <a:buNone/>
            </a:pPr>
            <a:endParaRPr lang="en-US" sz="1600" dirty="0" smtClean="0"/>
          </a:p>
          <a:p>
            <a:pPr marL="0" lvl="0" indent="0">
              <a:buNone/>
            </a:pPr>
            <a:r>
              <a:rPr lang="en-US" sz="2000" b="1" dirty="0"/>
              <a:t>UPDATE  </a:t>
            </a:r>
            <a:r>
              <a:rPr lang="en-US" sz="2000" b="1" dirty="0" smtClean="0"/>
              <a:t>:</a:t>
            </a:r>
          </a:p>
          <a:p>
            <a:pPr marL="0" lvl="0" indent="0">
              <a:buNone/>
            </a:pPr>
            <a:r>
              <a:rPr lang="en-US" sz="1600" dirty="0"/>
              <a:t>UPDATE </a:t>
            </a:r>
            <a:r>
              <a:rPr lang="en-US" sz="1600" dirty="0" err="1"/>
              <a:t>emp</a:t>
            </a:r>
            <a:r>
              <a:rPr lang="en-US" sz="1600" dirty="0"/>
              <a:t> SET </a:t>
            </a:r>
            <a:r>
              <a:rPr lang="en-US" sz="1600" dirty="0" err="1"/>
              <a:t>emp_city</a:t>
            </a:r>
            <a:r>
              <a:rPr lang="en-US" sz="1600" dirty="0"/>
              <a:t>='Delhi',</a:t>
            </a:r>
            <a:r>
              <a:rPr lang="en-US" sz="1600" dirty="0" err="1"/>
              <a:t>emp_sal</a:t>
            </a:r>
            <a:r>
              <a:rPr lang="en-US" sz="1600" dirty="0"/>
              <a:t>=50000</a:t>
            </a:r>
          </a:p>
          <a:p>
            <a:pPr marL="0" lvl="0" indent="0">
              <a:buNone/>
            </a:pPr>
            <a:r>
              <a:rPr lang="en-US" sz="1600" dirty="0"/>
              <a:t>   WHERE </a:t>
            </a:r>
            <a:r>
              <a:rPr lang="en-US" sz="1600" dirty="0" err="1"/>
              <a:t>emp_id</a:t>
            </a:r>
            <a:r>
              <a:rPr lang="en-US" sz="1600" dirty="0"/>
              <a:t>=2</a:t>
            </a:r>
            <a:r>
              <a:rPr lang="en-US" sz="1600" dirty="0" smtClean="0"/>
              <a:t>;</a:t>
            </a:r>
          </a:p>
          <a:p>
            <a:pPr marL="0" lvl="0" indent="0">
              <a:buNone/>
            </a:pPr>
            <a:endParaRPr lang="en-US" sz="1600" dirty="0"/>
          </a:p>
          <a:p>
            <a:pPr marL="0" lvl="0" indent="0">
              <a:buNone/>
            </a:pPr>
            <a:r>
              <a:rPr lang="en-US" sz="2000" b="1" dirty="0" smtClean="0"/>
              <a:t>SELECT:</a:t>
            </a:r>
          </a:p>
          <a:p>
            <a:pPr marL="0" lvl="0" indent="0">
              <a:buNone/>
            </a:pPr>
            <a:r>
              <a:rPr lang="en-US" sz="1600" dirty="0" smtClean="0"/>
              <a:t>SELECT </a:t>
            </a:r>
            <a:r>
              <a:rPr lang="en-US" sz="1600" dirty="0"/>
              <a:t>* FROM </a:t>
            </a:r>
            <a:r>
              <a:rPr lang="en-US" sz="1600" dirty="0" err="1"/>
              <a:t>emp</a:t>
            </a:r>
            <a:r>
              <a:rPr lang="en-US" sz="1600" dirty="0"/>
              <a:t> WHERE </a:t>
            </a:r>
            <a:r>
              <a:rPr lang="en-US" sz="1600" dirty="0" err="1"/>
              <a:t>emp_sal</a:t>
            </a:r>
            <a:r>
              <a:rPr lang="en-US" sz="1600" dirty="0"/>
              <a:t>=50000</a:t>
            </a:r>
            <a:r>
              <a:rPr lang="en-US" sz="1600" dirty="0" smtClean="0"/>
              <a:t>;</a:t>
            </a:r>
          </a:p>
          <a:p>
            <a:pPr marL="0" lvl="0" indent="0">
              <a:buNone/>
            </a:pPr>
            <a:endParaRPr lang="en-US" sz="1600" dirty="0"/>
          </a:p>
          <a:p>
            <a:pPr marL="0" lvl="0" indent="0">
              <a:buNone/>
            </a:pPr>
            <a:r>
              <a:rPr lang="en-US" sz="2000" b="1" dirty="0" smtClean="0"/>
              <a:t>Delete:</a:t>
            </a:r>
            <a:endParaRPr lang="en-US" sz="2000" b="1" dirty="0"/>
          </a:p>
          <a:p>
            <a:pPr marL="0" lvl="0" indent="0">
              <a:buNone/>
            </a:pPr>
            <a:r>
              <a:rPr lang="en-US" sz="1600" dirty="0"/>
              <a:t>DELETE </a:t>
            </a:r>
            <a:r>
              <a:rPr lang="en-US" sz="1600" dirty="0" err="1"/>
              <a:t>emp_sal</a:t>
            </a:r>
            <a:r>
              <a:rPr lang="en-US" sz="1600" dirty="0"/>
              <a:t> FROM </a:t>
            </a:r>
            <a:r>
              <a:rPr lang="en-US" sz="1600" dirty="0" err="1"/>
              <a:t>emp</a:t>
            </a:r>
            <a:r>
              <a:rPr lang="en-US" sz="1600" dirty="0"/>
              <a:t> WHERE </a:t>
            </a:r>
            <a:r>
              <a:rPr lang="en-US" sz="1600" dirty="0" err="1"/>
              <a:t>emp_id</a:t>
            </a:r>
            <a:r>
              <a:rPr lang="en-US" sz="1600" dirty="0"/>
              <a:t>=3;</a:t>
            </a:r>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lvl="0" algn="l"/>
            <a:r>
              <a:rPr lang="en" sz="1300" b="0" dirty="0" smtClean="0"/>
              <a:t>06) </a:t>
            </a:r>
            <a:r>
              <a:rPr lang="en-US" sz="1300" b="0" dirty="0" smtClean="0"/>
              <a:t>CRUD </a:t>
            </a:r>
            <a:r>
              <a:rPr lang="en-US" sz="1300" b="0" dirty="0"/>
              <a:t>Operations</a:t>
            </a:r>
            <a:endParaRPr sz="1300" b="0" dirty="0"/>
          </a:p>
        </p:txBody>
      </p:sp>
    </p:spTree>
    <p:extLst>
      <p:ext uri="{BB962C8B-B14F-4D97-AF65-F5344CB8AC3E}">
        <p14:creationId xmlns:p14="http://schemas.microsoft.com/office/powerpoint/2010/main" val="1333060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7"/>
        <p:cNvGrpSpPr/>
        <p:nvPr/>
      </p:nvGrpSpPr>
      <p:grpSpPr>
        <a:xfrm>
          <a:off x="0" y="0"/>
          <a:ext cx="0" cy="0"/>
          <a:chOff x="0" y="0"/>
          <a:chExt cx="0" cy="0"/>
        </a:xfrm>
      </p:grpSpPr>
      <p:sp>
        <p:nvSpPr>
          <p:cNvPr id="2558" name="Google Shape;2558;p123"/>
          <p:cNvSpPr txBox="1">
            <a:spLocks noGrp="1"/>
          </p:cNvSpPr>
          <p:nvPr>
            <p:ph type="title"/>
          </p:nvPr>
        </p:nvSpPr>
        <p:spPr>
          <a:xfrm>
            <a:off x="2572050" y="539888"/>
            <a:ext cx="3999900" cy="106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87"/>
        <p:cNvGrpSpPr/>
        <p:nvPr/>
      </p:nvGrpSpPr>
      <p:grpSpPr>
        <a:xfrm>
          <a:off x="0" y="0"/>
          <a:ext cx="0" cy="0"/>
          <a:chOff x="0" y="0"/>
          <a:chExt cx="0" cy="0"/>
        </a:xfrm>
      </p:grpSpPr>
      <p:sp>
        <p:nvSpPr>
          <p:cNvPr id="1388" name="Google Shape;1388;p62"/>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2"/>
                </a:solidFill>
              </a:rPr>
              <a:t>Cassandra Overview</a:t>
            </a:r>
            <a:endParaRPr dirty="0">
              <a:solidFill>
                <a:schemeClr val="accent2"/>
              </a:solidFill>
            </a:endParaRPr>
          </a:p>
        </p:txBody>
      </p:sp>
      <p:sp>
        <p:nvSpPr>
          <p:cNvPr id="1389" name="Google Shape;1389;p62"/>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1390" name="Google Shape;1390;p6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1" y="346841"/>
            <a:ext cx="7717500" cy="40044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b="1" dirty="0" smtClean="0"/>
              <a:t>What is Cassandra?</a:t>
            </a:r>
          </a:p>
          <a:p>
            <a:pPr marL="0" lvl="0" indent="0" algn="ctr">
              <a:buNone/>
            </a:pPr>
            <a:r>
              <a:rPr lang="en-US" sz="2000" dirty="0"/>
              <a:t>Apache Cassandra is a highly scalable, high-performance distributed database designed to handle large amounts of data across many commodity servers, providing high availability with no single point of failure. It is a type of NoSQL </a:t>
            </a:r>
            <a:r>
              <a:rPr lang="en-US" sz="2000" dirty="0" smtClean="0"/>
              <a:t>database.</a:t>
            </a:r>
            <a:endParaRPr sz="2000" dirty="0"/>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dirty="0" smtClean="0"/>
              <a:t>01) Cassandra O</a:t>
            </a:r>
            <a:r>
              <a:rPr lang="en-US" sz="1300" b="0" dirty="0" smtClean="0"/>
              <a:t>v</a:t>
            </a:r>
            <a:r>
              <a:rPr lang="en" sz="1300" b="0" dirty="0" smtClean="0"/>
              <a:t>erview</a:t>
            </a:r>
            <a:endParaRPr sz="1300" b="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0" y="346841"/>
            <a:ext cx="9029839" cy="4004442"/>
          </a:xfrm>
          <a:prstGeom prst="rect">
            <a:avLst/>
          </a:prstGeom>
        </p:spPr>
        <p:txBody>
          <a:bodyPr spcFirstLastPara="1" wrap="square" lIns="91425" tIns="91425" rIns="91425" bIns="91425" anchor="t" anchorCtr="0">
            <a:noAutofit/>
          </a:bodyPr>
          <a:lstStyle/>
          <a:p>
            <a:pPr marL="0" lvl="0" indent="0">
              <a:buNone/>
            </a:pPr>
            <a:r>
              <a:rPr lang="en-US" sz="3000" b="1" dirty="0" smtClean="0"/>
              <a:t>NoSQL Database</a:t>
            </a:r>
          </a:p>
          <a:p>
            <a:pPr marL="0" lvl="0" indent="0">
              <a:buNone/>
            </a:pPr>
            <a:endParaRPr lang="en-US" sz="3000" b="1" dirty="0"/>
          </a:p>
          <a:p>
            <a:pPr marL="0" lvl="0" indent="0">
              <a:buNone/>
            </a:pPr>
            <a:r>
              <a:rPr lang="en-US" sz="1600" dirty="0" smtClean="0"/>
              <a:t>- A </a:t>
            </a:r>
            <a:r>
              <a:rPr lang="en-US" sz="1600" dirty="0"/>
              <a:t>NoSQL database </a:t>
            </a:r>
            <a:r>
              <a:rPr lang="en-US" sz="1600" dirty="0" smtClean="0"/>
              <a:t>(Not </a:t>
            </a:r>
            <a:r>
              <a:rPr lang="en-US" sz="1600" dirty="0"/>
              <a:t>Only SQL) is a database that provides a mechanism to store and retrieve data other than the tabular relations used in relational databases. These databases are schema-free, support easy replication, have simple API, eventually consistent, and can handle huge amounts of data.</a:t>
            </a:r>
          </a:p>
          <a:p>
            <a:pPr marL="0" lvl="0" indent="0">
              <a:buNone/>
            </a:pPr>
            <a:endParaRPr lang="en-US" sz="1600" dirty="0"/>
          </a:p>
          <a:p>
            <a:pPr marL="0" lvl="0" indent="0">
              <a:buNone/>
            </a:pPr>
            <a:r>
              <a:rPr lang="en-US" sz="1600" dirty="0" smtClean="0"/>
              <a:t>- The </a:t>
            </a:r>
            <a:r>
              <a:rPr lang="en-US" sz="1600" dirty="0"/>
              <a:t>primary objective of a NoSQL database is to </a:t>
            </a:r>
            <a:r>
              <a:rPr lang="en-US" sz="1600" dirty="0" smtClean="0"/>
              <a:t>have</a:t>
            </a:r>
            <a:endParaRPr lang="en-US" sz="1600" dirty="0"/>
          </a:p>
          <a:p>
            <a:pPr marL="0" lvl="0" indent="0">
              <a:buNone/>
            </a:pPr>
            <a:r>
              <a:rPr lang="en-US" sz="1600" dirty="0" smtClean="0"/>
              <a:t>	+ Simplicity </a:t>
            </a:r>
            <a:r>
              <a:rPr lang="en-US" sz="1600" dirty="0"/>
              <a:t>of design,</a:t>
            </a:r>
          </a:p>
          <a:p>
            <a:pPr marL="0" lvl="0" indent="0">
              <a:buNone/>
            </a:pPr>
            <a:r>
              <a:rPr lang="en-US" sz="1600" dirty="0" smtClean="0"/>
              <a:t>	+ Horizontal scaling</a:t>
            </a:r>
            <a:endParaRPr lang="en-US" sz="1600" dirty="0"/>
          </a:p>
          <a:p>
            <a:pPr marL="0" lvl="0" indent="0">
              <a:buNone/>
            </a:pPr>
            <a:r>
              <a:rPr lang="en-US" sz="1600" dirty="0" smtClean="0"/>
              <a:t>	+ Finer </a:t>
            </a:r>
            <a:r>
              <a:rPr lang="en-US" sz="1600" dirty="0"/>
              <a:t>control over availability</a:t>
            </a:r>
            <a:r>
              <a:rPr lang="en-US" sz="1600" dirty="0" smtClean="0"/>
              <a:t>.</a:t>
            </a:r>
          </a:p>
          <a:p>
            <a:pPr marL="0" lvl="0" indent="0">
              <a:buNone/>
            </a:pPr>
            <a:endParaRPr lang="en-US" sz="1600" dirty="0"/>
          </a:p>
          <a:p>
            <a:pPr marL="0" lvl="0" indent="0">
              <a:buNone/>
            </a:pPr>
            <a:r>
              <a:rPr lang="en-US" sz="1600" dirty="0" smtClean="0"/>
              <a:t>- </a:t>
            </a:r>
            <a:r>
              <a:rPr lang="en-US" sz="1600" dirty="0" err="1" smtClean="0"/>
              <a:t>NoSql</a:t>
            </a:r>
            <a:r>
              <a:rPr lang="en-US" sz="1600" dirty="0" smtClean="0"/>
              <a:t> </a:t>
            </a:r>
            <a:r>
              <a:rPr lang="en-US" sz="1600" dirty="0"/>
              <a:t>databases use different data structures compared to relational databases. It makes some operations faster in NoSQL. The suitability of a given NoSQL database depends on the </a:t>
            </a:r>
            <a:r>
              <a:rPr lang="en-US" sz="2000" b="1" dirty="0"/>
              <a:t>problem it must solve</a:t>
            </a:r>
            <a:r>
              <a:rPr lang="en-US" sz="2000" dirty="0"/>
              <a:t>.</a:t>
            </a:r>
            <a:endParaRPr sz="2000" dirty="0"/>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dirty="0" smtClean="0"/>
              <a:t>01) Cassandra O</a:t>
            </a:r>
            <a:r>
              <a:rPr lang="en-US" sz="1300" b="0" dirty="0" smtClean="0"/>
              <a:t>v</a:t>
            </a:r>
            <a:r>
              <a:rPr lang="en" sz="1300" b="0" dirty="0" smtClean="0"/>
              <a:t>erview</a:t>
            </a:r>
            <a:endParaRPr sz="1300" b="0" dirty="0"/>
          </a:p>
        </p:txBody>
      </p:sp>
    </p:spTree>
    <p:extLst>
      <p:ext uri="{BB962C8B-B14F-4D97-AF65-F5344CB8AC3E}">
        <p14:creationId xmlns:p14="http://schemas.microsoft.com/office/powerpoint/2010/main" val="1017282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0" y="346841"/>
            <a:ext cx="9029839" cy="703483"/>
          </a:xfrm>
          <a:prstGeom prst="rect">
            <a:avLst/>
          </a:prstGeom>
        </p:spPr>
        <p:txBody>
          <a:bodyPr spcFirstLastPara="1" wrap="square" lIns="91425" tIns="91425" rIns="91425" bIns="91425" anchor="t" anchorCtr="0">
            <a:noAutofit/>
          </a:bodyPr>
          <a:lstStyle/>
          <a:p>
            <a:pPr marL="0" lvl="0" indent="0">
              <a:buNone/>
            </a:pPr>
            <a:r>
              <a:rPr lang="en-US" sz="3000" b="1" dirty="0" smtClean="0"/>
              <a:t>NoSQL and </a:t>
            </a:r>
            <a:r>
              <a:rPr lang="en-US" sz="3000" b="1" dirty="0"/>
              <a:t>Relational </a:t>
            </a:r>
            <a:r>
              <a:rPr lang="en-US" sz="3000" b="1" dirty="0" smtClean="0"/>
              <a:t>Database</a:t>
            </a:r>
            <a:endParaRPr lang="en-US" sz="3000" b="1" dirty="0"/>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dirty="0" smtClean="0"/>
              <a:t>01) Cassandra O</a:t>
            </a:r>
            <a:r>
              <a:rPr lang="en-US" sz="1300" b="0" dirty="0" smtClean="0"/>
              <a:t>v</a:t>
            </a:r>
            <a:r>
              <a:rPr lang="en" sz="1300" b="0" dirty="0" smtClean="0"/>
              <a:t>erview</a:t>
            </a:r>
            <a:endParaRPr sz="1300" b="0" dirty="0"/>
          </a:p>
        </p:txBody>
      </p:sp>
      <p:graphicFrame>
        <p:nvGraphicFramePr>
          <p:cNvPr id="2" name="Table 1"/>
          <p:cNvGraphicFramePr>
            <a:graphicFrameLocks noGrp="1"/>
          </p:cNvGraphicFramePr>
          <p:nvPr>
            <p:extLst>
              <p:ext uri="{D42A27DB-BD31-4B8C-83A1-F6EECF244321}">
                <p14:modId xmlns:p14="http://schemas.microsoft.com/office/powerpoint/2010/main" val="265544891"/>
              </p:ext>
            </p:extLst>
          </p:nvPr>
        </p:nvGraphicFramePr>
        <p:xfrm>
          <a:off x="114159" y="1238645"/>
          <a:ext cx="8004230" cy="2042160"/>
        </p:xfrm>
        <a:graphic>
          <a:graphicData uri="http://schemas.openxmlformats.org/drawingml/2006/table">
            <a:tbl>
              <a:tblPr/>
              <a:tblGrid>
                <a:gridCol w="4002115">
                  <a:extLst>
                    <a:ext uri="{9D8B030D-6E8A-4147-A177-3AD203B41FA5}">
                      <a16:colId xmlns:a16="http://schemas.microsoft.com/office/drawing/2014/main" val="2982240762"/>
                    </a:ext>
                  </a:extLst>
                </a:gridCol>
                <a:gridCol w="4002115">
                  <a:extLst>
                    <a:ext uri="{9D8B030D-6E8A-4147-A177-3AD203B41FA5}">
                      <a16:colId xmlns:a16="http://schemas.microsoft.com/office/drawing/2014/main" val="454715360"/>
                    </a:ext>
                  </a:extLst>
                </a:gridCol>
              </a:tblGrid>
              <a:tr h="0">
                <a:tc>
                  <a:txBody>
                    <a:bodyPr/>
                    <a:lstStyle/>
                    <a:p>
                      <a:pPr algn="ctr" fontAlgn="t"/>
                      <a:r>
                        <a:rPr lang="en-US" b="1" dirty="0">
                          <a:solidFill>
                            <a:schemeClr val="accent2">
                              <a:lumMod val="50000"/>
                            </a:schemeClr>
                          </a:solidFill>
                          <a:effectLst/>
                        </a:rPr>
                        <a:t>Relational 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b="1" dirty="0" err="1">
                          <a:solidFill>
                            <a:schemeClr val="accent2">
                              <a:lumMod val="50000"/>
                            </a:schemeClr>
                          </a:solidFill>
                          <a:effectLst/>
                        </a:rPr>
                        <a:t>NoSql</a:t>
                      </a:r>
                      <a:r>
                        <a:rPr lang="en-US" b="1" dirty="0">
                          <a:solidFill>
                            <a:schemeClr val="accent2">
                              <a:lumMod val="50000"/>
                            </a:schemeClr>
                          </a:solidFill>
                          <a:effectLst/>
                        </a:rPr>
                        <a:t> 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175981845"/>
                  </a:ext>
                </a:extLst>
              </a:tr>
              <a:tr h="0">
                <a:tc>
                  <a:txBody>
                    <a:bodyPr/>
                    <a:lstStyle/>
                    <a:p>
                      <a:pPr fontAlgn="t"/>
                      <a:r>
                        <a:rPr lang="en-US" dirty="0">
                          <a:solidFill>
                            <a:schemeClr val="accent2">
                              <a:lumMod val="50000"/>
                            </a:schemeClr>
                          </a:solidFill>
                          <a:effectLst/>
                        </a:rPr>
                        <a:t>Supports powerful query language.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solidFill>
                            <a:schemeClr val="accent2">
                              <a:lumMod val="50000"/>
                            </a:schemeClr>
                          </a:solidFill>
                          <a:effectLst/>
                        </a:rPr>
                        <a:t>Supports very simple query language.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62613174"/>
                  </a:ext>
                </a:extLst>
              </a:tr>
              <a:tr h="0">
                <a:tc>
                  <a:txBody>
                    <a:bodyPr/>
                    <a:lstStyle/>
                    <a:p>
                      <a:pPr fontAlgn="t"/>
                      <a:r>
                        <a:rPr lang="en-US">
                          <a:solidFill>
                            <a:schemeClr val="accent2">
                              <a:lumMod val="50000"/>
                            </a:schemeClr>
                          </a:solidFill>
                          <a:effectLst/>
                        </a:rPr>
                        <a:t>It has a fixed schema.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solidFill>
                            <a:schemeClr val="accent2">
                              <a:lumMod val="50000"/>
                            </a:schemeClr>
                          </a:solidFill>
                          <a:effectLst/>
                        </a:rPr>
                        <a:t>No fixed schema.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36346771"/>
                  </a:ext>
                </a:extLst>
              </a:tr>
              <a:tr h="0">
                <a:tc>
                  <a:txBody>
                    <a:bodyPr/>
                    <a:lstStyle/>
                    <a:p>
                      <a:pPr fontAlgn="t"/>
                      <a:r>
                        <a:rPr lang="en-US">
                          <a:solidFill>
                            <a:schemeClr val="accent2">
                              <a:lumMod val="50000"/>
                            </a:schemeClr>
                          </a:solidFill>
                          <a:effectLst/>
                        </a:rPr>
                        <a:t>Follows ACID (Atomicity, Consistency, Isolation, and Durability).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solidFill>
                            <a:schemeClr val="accent2">
                              <a:lumMod val="50000"/>
                            </a:schemeClr>
                          </a:solidFill>
                          <a:effectLst/>
                        </a:rPr>
                        <a:t>It is only “eventually consistent”.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83929253"/>
                  </a:ext>
                </a:extLst>
              </a:tr>
              <a:tr h="0">
                <a:tc>
                  <a:txBody>
                    <a:bodyPr/>
                    <a:lstStyle/>
                    <a:p>
                      <a:pPr fontAlgn="t"/>
                      <a:r>
                        <a:rPr lang="en-US" dirty="0">
                          <a:solidFill>
                            <a:schemeClr val="accent2">
                              <a:lumMod val="50000"/>
                            </a:schemeClr>
                          </a:solidFill>
                          <a:effectLst/>
                        </a:rPr>
                        <a:t>Supports transactions.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solidFill>
                            <a:schemeClr val="accent2">
                              <a:lumMod val="50000"/>
                            </a:schemeClr>
                          </a:solidFill>
                          <a:effectLst/>
                        </a:rPr>
                        <a:t>Does not support transactions.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76853636"/>
                  </a:ext>
                </a:extLst>
              </a:tr>
            </a:tbl>
          </a:graphicData>
        </a:graphic>
      </p:graphicFrame>
      <p:sp>
        <p:nvSpPr>
          <p:cNvPr id="5" name="Google Shape;1326;p55"/>
          <p:cNvSpPr txBox="1">
            <a:spLocks/>
          </p:cNvSpPr>
          <p:nvPr/>
        </p:nvSpPr>
        <p:spPr>
          <a:xfrm>
            <a:off x="0" y="3469126"/>
            <a:ext cx="9029839" cy="1325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0" indent="0">
              <a:buFont typeface="Manjari"/>
              <a:buNone/>
            </a:pPr>
            <a:r>
              <a:rPr lang="en-US" sz="1600" dirty="0" err="1" smtClean="0"/>
              <a:t>Một</a:t>
            </a:r>
            <a:r>
              <a:rPr lang="en-US" sz="1600" dirty="0" smtClean="0"/>
              <a:t> </a:t>
            </a:r>
            <a:r>
              <a:rPr lang="en-US" sz="1600" dirty="0" err="1" smtClean="0"/>
              <a:t>số</a:t>
            </a:r>
            <a:r>
              <a:rPr lang="en-US" sz="1600" dirty="0" smtClean="0"/>
              <a:t> NoSQL Database </a:t>
            </a:r>
            <a:r>
              <a:rPr lang="en-US" sz="1600" dirty="0" err="1" smtClean="0"/>
              <a:t>phổ</a:t>
            </a:r>
            <a:r>
              <a:rPr lang="en-US" sz="1600" dirty="0" smtClean="0"/>
              <a:t> </a:t>
            </a:r>
            <a:r>
              <a:rPr lang="en-US" sz="1600" dirty="0" err="1" smtClean="0"/>
              <a:t>biến</a:t>
            </a:r>
            <a:r>
              <a:rPr lang="en-US" sz="1600" dirty="0" smtClean="0"/>
              <a:t>:</a:t>
            </a:r>
          </a:p>
          <a:p>
            <a:pPr marL="0" indent="0">
              <a:buNone/>
            </a:pPr>
            <a:r>
              <a:rPr lang="en-US" sz="1600" dirty="0"/>
              <a:t>	+ </a:t>
            </a:r>
            <a:r>
              <a:rPr lang="en-US" sz="1600" b="1" dirty="0" smtClean="0"/>
              <a:t>MongoDB</a:t>
            </a:r>
            <a:r>
              <a:rPr lang="en-US" sz="1600" dirty="0" smtClean="0"/>
              <a:t>: </a:t>
            </a:r>
            <a:r>
              <a:rPr lang="en-US" sz="1600" dirty="0" err="1" smtClean="0"/>
              <a:t>Lưu</a:t>
            </a:r>
            <a:r>
              <a:rPr lang="en-US" sz="1600" dirty="0" smtClean="0"/>
              <a:t> </a:t>
            </a:r>
            <a:r>
              <a:rPr lang="en-US" sz="1600" dirty="0" err="1" smtClean="0"/>
              <a:t>trữ</a:t>
            </a:r>
            <a:r>
              <a:rPr lang="en-US" sz="1600" dirty="0" smtClean="0"/>
              <a:t> </a:t>
            </a:r>
            <a:r>
              <a:rPr lang="en-US" sz="1600" dirty="0" err="1" smtClean="0"/>
              <a:t>dữ</a:t>
            </a:r>
            <a:r>
              <a:rPr lang="en-US" sz="1600" dirty="0" smtClean="0"/>
              <a:t> </a:t>
            </a:r>
            <a:r>
              <a:rPr lang="en-US" sz="1600" dirty="0" err="1" smtClean="0"/>
              <a:t>liệu</a:t>
            </a:r>
            <a:r>
              <a:rPr lang="en-US" sz="1600" dirty="0" smtClean="0"/>
              <a:t> </a:t>
            </a:r>
            <a:r>
              <a:rPr lang="en-US" sz="1600" dirty="0" err="1" smtClean="0"/>
              <a:t>dạng</a:t>
            </a:r>
            <a:r>
              <a:rPr lang="en-US" sz="1600" dirty="0" smtClean="0"/>
              <a:t> JSON </a:t>
            </a:r>
            <a:r>
              <a:rPr lang="en-US" sz="1600" dirty="0" err="1" smtClean="0"/>
              <a:t>có</a:t>
            </a:r>
            <a:r>
              <a:rPr lang="en-US" sz="1600" dirty="0" smtClean="0"/>
              <a:t> </a:t>
            </a:r>
            <a:r>
              <a:rPr lang="en-US" sz="1600" dirty="0" err="1" smtClean="0"/>
              <a:t>cấu</a:t>
            </a:r>
            <a:r>
              <a:rPr lang="en-US" sz="1600" dirty="0" smtClean="0"/>
              <a:t> </a:t>
            </a:r>
            <a:r>
              <a:rPr lang="en-US" sz="1600" dirty="0" err="1" smtClean="0"/>
              <a:t>trúc</a:t>
            </a:r>
            <a:r>
              <a:rPr lang="en-US" sz="1600" dirty="0" smtClean="0"/>
              <a:t> </a:t>
            </a:r>
            <a:r>
              <a:rPr lang="en-US" sz="1600" dirty="0" err="1" smtClean="0"/>
              <a:t>tự</a:t>
            </a:r>
            <a:r>
              <a:rPr lang="en-US" sz="1600" dirty="0" smtClean="0"/>
              <a:t> do</a:t>
            </a:r>
          </a:p>
          <a:p>
            <a:pPr marL="0" indent="0">
              <a:buNone/>
            </a:pPr>
            <a:r>
              <a:rPr lang="en-US" sz="1600" dirty="0"/>
              <a:t>	+ </a:t>
            </a:r>
            <a:r>
              <a:rPr lang="en-US" sz="1600" b="1" dirty="0" err="1" smtClean="0"/>
              <a:t>Redis</a:t>
            </a:r>
            <a:r>
              <a:rPr lang="en-US" sz="1600" dirty="0" smtClean="0"/>
              <a:t>: </a:t>
            </a:r>
            <a:r>
              <a:rPr lang="en-US" sz="1600" dirty="0" err="1" smtClean="0"/>
              <a:t>Lưu</a:t>
            </a:r>
            <a:r>
              <a:rPr lang="en-US" sz="1600" dirty="0" smtClean="0"/>
              <a:t> </a:t>
            </a:r>
            <a:r>
              <a:rPr lang="en-US" sz="1600" dirty="0" err="1" smtClean="0"/>
              <a:t>trữ</a:t>
            </a:r>
            <a:r>
              <a:rPr lang="en-US" sz="1600" dirty="0" smtClean="0"/>
              <a:t> </a:t>
            </a:r>
            <a:r>
              <a:rPr lang="en-US" sz="1600" dirty="0" err="1" smtClean="0"/>
              <a:t>dữ</a:t>
            </a:r>
            <a:r>
              <a:rPr lang="en-US" sz="1600" dirty="0" smtClean="0"/>
              <a:t> </a:t>
            </a:r>
            <a:r>
              <a:rPr lang="en-US" sz="1600" dirty="0" err="1" smtClean="0"/>
              <a:t>liệu</a:t>
            </a:r>
            <a:r>
              <a:rPr lang="en-US" sz="1600" dirty="0" smtClean="0"/>
              <a:t> </a:t>
            </a:r>
            <a:r>
              <a:rPr lang="en-US" sz="1600" dirty="0" err="1" smtClean="0"/>
              <a:t>dạng</a:t>
            </a:r>
            <a:r>
              <a:rPr lang="en-US" sz="1600" dirty="0" smtClean="0"/>
              <a:t> key-value</a:t>
            </a:r>
          </a:p>
          <a:p>
            <a:pPr marL="0" indent="0">
              <a:buNone/>
            </a:pPr>
            <a:r>
              <a:rPr lang="en-US" sz="1600" dirty="0"/>
              <a:t>	</a:t>
            </a:r>
            <a:r>
              <a:rPr lang="en-US" sz="1600" dirty="0" smtClean="0"/>
              <a:t>+ </a:t>
            </a:r>
            <a:r>
              <a:rPr lang="en-US" sz="1600" b="1" dirty="0" smtClean="0"/>
              <a:t>Cassandra</a:t>
            </a:r>
            <a:r>
              <a:rPr lang="en-US" sz="1600" dirty="0" smtClean="0"/>
              <a:t>: </a:t>
            </a:r>
            <a:r>
              <a:rPr lang="vi-VN" sz="1600" dirty="0"/>
              <a:t>Dữ liệu được lưu trữ trong các cột thay vì các hàng như trong một hệ thống SQL thông thường</a:t>
            </a:r>
            <a:endParaRPr lang="en-US" sz="1600" dirty="0" smtClean="0"/>
          </a:p>
          <a:p>
            <a:pPr marL="0" indent="0">
              <a:buNone/>
            </a:pPr>
            <a:r>
              <a:rPr lang="en-US" sz="1600" dirty="0"/>
              <a:t>	+ </a:t>
            </a:r>
            <a:r>
              <a:rPr lang="en-US" sz="1600" b="1" dirty="0" smtClean="0"/>
              <a:t>Neo4j</a:t>
            </a:r>
            <a:r>
              <a:rPr lang="en-US" sz="1600" dirty="0" smtClean="0"/>
              <a:t>: </a:t>
            </a:r>
            <a:r>
              <a:rPr lang="vi-VN" sz="1600" dirty="0"/>
              <a:t> Dữ liệu được biểu diễn dưới dạng mạng hoặc đồ thị</a:t>
            </a:r>
            <a:endParaRPr lang="en-US" sz="1600" dirty="0" smtClean="0"/>
          </a:p>
          <a:p>
            <a:pPr marL="0" indent="0">
              <a:buNone/>
            </a:pPr>
            <a:endParaRPr lang="en-US" sz="1600" dirty="0"/>
          </a:p>
        </p:txBody>
      </p:sp>
    </p:spTree>
    <p:extLst>
      <p:ext uri="{BB962C8B-B14F-4D97-AF65-F5344CB8AC3E}">
        <p14:creationId xmlns:p14="http://schemas.microsoft.com/office/powerpoint/2010/main" val="436603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0" y="346841"/>
            <a:ext cx="9029839" cy="703483"/>
          </a:xfrm>
          <a:prstGeom prst="rect">
            <a:avLst/>
          </a:prstGeom>
        </p:spPr>
        <p:txBody>
          <a:bodyPr spcFirstLastPara="1" wrap="square" lIns="91425" tIns="91425" rIns="91425" bIns="91425" anchor="t" anchorCtr="0">
            <a:noAutofit/>
          </a:bodyPr>
          <a:lstStyle/>
          <a:p>
            <a:pPr marL="0" lvl="0" indent="0">
              <a:buNone/>
            </a:pPr>
            <a:r>
              <a:rPr lang="en-US" sz="3000" b="1" dirty="0"/>
              <a:t>Wide-column store</a:t>
            </a:r>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dirty="0" smtClean="0"/>
              <a:t>01) Cassandra O</a:t>
            </a:r>
            <a:r>
              <a:rPr lang="en-US" sz="1300" b="0" dirty="0" smtClean="0"/>
              <a:t>v</a:t>
            </a:r>
            <a:r>
              <a:rPr lang="en" sz="1300" b="0" dirty="0" smtClean="0"/>
              <a:t>erview</a:t>
            </a:r>
            <a:endParaRPr sz="1300" b="0" dirty="0"/>
          </a:p>
        </p:txBody>
      </p:sp>
      <p:graphicFrame>
        <p:nvGraphicFramePr>
          <p:cNvPr id="6" name="Table 5"/>
          <p:cNvGraphicFramePr>
            <a:graphicFrameLocks noGrp="1"/>
          </p:cNvGraphicFramePr>
          <p:nvPr>
            <p:extLst>
              <p:ext uri="{D42A27DB-BD31-4B8C-83A1-F6EECF244321}">
                <p14:modId xmlns:p14="http://schemas.microsoft.com/office/powerpoint/2010/main" val="1139718507"/>
              </p:ext>
            </p:extLst>
          </p:nvPr>
        </p:nvGraphicFramePr>
        <p:xfrm>
          <a:off x="307202" y="1050323"/>
          <a:ext cx="6760864" cy="1952370"/>
        </p:xfrm>
        <a:graphic>
          <a:graphicData uri="http://schemas.openxmlformats.org/drawingml/2006/table">
            <a:tbl>
              <a:tblPr>
                <a:tableStyleId>{069993A8-07D0-4223-9949-B73208B636BB}</a:tableStyleId>
              </a:tblPr>
              <a:tblGrid>
                <a:gridCol w="1355824">
                  <a:extLst>
                    <a:ext uri="{9D8B030D-6E8A-4147-A177-3AD203B41FA5}">
                      <a16:colId xmlns:a16="http://schemas.microsoft.com/office/drawing/2014/main" val="2115977575"/>
                    </a:ext>
                  </a:extLst>
                </a:gridCol>
                <a:gridCol w="1643425">
                  <a:extLst>
                    <a:ext uri="{9D8B030D-6E8A-4147-A177-3AD203B41FA5}">
                      <a16:colId xmlns:a16="http://schemas.microsoft.com/office/drawing/2014/main" val="2645057807"/>
                    </a:ext>
                  </a:extLst>
                </a:gridCol>
                <a:gridCol w="1570383">
                  <a:extLst>
                    <a:ext uri="{9D8B030D-6E8A-4147-A177-3AD203B41FA5}">
                      <a16:colId xmlns:a16="http://schemas.microsoft.com/office/drawing/2014/main" val="2536013897"/>
                    </a:ext>
                  </a:extLst>
                </a:gridCol>
                <a:gridCol w="2191232">
                  <a:extLst>
                    <a:ext uri="{9D8B030D-6E8A-4147-A177-3AD203B41FA5}">
                      <a16:colId xmlns:a16="http://schemas.microsoft.com/office/drawing/2014/main" val="1739922132"/>
                    </a:ext>
                  </a:extLst>
                </a:gridCol>
              </a:tblGrid>
              <a:tr h="702617">
                <a:tc>
                  <a:txBody>
                    <a:bodyPr/>
                    <a:lstStyle/>
                    <a:p>
                      <a:pPr algn="l" fontAlgn="b"/>
                      <a:r>
                        <a:rPr lang="en-US" sz="1400" u="none" strike="noStrike" dirty="0">
                          <a:effectLst/>
                        </a:rPr>
                        <a:t>id: 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age: 18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address: 456 abc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phone: 12345679</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08428651"/>
                  </a:ext>
                </a:extLst>
              </a:tr>
              <a:tr h="547136">
                <a:tc>
                  <a:txBody>
                    <a:bodyPr/>
                    <a:lstStyle/>
                    <a:p>
                      <a:pPr algn="l" fontAlgn="b"/>
                      <a:r>
                        <a:rPr lang="en-US" sz="1400" u="none" strike="noStrike" dirty="0">
                          <a:effectLst/>
                        </a:rPr>
                        <a:t>id: 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car: </a:t>
                      </a:r>
                      <a:r>
                        <a:rPr lang="en-US" sz="1400" u="none" strike="noStrike" dirty="0" err="1" smtClean="0">
                          <a:effectLst/>
                        </a:rPr>
                        <a:t>bmw</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age: 28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name: max</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5985610"/>
                  </a:ext>
                </a:extLst>
              </a:tr>
              <a:tr h="702617">
                <a:tc>
                  <a:txBody>
                    <a:bodyPr/>
                    <a:lstStyle/>
                    <a:p>
                      <a:pPr algn="l" fontAlgn="b"/>
                      <a:r>
                        <a:rPr lang="en-US" sz="1400" u="none" strike="noStrike" dirty="0">
                          <a:effectLst/>
                        </a:rPr>
                        <a:t>id: 3</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address: 123 </a:t>
                      </a:r>
                      <a:r>
                        <a:rPr lang="en-US" sz="1400" u="none" strike="noStrike" dirty="0" err="1">
                          <a:effectLst/>
                        </a:rPr>
                        <a:t>abc</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name: </a:t>
                      </a:r>
                      <a:r>
                        <a:rPr lang="en-US" sz="1400" u="none" strike="noStrike" dirty="0" err="1">
                          <a:effectLst/>
                        </a:rPr>
                        <a:t>jonny</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email: jonny@gmai.com</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1760777"/>
                  </a:ext>
                </a:extLst>
              </a:tr>
            </a:tbl>
          </a:graphicData>
        </a:graphic>
      </p:graphicFrame>
    </p:spTree>
    <p:extLst>
      <p:ext uri="{BB962C8B-B14F-4D97-AF65-F5344CB8AC3E}">
        <p14:creationId xmlns:p14="http://schemas.microsoft.com/office/powerpoint/2010/main" val="3319376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dirty="0" smtClean="0"/>
              <a:t>01) Cassandra O</a:t>
            </a:r>
            <a:r>
              <a:rPr lang="en-US" sz="1300" b="0" dirty="0" smtClean="0"/>
              <a:t>v</a:t>
            </a:r>
            <a:r>
              <a:rPr lang="en" sz="1300" b="0" dirty="0" smtClean="0"/>
              <a:t>erview</a:t>
            </a:r>
            <a:endParaRPr sz="1300" b="0" dirty="0"/>
          </a:p>
        </p:txBody>
      </p:sp>
      <p:graphicFrame>
        <p:nvGraphicFramePr>
          <p:cNvPr id="3" name="Table 2"/>
          <p:cNvGraphicFramePr>
            <a:graphicFrameLocks noGrp="1"/>
          </p:cNvGraphicFramePr>
          <p:nvPr>
            <p:extLst>
              <p:ext uri="{D42A27DB-BD31-4B8C-83A1-F6EECF244321}">
                <p14:modId xmlns:p14="http://schemas.microsoft.com/office/powerpoint/2010/main" val="1220796252"/>
              </p:ext>
            </p:extLst>
          </p:nvPr>
        </p:nvGraphicFramePr>
        <p:xfrm>
          <a:off x="195820" y="346841"/>
          <a:ext cx="6785748" cy="2005965"/>
        </p:xfrm>
        <a:graphic>
          <a:graphicData uri="http://schemas.openxmlformats.org/drawingml/2006/table">
            <a:tbl>
              <a:tblPr>
                <a:tableStyleId>{069993A8-07D0-4223-9949-B73208B636BB}</a:tableStyleId>
              </a:tblPr>
              <a:tblGrid>
                <a:gridCol w="943960">
                  <a:extLst>
                    <a:ext uri="{9D8B030D-6E8A-4147-A177-3AD203B41FA5}">
                      <a16:colId xmlns:a16="http://schemas.microsoft.com/office/drawing/2014/main" val="3041419999"/>
                    </a:ext>
                  </a:extLst>
                </a:gridCol>
                <a:gridCol w="1393355">
                  <a:extLst>
                    <a:ext uri="{9D8B030D-6E8A-4147-A177-3AD203B41FA5}">
                      <a16:colId xmlns:a16="http://schemas.microsoft.com/office/drawing/2014/main" val="230833492"/>
                    </a:ext>
                  </a:extLst>
                </a:gridCol>
                <a:gridCol w="1136822">
                  <a:extLst>
                    <a:ext uri="{9D8B030D-6E8A-4147-A177-3AD203B41FA5}">
                      <a16:colId xmlns:a16="http://schemas.microsoft.com/office/drawing/2014/main" val="3323752852"/>
                    </a:ext>
                  </a:extLst>
                </a:gridCol>
                <a:gridCol w="1334529">
                  <a:extLst>
                    <a:ext uri="{9D8B030D-6E8A-4147-A177-3AD203B41FA5}">
                      <a16:colId xmlns:a16="http://schemas.microsoft.com/office/drawing/2014/main" val="3731776739"/>
                    </a:ext>
                  </a:extLst>
                </a:gridCol>
                <a:gridCol w="1977082">
                  <a:extLst>
                    <a:ext uri="{9D8B030D-6E8A-4147-A177-3AD203B41FA5}">
                      <a16:colId xmlns:a16="http://schemas.microsoft.com/office/drawing/2014/main" val="1206171069"/>
                    </a:ext>
                  </a:extLst>
                </a:gridCol>
              </a:tblGrid>
              <a:tr h="190500">
                <a:tc gridSpan="5">
                  <a:txBody>
                    <a:bodyPr/>
                    <a:lstStyle/>
                    <a:p>
                      <a:pPr algn="ctr" fontAlgn="b"/>
                      <a:r>
                        <a:rPr lang="en-US" sz="1400" b="1" u="none" strike="noStrike" dirty="0">
                          <a:effectLst/>
                        </a:rPr>
                        <a:t>Employee</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76935497"/>
                  </a:ext>
                </a:extLst>
              </a:tr>
              <a:tr h="190500">
                <a:tc>
                  <a:txBody>
                    <a:bodyPr/>
                    <a:lstStyle/>
                    <a:p>
                      <a:pPr algn="ctr" fontAlgn="b"/>
                      <a:r>
                        <a:rPr lang="en-US" sz="1400" b="1" u="none" strike="noStrike" dirty="0">
                          <a:effectLst/>
                        </a:rPr>
                        <a:t>ID</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FristName</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Surname</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CompanyCarId</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Salary</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5626681"/>
                  </a:ext>
                </a:extLst>
              </a:tr>
              <a:tr h="190500">
                <a:tc>
                  <a:txBody>
                    <a:bodyPr/>
                    <a:lstStyle/>
                    <a:p>
                      <a:pPr algn="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Nguyen Van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Dat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5096812"/>
                  </a:ext>
                </a:extLst>
              </a:tr>
              <a:tr h="190500">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Tran </a:t>
                      </a:r>
                      <a:r>
                        <a:rPr lang="en-US" sz="1400" u="none" strike="noStrike" dirty="0" err="1">
                          <a:effectLst/>
                        </a:rPr>
                        <a:t>Thanh</a:t>
                      </a: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Thao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0112160"/>
                  </a:ext>
                </a:extLst>
              </a:tr>
              <a:tr h="190500">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Ly Thanh</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Nam</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84935916"/>
                  </a:ext>
                </a:extLst>
              </a:tr>
              <a:tr h="190500">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Nguyen Trinh</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err="1">
                          <a:effectLst/>
                        </a:rPr>
                        <a:t>Dat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398096"/>
                  </a:ext>
                </a:extLst>
              </a:tr>
              <a:tr h="190500">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Tran Thanh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Tam</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3946001"/>
                  </a:ext>
                </a:extLst>
              </a:tr>
              <a:tr h="190500">
                <a:tc>
                  <a:txBody>
                    <a:bodyPr/>
                    <a:lstStyle/>
                    <a:p>
                      <a:pPr algn="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Nguyen Van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Minh</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6261538"/>
                  </a:ext>
                </a:extLst>
              </a:tr>
              <a:tr h="190500">
                <a:tc>
                  <a:txBody>
                    <a:bodyPr/>
                    <a:lstStyle/>
                    <a:p>
                      <a:pPr algn="r" fontAlgn="b"/>
                      <a:r>
                        <a:rPr lang="en-US" sz="1400" u="none" strike="noStrike">
                          <a:effectLst/>
                        </a:rPr>
                        <a:t>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Ngo Bao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Ngoc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1000$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365594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994068763"/>
              </p:ext>
            </p:extLst>
          </p:nvPr>
        </p:nvGraphicFramePr>
        <p:xfrm>
          <a:off x="195819" y="2609335"/>
          <a:ext cx="4821023" cy="1567251"/>
        </p:xfrm>
        <a:graphic>
          <a:graphicData uri="http://schemas.openxmlformats.org/drawingml/2006/table">
            <a:tbl>
              <a:tblPr>
                <a:tableStyleId>{069993A8-07D0-4223-9949-B73208B636BB}</a:tableStyleId>
              </a:tblPr>
              <a:tblGrid>
                <a:gridCol w="968117">
                  <a:extLst>
                    <a:ext uri="{9D8B030D-6E8A-4147-A177-3AD203B41FA5}">
                      <a16:colId xmlns:a16="http://schemas.microsoft.com/office/drawing/2014/main" val="575939520"/>
                    </a:ext>
                  </a:extLst>
                </a:gridCol>
                <a:gridCol w="1417216">
                  <a:extLst>
                    <a:ext uri="{9D8B030D-6E8A-4147-A177-3AD203B41FA5}">
                      <a16:colId xmlns:a16="http://schemas.microsoft.com/office/drawing/2014/main" val="1831543584"/>
                    </a:ext>
                  </a:extLst>
                </a:gridCol>
                <a:gridCol w="1204375">
                  <a:extLst>
                    <a:ext uri="{9D8B030D-6E8A-4147-A177-3AD203B41FA5}">
                      <a16:colId xmlns:a16="http://schemas.microsoft.com/office/drawing/2014/main" val="3919030895"/>
                    </a:ext>
                  </a:extLst>
                </a:gridCol>
                <a:gridCol w="1231315">
                  <a:extLst>
                    <a:ext uri="{9D8B030D-6E8A-4147-A177-3AD203B41FA5}">
                      <a16:colId xmlns:a16="http://schemas.microsoft.com/office/drawing/2014/main" val="1158716034"/>
                    </a:ext>
                  </a:extLst>
                </a:gridCol>
              </a:tblGrid>
              <a:tr h="223893">
                <a:tc gridSpan="4">
                  <a:txBody>
                    <a:bodyPr/>
                    <a:lstStyle/>
                    <a:p>
                      <a:pPr algn="ctr" fontAlgn="b"/>
                      <a:r>
                        <a:rPr lang="en-US" sz="1400" b="1" u="none" strike="noStrike" dirty="0" err="1">
                          <a:effectLst/>
                        </a:rPr>
                        <a:t>CompanyCar</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29121484"/>
                  </a:ext>
                </a:extLst>
              </a:tr>
              <a:tr h="223893">
                <a:tc>
                  <a:txBody>
                    <a:bodyPr/>
                    <a:lstStyle/>
                    <a:p>
                      <a:pPr algn="ctr" fontAlgn="b"/>
                      <a:r>
                        <a:rPr lang="en-US" sz="1400" b="1" u="none" strike="noStrike">
                          <a:effectLst/>
                        </a:rPr>
                        <a:t>ID</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Make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Model</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Number</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0123541"/>
                  </a:ext>
                </a:extLst>
              </a:tr>
              <a:tr h="223893">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Toyota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1278978</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88691418"/>
                  </a:ext>
                </a:extLst>
              </a:tr>
              <a:tr h="223893">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Hyundai</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6786787</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3337419"/>
                  </a:ext>
                </a:extLst>
              </a:tr>
              <a:tr h="223893">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BMW</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B</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6786456</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5601052"/>
                  </a:ext>
                </a:extLst>
              </a:tr>
              <a:tr h="223893">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Vinfast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B</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8978789</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1330609"/>
                  </a:ext>
                </a:extLst>
              </a:tr>
              <a:tr h="223893">
                <a:tc>
                  <a:txBody>
                    <a:bodyPr/>
                    <a:lstStyle/>
                    <a:p>
                      <a:pPr algn="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KIA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4456789</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3212067"/>
                  </a:ext>
                </a:extLst>
              </a:tr>
            </a:tbl>
          </a:graphicData>
        </a:graphic>
      </p:graphicFrame>
      <p:sp>
        <p:nvSpPr>
          <p:cNvPr id="8" name="Google Shape;1326;p55"/>
          <p:cNvSpPr txBox="1">
            <a:spLocks/>
          </p:cNvSpPr>
          <p:nvPr/>
        </p:nvSpPr>
        <p:spPr>
          <a:xfrm>
            <a:off x="2472826" y="4176589"/>
            <a:ext cx="6275757" cy="96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0" indent="0">
              <a:buNone/>
            </a:pPr>
            <a:r>
              <a:rPr lang="en-US" sz="1600" dirty="0" smtClean="0">
                <a:solidFill>
                  <a:srgbClr val="0070C0"/>
                </a:solidFill>
              </a:rPr>
              <a:t>SELECT</a:t>
            </a:r>
            <a:r>
              <a:rPr lang="en-US" sz="1600" dirty="0" smtClean="0"/>
              <a:t> </a:t>
            </a:r>
            <a:r>
              <a:rPr lang="en-US" sz="1600" dirty="0" err="1" smtClean="0"/>
              <a:t>a.FristName</a:t>
            </a:r>
            <a:r>
              <a:rPr lang="en-US" sz="1600" dirty="0" smtClean="0"/>
              <a:t>, </a:t>
            </a:r>
            <a:r>
              <a:rPr lang="en-US" sz="1600" dirty="0" err="1" smtClean="0"/>
              <a:t>a.Surname</a:t>
            </a:r>
            <a:r>
              <a:rPr lang="en-US" sz="1600" dirty="0" smtClean="0"/>
              <a:t>, </a:t>
            </a:r>
            <a:r>
              <a:rPr lang="en-US" sz="1600" dirty="0" err="1" smtClean="0"/>
              <a:t>b.Make</a:t>
            </a:r>
            <a:r>
              <a:rPr lang="en-US" sz="1600" dirty="0" smtClean="0"/>
              <a:t> </a:t>
            </a:r>
            <a:r>
              <a:rPr lang="en-US" sz="1600" dirty="0" smtClean="0">
                <a:solidFill>
                  <a:srgbClr val="0070C0"/>
                </a:solidFill>
              </a:rPr>
              <a:t>WHERE</a:t>
            </a:r>
            <a:r>
              <a:rPr lang="en-US" sz="1600" dirty="0" smtClean="0"/>
              <a:t> Employee a </a:t>
            </a:r>
            <a:r>
              <a:rPr lang="en-US" sz="1600" dirty="0" smtClean="0">
                <a:solidFill>
                  <a:srgbClr val="0070C0"/>
                </a:solidFill>
              </a:rPr>
              <a:t>left join </a:t>
            </a:r>
            <a:r>
              <a:rPr lang="en-US" sz="1600" dirty="0" err="1" smtClean="0"/>
              <a:t>CompanyCar</a:t>
            </a:r>
            <a:r>
              <a:rPr lang="en-US" sz="1600" dirty="0" smtClean="0"/>
              <a:t> b </a:t>
            </a:r>
            <a:r>
              <a:rPr lang="en-US" sz="1600" dirty="0" smtClean="0">
                <a:solidFill>
                  <a:srgbClr val="0070C0"/>
                </a:solidFill>
              </a:rPr>
              <a:t>on</a:t>
            </a:r>
            <a:r>
              <a:rPr lang="en-US" sz="1600" dirty="0" smtClean="0"/>
              <a:t> </a:t>
            </a:r>
            <a:r>
              <a:rPr lang="en-US" sz="1600" dirty="0" err="1" smtClean="0"/>
              <a:t>a.CompayCarId</a:t>
            </a:r>
            <a:r>
              <a:rPr lang="en-US" sz="1600" dirty="0" smtClean="0"/>
              <a:t> = b.ID</a:t>
            </a:r>
            <a:endParaRPr lang="en-US" sz="1600" dirty="0"/>
          </a:p>
        </p:txBody>
      </p:sp>
    </p:spTree>
    <p:extLst>
      <p:ext uri="{BB962C8B-B14F-4D97-AF65-F5344CB8AC3E}">
        <p14:creationId xmlns:p14="http://schemas.microsoft.com/office/powerpoint/2010/main" val="465729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dirty="0" smtClean="0"/>
              <a:t>01) Cassandra O</a:t>
            </a:r>
            <a:r>
              <a:rPr lang="en-US" sz="1300" b="0" dirty="0" smtClean="0"/>
              <a:t>v</a:t>
            </a:r>
            <a:r>
              <a:rPr lang="en" sz="1300" b="0" dirty="0" smtClean="0"/>
              <a:t>erview</a:t>
            </a:r>
            <a:endParaRPr sz="1300" b="0" dirty="0"/>
          </a:p>
        </p:txBody>
      </p:sp>
      <p:graphicFrame>
        <p:nvGraphicFramePr>
          <p:cNvPr id="2" name="Table 1"/>
          <p:cNvGraphicFramePr>
            <a:graphicFrameLocks noGrp="1"/>
          </p:cNvGraphicFramePr>
          <p:nvPr>
            <p:extLst>
              <p:ext uri="{D42A27DB-BD31-4B8C-83A1-F6EECF244321}">
                <p14:modId xmlns:p14="http://schemas.microsoft.com/office/powerpoint/2010/main" val="1564998299"/>
              </p:ext>
            </p:extLst>
          </p:nvPr>
        </p:nvGraphicFramePr>
        <p:xfrm>
          <a:off x="74141" y="346841"/>
          <a:ext cx="5958207" cy="2149227"/>
        </p:xfrm>
        <a:graphic>
          <a:graphicData uri="http://schemas.openxmlformats.org/drawingml/2006/table">
            <a:tbl>
              <a:tblPr>
                <a:tableStyleId>{069993A8-07D0-4223-9949-B73208B636BB}</a:tableStyleId>
              </a:tblPr>
              <a:tblGrid>
                <a:gridCol w="821163">
                  <a:extLst>
                    <a:ext uri="{9D8B030D-6E8A-4147-A177-3AD203B41FA5}">
                      <a16:colId xmlns:a16="http://schemas.microsoft.com/office/drawing/2014/main" val="1736308807"/>
                    </a:ext>
                  </a:extLst>
                </a:gridCol>
                <a:gridCol w="1063949">
                  <a:extLst>
                    <a:ext uri="{9D8B030D-6E8A-4147-A177-3AD203B41FA5}">
                      <a16:colId xmlns:a16="http://schemas.microsoft.com/office/drawing/2014/main" val="1497129410"/>
                    </a:ext>
                  </a:extLst>
                </a:gridCol>
                <a:gridCol w="1289635">
                  <a:extLst>
                    <a:ext uri="{9D8B030D-6E8A-4147-A177-3AD203B41FA5}">
                      <a16:colId xmlns:a16="http://schemas.microsoft.com/office/drawing/2014/main" val="3132109714"/>
                    </a:ext>
                  </a:extLst>
                </a:gridCol>
                <a:gridCol w="1225152">
                  <a:extLst>
                    <a:ext uri="{9D8B030D-6E8A-4147-A177-3AD203B41FA5}">
                      <a16:colId xmlns:a16="http://schemas.microsoft.com/office/drawing/2014/main" val="4186330050"/>
                    </a:ext>
                  </a:extLst>
                </a:gridCol>
                <a:gridCol w="1558308">
                  <a:extLst>
                    <a:ext uri="{9D8B030D-6E8A-4147-A177-3AD203B41FA5}">
                      <a16:colId xmlns:a16="http://schemas.microsoft.com/office/drawing/2014/main" val="1457122413"/>
                    </a:ext>
                  </a:extLst>
                </a:gridCol>
              </a:tblGrid>
              <a:tr h="238803">
                <a:tc gridSpan="5">
                  <a:txBody>
                    <a:bodyPr/>
                    <a:lstStyle/>
                    <a:p>
                      <a:pPr algn="ctr" fontAlgn="b"/>
                      <a:r>
                        <a:rPr lang="en-US" sz="1400" u="none" strike="noStrike" dirty="0">
                          <a:effectLst/>
                        </a:rPr>
                        <a:t>Employee By Car</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0885111"/>
                  </a:ext>
                </a:extLst>
              </a:tr>
              <a:tr h="238803">
                <a:tc>
                  <a:txBody>
                    <a:bodyPr/>
                    <a:lstStyle/>
                    <a:p>
                      <a:pPr algn="ctr" fontAlgn="b"/>
                      <a:r>
                        <a:rPr lang="en-US" sz="1400" u="none" strike="noStrike" dirty="0">
                          <a:effectLst/>
                        </a:rPr>
                        <a:t>Make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ID</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FristName</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Surname</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Salary</a:t>
                      </a:r>
                      <a:endParaRPr lang="en-US"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1089650"/>
                  </a:ext>
                </a:extLst>
              </a:tr>
              <a:tr h="238803">
                <a:tc>
                  <a:txBody>
                    <a:bodyPr/>
                    <a:lstStyle/>
                    <a:p>
                      <a:pPr algn="l" fontAlgn="b"/>
                      <a:r>
                        <a:rPr lang="en-US" sz="1400" u="none" strike="noStrike">
                          <a:effectLst/>
                        </a:rPr>
                        <a:t>Toyota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Nguyen Van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Dat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85135"/>
                  </a:ext>
                </a:extLst>
              </a:tr>
              <a:tr h="238803">
                <a:tc>
                  <a:txBody>
                    <a:bodyPr/>
                    <a:lstStyle/>
                    <a:p>
                      <a:pPr algn="l" fontAlgn="b"/>
                      <a:r>
                        <a:rPr lang="en-US" sz="1400" u="none" strike="noStrike">
                          <a:effectLst/>
                        </a:rPr>
                        <a:t>Hyundai</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Tran Thanh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Thao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2853874"/>
                  </a:ext>
                </a:extLst>
              </a:tr>
              <a:tr h="238803">
                <a:tc>
                  <a:txBody>
                    <a:bodyPr/>
                    <a:lstStyle/>
                    <a:p>
                      <a:pPr algn="l" fontAlgn="b"/>
                      <a:r>
                        <a:rPr lang="en-US" sz="1400" u="none" strike="noStrike">
                          <a:effectLst/>
                        </a:rPr>
                        <a:t>Toyota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Ly Thanh</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Nam</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0204407"/>
                  </a:ext>
                </a:extLst>
              </a:tr>
              <a:tr h="238803">
                <a:tc>
                  <a:txBody>
                    <a:bodyPr/>
                    <a:lstStyle/>
                    <a:p>
                      <a:pPr algn="l" fontAlgn="b"/>
                      <a:r>
                        <a:rPr lang="en-US" sz="1400" u="none" strike="noStrike">
                          <a:effectLst/>
                        </a:rPr>
                        <a:t>KIA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Nguyen Trinh</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Dat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1933212"/>
                  </a:ext>
                </a:extLst>
              </a:tr>
              <a:tr h="238803">
                <a:tc>
                  <a:txBody>
                    <a:bodyPr/>
                    <a:lstStyle/>
                    <a:p>
                      <a:pPr algn="l" fontAlgn="b"/>
                      <a:r>
                        <a:rPr lang="en-US" sz="1400" u="none" strike="noStrike">
                          <a:effectLst/>
                        </a:rPr>
                        <a:t>Vinfast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Tran Thanh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Tam</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7800738"/>
                  </a:ext>
                </a:extLst>
              </a:tr>
              <a:tr h="238803">
                <a:tc>
                  <a:txBody>
                    <a:bodyPr/>
                    <a:lstStyle/>
                    <a:p>
                      <a:pPr algn="l" fontAlgn="b"/>
                      <a:r>
                        <a:rPr lang="en-US" sz="1400" u="none" strike="noStrike">
                          <a:effectLst/>
                        </a:rPr>
                        <a:t>BMW</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Nguyen Van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Minh</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2446308"/>
                  </a:ext>
                </a:extLst>
              </a:tr>
              <a:tr h="238803">
                <a:tc>
                  <a:txBody>
                    <a:bodyPr/>
                    <a:lstStyle/>
                    <a:p>
                      <a:pPr algn="l" fontAlgn="b"/>
                      <a:r>
                        <a:rPr lang="en-US" sz="1400" u="none" strike="noStrike">
                          <a:effectLst/>
                        </a:rPr>
                        <a:t>Hyundai</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Ngo Bao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Ngoc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1000$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020007"/>
                  </a:ext>
                </a:extLst>
              </a:tr>
            </a:tbl>
          </a:graphicData>
        </a:graphic>
      </p:graphicFrame>
    </p:spTree>
    <p:extLst>
      <p:ext uri="{BB962C8B-B14F-4D97-AF65-F5344CB8AC3E}">
        <p14:creationId xmlns:p14="http://schemas.microsoft.com/office/powerpoint/2010/main" val="1238757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2069</TotalTime>
  <Words>2107</Words>
  <Application>Microsoft Office PowerPoint</Application>
  <PresentationFormat>On-screen Show (16:9)</PresentationFormat>
  <Paragraphs>418</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Calibri</vt:lpstr>
      <vt:lpstr>Manjari</vt:lpstr>
      <vt:lpstr>Arial</vt:lpstr>
      <vt:lpstr>Anaheim</vt:lpstr>
      <vt:lpstr>Hammersmith One</vt:lpstr>
      <vt:lpstr>Roboto Condensed Light</vt:lpstr>
      <vt:lpstr>Elegant Education Pack for Students by Slidesgo</vt:lpstr>
      <vt:lpstr>Apache Cassandra</vt:lpstr>
      <vt:lpstr>Table of contents</vt:lpstr>
      <vt:lpstr>Cassandra Overview</vt:lpstr>
      <vt:lpstr>01) Cassandra Overview</vt:lpstr>
      <vt:lpstr>01) Cassandra Overview</vt:lpstr>
      <vt:lpstr>01) Cassandra Overview</vt:lpstr>
      <vt:lpstr>01) Cassandra Overview</vt:lpstr>
      <vt:lpstr>01) Cassandra Overview</vt:lpstr>
      <vt:lpstr>01) Cassandra Overview</vt:lpstr>
      <vt:lpstr>01) Cassandra Overview</vt:lpstr>
      <vt:lpstr>01) Cassandra Overview</vt:lpstr>
      <vt:lpstr>01) Cassandra Overview</vt:lpstr>
      <vt:lpstr>01) Cassandra Overview</vt:lpstr>
      <vt:lpstr>Install Cassandra On Windows</vt:lpstr>
      <vt:lpstr>02) Installing Cassandra On Windows</vt:lpstr>
      <vt:lpstr> Keyspace Operations</vt:lpstr>
      <vt:lpstr>03) Keyspace Operations</vt:lpstr>
      <vt:lpstr>03) Keyspace Operations</vt:lpstr>
      <vt:lpstr> CQL Types</vt:lpstr>
      <vt:lpstr>04) CQL Types</vt:lpstr>
      <vt:lpstr>04) Keyspace Operations</vt:lpstr>
      <vt:lpstr>Table Operations</vt:lpstr>
      <vt:lpstr>05) Table Operations</vt:lpstr>
      <vt:lpstr>CURD Operations </vt:lpstr>
      <vt:lpstr>06) CRUD Operations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Cassandra</dc:title>
  <dc:creator>ADMIN</dc:creator>
  <cp:lastModifiedBy>ADMIN</cp:lastModifiedBy>
  <cp:revision>48</cp:revision>
  <dcterms:modified xsi:type="dcterms:W3CDTF">2022-03-09T05:48:32Z</dcterms:modified>
</cp:coreProperties>
</file>