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7" r:id="rId5"/>
    <p:sldId id="278" r:id="rId6"/>
    <p:sldId id="279" r:id="rId7"/>
    <p:sldId id="280" r:id="rId8"/>
    <p:sldId id="281" r:id="rId9"/>
    <p:sldId id="283" r:id="rId10"/>
    <p:sldId id="282" r:id="rId11"/>
    <p:sldId id="284" r:id="rId12"/>
    <p:sldId id="285" r:id="rId13"/>
    <p:sldId id="286" r:id="rId14"/>
    <p:sldId id="288" r:id="rId15"/>
    <p:sldId id="289" r:id="rId16"/>
    <p:sldId id="290" r:id="rId17"/>
    <p:sldId id="291" r:id="rId18"/>
    <p:sldId id="28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4116" autoAdjust="0"/>
  </p:normalViewPr>
  <p:slideViewPr>
    <p:cSldViewPr snapToGrid="0">
      <p:cViewPr varScale="1">
        <p:scale>
          <a:sx n="38" d="100"/>
          <a:sy n="38" d="100"/>
        </p:scale>
        <p:origin x="48" y="330"/>
      </p:cViewPr>
      <p:guideLst/>
    </p:cSldViewPr>
  </p:slideViewPr>
  <p:notesTextViewPr>
    <p:cViewPr>
      <p:scale>
        <a:sx n="100" d="100"/>
        <a:sy n="100" d="100"/>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05/12/2017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05/12/2017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a:p>
        </p:txBody>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Năm</a:t>
            </a:r>
            <a:r>
              <a:rPr lang="en-US" baseline="0" smtClean="0"/>
              <a:t> 2002 Asp.Net xuất hiện lần đầu tiên.</a:t>
            </a:r>
          </a:p>
          <a:p>
            <a:r>
              <a:rPr lang="vi-VN" smtClean="0"/>
              <a:t>Về mặt hiệu ứng,Web Forms là một lớp trừu tượng khổng lồ được thiết kế để cung cấp giao diện đồ hoạ người dùng theo hướng sự kiện trên Web </a:t>
            </a:r>
            <a:r>
              <a:rPr lang="en-US" smtClean="0"/>
              <a:t>(sử</a:t>
            </a:r>
            <a:r>
              <a:rPr lang="en-US" baseline="0" smtClean="0"/>
              <a:t> dụng chức năng View State).</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98490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View</a:t>
            </a:r>
            <a:r>
              <a:rPr lang="en-US" baseline="0" smtClean="0"/>
              <a:t> state hình Thành 1 khối lượng lớn dữ liệu truyền phát của client và server.</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08496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Ruby – 2004</a:t>
            </a:r>
          </a:p>
          <a:p>
            <a:endParaRPr lang="en-US" smtClean="0"/>
          </a:p>
          <a:p>
            <a:r>
              <a:rPr lang="vi-VN" smtClean="0"/>
              <a:t>,JavaScipt đang dần trở thành một ngôn ngữ lập trình hướng server chính thức.Nó còn là ngôn ngữ truy xuất dữ liệu cho một vài cơ sở dữ liệu không quan hệ,bao gồm CouchDB và Mongo,và nó được dùng làm ngôn ngữ chính trong nền tảng server như Node,js,Node,js đã xuất hiện từ năm 2009 và dần được chấp nhận nhanh chóng</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05270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01152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2007</a:t>
            </a:r>
            <a:r>
              <a:rPr lang="en-US" baseline="0" smtClean="0"/>
              <a:t> – ra đời</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606503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7" name="Group 6"/>
          <p:cNvGrpSpPr/>
          <p:nvPr userDrawn="1"/>
        </p:nvGrpSpPr>
        <p:grpSpPr>
          <a:xfrm>
            <a:off x="0" y="0"/>
            <a:ext cx="3644153" cy="1035424"/>
            <a:chOff x="0" y="0"/>
            <a:chExt cx="3644153" cy="1035424"/>
          </a:xfrm>
        </p:grpSpPr>
        <p:sp>
          <p:nvSpPr>
            <p:cNvPr id="9" name="Rectangle 8"/>
            <p:cNvSpPr/>
            <p:nvPr userDrawn="1"/>
          </p:nvSpPr>
          <p:spPr>
            <a:xfrm>
              <a:off x="0" y="0"/>
              <a:ext cx="1048871" cy="10354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effectLst>
                    <a:outerShdw blurRad="38100" dist="38100" dir="2700000" algn="tl">
                      <a:srgbClr val="000000">
                        <a:alpha val="43137"/>
                      </a:srgbClr>
                    </a:outerShdw>
                  </a:effectLst>
                </a:rPr>
                <a:t>ASP</a:t>
              </a:r>
              <a:r>
                <a:rPr lang="en-US" b="1" baseline="0" smtClean="0">
                  <a:effectLst>
                    <a:outerShdw blurRad="38100" dist="38100" dir="2700000" algn="tl">
                      <a:srgbClr val="000000">
                        <a:alpha val="43137"/>
                      </a:srgbClr>
                    </a:outerShdw>
                  </a:effectLst>
                </a:rPr>
                <a:t> .NET MVC</a:t>
              </a:r>
              <a:endParaRPr lang="en-US" b="1">
                <a:effectLst>
                  <a:outerShdw blurRad="38100" dist="38100" dir="2700000" algn="tl">
                    <a:srgbClr val="000000">
                      <a:alpha val="43137"/>
                    </a:srgbClr>
                  </a:outerShdw>
                </a:effectLst>
              </a:endParaRPr>
            </a:p>
          </p:txBody>
        </p:sp>
        <p:sp>
          <p:nvSpPr>
            <p:cNvPr id="12" name="Rectangle 11"/>
            <p:cNvSpPr/>
            <p:nvPr userDrawn="1"/>
          </p:nvSpPr>
          <p:spPr>
            <a:xfrm>
              <a:off x="1048871" y="0"/>
              <a:ext cx="2595282" cy="1035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smtClean="0">
                  <a:ln w="0"/>
                  <a:solidFill>
                    <a:schemeClr val="accent1"/>
                  </a:solidFill>
                  <a:effectLst>
                    <a:outerShdw blurRad="38100" dist="25400" dir="5400000" algn="ctr" rotWithShape="0">
                      <a:srgbClr val="6E747A">
                        <a:alpha val="43000"/>
                      </a:srgbClr>
                    </a:outerShdw>
                  </a:effectLst>
                </a:rPr>
                <a:t>ĐẠI</a:t>
              </a:r>
              <a:r>
                <a:rPr lang="en-US" b="0" cap="none" spc="0" baseline="0" smtClean="0">
                  <a:ln w="0"/>
                  <a:solidFill>
                    <a:schemeClr val="accent1"/>
                  </a:solidFill>
                  <a:effectLst>
                    <a:outerShdw blurRad="38100" dist="25400" dir="5400000" algn="ctr" rotWithShape="0">
                      <a:srgbClr val="6E747A">
                        <a:alpha val="43000"/>
                      </a:srgbClr>
                    </a:outerShdw>
                  </a:effectLst>
                </a:rPr>
                <a:t> HỌC LẠC HỒNG</a:t>
              </a:r>
            </a:p>
            <a:p>
              <a:pPr algn="ctr"/>
              <a:r>
                <a:rPr lang="en-US" b="0" cap="none" spc="0" baseline="0" err="1" smtClean="0">
                  <a:ln w="0"/>
                  <a:solidFill>
                    <a:schemeClr val="accent1"/>
                  </a:solidFill>
                  <a:effectLst>
                    <a:outerShdw blurRad="38100" dist="25400" dir="5400000" algn="ctr" rotWithShape="0">
                      <a:srgbClr val="6E747A">
                        <a:alpha val="43000"/>
                      </a:srgbClr>
                    </a:outerShdw>
                  </a:effectLst>
                </a:rPr>
                <a:t>Khoa</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Công</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nghệ</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thông</a:t>
              </a:r>
              <a:r>
                <a:rPr lang="en-US" b="0" cap="none" spc="0" baseline="0" smtClean="0">
                  <a:ln w="0"/>
                  <a:solidFill>
                    <a:schemeClr val="accent1"/>
                  </a:solidFill>
                  <a:effectLst>
                    <a:outerShdw blurRad="38100" dist="25400" dir="5400000" algn="ctr" rotWithShape="0">
                      <a:srgbClr val="6E747A">
                        <a:alpha val="43000"/>
                      </a:srgbClr>
                    </a:outerShdw>
                  </a:effectLst>
                </a:rPr>
                <a:t> tin</a:t>
              </a:r>
              <a:endParaRPr lang="en-US" b="0" cap="none" spc="0">
                <a:ln w="0"/>
                <a:solidFill>
                  <a:schemeClr val="accent1"/>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3" name="Rectangle 2"/>
          <p:cNvSpPr/>
          <p:nvPr userDrawn="1"/>
        </p:nvSpPr>
        <p:spPr>
          <a:xfrm>
            <a:off x="1667435" y="1"/>
            <a:ext cx="2581836" cy="1035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0" y="0"/>
            <a:ext cx="3644153" cy="1035424"/>
            <a:chOff x="0" y="0"/>
            <a:chExt cx="3644153" cy="1035424"/>
          </a:xfrm>
        </p:grpSpPr>
        <p:sp>
          <p:nvSpPr>
            <p:cNvPr id="2" name="Rectangle 1"/>
            <p:cNvSpPr/>
            <p:nvPr userDrawn="1"/>
          </p:nvSpPr>
          <p:spPr>
            <a:xfrm>
              <a:off x="0" y="0"/>
              <a:ext cx="1048871" cy="10354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effectLst>
                    <a:outerShdw blurRad="38100" dist="38100" dir="2700000" algn="tl">
                      <a:srgbClr val="000000">
                        <a:alpha val="43137"/>
                      </a:srgbClr>
                    </a:outerShdw>
                  </a:effectLst>
                </a:rPr>
                <a:t>ASP</a:t>
              </a:r>
              <a:r>
                <a:rPr lang="en-US" b="1" baseline="0" smtClean="0">
                  <a:effectLst>
                    <a:outerShdw blurRad="38100" dist="38100" dir="2700000" algn="tl">
                      <a:srgbClr val="000000">
                        <a:alpha val="43137"/>
                      </a:srgbClr>
                    </a:outerShdw>
                  </a:effectLst>
                </a:rPr>
                <a:t> .NET MVC</a:t>
              </a:r>
              <a:endParaRPr lang="en-US" b="1">
                <a:effectLst>
                  <a:outerShdw blurRad="38100" dist="38100" dir="2700000" algn="tl">
                    <a:srgbClr val="000000">
                      <a:alpha val="43137"/>
                    </a:srgbClr>
                  </a:outerShdw>
                </a:effectLst>
              </a:endParaRPr>
            </a:p>
          </p:txBody>
        </p:sp>
        <p:sp>
          <p:nvSpPr>
            <p:cNvPr id="17" name="Rectangle 16"/>
            <p:cNvSpPr/>
            <p:nvPr userDrawn="1"/>
          </p:nvSpPr>
          <p:spPr>
            <a:xfrm>
              <a:off x="1048871" y="0"/>
              <a:ext cx="2595282" cy="1035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smtClean="0">
                  <a:ln w="0"/>
                  <a:solidFill>
                    <a:schemeClr val="accent1"/>
                  </a:solidFill>
                  <a:effectLst>
                    <a:outerShdw blurRad="38100" dist="25400" dir="5400000" algn="ctr" rotWithShape="0">
                      <a:srgbClr val="6E747A">
                        <a:alpha val="43000"/>
                      </a:srgbClr>
                    </a:outerShdw>
                  </a:effectLst>
                </a:rPr>
                <a:t>ĐẠI</a:t>
              </a:r>
              <a:r>
                <a:rPr lang="en-US" b="0" cap="none" spc="0" baseline="0" smtClean="0">
                  <a:ln w="0"/>
                  <a:solidFill>
                    <a:schemeClr val="accent1"/>
                  </a:solidFill>
                  <a:effectLst>
                    <a:outerShdw blurRad="38100" dist="25400" dir="5400000" algn="ctr" rotWithShape="0">
                      <a:srgbClr val="6E747A">
                        <a:alpha val="43000"/>
                      </a:srgbClr>
                    </a:outerShdw>
                  </a:effectLst>
                </a:rPr>
                <a:t> HỌC LẠC HỒNG</a:t>
              </a:r>
            </a:p>
            <a:p>
              <a:pPr algn="ctr"/>
              <a:r>
                <a:rPr lang="en-US" b="0" cap="none" spc="0" baseline="0" err="1" smtClean="0">
                  <a:ln w="0"/>
                  <a:solidFill>
                    <a:schemeClr val="accent1"/>
                  </a:solidFill>
                  <a:effectLst>
                    <a:outerShdw blurRad="38100" dist="25400" dir="5400000" algn="ctr" rotWithShape="0">
                      <a:srgbClr val="6E747A">
                        <a:alpha val="43000"/>
                      </a:srgbClr>
                    </a:outerShdw>
                  </a:effectLst>
                </a:rPr>
                <a:t>Khoa</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Công</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nghệ</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thông</a:t>
              </a:r>
              <a:r>
                <a:rPr lang="en-US" b="0" cap="none" spc="0" baseline="0" smtClean="0">
                  <a:ln w="0"/>
                  <a:solidFill>
                    <a:schemeClr val="accent1"/>
                  </a:solidFill>
                  <a:effectLst>
                    <a:outerShdw blurRad="38100" dist="25400" dir="5400000" algn="ctr" rotWithShape="0">
                      <a:srgbClr val="6E747A">
                        <a:alpha val="43000"/>
                      </a:srgbClr>
                    </a:outerShdw>
                  </a:effectLst>
                </a:rPr>
                <a:t> tin</a:t>
              </a:r>
              <a:endParaRPr lang="en-US" b="0" cap="none" spc="0">
                <a:ln w="0"/>
                <a:solidFill>
                  <a:schemeClr val="accent1"/>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Group 6"/>
          <p:cNvGrpSpPr/>
          <p:nvPr userDrawn="1"/>
        </p:nvGrpSpPr>
        <p:grpSpPr>
          <a:xfrm>
            <a:off x="0" y="0"/>
            <a:ext cx="3644153" cy="1035424"/>
            <a:chOff x="0" y="0"/>
            <a:chExt cx="3644153" cy="1035424"/>
          </a:xfrm>
        </p:grpSpPr>
        <p:sp>
          <p:nvSpPr>
            <p:cNvPr id="9" name="Rectangle 8"/>
            <p:cNvSpPr/>
            <p:nvPr userDrawn="1"/>
          </p:nvSpPr>
          <p:spPr>
            <a:xfrm>
              <a:off x="0" y="0"/>
              <a:ext cx="1048871" cy="10354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effectLst>
                    <a:outerShdw blurRad="38100" dist="38100" dir="2700000" algn="tl">
                      <a:srgbClr val="000000">
                        <a:alpha val="43137"/>
                      </a:srgbClr>
                    </a:outerShdw>
                  </a:effectLst>
                </a:rPr>
                <a:t>ASP</a:t>
              </a:r>
              <a:r>
                <a:rPr lang="en-US" b="1" baseline="0" smtClean="0">
                  <a:effectLst>
                    <a:outerShdw blurRad="38100" dist="38100" dir="2700000" algn="tl">
                      <a:srgbClr val="000000">
                        <a:alpha val="43137"/>
                      </a:srgbClr>
                    </a:outerShdw>
                  </a:effectLst>
                </a:rPr>
                <a:t> .NET MVC</a:t>
              </a:r>
              <a:endParaRPr lang="en-US" b="1">
                <a:effectLst>
                  <a:outerShdw blurRad="38100" dist="38100" dir="2700000" algn="tl">
                    <a:srgbClr val="000000">
                      <a:alpha val="43137"/>
                    </a:srgbClr>
                  </a:outerShdw>
                </a:effectLst>
              </a:endParaRPr>
            </a:p>
          </p:txBody>
        </p:sp>
        <p:sp>
          <p:nvSpPr>
            <p:cNvPr id="10" name="Rectangle 9"/>
            <p:cNvSpPr/>
            <p:nvPr userDrawn="1"/>
          </p:nvSpPr>
          <p:spPr>
            <a:xfrm>
              <a:off x="1048871" y="0"/>
              <a:ext cx="2595282" cy="1035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smtClean="0">
                  <a:ln w="0"/>
                  <a:solidFill>
                    <a:schemeClr val="accent1"/>
                  </a:solidFill>
                  <a:effectLst>
                    <a:outerShdw blurRad="38100" dist="25400" dir="5400000" algn="ctr" rotWithShape="0">
                      <a:srgbClr val="6E747A">
                        <a:alpha val="43000"/>
                      </a:srgbClr>
                    </a:outerShdw>
                  </a:effectLst>
                </a:rPr>
                <a:t>ĐẠI</a:t>
              </a:r>
              <a:r>
                <a:rPr lang="en-US" b="0" cap="none" spc="0" baseline="0" smtClean="0">
                  <a:ln w="0"/>
                  <a:solidFill>
                    <a:schemeClr val="accent1"/>
                  </a:solidFill>
                  <a:effectLst>
                    <a:outerShdw blurRad="38100" dist="25400" dir="5400000" algn="ctr" rotWithShape="0">
                      <a:srgbClr val="6E747A">
                        <a:alpha val="43000"/>
                      </a:srgbClr>
                    </a:outerShdw>
                  </a:effectLst>
                </a:rPr>
                <a:t> HỌC LẠC HỒNG</a:t>
              </a:r>
            </a:p>
            <a:p>
              <a:pPr algn="ctr"/>
              <a:r>
                <a:rPr lang="en-US" b="0" cap="none" spc="0" baseline="0" err="1" smtClean="0">
                  <a:ln w="0"/>
                  <a:solidFill>
                    <a:schemeClr val="accent1"/>
                  </a:solidFill>
                  <a:effectLst>
                    <a:outerShdw blurRad="38100" dist="25400" dir="5400000" algn="ctr" rotWithShape="0">
                      <a:srgbClr val="6E747A">
                        <a:alpha val="43000"/>
                      </a:srgbClr>
                    </a:outerShdw>
                  </a:effectLst>
                </a:rPr>
                <a:t>Khoa</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Công</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nghệ</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thông</a:t>
              </a:r>
              <a:r>
                <a:rPr lang="en-US" b="0" cap="none" spc="0" baseline="0" smtClean="0">
                  <a:ln w="0"/>
                  <a:solidFill>
                    <a:schemeClr val="accent1"/>
                  </a:solidFill>
                  <a:effectLst>
                    <a:outerShdw blurRad="38100" dist="25400" dir="5400000" algn="ctr" rotWithShape="0">
                      <a:srgbClr val="6E747A">
                        <a:alpha val="43000"/>
                      </a:srgbClr>
                    </a:outerShdw>
                  </a:effectLst>
                </a:rPr>
                <a:t> tin</a:t>
              </a:r>
              <a:endParaRPr lang="en-US" b="0" cap="none" spc="0">
                <a:ln w="0"/>
                <a:solidFill>
                  <a:schemeClr val="accent1"/>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26504"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577081"/>
          </a:xfrm>
          <a:prstGeom prst="rect">
            <a:avLst/>
          </a:prstGeom>
          <a:noFill/>
          <a:ln w="9525">
            <a:noFill/>
            <a:miter lim="800000"/>
            <a:headEnd/>
            <a:tailEnd/>
          </a:ln>
        </p:spPr>
        <p:txBody>
          <a:bodyPr wrap="square">
            <a:spAutoFit/>
          </a:bodyPr>
          <a:lstStyle/>
          <a:p>
            <a:pPr marL="0" lvl="1" defTabSz="914088">
              <a:defRPr/>
            </a:pPr>
            <a:r>
              <a:rPr lang="en-US" sz="1050" smtClean="0">
                <a:solidFill>
                  <a:schemeClr val="bg1">
                    <a:lumMod val="85000"/>
                  </a:schemeClr>
                </a:solidFill>
              </a:rPr>
              <a:t>GV: ThS.</a:t>
            </a:r>
            <a:r>
              <a:rPr lang="en-US" sz="1050" baseline="0" smtClean="0">
                <a:solidFill>
                  <a:schemeClr val="bg1">
                    <a:lumMod val="85000"/>
                  </a:schemeClr>
                </a:solidFill>
              </a:rPr>
              <a:t> Nguyễn Minh Phúc</a:t>
            </a:r>
          </a:p>
          <a:p>
            <a:pPr marL="0" lvl="1" defTabSz="914088">
              <a:defRPr/>
            </a:pPr>
            <a:r>
              <a:rPr lang="en-US" sz="1050" baseline="0" smtClean="0">
                <a:solidFill>
                  <a:schemeClr val="bg1">
                    <a:lumMod val="85000"/>
                  </a:schemeClr>
                </a:solidFill>
              </a:rPr>
              <a:t>Khoa Công nghệ thông tin – Đại học Lạc Hồng</a:t>
            </a:r>
          </a:p>
          <a:p>
            <a:pPr marL="0" lvl="1" defTabSz="914088">
              <a:defRPr/>
            </a:pPr>
            <a:r>
              <a:rPr lang="en-US" sz="1050" baseline="0" smtClean="0">
                <a:solidFill>
                  <a:schemeClr val="bg1">
                    <a:lumMod val="85000"/>
                  </a:schemeClr>
                </a:solidFill>
              </a:rPr>
              <a:t>ĐT: 0911132816 - 0902510770</a:t>
            </a:r>
            <a:endParaRPr lang="en-US" sz="1050">
              <a:solidFill>
                <a:schemeClr val="bg1">
                  <a:lumMod val="85000"/>
                </a:schemeClr>
              </a:solidFill>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642113" cy="2229412"/>
          </a:xfrm>
          <a:prstGeom prst="rect">
            <a:avLst/>
          </a:prstGeom>
        </p:spPr>
      </p:pic>
      <p:grpSp>
        <p:nvGrpSpPr>
          <p:cNvPr id="7" name="Group 6"/>
          <p:cNvGrpSpPr/>
          <p:nvPr userDrawn="1"/>
        </p:nvGrpSpPr>
        <p:grpSpPr>
          <a:xfrm>
            <a:off x="1748117" y="3537111"/>
            <a:ext cx="3765177" cy="1035424"/>
            <a:chOff x="0" y="0"/>
            <a:chExt cx="3644153" cy="1035424"/>
          </a:xfrm>
          <a:solidFill>
            <a:schemeClr val="accent1">
              <a:lumMod val="40000"/>
              <a:lumOff val="60000"/>
            </a:schemeClr>
          </a:solidFill>
        </p:grpSpPr>
        <p:sp>
          <p:nvSpPr>
            <p:cNvPr id="8" name="Rectangle 7"/>
            <p:cNvSpPr/>
            <p:nvPr userDrawn="1"/>
          </p:nvSpPr>
          <p:spPr>
            <a:xfrm>
              <a:off x="0" y="0"/>
              <a:ext cx="1048871" cy="10354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effectLst>
                    <a:outerShdw blurRad="38100" dist="38100" dir="2700000" algn="tl">
                      <a:srgbClr val="000000">
                        <a:alpha val="43137"/>
                      </a:srgbClr>
                    </a:outerShdw>
                  </a:effectLst>
                </a:rPr>
                <a:t>ASP</a:t>
              </a:r>
              <a:r>
                <a:rPr lang="en-US" b="1" baseline="0" smtClean="0">
                  <a:effectLst>
                    <a:outerShdw blurRad="38100" dist="38100" dir="2700000" algn="tl">
                      <a:srgbClr val="000000">
                        <a:alpha val="43137"/>
                      </a:srgbClr>
                    </a:outerShdw>
                  </a:effectLst>
                </a:rPr>
                <a:t> .NET MVC</a:t>
              </a:r>
              <a:endParaRPr lang="en-US" b="1">
                <a:effectLst>
                  <a:outerShdw blurRad="38100" dist="38100" dir="2700000" algn="tl">
                    <a:srgbClr val="000000">
                      <a:alpha val="43137"/>
                    </a:srgbClr>
                  </a:outerShdw>
                </a:effectLst>
              </a:endParaRPr>
            </a:p>
          </p:txBody>
        </p:sp>
        <p:sp>
          <p:nvSpPr>
            <p:cNvPr id="9" name="Rectangle 8"/>
            <p:cNvSpPr/>
            <p:nvPr userDrawn="1"/>
          </p:nvSpPr>
          <p:spPr>
            <a:xfrm>
              <a:off x="1048871" y="0"/>
              <a:ext cx="2595282" cy="10354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smtClean="0">
                  <a:ln w="0"/>
                  <a:solidFill>
                    <a:schemeClr val="accent2">
                      <a:lumMod val="50000"/>
                    </a:schemeClr>
                  </a:solidFill>
                  <a:effectLst>
                    <a:outerShdw blurRad="38100" dist="25400" dir="5400000" algn="ctr" rotWithShape="0">
                      <a:srgbClr val="6E747A">
                        <a:alpha val="43000"/>
                      </a:srgbClr>
                    </a:outerShdw>
                  </a:effectLst>
                </a:rPr>
                <a:t>ĐẠI</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HỌC LẠC HỒNG</a:t>
              </a:r>
            </a:p>
            <a:p>
              <a:pPr algn="ctr"/>
              <a:r>
                <a:rPr lang="en-US" b="0" cap="none" spc="0" baseline="0" err="1" smtClean="0">
                  <a:ln w="0"/>
                  <a:solidFill>
                    <a:schemeClr val="accent2">
                      <a:lumMod val="50000"/>
                    </a:schemeClr>
                  </a:solidFill>
                  <a:effectLst>
                    <a:outerShdw blurRad="38100" dist="25400" dir="5400000" algn="ctr" rotWithShape="0">
                      <a:srgbClr val="6E747A">
                        <a:alpha val="43000"/>
                      </a:srgbClr>
                    </a:outerShdw>
                  </a:effectLst>
                </a:rPr>
                <a:t>Khoa</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a:t>
              </a:r>
              <a:r>
                <a:rPr lang="en-US" b="0" cap="none" spc="0" baseline="0" err="1" smtClean="0">
                  <a:ln w="0"/>
                  <a:solidFill>
                    <a:schemeClr val="accent2">
                      <a:lumMod val="50000"/>
                    </a:schemeClr>
                  </a:solidFill>
                  <a:effectLst>
                    <a:outerShdw blurRad="38100" dist="25400" dir="5400000" algn="ctr" rotWithShape="0">
                      <a:srgbClr val="6E747A">
                        <a:alpha val="43000"/>
                      </a:srgbClr>
                    </a:outerShdw>
                  </a:effectLst>
                </a:rPr>
                <a:t>Công</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a:t>
              </a:r>
              <a:r>
                <a:rPr lang="en-US" b="0" cap="none" spc="0" baseline="0" err="1" smtClean="0">
                  <a:ln w="0"/>
                  <a:solidFill>
                    <a:schemeClr val="accent2">
                      <a:lumMod val="50000"/>
                    </a:schemeClr>
                  </a:solidFill>
                  <a:effectLst>
                    <a:outerShdw blurRad="38100" dist="25400" dir="5400000" algn="ctr" rotWithShape="0">
                      <a:srgbClr val="6E747A">
                        <a:alpha val="43000"/>
                      </a:srgbClr>
                    </a:outerShdw>
                  </a:effectLst>
                </a:rPr>
                <a:t>nghệ</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a:t>
              </a:r>
              <a:r>
                <a:rPr lang="en-US" b="0" cap="none" spc="0" baseline="0" err="1" smtClean="0">
                  <a:ln w="0"/>
                  <a:solidFill>
                    <a:schemeClr val="accent2">
                      <a:lumMod val="50000"/>
                    </a:schemeClr>
                  </a:solidFill>
                  <a:effectLst>
                    <a:outerShdw blurRad="38100" dist="25400" dir="5400000" algn="ctr" rotWithShape="0">
                      <a:srgbClr val="6E747A">
                        <a:alpha val="43000"/>
                      </a:srgbClr>
                    </a:outerShdw>
                  </a:effectLst>
                </a:rPr>
                <a:t>thông</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tin</a:t>
              </a:r>
              <a:endParaRPr lang="en-US" b="0" cap="none" spc="0">
                <a:ln w="0"/>
                <a:solidFill>
                  <a:schemeClr val="accent2">
                    <a:lumMod val="50000"/>
                  </a:schemeClr>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smtClean="0"/>
              <a:t>00 | Giới </a:t>
            </a:r>
            <a:r>
              <a:rPr lang="en-US" smtClean="0"/>
              <a:t>thiệu ASP.NET MVC</a:t>
            </a:r>
            <a:endParaRPr lang="en-US"/>
          </a:p>
        </p:txBody>
      </p:sp>
      <p:sp>
        <p:nvSpPr>
          <p:cNvPr id="4" name="Subtitle 3"/>
          <p:cNvSpPr>
            <a:spLocks noGrp="1"/>
          </p:cNvSpPr>
          <p:nvPr>
            <p:ph type="subTitle" idx="1"/>
          </p:nvPr>
        </p:nvSpPr>
        <p:spPr>
          <a:xfrm>
            <a:off x="0" y="5397221"/>
            <a:ext cx="8507897" cy="1460779"/>
          </a:xfrm>
        </p:spPr>
        <p:txBody>
          <a:bodyPr>
            <a:normAutofit/>
          </a:bodyPr>
          <a:lstStyle/>
          <a:p>
            <a:r>
              <a:rPr lang="en-US" sz="1400" smtClean="0"/>
              <a:t>Nguyễn Minh Phúc – Khoa Công nghệ thông tin – Đại học Lạc Hồng</a:t>
            </a:r>
            <a:endParaRPr lang="en-US" sz="140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kiểm nghiệm</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63560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Hệ thống định tuyến mạnh </a:t>
            </a:r>
            <a:r>
              <a:rPr lang="en-US"/>
              <a:t>mẽ </a:t>
            </a:r>
            <a:r>
              <a:rPr lang="en-US" smtClean="0"/>
              <a:t/>
            </a:r>
            <a:br>
              <a:rPr lang="en-US" smtClean="0"/>
            </a:br>
            <a:endParaRPr lang="en-US"/>
          </a:p>
        </p:txBody>
      </p:sp>
      <p:sp>
        <p:nvSpPr>
          <p:cNvPr id="3" name="Content Placeholder 2"/>
          <p:cNvSpPr>
            <a:spLocks noGrp="1"/>
          </p:cNvSpPr>
          <p:nvPr>
            <p:ph sz="quarter" idx="10"/>
          </p:nvPr>
        </p:nvSpPr>
        <p:spPr>
          <a:xfrm>
            <a:off x="404813" y="1388226"/>
            <a:ext cx="11525250" cy="5290388"/>
          </a:xfrm>
        </p:spPr>
        <p:txBody>
          <a:bodyPr/>
          <a:lstStyle/>
          <a:p>
            <a:r>
              <a:rPr lang="en-US" smtClean="0"/>
              <a:t>Định tuyến URLs được dụng</a:t>
            </a:r>
          </a:p>
          <a:p>
            <a:endParaRPr lang="en-US"/>
          </a:p>
          <a:p>
            <a:endParaRPr lang="en-US" smtClean="0"/>
          </a:p>
          <a:p>
            <a:endParaRPr lang="en-US"/>
          </a:p>
          <a:p>
            <a:endParaRPr lang="en-US" smtClean="0"/>
          </a:p>
          <a:p>
            <a:r>
              <a:rPr lang="en-US" smtClean="0"/>
              <a:t>Giúp tối ưu trong bộ máy tìm kiếm. </a:t>
            </a:r>
          </a:p>
          <a:p>
            <a:endParaRPr lang="en-US"/>
          </a:p>
        </p:txBody>
      </p:sp>
      <p:pic>
        <p:nvPicPr>
          <p:cNvPr id="4" name="Picture 3"/>
          <p:cNvPicPr>
            <a:picLocks noChangeAspect="1"/>
          </p:cNvPicPr>
          <p:nvPr/>
        </p:nvPicPr>
        <p:blipFill>
          <a:blip r:embed="rId2"/>
          <a:stretch>
            <a:fillRect/>
          </a:stretch>
        </p:blipFill>
        <p:spPr>
          <a:xfrm>
            <a:off x="563371" y="2032000"/>
            <a:ext cx="10312591" cy="974725"/>
          </a:xfrm>
          <a:prstGeom prst="rect">
            <a:avLst/>
          </a:prstGeom>
        </p:spPr>
      </p:pic>
      <p:pic>
        <p:nvPicPr>
          <p:cNvPr id="5" name="Picture 4"/>
          <p:cNvPicPr>
            <a:picLocks noChangeAspect="1"/>
          </p:cNvPicPr>
          <p:nvPr/>
        </p:nvPicPr>
        <p:blipFill>
          <a:blip r:embed="rId3"/>
          <a:stretch>
            <a:fillRect/>
          </a:stretch>
        </p:blipFill>
        <p:spPr>
          <a:xfrm>
            <a:off x="563371" y="3344905"/>
            <a:ext cx="8149173" cy="611188"/>
          </a:xfrm>
          <a:prstGeom prst="rect">
            <a:avLst/>
          </a:prstGeom>
        </p:spPr>
      </p:pic>
    </p:spTree>
    <p:extLst>
      <p:ext uri="{BB962C8B-B14F-4D97-AF65-F5344CB8AC3E}">
        <p14:creationId xmlns:p14="http://schemas.microsoft.com/office/powerpoint/2010/main" val="420087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Xây dựng dựa trên những phần tốt nhất của nền tảng </a:t>
            </a:r>
            <a:r>
              <a:rPr lang="en-US"/>
              <a:t>ASP.NET </a:t>
            </a:r>
            <a:r>
              <a:rPr lang="en-US" smtClean="0"/>
              <a:t/>
            </a:r>
            <a:br>
              <a:rPr lang="en-US" smtClean="0"/>
            </a:br>
            <a:endParaRPr lang="en-US"/>
          </a:p>
        </p:txBody>
      </p:sp>
      <p:sp>
        <p:nvSpPr>
          <p:cNvPr id="3" name="Content Placeholder 2"/>
          <p:cNvSpPr>
            <a:spLocks noGrp="1"/>
          </p:cNvSpPr>
          <p:nvPr>
            <p:ph sz="quarter" idx="10"/>
          </p:nvPr>
        </p:nvSpPr>
        <p:spPr/>
        <p:txBody>
          <a:bodyPr/>
          <a:lstStyle/>
          <a:p>
            <a:r>
              <a:rPr lang="en-US" smtClean="0"/>
              <a:t>ASP.Net MVC xây dựng dựa trên nền tảng của .Net</a:t>
            </a:r>
          </a:p>
          <a:p>
            <a:r>
              <a:rPr lang="en-US" smtClean="0"/>
              <a:t>Các tính năng tạo sẵn của nền tảng ASP.NET như:</a:t>
            </a:r>
          </a:p>
          <a:p>
            <a:pPr lvl="1"/>
            <a:r>
              <a:rPr lang="en-US" smtClean="0"/>
              <a:t>Chứng thực, Thành viên, vai trò, cấu hình, và toàn cầu hóa.</a:t>
            </a:r>
            <a:endParaRPr lang="en-US"/>
          </a:p>
        </p:txBody>
      </p:sp>
    </p:spTree>
    <p:extLst>
      <p:ext uri="{BB962C8B-B14F-4D97-AF65-F5344CB8AC3E}">
        <p14:creationId xmlns:p14="http://schemas.microsoft.com/office/powerpoint/2010/main" val="135934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API hiện đại</a:t>
            </a:r>
            <a:endParaRPr lang="en-US"/>
          </a:p>
        </p:txBody>
      </p:sp>
      <p:sp>
        <p:nvSpPr>
          <p:cNvPr id="3" name="Content Placeholder 2"/>
          <p:cNvSpPr>
            <a:spLocks noGrp="1"/>
          </p:cNvSpPr>
          <p:nvPr>
            <p:ph sz="quarter" idx="10"/>
          </p:nvPr>
        </p:nvSpPr>
        <p:spPr/>
        <p:txBody>
          <a:bodyPr/>
          <a:lstStyle/>
          <a:p>
            <a:r>
              <a:rPr lang="en-US" smtClean="0"/>
              <a:t>Tận dụng ưu điềm của ngôn ngữ lập trình hiện đại:</a:t>
            </a:r>
          </a:p>
          <a:p>
            <a:pPr lvl="1"/>
            <a:r>
              <a:rPr lang="en-US" smtClean="0"/>
              <a:t>T</a:t>
            </a:r>
            <a:r>
              <a:rPr lang="vi-VN" smtClean="0"/>
              <a:t>ừ </a:t>
            </a:r>
            <a:r>
              <a:rPr lang="vi-VN"/>
              <a:t>khoá </a:t>
            </a:r>
            <a:r>
              <a:rPr lang="vi-VN" smtClean="0"/>
              <a:t>chờ</a:t>
            </a:r>
            <a:r>
              <a:rPr lang="en-US" smtClean="0"/>
              <a:t> (Wait)</a:t>
            </a:r>
          </a:p>
          <a:p>
            <a:pPr lvl="1"/>
            <a:r>
              <a:rPr lang="en-US"/>
              <a:t>P</a:t>
            </a:r>
            <a:r>
              <a:rPr lang="vi-VN" smtClean="0"/>
              <a:t>hương </a:t>
            </a:r>
            <a:r>
              <a:rPr lang="vi-VN"/>
              <a:t>thức </a:t>
            </a:r>
            <a:r>
              <a:rPr lang="vi-VN"/>
              <a:t>mở </a:t>
            </a:r>
            <a:r>
              <a:rPr lang="vi-VN" smtClean="0"/>
              <a:t>rộng</a:t>
            </a:r>
            <a:endParaRPr lang="en-US" smtClean="0"/>
          </a:p>
          <a:p>
            <a:pPr lvl="1"/>
            <a:r>
              <a:rPr lang="en-US"/>
              <a:t>Đ</a:t>
            </a:r>
            <a:r>
              <a:rPr lang="vi-VN" smtClean="0"/>
              <a:t>ịnh </a:t>
            </a:r>
            <a:r>
              <a:rPr lang="vi-VN"/>
              <a:t>nghĩa </a:t>
            </a:r>
            <a:r>
              <a:rPr lang="vi-VN" smtClean="0"/>
              <a:t>lambdam</a:t>
            </a:r>
            <a:endParaRPr lang="en-US" smtClean="0"/>
          </a:p>
          <a:p>
            <a:pPr lvl="1"/>
            <a:r>
              <a:rPr lang="en-US" smtClean="0"/>
              <a:t>F</a:t>
            </a:r>
            <a:r>
              <a:rPr lang="vi-VN" smtClean="0"/>
              <a:t>ile </a:t>
            </a:r>
            <a:r>
              <a:rPr lang="vi-VN"/>
              <a:t>dynamic và </a:t>
            </a:r>
            <a:r>
              <a:rPr lang="vi-VN"/>
              <a:t>ẩn </a:t>
            </a:r>
            <a:r>
              <a:rPr lang="vi-VN" smtClean="0"/>
              <a:t>danh</a:t>
            </a:r>
            <a:endParaRPr lang="en-US" smtClean="0"/>
          </a:p>
          <a:p>
            <a:pPr lvl="1"/>
            <a:r>
              <a:rPr lang="en-US" smtClean="0"/>
              <a:t>N</a:t>
            </a:r>
            <a:r>
              <a:rPr lang="vi-VN" smtClean="0"/>
              <a:t>gôn </a:t>
            </a:r>
            <a:r>
              <a:rPr lang="vi-VN"/>
              <a:t>ngữ truy xuất tích hợp (LINQLanguage Integrated Query)</a:t>
            </a:r>
            <a:endParaRPr lang="en-US"/>
          </a:p>
        </p:txBody>
      </p:sp>
    </p:spTree>
    <p:extLst>
      <p:ext uri="{BB962C8B-B14F-4D97-AF65-F5344CB8AC3E}">
        <p14:creationId xmlns:p14="http://schemas.microsoft.com/office/powerpoint/2010/main" val="179421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ASP.NET MVC là mã nguồn </a:t>
            </a:r>
            <a:r>
              <a:rPr lang="en-US"/>
              <a:t>mở </a:t>
            </a:r>
            <a:r>
              <a:rPr lang="en-US" smtClean="0"/>
              <a:t/>
            </a:r>
            <a:br>
              <a:rPr lang="en-US" smtClean="0"/>
            </a:br>
            <a:endParaRPr lang="en-US"/>
          </a:p>
        </p:txBody>
      </p:sp>
      <p:sp>
        <p:nvSpPr>
          <p:cNvPr id="3" name="Content Placeholder 2"/>
          <p:cNvSpPr>
            <a:spLocks noGrp="1"/>
          </p:cNvSpPr>
          <p:nvPr>
            <p:ph sz="quarter" idx="10"/>
          </p:nvPr>
        </p:nvSpPr>
        <p:spPr/>
        <p:txBody>
          <a:bodyPr/>
          <a:lstStyle/>
          <a:p>
            <a:r>
              <a:rPr lang="en-US" smtClean="0"/>
              <a:t>Là điều quan trọng cần quan tâm</a:t>
            </a:r>
            <a:endParaRPr lang="en-US"/>
          </a:p>
        </p:txBody>
      </p:sp>
    </p:spTree>
    <p:extLst>
      <p:ext uri="{BB962C8B-B14F-4D97-AF65-F5344CB8AC3E}">
        <p14:creationId xmlns:p14="http://schemas.microsoft.com/office/powerpoint/2010/main" val="175893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grpSp>
        <p:nvGrpSpPr>
          <p:cNvPr id="4" name="Group 3"/>
          <p:cNvGrpSpPr/>
          <p:nvPr/>
        </p:nvGrpSpPr>
        <p:grpSpPr>
          <a:xfrm>
            <a:off x="1580454" y="1996560"/>
            <a:ext cx="9122551" cy="4462989"/>
            <a:chOff x="2057400" y="2021960"/>
            <a:chExt cx="9122551" cy="4462989"/>
          </a:xfrm>
        </p:grpSpPr>
        <p:grpSp>
          <p:nvGrpSpPr>
            <p:cNvPr id="5" name="Group 4"/>
            <p:cNvGrpSpPr/>
            <p:nvPr/>
          </p:nvGrpSpPr>
          <p:grpSpPr>
            <a:xfrm>
              <a:off x="5862969" y="3008036"/>
              <a:ext cx="685800" cy="1293628"/>
              <a:chOff x="5751512" y="2676655"/>
              <a:chExt cx="685800" cy="1293628"/>
            </a:xfrm>
          </p:grpSpPr>
          <p:sp>
            <p:nvSpPr>
              <p:cNvPr id="21" name="Left Arrow 20"/>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2" name="Freeform 21"/>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grpSp>
        <p:grpSp>
          <p:nvGrpSpPr>
            <p:cNvPr id="6" name="Group 5"/>
            <p:cNvGrpSpPr/>
            <p:nvPr/>
          </p:nvGrpSpPr>
          <p:grpSpPr>
            <a:xfrm>
              <a:off x="5062869" y="5712006"/>
              <a:ext cx="1354352" cy="530225"/>
              <a:chOff x="4951412" y="5380624"/>
              <a:chExt cx="1354352" cy="530225"/>
            </a:xfrm>
          </p:grpSpPr>
          <p:sp>
            <p:nvSpPr>
              <p:cNvPr id="19" name="Freeform 18"/>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20" name="Right Arrow 19"/>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grpSp>
          <p:nvGrpSpPr>
            <p:cNvPr id="7" name="Group 6"/>
            <p:cNvGrpSpPr/>
            <p:nvPr/>
          </p:nvGrpSpPr>
          <p:grpSpPr>
            <a:xfrm>
              <a:off x="5062870" y="2021960"/>
              <a:ext cx="6117081" cy="999461"/>
              <a:chOff x="4951412" y="1690578"/>
              <a:chExt cx="6117081" cy="999461"/>
            </a:xfrm>
          </p:grpSpPr>
          <p:sp>
            <p:nvSpPr>
              <p:cNvPr id="17" name="Rectangle 16"/>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18"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Controller</a:t>
                </a:r>
              </a:p>
              <a:p>
                <a:pPr marL="0" lvl="1" indent="0" defTabSz="685864">
                  <a:spcBef>
                    <a:spcPts val="600"/>
                  </a:spcBef>
                  <a:buNone/>
                  <a:defRPr/>
                </a:pPr>
                <a:r>
                  <a:rPr lang="en-US" sz="2000" dirty="0">
                    <a:latin typeface="Segoe UI"/>
                  </a:rPr>
                  <a:t>Retrieves Model</a:t>
                </a:r>
              </a:p>
              <a:p>
                <a:pPr marL="0" lvl="1" indent="0" defTabSz="685864">
                  <a:spcBef>
                    <a:spcPts val="600"/>
                  </a:spcBef>
                  <a:buNone/>
                  <a:defRPr/>
                </a:pPr>
                <a:r>
                  <a:rPr lang="en-US" sz="2000" dirty="0">
                    <a:latin typeface="Segoe UI"/>
                  </a:rPr>
                  <a:t>“Does Stuff”</a:t>
                </a:r>
              </a:p>
            </p:txBody>
          </p:sp>
        </p:grpSp>
        <p:grpSp>
          <p:nvGrpSpPr>
            <p:cNvPr id="8" name="Group 7"/>
            <p:cNvGrpSpPr/>
            <p:nvPr/>
          </p:nvGrpSpPr>
          <p:grpSpPr>
            <a:xfrm>
              <a:off x="5062870" y="4294578"/>
              <a:ext cx="6117081" cy="1006547"/>
              <a:chOff x="4951412" y="3963196"/>
              <a:chExt cx="6117081" cy="1006547"/>
            </a:xfrm>
          </p:grpSpPr>
          <p:sp>
            <p:nvSpPr>
              <p:cNvPr id="15" name="Rectangle 14"/>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16"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View</a:t>
                </a:r>
              </a:p>
              <a:p>
                <a:pPr marL="0" lvl="1" indent="0" defTabSz="685864">
                  <a:spcBef>
                    <a:spcPts val="600"/>
                  </a:spcBef>
                  <a:buNone/>
                  <a:defRPr/>
                </a:pPr>
                <a:r>
                  <a:rPr lang="en-US" sz="2000" dirty="0">
                    <a:latin typeface="Segoe UI"/>
                  </a:rPr>
                  <a:t>Visually represents</a:t>
                </a:r>
              </a:p>
              <a:p>
                <a:pPr marL="0" lvl="1" indent="0" defTabSz="685864">
                  <a:spcBef>
                    <a:spcPts val="600"/>
                  </a:spcBef>
                  <a:buNone/>
                  <a:defRPr/>
                </a:pPr>
                <a:r>
                  <a:rPr lang="en-US" sz="2000" dirty="0">
                    <a:latin typeface="Segoe UI"/>
                  </a:rPr>
                  <a:t>the model</a:t>
                </a:r>
              </a:p>
            </p:txBody>
          </p:sp>
        </p:grpSp>
        <p:sp>
          <p:nvSpPr>
            <p:cNvPr id="9" name="Right Arrow 8"/>
            <p:cNvSpPr/>
            <p:nvPr/>
          </p:nvSpPr>
          <p:spPr bwMode="auto">
            <a:xfrm>
              <a:off x="2057400" y="2021961"/>
              <a:ext cx="2286000" cy="999459"/>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10" name="Left Arrow 9"/>
            <p:cNvSpPr/>
            <p:nvPr/>
          </p:nvSpPr>
          <p:spPr bwMode="auto">
            <a:xfrm>
              <a:off x="2057400" y="4294578"/>
              <a:ext cx="2286000" cy="999459"/>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11" name="Content Placeholder 2"/>
            <p:cNvSpPr txBox="1">
              <a:spLocks/>
            </p:cNvSpPr>
            <p:nvPr/>
          </p:nvSpPr>
          <p:spPr>
            <a:xfrm>
              <a:off x="6736509"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12" name="TextBox 11"/>
            <p:cNvSpPr txBox="1"/>
            <p:nvPr/>
          </p:nvSpPr>
          <p:spPr>
            <a:xfrm>
              <a:off x="6417221"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13" name="TextBox 12"/>
            <p:cNvSpPr txBox="1"/>
            <p:nvPr/>
          </p:nvSpPr>
          <p:spPr>
            <a:xfrm>
              <a:off x="2758968"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14" name="TextBox 13"/>
            <p:cNvSpPr txBox="1"/>
            <p:nvPr/>
          </p:nvSpPr>
          <p:spPr>
            <a:xfrm>
              <a:off x="3164685"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grpSp>
    </p:spTree>
    <p:extLst>
      <p:ext uri="{BB962C8B-B14F-4D97-AF65-F5344CB8AC3E}">
        <p14:creationId xmlns:p14="http://schemas.microsoft.com/office/powerpoint/2010/main" val="2977836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Môi trường học tập</a:t>
            </a:r>
            <a:endParaRPr lang="en-US"/>
          </a:p>
        </p:txBody>
      </p:sp>
      <p:sp>
        <p:nvSpPr>
          <p:cNvPr id="3" name="Content Placeholder 2"/>
          <p:cNvSpPr>
            <a:spLocks noGrp="1"/>
          </p:cNvSpPr>
          <p:nvPr>
            <p:ph sz="quarter" idx="10"/>
          </p:nvPr>
        </p:nvSpPr>
        <p:spPr/>
        <p:txBody>
          <a:bodyPr/>
          <a:lstStyle/>
          <a:p>
            <a:r>
              <a:rPr lang="en-US" smtClean="0"/>
              <a:t>Sử dụng visual strudio 2013 (hoặc hơn)</a:t>
            </a:r>
          </a:p>
          <a:p>
            <a:r>
              <a:rPr lang="en-US" smtClean="0"/>
              <a:t>Sql Server 2008 (hoặc hơn)</a:t>
            </a:r>
          </a:p>
          <a:p>
            <a:r>
              <a:rPr lang="en-US" smtClean="0"/>
              <a:t>Empty Framework, .Net Framework 4.5 (hoặc hơn) </a:t>
            </a:r>
            <a:endParaRPr lang="en-US"/>
          </a:p>
        </p:txBody>
      </p:sp>
    </p:spTree>
    <p:extLst>
      <p:ext uri="{BB962C8B-B14F-4D97-AF65-F5344CB8AC3E}">
        <p14:creationId xmlns:p14="http://schemas.microsoft.com/office/powerpoint/2010/main" val="259476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sử</a:t>
            </a:r>
            <a:endParaRPr lang="en-US"/>
          </a:p>
        </p:txBody>
      </p:sp>
      <p:pic>
        <p:nvPicPr>
          <p:cNvPr id="4" name="Content Placeholder 3"/>
          <p:cNvPicPr>
            <a:picLocks noGrp="1" noChangeAspect="1"/>
          </p:cNvPicPr>
          <p:nvPr>
            <p:ph sz="quarter" idx="10"/>
          </p:nvPr>
        </p:nvPicPr>
        <p:blipFill>
          <a:blip r:embed="rId3"/>
          <a:stretch>
            <a:fillRect/>
          </a:stretch>
        </p:blipFill>
        <p:spPr>
          <a:xfrm>
            <a:off x="1506230" y="1245702"/>
            <a:ext cx="9271000" cy="5378472"/>
          </a:xfrm>
          <a:prstGeom prst="rect">
            <a:avLst/>
          </a:prstGeom>
        </p:spPr>
      </p:pic>
    </p:spTree>
    <p:extLst>
      <p:ext uri="{BB962C8B-B14F-4D97-AF65-F5344CB8AC3E}">
        <p14:creationId xmlns:p14="http://schemas.microsoft.com/office/powerpoint/2010/main" val="54761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Điều bất ổn của Web Form</a:t>
            </a:r>
            <a:endParaRPr lang="en-US"/>
          </a:p>
        </p:txBody>
      </p:sp>
      <p:sp>
        <p:nvSpPr>
          <p:cNvPr id="3" name="Content Placeholder 2"/>
          <p:cNvSpPr>
            <a:spLocks noGrp="1"/>
          </p:cNvSpPr>
          <p:nvPr>
            <p:ph sz="quarter" idx="10"/>
          </p:nvPr>
        </p:nvSpPr>
        <p:spPr/>
        <p:txBody>
          <a:bodyPr/>
          <a:lstStyle/>
          <a:p>
            <a:r>
              <a:rPr lang="en-US" smtClean="0"/>
              <a:t>Tầm quan trọng của view state: </a:t>
            </a:r>
          </a:p>
          <a:p>
            <a:r>
              <a:rPr lang="en-US" smtClean="0"/>
              <a:t>Chu kỳ tồn tại của trang</a:t>
            </a:r>
          </a:p>
          <a:p>
            <a:r>
              <a:rPr lang="en-US" smtClean="0"/>
              <a:t>Cảm giác về phân chia các vần đề sai.</a:t>
            </a:r>
          </a:p>
          <a:p>
            <a:r>
              <a:rPr lang="en-US" smtClean="0"/>
              <a:t>Giới hạn kiểm soát trong HTML</a:t>
            </a:r>
          </a:p>
          <a:p>
            <a:r>
              <a:rPr lang="en-US" smtClean="0"/>
              <a:t>Sự trừu tượng sai, lệch lạc</a:t>
            </a:r>
          </a:p>
          <a:p>
            <a:r>
              <a:rPr lang="en-US" smtClean="0"/>
              <a:t>Khả năng nghiệm thu kém</a:t>
            </a:r>
            <a:endParaRPr lang="en-US"/>
          </a:p>
        </p:txBody>
      </p:sp>
    </p:spTree>
    <p:extLst>
      <p:ext uri="{BB962C8B-B14F-4D97-AF65-F5344CB8AC3E}">
        <p14:creationId xmlns:p14="http://schemas.microsoft.com/office/powerpoint/2010/main" val="397214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phát triển web hiện nay</a:t>
            </a:r>
            <a:endParaRPr lang="en-US"/>
          </a:p>
        </p:txBody>
      </p:sp>
      <p:sp>
        <p:nvSpPr>
          <p:cNvPr id="3" name="Content Placeholder 2"/>
          <p:cNvSpPr>
            <a:spLocks noGrp="1"/>
          </p:cNvSpPr>
          <p:nvPr>
            <p:ph sz="quarter" idx="10"/>
          </p:nvPr>
        </p:nvSpPr>
        <p:spPr/>
        <p:txBody>
          <a:bodyPr/>
          <a:lstStyle/>
          <a:p>
            <a:r>
              <a:rPr lang="en-US" smtClean="0"/>
              <a:t>Công nghệ web phát triển nhanh chóng:</a:t>
            </a:r>
          </a:p>
          <a:p>
            <a:r>
              <a:rPr lang="en-US" smtClean="0"/>
              <a:t>Các tiêu chuẩn về web và REST</a:t>
            </a:r>
          </a:p>
          <a:p>
            <a:pPr lvl="1"/>
            <a:r>
              <a:rPr lang="en-US" smtClean="0"/>
              <a:t>HTML5: dần dần cho client xử lý nhiều hơn những công việc của server)</a:t>
            </a:r>
          </a:p>
          <a:p>
            <a:pPr lvl="1"/>
            <a:r>
              <a:rPr lang="en-US" smtClean="0"/>
              <a:t>JavaScript: AngularJS, jquery, Jquery UI, Jquery Mobile</a:t>
            </a:r>
          </a:p>
          <a:p>
            <a:pPr lvl="1"/>
            <a:r>
              <a:rPr lang="en-US" smtClean="0"/>
              <a:t>REST (Representational state transfer): Giao thức truyền thông 2 chiều.</a:t>
            </a:r>
          </a:p>
          <a:p>
            <a:r>
              <a:rPr lang="en-US" smtClean="0"/>
              <a:t>Sự phát triển kiểm thử, linh hoạt</a:t>
            </a:r>
          </a:p>
          <a:p>
            <a:r>
              <a:rPr lang="en-US" smtClean="0"/>
              <a:t>Ruby on Rails: công nghệ viết web trên mô hình MVC.</a:t>
            </a:r>
          </a:p>
          <a:p>
            <a:r>
              <a:rPr lang="en-US" smtClean="0"/>
              <a:t>Node.js- Ajax, Jquery, V8 JavaScript của google</a:t>
            </a:r>
          </a:p>
          <a:p>
            <a:endParaRPr lang="en-US" smtClean="0"/>
          </a:p>
          <a:p>
            <a:pPr lvl="1"/>
            <a:endParaRPr lang="en-US"/>
          </a:p>
        </p:txBody>
      </p:sp>
    </p:spTree>
    <p:extLst>
      <p:ext uri="{BB962C8B-B14F-4D97-AF65-F5344CB8AC3E}">
        <p14:creationId xmlns:p14="http://schemas.microsoft.com/office/powerpoint/2010/main" val="1706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phát triển web hiện nay</a:t>
            </a:r>
            <a:endParaRPr lang="en-US"/>
          </a:p>
        </p:txBody>
      </p:sp>
      <p:sp>
        <p:nvSpPr>
          <p:cNvPr id="3" name="Content Placeholder 2"/>
          <p:cNvSpPr>
            <a:spLocks noGrp="1"/>
          </p:cNvSpPr>
          <p:nvPr>
            <p:ph sz="quarter" idx="10"/>
          </p:nvPr>
        </p:nvSpPr>
        <p:spPr/>
        <p:txBody>
          <a:bodyPr/>
          <a:lstStyle/>
          <a:p>
            <a:r>
              <a:rPr lang="vi-VN"/>
              <a:t>Các đổi mới chủ chốt được liệt kê như sau: </a:t>
            </a:r>
          </a:p>
          <a:p>
            <a:pPr lvl="1"/>
            <a:r>
              <a:rPr lang="en-US" smtClean="0"/>
              <a:t>S</a:t>
            </a:r>
            <a:r>
              <a:rPr lang="vi-VN" smtClean="0"/>
              <a:t>ử </a:t>
            </a:r>
            <a:r>
              <a:rPr lang="vi-VN"/>
              <a:t>dụng </a:t>
            </a:r>
            <a:r>
              <a:rPr lang="vi-VN"/>
              <a:t>JavaScript</a:t>
            </a:r>
            <a:r>
              <a:rPr lang="vi-VN" smtClean="0"/>
              <a:t>:</a:t>
            </a:r>
            <a:r>
              <a:rPr lang="en-US" smtClean="0"/>
              <a:t> </a:t>
            </a:r>
            <a:r>
              <a:rPr lang="vi-VN" smtClean="0"/>
              <a:t>Các </a:t>
            </a:r>
            <a:r>
              <a:rPr lang="vi-VN"/>
              <a:t>nhà phát triển chỉ cần làm việc trên một loại ngôn </a:t>
            </a:r>
            <a:r>
              <a:rPr lang="vi-VN"/>
              <a:t>ngữ</a:t>
            </a:r>
            <a:r>
              <a:rPr lang="vi-VN" smtClean="0"/>
              <a:t>,</a:t>
            </a:r>
            <a:r>
              <a:rPr lang="en-US" smtClean="0"/>
              <a:t> </a:t>
            </a:r>
            <a:r>
              <a:rPr lang="vi-VN" smtClean="0"/>
              <a:t>từ </a:t>
            </a:r>
            <a:r>
              <a:rPr lang="vi-VN"/>
              <a:t>code trên client,thông qua logic server,và thậm chí trong logic truy xuất dữ liệu qua CouchDB hoặc </a:t>
            </a:r>
            <a:r>
              <a:rPr lang="vi-VN"/>
              <a:t>tương </a:t>
            </a:r>
            <a:r>
              <a:rPr lang="vi-VN" smtClean="0"/>
              <a:t>tự</a:t>
            </a:r>
            <a:r>
              <a:rPr lang="en-US" smtClean="0"/>
              <a:t>.</a:t>
            </a:r>
          </a:p>
          <a:p>
            <a:pPr lvl="1"/>
            <a:r>
              <a:rPr lang="vi-VN"/>
              <a:t> Không đồng bộ hoàn toàn:hàm API của Node.js không để lộ ra bất kì cách nào ngăn chặn một luồng trong khi chờ dữ liệu input/output (I/O) hoặc bất kì hoạt động khác.Tất cả I/O được cài đặt ngay khi bắt đầu tiến trình và sau đó nhận tin gọi ngược lại khi I/O hoàn thành.Điều này có nghĩa Node.js tận dụng hiệu quả tài nguyên hệ thống và có thể xử lý 10000 yêu cầu cùng lúc trên </a:t>
            </a:r>
            <a:r>
              <a:rPr lang="vi-VN"/>
              <a:t>mỗi </a:t>
            </a:r>
            <a:r>
              <a:rPr lang="vi-VN" smtClean="0"/>
              <a:t>CPU</a:t>
            </a:r>
            <a:endParaRPr lang="en-US" smtClean="0"/>
          </a:p>
          <a:p>
            <a:pPr lvl="1"/>
            <a:r>
              <a:rPr lang="vi-VN"/>
              <a:t>Nhiều nền tảng JavaScript  từ phía Client mới nổi,như AngularJS,có những hỗ trợ công cụ dựa trên việc dùng Node.js</a:t>
            </a:r>
            <a:endParaRPr lang="en-US"/>
          </a:p>
        </p:txBody>
      </p:sp>
    </p:spTree>
    <p:extLst>
      <p:ext uri="{BB962C8B-B14F-4D97-AF65-F5344CB8AC3E}">
        <p14:creationId xmlns:p14="http://schemas.microsoft.com/office/powerpoint/2010/main" val="303638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Lợi ích quan trọng của ASP.NET MVC </a:t>
            </a:r>
          </a:p>
        </p:txBody>
      </p:sp>
      <p:sp>
        <p:nvSpPr>
          <p:cNvPr id="3" name="Content Placeholder 2"/>
          <p:cNvSpPr>
            <a:spLocks noGrp="1"/>
          </p:cNvSpPr>
          <p:nvPr>
            <p:ph sz="quarter" idx="10"/>
          </p:nvPr>
        </p:nvSpPr>
        <p:spPr/>
        <p:txBody>
          <a:bodyPr/>
          <a:lstStyle/>
          <a:p>
            <a:r>
              <a:rPr lang="en-US" smtClean="0"/>
              <a:t>Một nền tảng viết web thay thế cho web form.</a:t>
            </a:r>
          </a:p>
          <a:p>
            <a:r>
              <a:rPr lang="en-US" smtClean="0"/>
              <a:t>Cấu trúc MVC (1978)</a:t>
            </a:r>
          </a:p>
          <a:p>
            <a:pPr lvl="1"/>
            <a:r>
              <a:rPr lang="en-US" smtClean="0"/>
              <a:t>Tương tác người dung với một ứng dụng MVC tuân theo 1 chu kì tự nhiện: người dung thực hiện 1 hành động - ứng dụng thay đổi mô hình dữ liệu – Đưa ra một view đã được cập nhật đến người dung</a:t>
            </a:r>
          </a:p>
          <a:p>
            <a:pPr lvl="1"/>
            <a:r>
              <a:rPr lang="en-US" smtClean="0"/>
              <a:t>Các ứng dụng web đòi hỏi phải kết hợp một vài công nghệ ( csdl, HTML, mã thực thi) thường được chia Thành các tầng hay lớp.</a:t>
            </a:r>
          </a:p>
          <a:p>
            <a:r>
              <a:rPr lang="en-US">
                <a:sym typeface="Wingdings" panose="05000000000000000000" pitchFamily="2" charset="2"/>
              </a:rPr>
              <a:t> ASP. Net MVC Framwork thực hiện mô hình, cung cấp sự cải thiện trong phân chia của quan hệ</a:t>
            </a:r>
            <a:endParaRPr lang="en-US"/>
          </a:p>
        </p:txBody>
      </p:sp>
    </p:spTree>
    <p:extLst>
      <p:ext uri="{BB962C8B-B14F-4D97-AF65-F5344CB8AC3E}">
        <p14:creationId xmlns:p14="http://schemas.microsoft.com/office/powerpoint/2010/main" val="208504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Khả năng mở rộng</a:t>
            </a:r>
            <a:br>
              <a:rPr lang="en-US" smtClean="0"/>
            </a:br>
            <a:endParaRPr lang="en-US"/>
          </a:p>
        </p:txBody>
      </p:sp>
      <p:sp>
        <p:nvSpPr>
          <p:cNvPr id="3" name="Content Placeholder 2"/>
          <p:cNvSpPr>
            <a:spLocks noGrp="1"/>
          </p:cNvSpPr>
          <p:nvPr>
            <p:ph sz="quarter" idx="10"/>
          </p:nvPr>
        </p:nvSpPr>
        <p:spPr/>
        <p:txBody>
          <a:bodyPr/>
          <a:lstStyle/>
          <a:p>
            <a:r>
              <a:rPr lang="vi-VN"/>
              <a:t>MVC Framework được xây dựng như một loạt các thành phần độc lập đáp ứng giao diện .NET hay được xây dựng trên một lớp cơ sở trừu tượng.Bạn có thể dễ dàng thay thế các thành phần,như hệ thống định tuyến,cơ chế view,và controller,với từng thứ khác tuỳ vào thiết lập </a:t>
            </a:r>
            <a:r>
              <a:rPr lang="vi-VN"/>
              <a:t>của </a:t>
            </a:r>
            <a:r>
              <a:rPr lang="vi-VN" smtClean="0"/>
              <a:t>bạn</a:t>
            </a:r>
            <a:endParaRPr lang="en-US" smtClean="0"/>
          </a:p>
          <a:p>
            <a:r>
              <a:rPr lang="en-US" smtClean="0"/>
              <a:t>Có 3 lựa chọn</a:t>
            </a:r>
          </a:p>
          <a:p>
            <a:pPr lvl="1"/>
            <a:r>
              <a:rPr lang="en-US" smtClean="0"/>
              <a:t>Sử dụng các cài đặt mặc định.</a:t>
            </a:r>
          </a:p>
          <a:p>
            <a:pPr lvl="1"/>
            <a:r>
              <a:rPr lang="en-US" smtClean="0"/>
              <a:t>Rút ra một lớp con.</a:t>
            </a:r>
          </a:p>
          <a:p>
            <a:pPr lvl="1"/>
            <a:r>
              <a:rPr lang="en-US" smtClean="0"/>
              <a:t>Thay thế hoàn toàn các Thành phần mặc định</a:t>
            </a:r>
            <a:endParaRPr lang="en-US"/>
          </a:p>
        </p:txBody>
      </p:sp>
    </p:spTree>
    <p:extLst>
      <p:ext uri="{BB962C8B-B14F-4D97-AF65-F5344CB8AC3E}">
        <p14:creationId xmlns:p14="http://schemas.microsoft.com/office/powerpoint/2010/main" val="375097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Kiểm soát chặt chẽ hơn đối với HTML </a:t>
            </a:r>
            <a:r>
              <a:rPr lang="vi-VN"/>
              <a:t>và </a:t>
            </a:r>
            <a:r>
              <a:rPr lang="vi-VN" smtClean="0"/>
              <a:t>HTTP</a:t>
            </a:r>
            <a:r>
              <a:rPr lang="en-US" smtClean="0"/>
              <a:t/>
            </a:r>
            <a:br>
              <a:rPr lang="en-US" smtClean="0"/>
            </a:br>
            <a:endParaRPr lang="en-US"/>
          </a:p>
        </p:txBody>
      </p:sp>
      <p:sp>
        <p:nvSpPr>
          <p:cNvPr id="3" name="Content Placeholder 2"/>
          <p:cNvSpPr>
            <a:spLocks noGrp="1"/>
          </p:cNvSpPr>
          <p:nvPr>
            <p:ph sz="quarter" idx="10"/>
          </p:nvPr>
        </p:nvSpPr>
        <p:spPr/>
        <p:txBody>
          <a:bodyPr/>
          <a:lstStyle/>
          <a:p>
            <a:r>
              <a:rPr lang="en-US" smtClean="0"/>
              <a:t>Tích hợp hỗ trọ HTML</a:t>
            </a:r>
          </a:p>
          <a:p>
            <a:r>
              <a:rPr lang="en-US" smtClean="0"/>
              <a:t>Dễ dàng sử dụng các thư viện giao diện lai tạo tốt nhất như Jquery UI, Bootstrap, css. </a:t>
            </a:r>
          </a:p>
          <a:p>
            <a:r>
              <a:rPr lang="en-US"/>
              <a:t>ASP.NET MVC làm việc phối hợp cùng HTTP</a:t>
            </a:r>
          </a:p>
        </p:txBody>
      </p:sp>
    </p:spTree>
    <p:extLst>
      <p:ext uri="{BB962C8B-B14F-4D97-AF65-F5344CB8AC3E}">
        <p14:creationId xmlns:p14="http://schemas.microsoft.com/office/powerpoint/2010/main" val="12260340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MVC.potx" id="{FA83B7ED-B7C3-4C7D-9CC6-1E600CA8356C}" vid="{C669ABC4-991F-4B1C-9B10-1FCF396AE4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odule xmlns="91E34EB2-09A7-4C74-9FE9-76B9EE0656B9">8</Module>
    <Content_x0020_Type xmlns="91E34EB2-09A7-4C74-9FE9-76B9EE0656B9">Slide Presentation</Content_x0020_Type>
    <Status xmlns="91E34EB2-09A7-4C74-9FE9-76B9EE0656B9">Final</Statu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3001CF-A200-4D0F-9837-AC52B72D3B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E34EB2-09A7-4C74-9FE9-76B9EE0656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91E34EB2-09A7-4C74-9FE9-76B9EE0656B9"/>
    <ds:schemaRef ds:uri="http://purl.org/dc/elements/1.1/"/>
    <ds:schemaRef ds:uri="http://schemas.microsoft.com/office/2006/documentManagement/types"/>
    <ds:schemaRef ds:uri="http://purl.org/dc/dcmitype/"/>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TemplateMVC</Template>
  <TotalTime>77</TotalTime>
  <Words>903</Words>
  <Application>Microsoft Office PowerPoint</Application>
  <PresentationFormat>Widescreen</PresentationFormat>
  <Paragraphs>92</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Segoe UI</vt:lpstr>
      <vt:lpstr>Segoe UI Light</vt:lpstr>
      <vt:lpstr>Segoe UI Symbol</vt:lpstr>
      <vt:lpstr>Wingdings</vt:lpstr>
      <vt:lpstr>1_Office Theme</vt:lpstr>
      <vt:lpstr>PowerPoint Presentation</vt:lpstr>
      <vt:lpstr>Môi trường học tập</vt:lpstr>
      <vt:lpstr>Lịch sử</vt:lpstr>
      <vt:lpstr>Điều bất ổn của Web Form</vt:lpstr>
      <vt:lpstr>Vấn đề phát triển web hiện nay</vt:lpstr>
      <vt:lpstr>Vấn đề phát triển web hiện nay</vt:lpstr>
      <vt:lpstr>Lợi ích quan trọng của ASP.NET MVC </vt:lpstr>
      <vt:lpstr>Khả năng mở rộng </vt:lpstr>
      <vt:lpstr>Kiểm soát chặt chẽ hơn đối với HTML và HTTP </vt:lpstr>
      <vt:lpstr>Khả năng kiểm nghiệm</vt:lpstr>
      <vt:lpstr>Hệ thống định tuyến mạnh mẽ  </vt:lpstr>
      <vt:lpstr>Xây dựng dựa trên những phần tốt nhất của nền tảng ASP.NET  </vt:lpstr>
      <vt:lpstr>API hiện đại</vt:lpstr>
      <vt:lpstr>ASP.NET MVC là mã nguồn mở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Minh Phuc</dc:creator>
  <cp:lastModifiedBy>Nguyen Minh Phuc</cp:lastModifiedBy>
  <cp:revision>10</cp:revision>
  <dcterms:created xsi:type="dcterms:W3CDTF">2017-12-05T15:34:55Z</dcterms:created>
  <dcterms:modified xsi:type="dcterms:W3CDTF">2017-12-05T16:52:49Z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